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415" r:id="rId3"/>
    <p:sldId id="416" r:id="rId4"/>
    <p:sldId id="414" r:id="rId5"/>
    <p:sldId id="282" r:id="rId6"/>
    <p:sldId id="581" r:id="rId7"/>
    <p:sldId id="582" r:id="rId8"/>
    <p:sldId id="583" r:id="rId9"/>
    <p:sldId id="256" r:id="rId10"/>
    <p:sldId id="378" r:id="rId11"/>
    <p:sldId id="380" r:id="rId12"/>
    <p:sldId id="379" r:id="rId13"/>
    <p:sldId id="316" r:id="rId14"/>
    <p:sldId id="409" r:id="rId15"/>
    <p:sldId id="407" r:id="rId16"/>
    <p:sldId id="408" r:id="rId17"/>
    <p:sldId id="403" r:id="rId18"/>
    <p:sldId id="410" r:id="rId1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46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847048-E431-8DF0-4021-BF1F1975C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6D7266D-BFDC-082E-1FBB-B0373BDD4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A776A7-36DD-5555-7AF0-8683E2626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99223C-E744-9890-B382-6646537D5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67CDD5-442D-DD45-AD15-DAAE83DC9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85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086A00-8E27-1A10-3243-A5E9F2E17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8FA4FDD-18F7-8D22-7156-7B802C2BD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3320E-DC73-96E3-B6D3-63AF98733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4DBDD0-F679-0411-429B-671F69F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E164E0-60F3-DCE5-A3E2-18E6F1E62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41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8BE7B7F-CBA9-E4D6-A827-7141BF3EF7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FF7381-8D9B-A690-1DBF-09FE45904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2BE083-958A-4AF4-8938-D1BB249B8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3BBCF1-D911-D00B-66CE-07C1175F3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9D6481-0275-4A5E-1CF1-1797DE560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64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569ADB-8CF2-61B3-418C-3F7E100E5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C7DCD9-1B80-C0D5-18B9-D3FF1C45A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3B8AD9-3E35-9A64-8A0D-E4B8C5180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D1A181-34B3-B7F1-884F-CB2F4EFD5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AF2407-6B15-97D6-DF1C-3A8A0BA69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47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DBF8B1-BC39-0FDE-7069-373582D4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9A2E9E-C695-A435-6573-8A14EBF30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349BE0-E2E5-58A2-A45B-75C56DB9B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7CD47C-69D5-7EB0-3814-6AF6AE0DE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11986D-DFD3-5FD0-709D-8A492C78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15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B8B92-70FD-BCF2-96D9-097DFD03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C28571-9D41-1019-1A98-100F873EFB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AA3472-5293-E065-3A6F-29120276F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3C7008-BE8D-52FC-3B85-A81C847C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1A678F-5E88-395B-A15F-FE76B177F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D1773-66DD-DB52-530E-64B65432D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74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CA1D81-B99D-5457-775D-831A67AAB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F50469-70E8-6430-382E-2DE6ED244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60AC05-2AFC-E3A4-7EB1-373AA7614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940B223-C692-1C5A-E6F6-A0C2BE6819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DCF2013-3C21-8C1B-1613-2C12DADD8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3B8A6A3-AAB6-734D-C0F4-A65B67A35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917B038-DB3D-167B-2404-7EEDB3795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F199880-6A6A-31F7-A1B0-BB1455AD5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13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BB3590-83E3-EB7C-CE1C-D9FCE9657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6ADD113-8641-CF8B-8194-A17D37ADA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704A746-CE13-5577-8057-78B814F9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A45803-4A2B-C38A-1B39-0127F0EA3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990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E35B817-C619-E64F-FADD-7E2BE9EBA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9078881-2F40-DB66-2856-53BE9CF4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B9CA36-980D-9D9E-A837-46BE6F18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831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530309-154B-7C49-790B-D3D2507F6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CEE74C-C6DE-B423-1158-E18DA2175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4F64898-B92D-3EAD-3239-6ED69CF10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FF4C43-9560-7E9B-0F23-FF0256F02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F2C71C-74F3-8B24-3079-AE816A52A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C3915D-8DAC-C2B1-8AD4-4DC2F594D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772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A22F4C-144F-37D7-4BEB-59AD45A6C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66E07EF-3C6D-B355-561D-C1EAD83645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219C31-02AA-054C-7CC8-8AA2AD4E6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1B144E5-4E7E-3F69-6F5F-E50CF8606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2377AC-A9F3-9DDE-1E3C-3F9078FEE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837339-1B6F-677C-049A-AA906B454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09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43943AA-03E5-15E5-0821-3977CBBDD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AE939B-36C7-4706-3C7D-85C1E1F10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39400C-92A4-5F4A-5EF0-C79DB3BFB9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6157C-AFCD-48D1-8EBA-0D64F99901DF}" type="datetimeFigureOut">
              <a:rPr kumimoji="1" lang="ja-JP" altLang="en-US" smtClean="0"/>
              <a:t>2022/10/8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E8D5B3-3C2D-B311-DA2D-03C4F0414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927B3F-2C9D-87CD-0F99-CDE473B35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04089-007C-41B0-BEB7-C15FC5D713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94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535767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8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計算のじゅんじょ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26896" y="3799167"/>
            <a:ext cx="9738207" cy="2048353"/>
          </a:xfrm>
        </p:spPr>
        <p:txBody>
          <a:bodyPr>
            <a:noAutofit/>
          </a:bodyPr>
          <a:lstStyle/>
          <a:p>
            <a:pPr lvl="2" algn="l"/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かけ算だけの式は</a:t>
            </a:r>
            <a:endParaRPr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lvl="2" algn="l"/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どこからかけても同じになる</a:t>
            </a:r>
            <a:endParaRPr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7070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98634" y="556796"/>
            <a:ext cx="10497499" cy="25545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今月から、毎月貯金をすることにしました。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いそべぇは毎月５万円、あおみは毎月２万円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です。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か月たったときに、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２人の貯金をあわせるといくらになりますか。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7" name="図 6" descr="屋内, テーブル, おもちゃ, 座る が含まれている画像&#10;&#10;自動的に生成された説明">
            <a:extLst>
              <a:ext uri="{FF2B5EF4-FFF2-40B4-BE49-F238E27FC236}">
                <a16:creationId xmlns:a16="http://schemas.microsoft.com/office/drawing/2014/main" id="{200AFA75-03F5-5858-06C8-44F3644053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672" y="3514775"/>
            <a:ext cx="3494323" cy="2617370"/>
          </a:xfrm>
          <a:prstGeom prst="rect">
            <a:avLst/>
          </a:prstGeom>
        </p:spPr>
      </p:pic>
      <p:pic>
        <p:nvPicPr>
          <p:cNvPr id="9" name="図 8" descr="テキスト&#10;&#10;自動的に生成された説明">
            <a:extLst>
              <a:ext uri="{FF2B5EF4-FFF2-40B4-BE49-F238E27FC236}">
                <a16:creationId xmlns:a16="http://schemas.microsoft.com/office/drawing/2014/main" id="{479D7BB5-97F4-B772-02C2-E256BB8200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2809" b="7868"/>
          <a:stretch/>
        </p:blipFill>
        <p:spPr>
          <a:xfrm rot="19727661">
            <a:off x="1035053" y="3601529"/>
            <a:ext cx="2928023" cy="2075823"/>
          </a:xfrm>
          <a:prstGeom prst="rect">
            <a:avLst/>
          </a:prstGeom>
        </p:spPr>
      </p:pic>
      <p:pic>
        <p:nvPicPr>
          <p:cNvPr id="10" name="図 9" descr="テキスト&#10;&#10;自動的に生成された説明">
            <a:extLst>
              <a:ext uri="{FF2B5EF4-FFF2-40B4-BE49-F238E27FC236}">
                <a16:creationId xmlns:a16="http://schemas.microsoft.com/office/drawing/2014/main" id="{70BF5C67-2AF9-2DFE-7D21-715AB9BB7C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4" t="35368" r="-2809" b="7867"/>
          <a:stretch/>
        </p:blipFill>
        <p:spPr>
          <a:xfrm rot="19041209">
            <a:off x="8352917" y="4185879"/>
            <a:ext cx="2480444" cy="127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002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41867" y="1494684"/>
            <a:ext cx="68531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今月分の２人の貯金の合計は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35107" y="2539920"/>
            <a:ext cx="6555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か月たったときの合計は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5107" y="3556136"/>
            <a:ext cx="92688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上の２つの式を（　　　　）を使うと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まとめて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つの式で書くことができます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10924" y="4978595"/>
            <a:ext cx="50257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solidFill>
                  <a:srgbClr val="0000FF"/>
                </a:solidFill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solidFill>
                  <a:srgbClr val="0000FF"/>
                </a:solidFill>
                <a:latin typeface="Tosho Roman Bold" panose="020B0600000000000000" pitchFamily="34" charset="0"/>
                <a:ea typeface="富士ポップ" panose="040F0709000000000000" pitchFamily="49" charset="-128"/>
              </a:rPr>
              <a:t>)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804482" y="1463906"/>
            <a:ext cx="30059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  <a:endParaRPr kumimoji="1" lang="ja-JP" altLang="en-US" sz="44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595025" y="2487791"/>
            <a:ext cx="34740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0EFA325-E655-9133-FD06-991A85FA5621}"/>
              </a:ext>
            </a:extLst>
          </p:cNvPr>
          <p:cNvSpPr txBox="1"/>
          <p:nvPr/>
        </p:nvSpPr>
        <p:spPr>
          <a:xfrm>
            <a:off x="2334233" y="477465"/>
            <a:ext cx="8905002" cy="707886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２人の貯金をひと月ごとにたしてみる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E8730B3-DF2A-FD67-1607-EA66BB8AC12A}"/>
              </a:ext>
            </a:extLst>
          </p:cNvPr>
          <p:cNvSpPr txBox="1"/>
          <p:nvPr/>
        </p:nvSpPr>
        <p:spPr>
          <a:xfrm>
            <a:off x="595616" y="478468"/>
            <a:ext cx="15744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方法</a:t>
            </a:r>
            <a:r>
              <a:rPr lang="en-US" altLang="ja-JP" sz="40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endParaRPr kumimoji="1" lang="ja-JP" altLang="en-US" sz="4000" dirty="0">
              <a:solidFill>
                <a:schemeClr val="accent6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F39C3BF-1DFA-8BD8-741C-E9630FFC3C36}"/>
              </a:ext>
            </a:extLst>
          </p:cNvPr>
          <p:cNvCxnSpPr>
            <a:cxnSpLocks/>
          </p:cNvCxnSpPr>
          <p:nvPr/>
        </p:nvCxnSpPr>
        <p:spPr>
          <a:xfrm>
            <a:off x="7804482" y="2202570"/>
            <a:ext cx="31353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DB925B8-2AF3-D728-017B-9EFFA8E9C02C}"/>
              </a:ext>
            </a:extLst>
          </p:cNvPr>
          <p:cNvCxnSpPr>
            <a:cxnSpLocks/>
          </p:cNvCxnSpPr>
          <p:nvPr/>
        </p:nvCxnSpPr>
        <p:spPr>
          <a:xfrm>
            <a:off x="7627574" y="3216842"/>
            <a:ext cx="348914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C29700B9-64D3-E502-E605-4432F0B8DB48}"/>
              </a:ext>
            </a:extLst>
          </p:cNvPr>
          <p:cNvCxnSpPr/>
          <p:nvPr/>
        </p:nvCxnSpPr>
        <p:spPr>
          <a:xfrm>
            <a:off x="5981627" y="5765170"/>
            <a:ext cx="525760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9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595616" y="1578624"/>
            <a:ext cx="6555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いそべぇ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か月の合計は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95616" y="2436945"/>
            <a:ext cx="6042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あおみ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か月の合計は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5616" y="3337482"/>
            <a:ext cx="6042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２人の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か月分の合計は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95616" y="4276196"/>
            <a:ext cx="99309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計算を進めずにまとめて１つの式で書くと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275102" y="5134517"/>
            <a:ext cx="59650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766169" y="1578624"/>
            <a:ext cx="34740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766169" y="2458053"/>
            <a:ext cx="34740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532131" y="3347280"/>
            <a:ext cx="37080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5FF8C94-4819-5EBC-F95C-978BC9E5CF75}"/>
              </a:ext>
            </a:extLst>
          </p:cNvPr>
          <p:cNvSpPr txBox="1"/>
          <p:nvPr/>
        </p:nvSpPr>
        <p:spPr>
          <a:xfrm>
            <a:off x="2291574" y="494102"/>
            <a:ext cx="9697226" cy="70788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それぞれの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か月分の合計を出してから</a:t>
            </a:r>
            <a:endParaRPr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4038CC6-77A9-6102-C2D7-74187EA7CC47}"/>
              </a:ext>
            </a:extLst>
          </p:cNvPr>
          <p:cNvSpPr txBox="1"/>
          <p:nvPr/>
        </p:nvSpPr>
        <p:spPr>
          <a:xfrm>
            <a:off x="595616" y="494102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方法２</a:t>
            </a:r>
            <a:endParaRPr kumimoji="1" lang="ja-JP" altLang="en-US" sz="4000" dirty="0">
              <a:solidFill>
                <a:schemeClr val="accent6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F48C39F-3169-B24F-00E3-BBAD97339074}"/>
              </a:ext>
            </a:extLst>
          </p:cNvPr>
          <p:cNvCxnSpPr/>
          <p:nvPr/>
        </p:nvCxnSpPr>
        <p:spPr>
          <a:xfrm>
            <a:off x="7490495" y="2300516"/>
            <a:ext cx="37497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36A6E75E-A7F6-F9BA-9697-25F48889B5AC}"/>
              </a:ext>
            </a:extLst>
          </p:cNvPr>
          <p:cNvCxnSpPr/>
          <p:nvPr/>
        </p:nvCxnSpPr>
        <p:spPr>
          <a:xfrm>
            <a:off x="7490495" y="3146793"/>
            <a:ext cx="37497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AF7EBD57-A330-C75E-58AF-D3C30F2F44AC}"/>
              </a:ext>
            </a:extLst>
          </p:cNvPr>
          <p:cNvCxnSpPr/>
          <p:nvPr/>
        </p:nvCxnSpPr>
        <p:spPr>
          <a:xfrm>
            <a:off x="5275102" y="5863116"/>
            <a:ext cx="60880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D785DAC0-3C76-95ED-BF88-800432320962}"/>
              </a:ext>
            </a:extLst>
          </p:cNvPr>
          <p:cNvCxnSpPr/>
          <p:nvPr/>
        </p:nvCxnSpPr>
        <p:spPr>
          <a:xfrm>
            <a:off x="7490495" y="4044227"/>
            <a:ext cx="37497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190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26206" y="617854"/>
            <a:ext cx="11469807" cy="144655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たしてから１０をかけても</a:t>
            </a:r>
            <a:endParaRPr lang="en-US" altLang="ja-JP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400" dirty="0">
                <a:solidFill>
                  <a:srgbClr val="FF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別々に１０をかけてから、たしても同じ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402664" y="2336448"/>
            <a:ext cx="8997976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)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en-US" altLang="ja-JP" sz="44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 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4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F8EF53B-1D7B-42FF-9610-0CA24B0B7E4D}"/>
              </a:ext>
            </a:extLst>
          </p:cNvPr>
          <p:cNvSpPr txBox="1"/>
          <p:nvPr/>
        </p:nvSpPr>
        <p:spPr>
          <a:xfrm>
            <a:off x="1589360" y="3257338"/>
            <a:ext cx="8367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こんな場合に使えると楽になります</a:t>
            </a:r>
            <a:endParaRPr lang="en-US" altLang="ja-JP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92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87B1300-B3F4-4EC9-A0D4-4A1689383D4D}"/>
              </a:ext>
            </a:extLst>
          </p:cNvPr>
          <p:cNvSpPr txBox="1"/>
          <p:nvPr/>
        </p:nvSpPr>
        <p:spPr>
          <a:xfrm>
            <a:off x="3281690" y="4529656"/>
            <a:ext cx="49995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 </a:t>
            </a:r>
            <a:r>
              <a:rPr lang="en-US" altLang="ja-JP" sz="40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92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en-US" altLang="ja-JP" sz="40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)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6E85021-A3AF-4ECB-C239-9D721B7DC039}"/>
              </a:ext>
            </a:extLst>
          </p:cNvPr>
          <p:cNvSpPr txBox="1"/>
          <p:nvPr/>
        </p:nvSpPr>
        <p:spPr>
          <a:xfrm>
            <a:off x="3312686" y="5237542"/>
            <a:ext cx="36512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 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100×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D165249-10ED-ADA1-B9EC-0EE39728184C}"/>
              </a:ext>
            </a:extLst>
          </p:cNvPr>
          <p:cNvSpPr txBox="1"/>
          <p:nvPr/>
        </p:nvSpPr>
        <p:spPr>
          <a:xfrm>
            <a:off x="3312686" y="5945428"/>
            <a:ext cx="2783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 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1300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0" name="図 9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97CDA7DD-9A18-C5F8-F690-202BE4DEC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3069" y="4580777"/>
            <a:ext cx="1228322" cy="183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56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34093" y="556796"/>
            <a:ext cx="10923813" cy="25545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毎月</a:t>
            </a:r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いそべぇは５万円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を貯金しています。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あおみは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毎月</a:t>
            </a:r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２万円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の貯金をしています。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か月たったときに、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いそべぇ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は</a:t>
            </a:r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あおみ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よりいくら貯金が多いですか。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7" name="図 6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D31F26E6-2534-C875-54D2-768CF8D7C2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736"/>
          <a:stretch/>
        </p:blipFill>
        <p:spPr>
          <a:xfrm>
            <a:off x="898634" y="3429000"/>
            <a:ext cx="1656946" cy="2007753"/>
          </a:xfrm>
          <a:prstGeom prst="rect">
            <a:avLst/>
          </a:prstGeom>
        </p:spPr>
      </p:pic>
      <p:pic>
        <p:nvPicPr>
          <p:cNvPr id="8" name="図 7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0FB778C0-2BFC-14FF-8FF2-68B933C1D0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64"/>
          <a:stretch/>
        </p:blipFill>
        <p:spPr>
          <a:xfrm>
            <a:off x="5824105" y="3435503"/>
            <a:ext cx="2358561" cy="2007753"/>
          </a:xfrm>
          <a:prstGeom prst="rect">
            <a:avLst/>
          </a:prstGeom>
        </p:spPr>
      </p:pic>
      <p:pic>
        <p:nvPicPr>
          <p:cNvPr id="9" name="図 8" descr="テキスト&#10;&#10;自動的に生成された説明">
            <a:extLst>
              <a:ext uri="{FF2B5EF4-FFF2-40B4-BE49-F238E27FC236}">
                <a16:creationId xmlns:a16="http://schemas.microsoft.com/office/drawing/2014/main" id="{0D036C63-D068-536B-70F8-25989E20351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2809" b="7868"/>
          <a:stretch/>
        </p:blipFill>
        <p:spPr>
          <a:xfrm>
            <a:off x="2725831" y="3360930"/>
            <a:ext cx="2928023" cy="2075823"/>
          </a:xfrm>
          <a:prstGeom prst="rect">
            <a:avLst/>
          </a:prstGeom>
        </p:spPr>
      </p:pic>
      <p:pic>
        <p:nvPicPr>
          <p:cNvPr id="10" name="図 9" descr="テキスト&#10;&#10;自動的に生成された説明">
            <a:extLst>
              <a:ext uri="{FF2B5EF4-FFF2-40B4-BE49-F238E27FC236}">
                <a16:creationId xmlns:a16="http://schemas.microsoft.com/office/drawing/2014/main" id="{3B58219D-E442-DDB0-5845-C6AE70E4C80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4" t="35368" r="-2809" b="7867"/>
          <a:stretch/>
        </p:blipFill>
        <p:spPr>
          <a:xfrm>
            <a:off x="8352917" y="3973525"/>
            <a:ext cx="2480444" cy="127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977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595616" y="1740351"/>
            <a:ext cx="7366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今月の</a:t>
            </a:r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いそべぇ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</a:t>
            </a:r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あおみ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の差は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95616" y="2713939"/>
            <a:ext cx="3990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か月分の差は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331485" y="5113557"/>
            <a:ext cx="50257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solidFill>
                  <a:srgbClr val="0000FF"/>
                </a:solidFill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５－２</a:t>
            </a:r>
            <a:r>
              <a:rPr lang="en-US" altLang="ja-JP" sz="4400" dirty="0">
                <a:solidFill>
                  <a:srgbClr val="0000FF"/>
                </a:solidFill>
                <a:latin typeface="Tosho Roman Bold" panose="020B0600000000000000" pitchFamily="34" charset="0"/>
                <a:ea typeface="富士ポップ" panose="040F0709000000000000" pitchFamily="49" charset="-128"/>
              </a:rPr>
              <a:t>)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117231" y="1689490"/>
            <a:ext cx="30059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44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883192" y="2683161"/>
            <a:ext cx="34740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0EFA325-E655-9133-FD06-991A85FA5621}"/>
              </a:ext>
            </a:extLst>
          </p:cNvPr>
          <p:cNvSpPr txBox="1"/>
          <p:nvPr/>
        </p:nvSpPr>
        <p:spPr>
          <a:xfrm>
            <a:off x="2077752" y="469079"/>
            <a:ext cx="9417963" cy="707886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ひと月ごとの２人の貯金の差から考える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E8730B3-DF2A-FD67-1607-EA66BB8AC12A}"/>
              </a:ext>
            </a:extLst>
          </p:cNvPr>
          <p:cNvSpPr txBox="1"/>
          <p:nvPr/>
        </p:nvSpPr>
        <p:spPr>
          <a:xfrm>
            <a:off x="595616" y="478468"/>
            <a:ext cx="15744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方法</a:t>
            </a:r>
            <a:r>
              <a:rPr lang="en-US" altLang="ja-JP" sz="40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endParaRPr kumimoji="1" lang="ja-JP" altLang="en-US" sz="4000" dirty="0">
              <a:solidFill>
                <a:schemeClr val="accent6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BC77442-6E63-0529-02B6-11451E7F1D95}"/>
              </a:ext>
            </a:extLst>
          </p:cNvPr>
          <p:cNvSpPr txBox="1"/>
          <p:nvPr/>
        </p:nvSpPr>
        <p:spPr>
          <a:xfrm>
            <a:off x="595616" y="3687526"/>
            <a:ext cx="92688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上の２つの式を（　　　　）を使うと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まとめて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つの式で書くことができます</a:t>
            </a: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DC305DC-A2D8-DB00-8BD5-FA3477287FC4}"/>
              </a:ext>
            </a:extLst>
          </p:cNvPr>
          <p:cNvCxnSpPr/>
          <p:nvPr/>
        </p:nvCxnSpPr>
        <p:spPr>
          <a:xfrm>
            <a:off x="7746013" y="2412765"/>
            <a:ext cx="37497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F13AF1BD-EB9C-C9AB-B730-B1E9B69316B3}"/>
              </a:ext>
            </a:extLst>
          </p:cNvPr>
          <p:cNvCxnSpPr/>
          <p:nvPr/>
        </p:nvCxnSpPr>
        <p:spPr>
          <a:xfrm>
            <a:off x="7746013" y="3455384"/>
            <a:ext cx="37497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E5CE529-D3C7-D138-B967-C2A25BCFFE87}"/>
              </a:ext>
            </a:extLst>
          </p:cNvPr>
          <p:cNvCxnSpPr/>
          <p:nvPr/>
        </p:nvCxnSpPr>
        <p:spPr>
          <a:xfrm>
            <a:off x="6361039" y="5882998"/>
            <a:ext cx="525760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2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595616" y="1599963"/>
            <a:ext cx="6555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いそべぇ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か月の合計は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95616" y="2510399"/>
            <a:ext cx="6042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あおみ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か月の合計は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5616" y="3406618"/>
            <a:ext cx="55290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２人の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か月分の差は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35911" y="5303262"/>
            <a:ext cx="59650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26978" y="1599963"/>
            <a:ext cx="34740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526978" y="2515298"/>
            <a:ext cx="34740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292940" y="3420835"/>
            <a:ext cx="37080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5FF8C94-4819-5EBC-F95C-978BC9E5CF75}"/>
              </a:ext>
            </a:extLst>
          </p:cNvPr>
          <p:cNvSpPr txBox="1"/>
          <p:nvPr/>
        </p:nvSpPr>
        <p:spPr>
          <a:xfrm>
            <a:off x="2375911" y="482077"/>
            <a:ext cx="9417963" cy="707886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それぞれの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か月分の合計を考えると</a:t>
            </a:r>
            <a:endParaRPr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4038CC6-77A9-6102-C2D7-74187EA7CC47}"/>
              </a:ext>
            </a:extLst>
          </p:cNvPr>
          <p:cNvSpPr txBox="1"/>
          <p:nvPr/>
        </p:nvSpPr>
        <p:spPr>
          <a:xfrm>
            <a:off x="595616" y="494102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方法２</a:t>
            </a:r>
            <a:endParaRPr kumimoji="1" lang="ja-JP" altLang="en-US" sz="4000" dirty="0">
              <a:solidFill>
                <a:schemeClr val="accent6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9E54680-237C-1979-231B-80C44681D66F}"/>
              </a:ext>
            </a:extLst>
          </p:cNvPr>
          <p:cNvSpPr txBox="1"/>
          <p:nvPr/>
        </p:nvSpPr>
        <p:spPr>
          <a:xfrm>
            <a:off x="628618" y="4469995"/>
            <a:ext cx="99309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計算を進めずにまとめて１つの式で書くと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2CF6E51-5470-7E0B-0A64-119C3A9223C7}"/>
              </a:ext>
            </a:extLst>
          </p:cNvPr>
          <p:cNvCxnSpPr/>
          <p:nvPr/>
        </p:nvCxnSpPr>
        <p:spPr>
          <a:xfrm>
            <a:off x="7374236" y="2300516"/>
            <a:ext cx="37497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E1BD586-4347-A7E4-F464-2F65A1212BEB}"/>
              </a:ext>
            </a:extLst>
          </p:cNvPr>
          <p:cNvCxnSpPr/>
          <p:nvPr/>
        </p:nvCxnSpPr>
        <p:spPr>
          <a:xfrm>
            <a:off x="7374236" y="3146793"/>
            <a:ext cx="37497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D0E4CCB-57C1-52C0-03E7-170443E3283D}"/>
              </a:ext>
            </a:extLst>
          </p:cNvPr>
          <p:cNvCxnSpPr/>
          <p:nvPr/>
        </p:nvCxnSpPr>
        <p:spPr>
          <a:xfrm>
            <a:off x="5035911" y="6029694"/>
            <a:ext cx="60880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EB5BD5A-3615-9C07-8367-652350B1ED5B}"/>
              </a:ext>
            </a:extLst>
          </p:cNvPr>
          <p:cNvCxnSpPr/>
          <p:nvPr/>
        </p:nvCxnSpPr>
        <p:spPr>
          <a:xfrm>
            <a:off x="7150616" y="4044227"/>
            <a:ext cx="397332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39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26206" y="617854"/>
            <a:ext cx="11276327" cy="144655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ひいてから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をかけても</a:t>
            </a:r>
          </a:p>
          <a:p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別々に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をかけてから、ひいても同じ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811867" y="2294112"/>
            <a:ext cx="9025466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44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)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en-US" altLang="ja-JP" sz="44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 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4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68AEDB0-B74D-44E2-B9D0-F3F48CBDDADC}"/>
              </a:ext>
            </a:extLst>
          </p:cNvPr>
          <p:cNvSpPr txBox="1"/>
          <p:nvPr/>
        </p:nvSpPr>
        <p:spPr>
          <a:xfrm>
            <a:off x="1307718" y="3230891"/>
            <a:ext cx="83920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こんな場合に使えると楽になります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 　　　　　 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CBE46A7-764F-CA13-D0D6-44842E1DFD4A}"/>
              </a:ext>
            </a:extLst>
          </p:cNvPr>
          <p:cNvSpPr txBox="1"/>
          <p:nvPr/>
        </p:nvSpPr>
        <p:spPr>
          <a:xfrm>
            <a:off x="3450515" y="4538799"/>
            <a:ext cx="4671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 </a:t>
            </a:r>
            <a:r>
              <a:rPr lang="en-US" altLang="ja-JP" sz="40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en-US" altLang="ja-JP" sz="40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)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3CCD32D-F297-355D-0B69-0BD6A16548E6}"/>
              </a:ext>
            </a:extLst>
          </p:cNvPr>
          <p:cNvSpPr txBox="1"/>
          <p:nvPr/>
        </p:nvSpPr>
        <p:spPr>
          <a:xfrm>
            <a:off x="3481511" y="5307560"/>
            <a:ext cx="3139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 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10×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10B807A-ECE6-2143-D707-6066EE306DFD}"/>
              </a:ext>
            </a:extLst>
          </p:cNvPr>
          <p:cNvSpPr txBox="1"/>
          <p:nvPr/>
        </p:nvSpPr>
        <p:spPr>
          <a:xfrm>
            <a:off x="3481511" y="6076322"/>
            <a:ext cx="2256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 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130</a:t>
            </a:r>
            <a:endParaRPr kumimoji="1"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2" name="図 11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9FE0F5D4-42FC-77D4-524D-A59D64438E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662" y="4721668"/>
            <a:ext cx="1759058" cy="175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2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E1EE19-438D-EEFB-5E61-DA1833C2B8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8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計算の順序・工夫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D90A95F-4A97-949F-ABB1-2AB5EFB3C7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kumimoji="1"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結合法則・分配法則</a:t>
            </a:r>
          </a:p>
        </p:txBody>
      </p:sp>
    </p:spTree>
    <p:extLst>
      <p:ext uri="{BB962C8B-B14F-4D97-AF65-F5344CB8AC3E}">
        <p14:creationId xmlns:p14="http://schemas.microsoft.com/office/powerpoint/2010/main" val="258412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75E76B1-402B-060F-8597-4633BD68F673}"/>
              </a:ext>
            </a:extLst>
          </p:cNvPr>
          <p:cNvSpPr txBox="1"/>
          <p:nvPr/>
        </p:nvSpPr>
        <p:spPr>
          <a:xfrm>
            <a:off x="1890553" y="728133"/>
            <a:ext cx="7520007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４を計算してみよう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6613578-D28A-DA67-B139-4C61D7894C0F}"/>
              </a:ext>
            </a:extLst>
          </p:cNvPr>
          <p:cNvSpPr txBox="1"/>
          <p:nvPr/>
        </p:nvSpPr>
        <p:spPr>
          <a:xfrm>
            <a:off x="2852768" y="1982450"/>
            <a:ext cx="29862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ぼくは</a:t>
            </a:r>
            <a:endParaRPr kumimoji="1" lang="en-US" altLang="ja-JP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２から</a:t>
            </a:r>
          </a:p>
        </p:txBody>
      </p:sp>
      <p:pic>
        <p:nvPicPr>
          <p:cNvPr id="5" name="図 4" descr="挿絵, 抽象 が含まれている画像&#10;&#10;自動的に生成された説明">
            <a:extLst>
              <a:ext uri="{FF2B5EF4-FFF2-40B4-BE49-F238E27FC236}">
                <a16:creationId xmlns:a16="http://schemas.microsoft.com/office/drawing/2014/main" id="{985C4A91-5D23-4C8B-3A91-D513CB81E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317" y="1683840"/>
            <a:ext cx="1564451" cy="1564451"/>
          </a:xfrm>
          <a:prstGeom prst="rect">
            <a:avLst/>
          </a:prstGeom>
        </p:spPr>
      </p:pic>
      <p:pic>
        <p:nvPicPr>
          <p:cNvPr id="7" name="図 6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82D4FC94-7D00-BAC8-810A-FF6F9B25C6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044" y="1683840"/>
            <a:ext cx="1048182" cy="1564451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8D4B2DF-46B5-30EC-F602-DA76400CC0F4}"/>
              </a:ext>
            </a:extLst>
          </p:cNvPr>
          <p:cNvSpPr txBox="1"/>
          <p:nvPr/>
        </p:nvSpPr>
        <p:spPr>
          <a:xfrm>
            <a:off x="7917436" y="1982450"/>
            <a:ext cx="29862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私は</a:t>
            </a:r>
            <a:endParaRPr kumimoji="1" lang="en-US" altLang="ja-JP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４から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8D5FA41-A2EC-CB3A-A2FC-A4918A8FDA4B}"/>
              </a:ext>
            </a:extLst>
          </p:cNvPr>
          <p:cNvSpPr txBox="1"/>
          <p:nvPr/>
        </p:nvSpPr>
        <p:spPr>
          <a:xfrm>
            <a:off x="1565834" y="3629461"/>
            <a:ext cx="47841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なので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0EDEDBB-1C36-78EE-D42F-365862C7404E}"/>
              </a:ext>
            </a:extLst>
          </p:cNvPr>
          <p:cNvSpPr txBox="1"/>
          <p:nvPr/>
        </p:nvSpPr>
        <p:spPr>
          <a:xfrm>
            <a:off x="1565834" y="4520784"/>
            <a:ext cx="3395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４＝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BC39134-38B4-5507-7403-7E83B9F14AC6}"/>
              </a:ext>
            </a:extLst>
          </p:cNvPr>
          <p:cNvSpPr txBox="1"/>
          <p:nvPr/>
        </p:nvSpPr>
        <p:spPr>
          <a:xfrm>
            <a:off x="6546044" y="3629461"/>
            <a:ext cx="47841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なので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D141CB6-A6E8-A3DB-51B5-99AEF7D181FE}"/>
              </a:ext>
            </a:extLst>
          </p:cNvPr>
          <p:cNvSpPr txBox="1"/>
          <p:nvPr/>
        </p:nvSpPr>
        <p:spPr>
          <a:xfrm>
            <a:off x="6546044" y="4520784"/>
            <a:ext cx="3395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255184D-FF66-B19D-F3C4-9F9C5AEE19D8}"/>
              </a:ext>
            </a:extLst>
          </p:cNvPr>
          <p:cNvSpPr txBox="1"/>
          <p:nvPr/>
        </p:nvSpPr>
        <p:spPr>
          <a:xfrm>
            <a:off x="4345891" y="5412107"/>
            <a:ext cx="42562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同じになった</a:t>
            </a:r>
            <a:r>
              <a:rPr kumimoji="1" lang="en-US" altLang="ja-JP" sz="44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!!</a:t>
            </a:r>
            <a:endParaRPr kumimoji="1" lang="ja-JP" altLang="en-US" sz="4400" dirty="0">
              <a:solidFill>
                <a:schemeClr val="accent6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647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75E76B1-402B-060F-8597-4633BD68F673}"/>
              </a:ext>
            </a:extLst>
          </p:cNvPr>
          <p:cNvSpPr txBox="1"/>
          <p:nvPr/>
        </p:nvSpPr>
        <p:spPr>
          <a:xfrm>
            <a:off x="1890553" y="728133"/>
            <a:ext cx="7520007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４を計算してみよう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8D5FA41-A2EC-CB3A-A2FC-A4918A8FDA4B}"/>
              </a:ext>
            </a:extLst>
          </p:cNvPr>
          <p:cNvSpPr txBox="1"/>
          <p:nvPr/>
        </p:nvSpPr>
        <p:spPr>
          <a:xfrm>
            <a:off x="1051252" y="1863917"/>
            <a:ext cx="1032795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から計算しても</a:t>
            </a:r>
            <a:endParaRPr kumimoji="1" lang="en-US" altLang="ja-JP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から計算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しても答えが同じになることを、次のように書いて表します。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D141CB6-A6E8-A3DB-51B5-99AEF7D181FE}"/>
              </a:ext>
            </a:extLst>
          </p:cNvPr>
          <p:cNvSpPr txBox="1"/>
          <p:nvPr/>
        </p:nvSpPr>
        <p:spPr>
          <a:xfrm>
            <a:off x="2417926" y="4184585"/>
            <a:ext cx="75946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４＝３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en-US" altLang="ja-JP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kumimoji="1" lang="en-US" altLang="ja-JP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sz="44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B508E9-24AE-2784-3EA9-9672BDD15365}"/>
              </a:ext>
            </a:extLst>
          </p:cNvPr>
          <p:cNvSpPr txBox="1"/>
          <p:nvPr/>
        </p:nvSpPr>
        <p:spPr>
          <a:xfrm>
            <a:off x="2028459" y="5195646"/>
            <a:ext cx="8842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先に計算したい部分に</a:t>
            </a:r>
            <a:r>
              <a:rPr kumimoji="1" lang="en-US" altLang="ja-JP" sz="36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36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kumimoji="1" lang="en-US" altLang="ja-JP" sz="36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r>
              <a:rPr kumimoji="1" lang="ja-JP" altLang="en-US" sz="36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をつけます</a:t>
            </a:r>
          </a:p>
        </p:txBody>
      </p:sp>
    </p:spTree>
    <p:extLst>
      <p:ext uri="{BB962C8B-B14F-4D97-AF65-F5344CB8AC3E}">
        <p14:creationId xmlns:p14="http://schemas.microsoft.com/office/powerpoint/2010/main" val="200565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97719-3F42-DF5C-6D0B-AC4FE605D19F}"/>
              </a:ext>
            </a:extLst>
          </p:cNvPr>
          <p:cNvSpPr txBox="1"/>
          <p:nvPr/>
        </p:nvSpPr>
        <p:spPr>
          <a:xfrm>
            <a:off x="925353" y="728133"/>
            <a:ext cx="10341293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かけ算のじゅんじょをたしかめてみよう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471B20-DF60-125C-1472-1839ACAE8768}"/>
              </a:ext>
            </a:extLst>
          </p:cNvPr>
          <p:cNvSpPr txBox="1"/>
          <p:nvPr/>
        </p:nvSpPr>
        <p:spPr>
          <a:xfrm>
            <a:off x="1399486" y="1727312"/>
            <a:ext cx="6340197" cy="132343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どこからかけてもいいなら</a:t>
            </a:r>
            <a:endParaRPr kumimoji="1"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000" dirty="0">
                <a:solidFill>
                  <a:srgbClr val="0099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000" dirty="0">
                <a:solidFill>
                  <a:srgbClr val="0099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000" dirty="0">
                <a:solidFill>
                  <a:srgbClr val="0099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を先にやってみよう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2DFA67-B817-8FA0-7880-AD60C5A70B10}"/>
              </a:ext>
            </a:extLst>
          </p:cNvPr>
          <p:cNvSpPr txBox="1"/>
          <p:nvPr/>
        </p:nvSpPr>
        <p:spPr>
          <a:xfrm>
            <a:off x="2172195" y="3218934"/>
            <a:ext cx="3331137" cy="76944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kumimoji="1" lang="ja-JP" altLang="en-US" sz="4400" dirty="0">
                <a:solidFill>
                  <a:srgbClr val="0099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solidFill>
                  <a:srgbClr val="0099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solidFill>
                  <a:srgbClr val="0099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88D686-E52E-7F12-506C-BD13766CB7B3}"/>
              </a:ext>
            </a:extLst>
          </p:cNvPr>
          <p:cNvSpPr txBox="1"/>
          <p:nvPr/>
        </p:nvSpPr>
        <p:spPr>
          <a:xfrm>
            <a:off x="1659235" y="4084248"/>
            <a:ext cx="2675732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4400" dirty="0">
                <a:solidFill>
                  <a:srgbClr val="0099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958CF4C-DA14-B6CE-8635-296C38AA934E}"/>
              </a:ext>
            </a:extLst>
          </p:cNvPr>
          <p:cNvSpPr txBox="1"/>
          <p:nvPr/>
        </p:nvSpPr>
        <p:spPr>
          <a:xfrm>
            <a:off x="5854956" y="3992165"/>
            <a:ext cx="2236510" cy="132343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すごいぞ</a:t>
            </a:r>
            <a:endParaRPr kumimoji="1"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同じだ！</a:t>
            </a:r>
          </a:p>
        </p:txBody>
      </p:sp>
      <p:pic>
        <p:nvPicPr>
          <p:cNvPr id="1026" name="Picture 2" descr="バンザイしている笑顔のこども達のイラスト | 無料のフリー素材 ...">
            <a:extLst>
              <a:ext uri="{FF2B5EF4-FFF2-40B4-BE49-F238E27FC236}">
                <a16:creationId xmlns:a16="http://schemas.microsoft.com/office/drawing/2014/main" id="{1D215CC0-86A9-F01D-47F1-774ABDAEB5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4" t="16939" r="53809" b="13356"/>
          <a:stretch/>
        </p:blipFill>
        <p:spPr bwMode="auto">
          <a:xfrm>
            <a:off x="8091466" y="3563610"/>
            <a:ext cx="1670537" cy="1945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DB7E3CA-3E99-2769-C714-65BA452C07FF}"/>
              </a:ext>
            </a:extLst>
          </p:cNvPr>
          <p:cNvSpPr txBox="1"/>
          <p:nvPr/>
        </p:nvSpPr>
        <p:spPr>
          <a:xfrm>
            <a:off x="1659235" y="4949561"/>
            <a:ext cx="1547218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02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794201-5DDB-47EA-B97F-C61A2E3212CA}"/>
              </a:ext>
            </a:extLst>
          </p:cNvPr>
          <p:cNvSpPr/>
          <p:nvPr/>
        </p:nvSpPr>
        <p:spPr>
          <a:xfrm>
            <a:off x="1144097" y="4075331"/>
            <a:ext cx="1420838" cy="6467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017E701-1D2F-40CF-9843-82C90CBD01E5}"/>
              </a:ext>
            </a:extLst>
          </p:cNvPr>
          <p:cNvSpPr/>
          <p:nvPr/>
        </p:nvSpPr>
        <p:spPr>
          <a:xfrm>
            <a:off x="1144097" y="4912043"/>
            <a:ext cx="2841676" cy="646331"/>
          </a:xfrm>
          <a:prstGeom prst="rect">
            <a:avLst/>
          </a:prstGeom>
          <a:solidFill>
            <a:srgbClr val="0099FF"/>
          </a:solidFill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F426631-9AC4-467F-9781-EC51B3942EB2}"/>
              </a:ext>
            </a:extLst>
          </p:cNvPr>
          <p:cNvSpPr/>
          <p:nvPr/>
        </p:nvSpPr>
        <p:spPr>
          <a:xfrm>
            <a:off x="1144097" y="5700286"/>
            <a:ext cx="8434851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CC0A242-04EB-4441-9055-8BC3DF2385AA}"/>
              </a:ext>
            </a:extLst>
          </p:cNvPr>
          <p:cNvSpPr txBox="1"/>
          <p:nvPr/>
        </p:nvSpPr>
        <p:spPr>
          <a:xfrm>
            <a:off x="1264633" y="4123800"/>
            <a:ext cx="1179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４ｍ</a:t>
            </a: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AE76DD73-EB0C-4835-8F24-920DAF5E870E}"/>
              </a:ext>
            </a:extLst>
          </p:cNvPr>
          <p:cNvCxnSpPr>
            <a:cxnSpLocks/>
            <a:stCxn id="6" idx="0"/>
            <a:endCxn id="6" idx="2"/>
          </p:cNvCxnSpPr>
          <p:nvPr/>
        </p:nvCxnSpPr>
        <p:spPr>
          <a:xfrm>
            <a:off x="2564935" y="4912043"/>
            <a:ext cx="0" cy="6463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0F8088A2-B3B0-4888-9165-18A5A8331E0F}"/>
              </a:ext>
            </a:extLst>
          </p:cNvPr>
          <p:cNvCxnSpPr>
            <a:cxnSpLocks/>
          </p:cNvCxnSpPr>
          <p:nvPr/>
        </p:nvCxnSpPr>
        <p:spPr>
          <a:xfrm>
            <a:off x="3957176" y="5700286"/>
            <a:ext cx="0" cy="64633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2C964E5E-BDBC-4A5F-8F9B-EA6D75169789}"/>
              </a:ext>
            </a:extLst>
          </p:cNvPr>
          <p:cNvCxnSpPr>
            <a:cxnSpLocks/>
          </p:cNvCxnSpPr>
          <p:nvPr/>
        </p:nvCxnSpPr>
        <p:spPr>
          <a:xfrm>
            <a:off x="6782438" y="5700286"/>
            <a:ext cx="0" cy="7033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C0A242-04EB-4441-9055-8BC3DF2385AA}"/>
              </a:ext>
            </a:extLst>
          </p:cNvPr>
          <p:cNvSpPr txBox="1"/>
          <p:nvPr/>
        </p:nvSpPr>
        <p:spPr>
          <a:xfrm>
            <a:off x="2640457" y="4909492"/>
            <a:ext cx="1186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８ｍ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DBE44A5-2EE6-42DF-B261-C07D35198290}"/>
              </a:ext>
            </a:extLst>
          </p:cNvPr>
          <p:cNvSpPr txBox="1"/>
          <p:nvPr/>
        </p:nvSpPr>
        <p:spPr>
          <a:xfrm>
            <a:off x="7603067" y="5736859"/>
            <a:ext cx="1422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６倍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2BD1043-60A0-BDF9-D0A2-C32885539ACD}"/>
              </a:ext>
            </a:extLst>
          </p:cNvPr>
          <p:cNvSpPr txBox="1"/>
          <p:nvPr/>
        </p:nvSpPr>
        <p:spPr>
          <a:xfrm>
            <a:off x="1489611" y="2541556"/>
            <a:ext cx="7928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青色を</a:t>
            </a:r>
            <a:r>
              <a:rPr kumimoji="1"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kumimoji="1"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２＝８</a:t>
            </a:r>
            <a:r>
              <a:rPr kumimoji="1"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m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と出した方法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2ABD3E8-131B-5561-8640-F14A8321F1C7}"/>
              </a:ext>
            </a:extLst>
          </p:cNvPr>
          <p:cNvSpPr txBox="1"/>
          <p:nvPr/>
        </p:nvSpPr>
        <p:spPr>
          <a:xfrm>
            <a:off x="1535323" y="3276557"/>
            <a:ext cx="916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黄色は赤の</a:t>
            </a:r>
            <a:r>
              <a:rPr kumimoji="1"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３＝６倍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と考えた方法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A8244D-8217-674D-46F5-AECE835C7BDD}"/>
              </a:ext>
            </a:extLst>
          </p:cNvPr>
          <p:cNvSpPr txBox="1"/>
          <p:nvPr/>
        </p:nvSpPr>
        <p:spPr>
          <a:xfrm>
            <a:off x="1489611" y="728133"/>
            <a:ext cx="9212778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前の倍返しの例でたしかめてみよう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2E0F5B7-BD4B-AD8C-F0F7-77B311C45A93}"/>
              </a:ext>
            </a:extLst>
          </p:cNvPr>
          <p:cNvSpPr txBox="1"/>
          <p:nvPr/>
        </p:nvSpPr>
        <p:spPr>
          <a:xfrm>
            <a:off x="2444399" y="1742782"/>
            <a:ext cx="69734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kumimoji="1"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３＝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D02BB78D-4981-15EE-C406-9D322E466617}"/>
              </a:ext>
            </a:extLst>
          </p:cNvPr>
          <p:cNvCxnSpPr/>
          <p:nvPr/>
        </p:nvCxnSpPr>
        <p:spPr>
          <a:xfrm>
            <a:off x="2444399" y="2450668"/>
            <a:ext cx="2093734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CAF95D6-2A01-24CA-2964-5F3FDF335E87}"/>
              </a:ext>
            </a:extLst>
          </p:cNvPr>
          <p:cNvCxnSpPr/>
          <p:nvPr/>
        </p:nvCxnSpPr>
        <p:spPr>
          <a:xfrm>
            <a:off x="7050266" y="2450668"/>
            <a:ext cx="2093734" cy="0"/>
          </a:xfrm>
          <a:prstGeom prst="line">
            <a:avLst/>
          </a:prstGeom>
          <a:ln w="57150">
            <a:solidFill>
              <a:srgbClr val="0000FF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89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F884BE-10F6-A2B3-F893-B90065599E3F}"/>
              </a:ext>
            </a:extLst>
          </p:cNvPr>
          <p:cNvSpPr txBox="1"/>
          <p:nvPr/>
        </p:nvSpPr>
        <p:spPr>
          <a:xfrm>
            <a:off x="1489611" y="558800"/>
            <a:ext cx="9212778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お菓子の数え方を２通り見つけよう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335C33C-2C2A-8D5C-5AEB-C996ABF901BD}"/>
              </a:ext>
            </a:extLst>
          </p:cNvPr>
          <p:cNvGrpSpPr/>
          <p:nvPr/>
        </p:nvGrpSpPr>
        <p:grpSpPr>
          <a:xfrm>
            <a:off x="1489611" y="1587293"/>
            <a:ext cx="3162381" cy="2967774"/>
            <a:chOff x="968992" y="968991"/>
            <a:chExt cx="3548418" cy="3330054"/>
          </a:xfrm>
        </p:grpSpPr>
        <p:sp>
          <p:nvSpPr>
            <p:cNvPr id="4" name="平行四辺形 3">
              <a:extLst>
                <a:ext uri="{FF2B5EF4-FFF2-40B4-BE49-F238E27FC236}">
                  <a16:creationId xmlns:a16="http://schemas.microsoft.com/office/drawing/2014/main" id="{8CCD2335-BE03-1E8C-AC61-F33500DCB74A}"/>
                </a:ext>
              </a:extLst>
            </p:cNvPr>
            <p:cNvSpPr/>
            <p:nvPr/>
          </p:nvSpPr>
          <p:spPr>
            <a:xfrm>
              <a:off x="968992" y="968991"/>
              <a:ext cx="3548418" cy="3330054"/>
            </a:xfrm>
            <a:prstGeom prst="parallelogram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6E00FAE2-5311-441E-6AF2-7C34746E2F3F}"/>
                </a:ext>
              </a:extLst>
            </p:cNvPr>
            <p:cNvGrpSpPr/>
            <p:nvPr/>
          </p:nvGrpSpPr>
          <p:grpSpPr>
            <a:xfrm>
              <a:off x="1146413" y="1060736"/>
              <a:ext cx="3193576" cy="3160210"/>
              <a:chOff x="1146413" y="1060736"/>
              <a:chExt cx="3193576" cy="3160210"/>
            </a:xfrm>
          </p:grpSpPr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3F2D1D3F-D5A6-82F3-C61D-87AE0365C0CC}"/>
                  </a:ext>
                </a:extLst>
              </p:cNvPr>
              <p:cNvGrpSpPr/>
              <p:nvPr/>
            </p:nvGrpSpPr>
            <p:grpSpPr>
              <a:xfrm>
                <a:off x="1542197" y="1060736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10" name="図 9">
                  <a:extLst>
                    <a:ext uri="{FF2B5EF4-FFF2-40B4-BE49-F238E27FC236}">
                      <a16:creationId xmlns:a16="http://schemas.microsoft.com/office/drawing/2014/main" id="{D8D1CCC1-20BB-AD31-113F-AE6F31345BF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11" name="平行四辺形 10">
                  <a:extLst>
                    <a:ext uri="{FF2B5EF4-FFF2-40B4-BE49-F238E27FC236}">
                      <a16:creationId xmlns:a16="http://schemas.microsoft.com/office/drawing/2014/main" id="{8C4E968F-5C81-D9C8-171B-3502114BBD0E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9CEDDFFB-D61C-BE06-611A-B15895ED9154}"/>
                  </a:ext>
                </a:extLst>
              </p:cNvPr>
              <p:cNvGrpSpPr/>
              <p:nvPr/>
            </p:nvGrpSpPr>
            <p:grpSpPr>
              <a:xfrm>
                <a:off x="1146413" y="2674960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8" name="図 7">
                  <a:extLst>
                    <a:ext uri="{FF2B5EF4-FFF2-40B4-BE49-F238E27FC236}">
                      <a16:creationId xmlns:a16="http://schemas.microsoft.com/office/drawing/2014/main" id="{DE8D6CFC-75D5-312C-DF55-69F119CD195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9" name="平行四辺形 8">
                  <a:extLst>
                    <a:ext uri="{FF2B5EF4-FFF2-40B4-BE49-F238E27FC236}">
                      <a16:creationId xmlns:a16="http://schemas.microsoft.com/office/drawing/2014/main" id="{2986E37A-5E99-DF1E-76DD-4C8B59B32922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767D5BD-5B62-C4D1-7B98-7EECCABC485D}"/>
              </a:ext>
            </a:extLst>
          </p:cNvPr>
          <p:cNvGrpSpPr/>
          <p:nvPr/>
        </p:nvGrpSpPr>
        <p:grpSpPr>
          <a:xfrm>
            <a:off x="4514809" y="1587293"/>
            <a:ext cx="3162381" cy="2967774"/>
            <a:chOff x="968992" y="968991"/>
            <a:chExt cx="3548418" cy="3330054"/>
          </a:xfrm>
        </p:grpSpPr>
        <p:sp>
          <p:nvSpPr>
            <p:cNvPr id="13" name="平行四辺形 12">
              <a:extLst>
                <a:ext uri="{FF2B5EF4-FFF2-40B4-BE49-F238E27FC236}">
                  <a16:creationId xmlns:a16="http://schemas.microsoft.com/office/drawing/2014/main" id="{AF001E60-6682-136A-9FFD-0CE2718D2BD5}"/>
                </a:ext>
              </a:extLst>
            </p:cNvPr>
            <p:cNvSpPr/>
            <p:nvPr/>
          </p:nvSpPr>
          <p:spPr>
            <a:xfrm>
              <a:off x="968992" y="968991"/>
              <a:ext cx="3548418" cy="3330054"/>
            </a:xfrm>
            <a:prstGeom prst="parallelogram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5F22AE7-5B33-1855-D459-A9E3A3B22241}"/>
                </a:ext>
              </a:extLst>
            </p:cNvPr>
            <p:cNvGrpSpPr/>
            <p:nvPr/>
          </p:nvGrpSpPr>
          <p:grpSpPr>
            <a:xfrm>
              <a:off x="1146413" y="1060736"/>
              <a:ext cx="3193576" cy="3160210"/>
              <a:chOff x="1146413" y="1060736"/>
              <a:chExt cx="3193576" cy="3160210"/>
            </a:xfrm>
          </p:grpSpPr>
          <p:grpSp>
            <p:nvGrpSpPr>
              <p:cNvPr id="15" name="グループ化 14">
                <a:extLst>
                  <a:ext uri="{FF2B5EF4-FFF2-40B4-BE49-F238E27FC236}">
                    <a16:creationId xmlns:a16="http://schemas.microsoft.com/office/drawing/2014/main" id="{7AABAA55-BE17-7C7E-37F7-788FF4B5E96B}"/>
                  </a:ext>
                </a:extLst>
              </p:cNvPr>
              <p:cNvGrpSpPr/>
              <p:nvPr/>
            </p:nvGrpSpPr>
            <p:grpSpPr>
              <a:xfrm>
                <a:off x="1542197" y="1060736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19" name="図 18">
                  <a:extLst>
                    <a:ext uri="{FF2B5EF4-FFF2-40B4-BE49-F238E27FC236}">
                      <a16:creationId xmlns:a16="http://schemas.microsoft.com/office/drawing/2014/main" id="{CC4AA8F4-BAE7-883D-9DD8-412B3AC0265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20" name="平行四辺形 19">
                  <a:extLst>
                    <a:ext uri="{FF2B5EF4-FFF2-40B4-BE49-F238E27FC236}">
                      <a16:creationId xmlns:a16="http://schemas.microsoft.com/office/drawing/2014/main" id="{F15C2212-7A96-1F89-91D8-FB4A5C6E30A8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6" name="グループ化 15">
                <a:extLst>
                  <a:ext uri="{FF2B5EF4-FFF2-40B4-BE49-F238E27FC236}">
                    <a16:creationId xmlns:a16="http://schemas.microsoft.com/office/drawing/2014/main" id="{CBAF7F92-BBE6-BCAB-7AC6-1DE506CE3154}"/>
                  </a:ext>
                </a:extLst>
              </p:cNvPr>
              <p:cNvGrpSpPr/>
              <p:nvPr/>
            </p:nvGrpSpPr>
            <p:grpSpPr>
              <a:xfrm>
                <a:off x="1146413" y="2674960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17" name="図 16">
                  <a:extLst>
                    <a:ext uri="{FF2B5EF4-FFF2-40B4-BE49-F238E27FC236}">
                      <a16:creationId xmlns:a16="http://schemas.microsoft.com/office/drawing/2014/main" id="{202DE9DC-0EE6-B055-FF6B-AC7C0C71F4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18" name="平行四辺形 17">
                  <a:extLst>
                    <a:ext uri="{FF2B5EF4-FFF2-40B4-BE49-F238E27FC236}">
                      <a16:creationId xmlns:a16="http://schemas.microsoft.com/office/drawing/2014/main" id="{4A5E2F23-E11C-1E85-8D53-6A63ACEDF2F9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B1394569-C6B8-59D9-8FCF-87697CBFD6D1}"/>
              </a:ext>
            </a:extLst>
          </p:cNvPr>
          <p:cNvGrpSpPr/>
          <p:nvPr/>
        </p:nvGrpSpPr>
        <p:grpSpPr>
          <a:xfrm>
            <a:off x="7540010" y="1587293"/>
            <a:ext cx="3162381" cy="2967774"/>
            <a:chOff x="968992" y="968991"/>
            <a:chExt cx="3548418" cy="3330054"/>
          </a:xfrm>
        </p:grpSpPr>
        <p:sp>
          <p:nvSpPr>
            <p:cNvPr id="22" name="平行四辺形 21">
              <a:extLst>
                <a:ext uri="{FF2B5EF4-FFF2-40B4-BE49-F238E27FC236}">
                  <a16:creationId xmlns:a16="http://schemas.microsoft.com/office/drawing/2014/main" id="{AA329C37-F576-474A-36A8-94B3D9269B4A}"/>
                </a:ext>
              </a:extLst>
            </p:cNvPr>
            <p:cNvSpPr/>
            <p:nvPr/>
          </p:nvSpPr>
          <p:spPr>
            <a:xfrm>
              <a:off x="968992" y="968991"/>
              <a:ext cx="3548418" cy="3330054"/>
            </a:xfrm>
            <a:prstGeom prst="parallelogram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867FDF5B-1CCC-E329-A8A1-80F00DBD7022}"/>
                </a:ext>
              </a:extLst>
            </p:cNvPr>
            <p:cNvGrpSpPr/>
            <p:nvPr/>
          </p:nvGrpSpPr>
          <p:grpSpPr>
            <a:xfrm>
              <a:off x="1146413" y="1060736"/>
              <a:ext cx="3193576" cy="3160210"/>
              <a:chOff x="1146413" y="1060736"/>
              <a:chExt cx="3193576" cy="3160210"/>
            </a:xfrm>
          </p:grpSpPr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1D16071A-A513-2AB8-10B3-08B425690722}"/>
                  </a:ext>
                </a:extLst>
              </p:cNvPr>
              <p:cNvGrpSpPr/>
              <p:nvPr/>
            </p:nvGrpSpPr>
            <p:grpSpPr>
              <a:xfrm>
                <a:off x="1542197" y="1060736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28" name="図 27">
                  <a:extLst>
                    <a:ext uri="{FF2B5EF4-FFF2-40B4-BE49-F238E27FC236}">
                      <a16:creationId xmlns:a16="http://schemas.microsoft.com/office/drawing/2014/main" id="{525B20FB-93C4-5202-BD99-95712277813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29" name="平行四辺形 28">
                  <a:extLst>
                    <a:ext uri="{FF2B5EF4-FFF2-40B4-BE49-F238E27FC236}">
                      <a16:creationId xmlns:a16="http://schemas.microsoft.com/office/drawing/2014/main" id="{258597F6-4E50-E390-2320-3AF2129F4062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C3AD550B-15D7-C00F-17EA-1535FCB9C4DB}"/>
                  </a:ext>
                </a:extLst>
              </p:cNvPr>
              <p:cNvGrpSpPr/>
              <p:nvPr/>
            </p:nvGrpSpPr>
            <p:grpSpPr>
              <a:xfrm>
                <a:off x="1146413" y="2674960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26" name="図 25">
                  <a:extLst>
                    <a:ext uri="{FF2B5EF4-FFF2-40B4-BE49-F238E27FC236}">
                      <a16:creationId xmlns:a16="http://schemas.microsoft.com/office/drawing/2014/main" id="{E25D75F5-7278-B43F-1DF2-47D909134C1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27" name="平行四辺形 26">
                  <a:extLst>
                    <a:ext uri="{FF2B5EF4-FFF2-40B4-BE49-F238E27FC236}">
                      <a16:creationId xmlns:a16="http://schemas.microsoft.com/office/drawing/2014/main" id="{E6A13438-7E63-6FB4-6FFF-05BFD802598D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1158AEF-FDBF-138D-DD7C-EBF2F722D9DE}"/>
              </a:ext>
            </a:extLst>
          </p:cNvPr>
          <p:cNvSpPr txBox="1"/>
          <p:nvPr/>
        </p:nvSpPr>
        <p:spPr>
          <a:xfrm>
            <a:off x="2307217" y="4804221"/>
            <a:ext cx="68483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5×2</a:t>
            </a:r>
            <a:r>
              <a:rPr kumimoji="1" lang="en-US" altLang="ja-JP" sz="44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)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×3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＝５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×(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1920195-AE30-8E59-2B54-9E200884B646}"/>
              </a:ext>
            </a:extLst>
          </p:cNvPr>
          <p:cNvSpPr txBox="1"/>
          <p:nvPr/>
        </p:nvSpPr>
        <p:spPr>
          <a:xfrm>
            <a:off x="1672319" y="5740114"/>
            <a:ext cx="8494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式をみて、どう考えたか分かりますか？</a:t>
            </a:r>
          </a:p>
        </p:txBody>
      </p:sp>
    </p:spTree>
    <p:extLst>
      <p:ext uri="{BB962C8B-B14F-4D97-AF65-F5344CB8AC3E}">
        <p14:creationId xmlns:p14="http://schemas.microsoft.com/office/powerpoint/2010/main" val="141696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F884BE-10F6-A2B3-F893-B90065599E3F}"/>
              </a:ext>
            </a:extLst>
          </p:cNvPr>
          <p:cNvSpPr txBox="1"/>
          <p:nvPr/>
        </p:nvSpPr>
        <p:spPr>
          <a:xfrm>
            <a:off x="1489611" y="558800"/>
            <a:ext cx="9212778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お菓子の数え方を２通り見つけよう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335C33C-2C2A-8D5C-5AEB-C996ABF901BD}"/>
              </a:ext>
            </a:extLst>
          </p:cNvPr>
          <p:cNvGrpSpPr/>
          <p:nvPr/>
        </p:nvGrpSpPr>
        <p:grpSpPr>
          <a:xfrm>
            <a:off x="1489611" y="1587293"/>
            <a:ext cx="3162381" cy="2967774"/>
            <a:chOff x="968992" y="968991"/>
            <a:chExt cx="3548418" cy="3330054"/>
          </a:xfrm>
        </p:grpSpPr>
        <p:sp>
          <p:nvSpPr>
            <p:cNvPr id="4" name="平行四辺形 3">
              <a:extLst>
                <a:ext uri="{FF2B5EF4-FFF2-40B4-BE49-F238E27FC236}">
                  <a16:creationId xmlns:a16="http://schemas.microsoft.com/office/drawing/2014/main" id="{8CCD2335-BE03-1E8C-AC61-F33500DCB74A}"/>
                </a:ext>
              </a:extLst>
            </p:cNvPr>
            <p:cNvSpPr/>
            <p:nvPr/>
          </p:nvSpPr>
          <p:spPr>
            <a:xfrm>
              <a:off x="968992" y="968991"/>
              <a:ext cx="3548418" cy="3330054"/>
            </a:xfrm>
            <a:prstGeom prst="parallelogram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6E00FAE2-5311-441E-6AF2-7C34746E2F3F}"/>
                </a:ext>
              </a:extLst>
            </p:cNvPr>
            <p:cNvGrpSpPr/>
            <p:nvPr/>
          </p:nvGrpSpPr>
          <p:grpSpPr>
            <a:xfrm>
              <a:off x="1146413" y="1060736"/>
              <a:ext cx="3193576" cy="3160210"/>
              <a:chOff x="1146413" y="1060736"/>
              <a:chExt cx="3193576" cy="3160210"/>
            </a:xfrm>
          </p:grpSpPr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3F2D1D3F-D5A6-82F3-C61D-87AE0365C0CC}"/>
                  </a:ext>
                </a:extLst>
              </p:cNvPr>
              <p:cNvGrpSpPr/>
              <p:nvPr/>
            </p:nvGrpSpPr>
            <p:grpSpPr>
              <a:xfrm>
                <a:off x="1542197" y="1060736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10" name="図 9">
                  <a:extLst>
                    <a:ext uri="{FF2B5EF4-FFF2-40B4-BE49-F238E27FC236}">
                      <a16:creationId xmlns:a16="http://schemas.microsoft.com/office/drawing/2014/main" id="{D8D1CCC1-20BB-AD31-113F-AE6F31345BF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11" name="平行四辺形 10">
                  <a:extLst>
                    <a:ext uri="{FF2B5EF4-FFF2-40B4-BE49-F238E27FC236}">
                      <a16:creationId xmlns:a16="http://schemas.microsoft.com/office/drawing/2014/main" id="{8C4E968F-5C81-D9C8-171B-3502114BBD0E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9CEDDFFB-D61C-BE06-611A-B15895ED9154}"/>
                  </a:ext>
                </a:extLst>
              </p:cNvPr>
              <p:cNvGrpSpPr/>
              <p:nvPr/>
            </p:nvGrpSpPr>
            <p:grpSpPr>
              <a:xfrm>
                <a:off x="1146413" y="2674960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8" name="図 7">
                  <a:extLst>
                    <a:ext uri="{FF2B5EF4-FFF2-40B4-BE49-F238E27FC236}">
                      <a16:creationId xmlns:a16="http://schemas.microsoft.com/office/drawing/2014/main" id="{DE8D6CFC-75D5-312C-DF55-69F119CD195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9" name="平行四辺形 8">
                  <a:extLst>
                    <a:ext uri="{FF2B5EF4-FFF2-40B4-BE49-F238E27FC236}">
                      <a16:creationId xmlns:a16="http://schemas.microsoft.com/office/drawing/2014/main" id="{2986E37A-5E99-DF1E-76DD-4C8B59B32922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767D5BD-5B62-C4D1-7B98-7EECCABC485D}"/>
              </a:ext>
            </a:extLst>
          </p:cNvPr>
          <p:cNvGrpSpPr/>
          <p:nvPr/>
        </p:nvGrpSpPr>
        <p:grpSpPr>
          <a:xfrm>
            <a:off x="4514809" y="1587293"/>
            <a:ext cx="3162381" cy="2967774"/>
            <a:chOff x="968992" y="968991"/>
            <a:chExt cx="3548418" cy="3330054"/>
          </a:xfrm>
        </p:grpSpPr>
        <p:sp>
          <p:nvSpPr>
            <p:cNvPr id="13" name="平行四辺形 12">
              <a:extLst>
                <a:ext uri="{FF2B5EF4-FFF2-40B4-BE49-F238E27FC236}">
                  <a16:creationId xmlns:a16="http://schemas.microsoft.com/office/drawing/2014/main" id="{AF001E60-6682-136A-9FFD-0CE2718D2BD5}"/>
                </a:ext>
              </a:extLst>
            </p:cNvPr>
            <p:cNvSpPr/>
            <p:nvPr/>
          </p:nvSpPr>
          <p:spPr>
            <a:xfrm>
              <a:off x="968992" y="968991"/>
              <a:ext cx="3548418" cy="3330054"/>
            </a:xfrm>
            <a:prstGeom prst="parallelogram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5F22AE7-5B33-1855-D459-A9E3A3B22241}"/>
                </a:ext>
              </a:extLst>
            </p:cNvPr>
            <p:cNvGrpSpPr/>
            <p:nvPr/>
          </p:nvGrpSpPr>
          <p:grpSpPr>
            <a:xfrm>
              <a:off x="1146413" y="1060736"/>
              <a:ext cx="3193576" cy="3160210"/>
              <a:chOff x="1146413" y="1060736"/>
              <a:chExt cx="3193576" cy="3160210"/>
            </a:xfrm>
          </p:grpSpPr>
          <p:grpSp>
            <p:nvGrpSpPr>
              <p:cNvPr id="15" name="グループ化 14">
                <a:extLst>
                  <a:ext uri="{FF2B5EF4-FFF2-40B4-BE49-F238E27FC236}">
                    <a16:creationId xmlns:a16="http://schemas.microsoft.com/office/drawing/2014/main" id="{7AABAA55-BE17-7C7E-37F7-788FF4B5E96B}"/>
                  </a:ext>
                </a:extLst>
              </p:cNvPr>
              <p:cNvGrpSpPr/>
              <p:nvPr/>
            </p:nvGrpSpPr>
            <p:grpSpPr>
              <a:xfrm>
                <a:off x="1542197" y="1060736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19" name="図 18">
                  <a:extLst>
                    <a:ext uri="{FF2B5EF4-FFF2-40B4-BE49-F238E27FC236}">
                      <a16:creationId xmlns:a16="http://schemas.microsoft.com/office/drawing/2014/main" id="{CC4AA8F4-BAE7-883D-9DD8-412B3AC0265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20" name="平行四辺形 19">
                  <a:extLst>
                    <a:ext uri="{FF2B5EF4-FFF2-40B4-BE49-F238E27FC236}">
                      <a16:creationId xmlns:a16="http://schemas.microsoft.com/office/drawing/2014/main" id="{F15C2212-7A96-1F89-91D8-FB4A5C6E30A8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6" name="グループ化 15">
                <a:extLst>
                  <a:ext uri="{FF2B5EF4-FFF2-40B4-BE49-F238E27FC236}">
                    <a16:creationId xmlns:a16="http://schemas.microsoft.com/office/drawing/2014/main" id="{CBAF7F92-BBE6-BCAB-7AC6-1DE506CE3154}"/>
                  </a:ext>
                </a:extLst>
              </p:cNvPr>
              <p:cNvGrpSpPr/>
              <p:nvPr/>
            </p:nvGrpSpPr>
            <p:grpSpPr>
              <a:xfrm>
                <a:off x="1146413" y="2674960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17" name="図 16">
                  <a:extLst>
                    <a:ext uri="{FF2B5EF4-FFF2-40B4-BE49-F238E27FC236}">
                      <a16:creationId xmlns:a16="http://schemas.microsoft.com/office/drawing/2014/main" id="{202DE9DC-0EE6-B055-FF6B-AC7C0C71F4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18" name="平行四辺形 17">
                  <a:extLst>
                    <a:ext uri="{FF2B5EF4-FFF2-40B4-BE49-F238E27FC236}">
                      <a16:creationId xmlns:a16="http://schemas.microsoft.com/office/drawing/2014/main" id="{4A5E2F23-E11C-1E85-8D53-6A63ACEDF2F9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B1394569-C6B8-59D9-8FCF-87697CBFD6D1}"/>
              </a:ext>
            </a:extLst>
          </p:cNvPr>
          <p:cNvGrpSpPr/>
          <p:nvPr/>
        </p:nvGrpSpPr>
        <p:grpSpPr>
          <a:xfrm>
            <a:off x="7540010" y="1587293"/>
            <a:ext cx="3162381" cy="2967774"/>
            <a:chOff x="968992" y="968991"/>
            <a:chExt cx="3548418" cy="3330054"/>
          </a:xfrm>
        </p:grpSpPr>
        <p:sp>
          <p:nvSpPr>
            <p:cNvPr id="22" name="平行四辺形 21">
              <a:extLst>
                <a:ext uri="{FF2B5EF4-FFF2-40B4-BE49-F238E27FC236}">
                  <a16:creationId xmlns:a16="http://schemas.microsoft.com/office/drawing/2014/main" id="{AA329C37-F576-474A-36A8-94B3D9269B4A}"/>
                </a:ext>
              </a:extLst>
            </p:cNvPr>
            <p:cNvSpPr/>
            <p:nvPr/>
          </p:nvSpPr>
          <p:spPr>
            <a:xfrm>
              <a:off x="968992" y="968991"/>
              <a:ext cx="3548418" cy="3330054"/>
            </a:xfrm>
            <a:prstGeom prst="parallelogram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867FDF5B-1CCC-E329-A8A1-80F00DBD7022}"/>
                </a:ext>
              </a:extLst>
            </p:cNvPr>
            <p:cNvGrpSpPr/>
            <p:nvPr/>
          </p:nvGrpSpPr>
          <p:grpSpPr>
            <a:xfrm>
              <a:off x="1146413" y="1060736"/>
              <a:ext cx="3193576" cy="3160210"/>
              <a:chOff x="1146413" y="1060736"/>
              <a:chExt cx="3193576" cy="3160210"/>
            </a:xfrm>
          </p:grpSpPr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1D16071A-A513-2AB8-10B3-08B425690722}"/>
                  </a:ext>
                </a:extLst>
              </p:cNvPr>
              <p:cNvGrpSpPr/>
              <p:nvPr/>
            </p:nvGrpSpPr>
            <p:grpSpPr>
              <a:xfrm>
                <a:off x="1542197" y="1060736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28" name="図 27">
                  <a:extLst>
                    <a:ext uri="{FF2B5EF4-FFF2-40B4-BE49-F238E27FC236}">
                      <a16:creationId xmlns:a16="http://schemas.microsoft.com/office/drawing/2014/main" id="{525B20FB-93C4-5202-BD99-95712277813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29" name="平行四辺形 28">
                  <a:extLst>
                    <a:ext uri="{FF2B5EF4-FFF2-40B4-BE49-F238E27FC236}">
                      <a16:creationId xmlns:a16="http://schemas.microsoft.com/office/drawing/2014/main" id="{258597F6-4E50-E390-2320-3AF2129F4062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C3AD550B-15D7-C00F-17EA-1535FCB9C4DB}"/>
                  </a:ext>
                </a:extLst>
              </p:cNvPr>
              <p:cNvGrpSpPr/>
              <p:nvPr/>
            </p:nvGrpSpPr>
            <p:grpSpPr>
              <a:xfrm>
                <a:off x="1146413" y="2674960"/>
                <a:ext cx="2797792" cy="1545986"/>
                <a:chOff x="1542197" y="1347339"/>
                <a:chExt cx="2797792" cy="1545986"/>
              </a:xfrm>
            </p:grpSpPr>
            <p:pic>
              <p:nvPicPr>
                <p:cNvPr id="26" name="図 25">
                  <a:extLst>
                    <a:ext uri="{FF2B5EF4-FFF2-40B4-BE49-F238E27FC236}">
                      <a16:creationId xmlns:a16="http://schemas.microsoft.com/office/drawing/2014/main" id="{E25D75F5-7278-B43F-1DF2-47D909134C1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3" t="15791" r="1443" b="15194"/>
                <a:stretch/>
              </p:blipFill>
              <p:spPr>
                <a:xfrm>
                  <a:off x="1886405" y="1347340"/>
                  <a:ext cx="2177218" cy="1545985"/>
                </a:xfrm>
                <a:prstGeom prst="rect">
                  <a:avLst/>
                </a:prstGeom>
              </p:spPr>
            </p:pic>
            <p:sp>
              <p:nvSpPr>
                <p:cNvPr id="27" name="平行四辺形 26">
                  <a:extLst>
                    <a:ext uri="{FF2B5EF4-FFF2-40B4-BE49-F238E27FC236}">
                      <a16:creationId xmlns:a16="http://schemas.microsoft.com/office/drawing/2014/main" id="{E6A13438-7E63-6FB4-6FFF-05BFD802598D}"/>
                    </a:ext>
                  </a:extLst>
                </p:cNvPr>
                <p:cNvSpPr/>
                <p:nvPr/>
              </p:nvSpPr>
              <p:spPr>
                <a:xfrm>
                  <a:off x="1542197" y="1347339"/>
                  <a:ext cx="2797792" cy="1545985"/>
                </a:xfrm>
                <a:prstGeom prst="parallelogram">
                  <a:avLst/>
                </a:prstGeom>
                <a:noFill/>
                <a:ln w="57150">
                  <a:solidFill>
                    <a:srgbClr val="FF0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1158AEF-FDBF-138D-DD7C-EBF2F722D9DE}"/>
              </a:ext>
            </a:extLst>
          </p:cNvPr>
          <p:cNvSpPr txBox="1"/>
          <p:nvPr/>
        </p:nvSpPr>
        <p:spPr>
          <a:xfrm>
            <a:off x="2307217" y="4950840"/>
            <a:ext cx="68483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>
                <a:solidFill>
                  <a:srgbClr val="7030A0"/>
                </a:solidFill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en-US" altLang="ja-JP" sz="4400" dirty="0">
                <a:solidFill>
                  <a:srgbClr val="7030A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5×2</a:t>
            </a:r>
            <a:r>
              <a:rPr kumimoji="1" lang="en-US" altLang="ja-JP" sz="4400" dirty="0">
                <a:solidFill>
                  <a:srgbClr val="7030A0"/>
                </a:solidFill>
                <a:latin typeface="Tosho Roman Bold" panose="020B0600000000000000" pitchFamily="34" charset="0"/>
                <a:ea typeface="富士ポップ" panose="040F0709000000000000" pitchFamily="49" charset="-128"/>
              </a:rPr>
              <a:t>)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×3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＝５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×(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1DAF41B4-DE1D-4A19-56CC-3E5E4630B20B}"/>
              </a:ext>
            </a:extLst>
          </p:cNvPr>
          <p:cNvSpPr/>
          <p:nvPr/>
        </p:nvSpPr>
        <p:spPr>
          <a:xfrm rot="1194165">
            <a:off x="1749111" y="1307460"/>
            <a:ext cx="2472429" cy="3567174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4E94B5B8-7263-AE80-CE01-4F7C79F173EC}"/>
              </a:ext>
            </a:extLst>
          </p:cNvPr>
          <p:cNvSpPr/>
          <p:nvPr/>
        </p:nvSpPr>
        <p:spPr>
          <a:xfrm rot="1194165">
            <a:off x="4798503" y="1307460"/>
            <a:ext cx="2472429" cy="3567174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9C8FF151-207C-771A-BF73-F689AD327E31}"/>
              </a:ext>
            </a:extLst>
          </p:cNvPr>
          <p:cNvSpPr/>
          <p:nvPr/>
        </p:nvSpPr>
        <p:spPr>
          <a:xfrm rot="1194165">
            <a:off x="7915278" y="1307460"/>
            <a:ext cx="2472429" cy="3567174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719C669-1288-2849-4146-96545C16BD43}"/>
              </a:ext>
            </a:extLst>
          </p:cNvPr>
          <p:cNvSpPr txBox="1"/>
          <p:nvPr/>
        </p:nvSpPr>
        <p:spPr>
          <a:xfrm>
            <a:off x="2059137" y="2722946"/>
            <a:ext cx="2023311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solidFill>
                  <a:srgbClr val="7030A0"/>
                </a:solidFill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en-US" altLang="ja-JP" sz="4400" dirty="0">
                <a:solidFill>
                  <a:srgbClr val="7030A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5×2)</a:t>
            </a:r>
            <a:endParaRPr kumimoji="1" lang="ja-JP" altLang="en-US" sz="4400" dirty="0">
              <a:solidFill>
                <a:srgbClr val="7030A0"/>
              </a:solidFill>
              <a:latin typeface="Tosho Roman Bold" panose="020B0600000000000000" pitchFamily="34" charset="0"/>
              <a:ea typeface="富士ポップ" panose="040F0709000000000000" pitchFamily="49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412A3AC1-3020-C18A-CCB1-9930A26A53C9}"/>
              </a:ext>
            </a:extLst>
          </p:cNvPr>
          <p:cNvSpPr txBox="1"/>
          <p:nvPr/>
        </p:nvSpPr>
        <p:spPr>
          <a:xfrm>
            <a:off x="5071407" y="2722946"/>
            <a:ext cx="2023311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solidFill>
                  <a:srgbClr val="7030A0"/>
                </a:solidFill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en-US" altLang="ja-JP" sz="4400" dirty="0">
                <a:solidFill>
                  <a:srgbClr val="7030A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5×2)</a:t>
            </a:r>
            <a:endParaRPr kumimoji="1" lang="ja-JP" altLang="en-US" sz="4400" dirty="0">
              <a:solidFill>
                <a:srgbClr val="7030A0"/>
              </a:solidFill>
              <a:latin typeface="Tosho Roman Bold" panose="020B0600000000000000" pitchFamily="34" charset="0"/>
              <a:ea typeface="富士ポップ" panose="040F0709000000000000" pitchFamily="49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493D978-6523-8483-CC17-1E77268429CE}"/>
              </a:ext>
            </a:extLst>
          </p:cNvPr>
          <p:cNvSpPr txBox="1"/>
          <p:nvPr/>
        </p:nvSpPr>
        <p:spPr>
          <a:xfrm>
            <a:off x="8124144" y="2722946"/>
            <a:ext cx="2023311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solidFill>
                  <a:srgbClr val="7030A0"/>
                </a:solidFill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en-US" altLang="ja-JP" sz="4400" dirty="0">
                <a:solidFill>
                  <a:srgbClr val="7030A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5×2)</a:t>
            </a:r>
            <a:endParaRPr kumimoji="1" lang="ja-JP" altLang="en-US" sz="4400" dirty="0">
              <a:solidFill>
                <a:srgbClr val="7030A0"/>
              </a:solidFill>
              <a:latin typeface="Tosho Roman Bold" panose="020B0600000000000000" pitchFamily="34" charset="0"/>
              <a:ea typeface="富士ポップ" panose="040F0709000000000000" pitchFamily="49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6BC3F15-FDAE-BC85-133B-0CF38C7E6F81}"/>
              </a:ext>
            </a:extLst>
          </p:cNvPr>
          <p:cNvSpPr txBox="1"/>
          <p:nvPr/>
        </p:nvSpPr>
        <p:spPr>
          <a:xfrm>
            <a:off x="2000456" y="5792888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en-US" altLang="ja-JP" sz="36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36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２が３つあるから</a:t>
            </a:r>
            <a:endParaRPr kumimoji="1" lang="ja-JP" altLang="en-US" sz="3600" dirty="0">
              <a:solidFill>
                <a:schemeClr val="accent6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D319A7B1-5CBD-76F5-3643-A13BDB6B8F1D}"/>
              </a:ext>
            </a:extLst>
          </p:cNvPr>
          <p:cNvCxnSpPr>
            <a:cxnSpLocks/>
          </p:cNvCxnSpPr>
          <p:nvPr/>
        </p:nvCxnSpPr>
        <p:spPr>
          <a:xfrm>
            <a:off x="2307217" y="5682673"/>
            <a:ext cx="3025198" cy="0"/>
          </a:xfrm>
          <a:prstGeom prst="line">
            <a:avLst/>
          </a:prstGeom>
          <a:ln w="57150">
            <a:solidFill>
              <a:schemeClr val="accent6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22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F884BE-10F6-A2B3-F893-B90065599E3F}"/>
              </a:ext>
            </a:extLst>
          </p:cNvPr>
          <p:cNvSpPr txBox="1"/>
          <p:nvPr/>
        </p:nvSpPr>
        <p:spPr>
          <a:xfrm>
            <a:off x="1489611" y="558800"/>
            <a:ext cx="9212778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お菓子の数え方を２通り見つけよう</a:t>
            </a:r>
          </a:p>
        </p:txBody>
      </p:sp>
      <p:sp>
        <p:nvSpPr>
          <p:cNvPr id="4" name="平行四辺形 3">
            <a:extLst>
              <a:ext uri="{FF2B5EF4-FFF2-40B4-BE49-F238E27FC236}">
                <a16:creationId xmlns:a16="http://schemas.microsoft.com/office/drawing/2014/main" id="{8CCD2335-BE03-1E8C-AC61-F33500DCB74A}"/>
              </a:ext>
            </a:extLst>
          </p:cNvPr>
          <p:cNvSpPr/>
          <p:nvPr/>
        </p:nvSpPr>
        <p:spPr>
          <a:xfrm>
            <a:off x="1489611" y="1587293"/>
            <a:ext cx="3162381" cy="2967774"/>
          </a:xfrm>
          <a:prstGeom prst="parallelogram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D8D1CCC1-20BB-AD31-113F-AE6F31345BF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" t="15791" r="1443" b="15194"/>
          <a:stretch/>
        </p:blipFill>
        <p:spPr>
          <a:xfrm>
            <a:off x="2307217" y="1669058"/>
            <a:ext cx="1940356" cy="1377796"/>
          </a:xfrm>
          <a:prstGeom prst="rect">
            <a:avLst/>
          </a:prstGeom>
        </p:spPr>
      </p:pic>
      <p:sp>
        <p:nvSpPr>
          <p:cNvPr id="11" name="平行四辺形 10">
            <a:extLst>
              <a:ext uri="{FF2B5EF4-FFF2-40B4-BE49-F238E27FC236}">
                <a16:creationId xmlns:a16="http://schemas.microsoft.com/office/drawing/2014/main" id="{8C4E968F-5C81-D9C8-171B-3502114BBD0E}"/>
              </a:ext>
            </a:extLst>
          </p:cNvPr>
          <p:cNvSpPr/>
          <p:nvPr/>
        </p:nvSpPr>
        <p:spPr>
          <a:xfrm>
            <a:off x="2000456" y="1669057"/>
            <a:ext cx="2493417" cy="1377796"/>
          </a:xfrm>
          <a:prstGeom prst="parallelogram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E8D6CFC-75D5-312C-DF55-69F119CD195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" t="15791" r="1443" b="15194"/>
          <a:stretch/>
        </p:blipFill>
        <p:spPr>
          <a:xfrm>
            <a:off x="1954491" y="3107669"/>
            <a:ext cx="1940356" cy="1377796"/>
          </a:xfrm>
          <a:prstGeom prst="rect">
            <a:avLst/>
          </a:prstGeom>
        </p:spPr>
      </p:pic>
      <p:sp>
        <p:nvSpPr>
          <p:cNvPr id="9" name="平行四辺形 8">
            <a:extLst>
              <a:ext uri="{FF2B5EF4-FFF2-40B4-BE49-F238E27FC236}">
                <a16:creationId xmlns:a16="http://schemas.microsoft.com/office/drawing/2014/main" id="{2986E37A-5E99-DF1E-76DD-4C8B59B32922}"/>
              </a:ext>
            </a:extLst>
          </p:cNvPr>
          <p:cNvSpPr/>
          <p:nvPr/>
        </p:nvSpPr>
        <p:spPr>
          <a:xfrm>
            <a:off x="1647730" y="3107668"/>
            <a:ext cx="2493417" cy="1377796"/>
          </a:xfrm>
          <a:prstGeom prst="parallelogram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平行四辺形 12">
            <a:extLst>
              <a:ext uri="{FF2B5EF4-FFF2-40B4-BE49-F238E27FC236}">
                <a16:creationId xmlns:a16="http://schemas.microsoft.com/office/drawing/2014/main" id="{AF001E60-6682-136A-9FFD-0CE2718D2BD5}"/>
              </a:ext>
            </a:extLst>
          </p:cNvPr>
          <p:cNvSpPr/>
          <p:nvPr/>
        </p:nvSpPr>
        <p:spPr>
          <a:xfrm>
            <a:off x="4514809" y="1587293"/>
            <a:ext cx="3162381" cy="2967774"/>
          </a:xfrm>
          <a:prstGeom prst="parallelogram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CC4AA8F4-BAE7-883D-9DD8-412B3AC026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" t="15791" r="1443" b="15194"/>
          <a:stretch/>
        </p:blipFill>
        <p:spPr>
          <a:xfrm>
            <a:off x="5332415" y="1669058"/>
            <a:ext cx="1940356" cy="1377796"/>
          </a:xfrm>
          <a:prstGeom prst="rect">
            <a:avLst/>
          </a:prstGeom>
        </p:spPr>
      </p:pic>
      <p:sp>
        <p:nvSpPr>
          <p:cNvPr id="20" name="平行四辺形 19">
            <a:extLst>
              <a:ext uri="{FF2B5EF4-FFF2-40B4-BE49-F238E27FC236}">
                <a16:creationId xmlns:a16="http://schemas.microsoft.com/office/drawing/2014/main" id="{F15C2212-7A96-1F89-91D8-FB4A5C6E30A8}"/>
              </a:ext>
            </a:extLst>
          </p:cNvPr>
          <p:cNvSpPr/>
          <p:nvPr/>
        </p:nvSpPr>
        <p:spPr>
          <a:xfrm>
            <a:off x="5025654" y="1669057"/>
            <a:ext cx="2493417" cy="1377796"/>
          </a:xfrm>
          <a:prstGeom prst="parallelogram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02DE9DC-0EE6-B055-FF6B-AC7C0C71F4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" t="15791" r="1443" b="15194"/>
          <a:stretch/>
        </p:blipFill>
        <p:spPr>
          <a:xfrm>
            <a:off x="4979689" y="3107669"/>
            <a:ext cx="1940356" cy="1377796"/>
          </a:xfrm>
          <a:prstGeom prst="rect">
            <a:avLst/>
          </a:prstGeom>
        </p:spPr>
      </p:pic>
      <p:sp>
        <p:nvSpPr>
          <p:cNvPr id="18" name="平行四辺形 17">
            <a:extLst>
              <a:ext uri="{FF2B5EF4-FFF2-40B4-BE49-F238E27FC236}">
                <a16:creationId xmlns:a16="http://schemas.microsoft.com/office/drawing/2014/main" id="{4A5E2F23-E11C-1E85-8D53-6A63ACEDF2F9}"/>
              </a:ext>
            </a:extLst>
          </p:cNvPr>
          <p:cNvSpPr/>
          <p:nvPr/>
        </p:nvSpPr>
        <p:spPr>
          <a:xfrm>
            <a:off x="4672928" y="3107668"/>
            <a:ext cx="2493417" cy="1377796"/>
          </a:xfrm>
          <a:prstGeom prst="parallelogram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平行四辺形 21">
            <a:extLst>
              <a:ext uri="{FF2B5EF4-FFF2-40B4-BE49-F238E27FC236}">
                <a16:creationId xmlns:a16="http://schemas.microsoft.com/office/drawing/2014/main" id="{AA329C37-F576-474A-36A8-94B3D9269B4A}"/>
              </a:ext>
            </a:extLst>
          </p:cNvPr>
          <p:cNvSpPr/>
          <p:nvPr/>
        </p:nvSpPr>
        <p:spPr>
          <a:xfrm>
            <a:off x="7540010" y="1587293"/>
            <a:ext cx="3162381" cy="2967774"/>
          </a:xfrm>
          <a:prstGeom prst="parallelogram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525B20FB-93C4-5202-BD99-95712277813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" t="15791" r="1443" b="15194"/>
          <a:stretch/>
        </p:blipFill>
        <p:spPr>
          <a:xfrm>
            <a:off x="8357616" y="1669058"/>
            <a:ext cx="1940356" cy="1377796"/>
          </a:xfrm>
          <a:prstGeom prst="rect">
            <a:avLst/>
          </a:prstGeom>
        </p:spPr>
      </p:pic>
      <p:sp>
        <p:nvSpPr>
          <p:cNvPr id="29" name="平行四辺形 28">
            <a:extLst>
              <a:ext uri="{FF2B5EF4-FFF2-40B4-BE49-F238E27FC236}">
                <a16:creationId xmlns:a16="http://schemas.microsoft.com/office/drawing/2014/main" id="{258597F6-4E50-E390-2320-3AF2129F4062}"/>
              </a:ext>
            </a:extLst>
          </p:cNvPr>
          <p:cNvSpPr/>
          <p:nvPr/>
        </p:nvSpPr>
        <p:spPr>
          <a:xfrm>
            <a:off x="8050855" y="1669057"/>
            <a:ext cx="2493417" cy="1377796"/>
          </a:xfrm>
          <a:prstGeom prst="parallelogram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E25D75F5-7278-B43F-1DF2-47D909134C1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" t="15791" r="1443" b="15194"/>
          <a:stretch/>
        </p:blipFill>
        <p:spPr>
          <a:xfrm>
            <a:off x="8004890" y="3107669"/>
            <a:ext cx="1940356" cy="1377796"/>
          </a:xfrm>
          <a:prstGeom prst="rect">
            <a:avLst/>
          </a:prstGeom>
        </p:spPr>
      </p:pic>
      <p:sp>
        <p:nvSpPr>
          <p:cNvPr id="27" name="平行四辺形 26">
            <a:extLst>
              <a:ext uri="{FF2B5EF4-FFF2-40B4-BE49-F238E27FC236}">
                <a16:creationId xmlns:a16="http://schemas.microsoft.com/office/drawing/2014/main" id="{E6A13438-7E63-6FB4-6FFF-05BFD802598D}"/>
              </a:ext>
            </a:extLst>
          </p:cNvPr>
          <p:cNvSpPr/>
          <p:nvPr/>
        </p:nvSpPr>
        <p:spPr>
          <a:xfrm>
            <a:off x="7698129" y="3107668"/>
            <a:ext cx="2493417" cy="1377796"/>
          </a:xfrm>
          <a:prstGeom prst="parallelogram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1158AEF-FDBF-138D-DD7C-EBF2F722D9DE}"/>
              </a:ext>
            </a:extLst>
          </p:cNvPr>
          <p:cNvSpPr txBox="1"/>
          <p:nvPr/>
        </p:nvSpPr>
        <p:spPr>
          <a:xfrm>
            <a:off x="2307217" y="4885986"/>
            <a:ext cx="68483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(</a:t>
            </a:r>
            <a:r>
              <a:rPr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5×2</a:t>
            </a:r>
            <a:r>
              <a:rPr kumimoji="1" lang="en-US" altLang="ja-JP" sz="4400" dirty="0">
                <a:latin typeface="Tosho Roman Bold" panose="020B0600000000000000" pitchFamily="34" charset="0"/>
                <a:ea typeface="富士ポップ" panose="040F0709000000000000" pitchFamily="49" charset="-128"/>
              </a:rPr>
              <a:t>)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×3</a:t>
            </a:r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＝５</a:t>
            </a:r>
            <a:r>
              <a:rPr kumimoji="1" lang="en-US" altLang="ja-JP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kumimoji="1"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en-US" altLang="ja-JP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sz="4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F490253-7E74-517F-AA3C-0B0301AD8E6D}"/>
              </a:ext>
            </a:extLst>
          </p:cNvPr>
          <p:cNvSpPr txBox="1"/>
          <p:nvPr/>
        </p:nvSpPr>
        <p:spPr>
          <a:xfrm>
            <a:off x="2370225" y="2262023"/>
            <a:ext cx="1468472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r>
              <a:rPr kumimoji="1" lang="ja-JP" altLang="en-US" sz="9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6BFF96-C672-2C9F-9C85-741A49EF557E}"/>
              </a:ext>
            </a:extLst>
          </p:cNvPr>
          <p:cNvSpPr txBox="1"/>
          <p:nvPr/>
        </p:nvSpPr>
        <p:spPr>
          <a:xfrm>
            <a:off x="5391412" y="2262023"/>
            <a:ext cx="1468472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r>
              <a:rPr kumimoji="1" lang="ja-JP" altLang="en-US" sz="9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35D638-2F7E-D55B-DFE0-59DAB3A0D0E7}"/>
              </a:ext>
            </a:extLst>
          </p:cNvPr>
          <p:cNvSpPr txBox="1"/>
          <p:nvPr/>
        </p:nvSpPr>
        <p:spPr>
          <a:xfrm>
            <a:off x="8468835" y="2262023"/>
            <a:ext cx="1468472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r>
              <a:rPr kumimoji="1" lang="ja-JP" altLang="en-US" sz="9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729FBA-5287-4C54-F24C-D6BFFDE8738A}"/>
              </a:ext>
            </a:extLst>
          </p:cNvPr>
          <p:cNvSpPr txBox="1"/>
          <p:nvPr/>
        </p:nvSpPr>
        <p:spPr>
          <a:xfrm>
            <a:off x="3838590" y="5792888"/>
            <a:ext cx="7911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中箱が</a:t>
            </a:r>
            <a:r>
              <a:rPr lang="en-US" altLang="ja-JP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2×3</a:t>
            </a:r>
            <a:r>
              <a:rPr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あり</a:t>
            </a:r>
            <a:r>
              <a:rPr lang="en-US" altLang="ja-JP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箱ごとに</a:t>
            </a:r>
            <a:r>
              <a:rPr lang="en-US" altLang="ja-JP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個入っている</a:t>
            </a:r>
            <a:endParaRPr kumimoji="1" lang="ja-JP" altLang="en-US" sz="3200" dirty="0">
              <a:solidFill>
                <a:schemeClr val="accent6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DBF2FE19-4A56-F65A-7F7E-7C244296B328}"/>
              </a:ext>
            </a:extLst>
          </p:cNvPr>
          <p:cNvCxnSpPr>
            <a:cxnSpLocks/>
          </p:cNvCxnSpPr>
          <p:nvPr/>
        </p:nvCxnSpPr>
        <p:spPr>
          <a:xfrm>
            <a:off x="5798842" y="5614633"/>
            <a:ext cx="3176226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293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25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E1EE19-438D-EEFB-5E61-DA1833C2B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63570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8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計算のくふう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D90A95F-4A97-949F-ABB1-2AB5EFB3C7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0831"/>
            <a:ext cx="9144000" cy="1655762"/>
          </a:xfrm>
        </p:spPr>
        <p:txBody>
          <a:bodyPr>
            <a:noAutofit/>
          </a:bodyPr>
          <a:lstStyle/>
          <a:p>
            <a:r>
              <a:rPr kumimoji="1"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いろいろな計算の</a:t>
            </a:r>
            <a:endParaRPr kumimoji="1" lang="en-US" altLang="ja-JP" sz="5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仕方を考えよう</a:t>
            </a:r>
          </a:p>
        </p:txBody>
      </p:sp>
    </p:spTree>
    <p:extLst>
      <p:ext uri="{BB962C8B-B14F-4D97-AF65-F5344CB8AC3E}">
        <p14:creationId xmlns:p14="http://schemas.microsoft.com/office/powerpoint/2010/main" val="1224895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744</Words>
  <Application>Microsoft Office PowerPoint</Application>
  <PresentationFormat>ワイド画面</PresentationFormat>
  <Paragraphs>115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4" baseType="lpstr">
      <vt:lpstr>Arial</vt:lpstr>
      <vt:lpstr>Tosho Roman Bold</vt:lpstr>
      <vt:lpstr>UD デジタル 教科書体 NP-B</vt:lpstr>
      <vt:lpstr>游ゴシック</vt:lpstr>
      <vt:lpstr>游ゴシック Light</vt:lpstr>
      <vt:lpstr>Office テーマ</vt:lpstr>
      <vt:lpstr>計算のじゅんじょ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計算のくふう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計算の順序・工夫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式と計算</dc:title>
  <dc:creator>伊藤努</dc:creator>
  <cp:lastModifiedBy>伊藤努</cp:lastModifiedBy>
  <cp:revision>21</cp:revision>
  <dcterms:created xsi:type="dcterms:W3CDTF">2022-06-12T09:07:58Z</dcterms:created>
  <dcterms:modified xsi:type="dcterms:W3CDTF">2022-10-08T03:23:55Z</dcterms:modified>
</cp:coreProperties>
</file>