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346" r:id="rId3"/>
    <p:sldId id="421" r:id="rId4"/>
    <p:sldId id="423" r:id="rId5"/>
    <p:sldId id="424" r:id="rId6"/>
    <p:sldId id="339" r:id="rId7"/>
    <p:sldId id="404" r:id="rId8"/>
    <p:sldId id="340" r:id="rId9"/>
    <p:sldId id="405" r:id="rId10"/>
    <p:sldId id="420" r:id="rId11"/>
    <p:sldId id="412" r:id="rId12"/>
    <p:sldId id="413" r:id="rId13"/>
    <p:sldId id="426" r:id="rId14"/>
    <p:sldId id="414" r:id="rId15"/>
    <p:sldId id="417" r:id="rId16"/>
    <p:sldId id="427" r:id="rId17"/>
    <p:sldId id="425" r:id="rId18"/>
  </p:sldIdLst>
  <p:sldSz cx="12192000" cy="6858000"/>
  <p:notesSz cx="6858000" cy="9144000"/>
  <p:embeddedFontLst>
    <p:embeddedFont>
      <p:font typeface="UD デジタル 教科書体 NP-B" panose="02020700000000000000" pitchFamily="18" charset="-128"/>
      <p:bold r:id="rId19"/>
    </p:embeddedFont>
    <p:embeddedFont>
      <p:font typeface="游ゴシック" panose="020B0400000000000000" pitchFamily="50" charset="-128"/>
      <p:regular r:id="rId20"/>
      <p:bold r:id="rId21"/>
    </p:embeddedFont>
    <p:embeddedFont>
      <p:font typeface="游ゴシック Light" panose="020B0300000000000000" pitchFamily="50" charset="-128"/>
      <p:regular r:id="rId22"/>
    </p:embeddedFont>
  </p:embeddedFontLst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66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B07CDC1-935A-905C-7A88-003769794A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BBF5580D-8FCA-17AC-CE45-E4018D2557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9B07B70-5D1E-C87A-9F8A-B0E4CD7B7B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4CDFC-683C-4854-9059-BE363389C161}" type="datetimeFigureOut">
              <a:rPr kumimoji="1" lang="ja-JP" altLang="en-US" smtClean="0"/>
              <a:t>2023/2/24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80DFBB6-FED8-10F7-20DA-E50E62664A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34B514B-1C8A-6F2B-1097-0451C4AC2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46556-B873-4C46-9478-4E24DEA9081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490259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3FC8B2D-DFE3-9FA2-11CF-BBBB942CF0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9057A9AF-2C68-BD62-0882-4A5D832A80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0045D2A-52B9-ED57-CC29-292BD77C0D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4CDFC-683C-4854-9059-BE363389C161}" type="datetimeFigureOut">
              <a:rPr kumimoji="1" lang="ja-JP" altLang="en-US" smtClean="0"/>
              <a:t>2023/2/24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5F322EE-E75A-99D6-C697-60A981BDA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7C74A35-34A5-8098-57B9-70CF3BE45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46556-B873-4C46-9478-4E24DEA9081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328296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FDB560D2-022E-4FFD-EBED-F1361172DE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C1222C16-FE18-262D-C773-F55AF44AD5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BD31E04-107D-7107-5913-9B42FF82F5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4CDFC-683C-4854-9059-BE363389C161}" type="datetimeFigureOut">
              <a:rPr kumimoji="1" lang="ja-JP" altLang="en-US" smtClean="0"/>
              <a:t>2023/2/24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BE430B7-C305-884D-3887-0D2E4C8EF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8C15086-D4AC-1C62-2BC0-4F6744831F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46556-B873-4C46-9478-4E24DEA9081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80862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49D181C-297F-359F-1E31-4E9E627F8B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ADB10EF-B69D-667F-40E8-E455CD750B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6C41D2E-3E79-D3EA-89A2-DE56C21395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4CDFC-683C-4854-9059-BE363389C161}" type="datetimeFigureOut">
              <a:rPr kumimoji="1" lang="ja-JP" altLang="en-US" smtClean="0"/>
              <a:t>2023/2/24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5130149-5935-E723-0A22-51CA7382E2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88B4456-92D4-CB3E-8D3A-1B6049B343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46556-B873-4C46-9478-4E24DEA9081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58831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5222AA6-8B9F-A524-58DC-ECCA59218E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F98A6180-4157-563C-300F-4700E98C06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2B7AA2E-61C9-7AF0-C68D-08EBD07BE0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4CDFC-683C-4854-9059-BE363389C161}" type="datetimeFigureOut">
              <a:rPr kumimoji="1" lang="ja-JP" altLang="en-US" smtClean="0"/>
              <a:t>2023/2/24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F4BE046-5EF0-0CDA-8440-62169D618F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49C2D16-6AA4-A233-5FD3-BAA42C073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46556-B873-4C46-9478-4E24DEA9081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56017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B20DC35-DDD8-955D-AE20-8146FDB6B3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4B606B2-7D15-FC91-BEE3-10EBD00237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65F56904-340D-F928-384B-C5A4AEC195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41771E0E-04EE-8B24-B702-F94E4F37C0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4CDFC-683C-4854-9059-BE363389C161}" type="datetimeFigureOut">
              <a:rPr kumimoji="1" lang="ja-JP" altLang="en-US" smtClean="0"/>
              <a:t>2023/2/24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6A3E91F6-7A26-FF85-87CC-9DCE1C19E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3EE75A95-159A-4CEA-587F-E77DC8E3B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46556-B873-4C46-9478-4E24DEA9081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752766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057225D-957C-2A51-40B7-0D4C3CC364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4592A9FB-C46F-3531-6F84-B001051953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39D10826-1968-7058-DC6B-B2D3A17090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EABEE451-9280-C67C-1041-ACEC52A3F5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1D578FAB-1D73-471E-F56F-20581FA09E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930A6F1E-8BFD-AD53-E2DA-FD8201DEA0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4CDFC-683C-4854-9059-BE363389C161}" type="datetimeFigureOut">
              <a:rPr kumimoji="1" lang="ja-JP" altLang="en-US" smtClean="0"/>
              <a:t>2023/2/24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8AE423AE-C780-440B-CF3A-47B9CCEDC4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DE6F5B4E-5ABB-A9B5-3434-34ACDC4BA2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46556-B873-4C46-9478-4E24DEA9081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421880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E87F93D-259F-5841-72DE-4B29B180C1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7C069AB4-0104-D6F1-FFF0-F3BCEAE263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4CDFC-683C-4854-9059-BE363389C161}" type="datetimeFigureOut">
              <a:rPr kumimoji="1" lang="ja-JP" altLang="en-US" smtClean="0"/>
              <a:t>2023/2/24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92709843-06C9-359E-9E29-7323A7758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3063353C-1C77-1E49-B5E6-F5032DE93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46556-B873-4C46-9478-4E24DEA9081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4815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4EF56381-A608-C74B-61EA-A73C07347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4CDFC-683C-4854-9059-BE363389C161}" type="datetimeFigureOut">
              <a:rPr kumimoji="1" lang="ja-JP" altLang="en-US" smtClean="0"/>
              <a:t>2023/2/24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C01A2574-EA3B-6BB9-B517-2ACBB77589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C57CF47-C134-FCC4-79E6-67468ED0E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46556-B873-4C46-9478-4E24DEA9081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208850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430CAA1-1B25-2128-EC0F-58C0380AB7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349E764-37B9-91CE-FE48-F252E626BE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EE87D149-A6E8-1B1C-708F-03C4BB2F1A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312B20E1-5FCA-C292-3FC7-A5B35574B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4CDFC-683C-4854-9059-BE363389C161}" type="datetimeFigureOut">
              <a:rPr kumimoji="1" lang="ja-JP" altLang="en-US" smtClean="0"/>
              <a:t>2023/2/24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CB8546AB-49F4-C30A-0E0C-B38AC8BD3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1F297BED-C31D-D272-5992-870D5D8EC0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46556-B873-4C46-9478-4E24DEA9081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35401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7645197-2F43-3103-E851-BD63E59A2D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DE73D3B7-5FC0-4FF4-B932-89A409E7A00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06485A36-2679-F6D9-4A6D-284303B46D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E398E6A4-C28B-940E-A1EA-89A53EDB05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4CDFC-683C-4854-9059-BE363389C161}" type="datetimeFigureOut">
              <a:rPr kumimoji="1" lang="ja-JP" altLang="en-US" smtClean="0"/>
              <a:t>2023/2/24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7603E755-1DD8-BC53-600B-D4C0BAB84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984243C9-AE8F-8E3C-1E56-F32A9F8FF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46556-B873-4C46-9478-4E24DEA9081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25426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E43B7387-94BA-D7C5-8BA1-763F20B7E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8FD53E49-C4CE-E66E-B300-EAAE2B3F71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EC100FD-528D-C933-F8DD-4E9EEBE04A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D4CDFC-683C-4854-9059-BE363389C161}" type="datetimeFigureOut">
              <a:rPr kumimoji="1" lang="ja-JP" altLang="en-US" smtClean="0"/>
              <a:t>2023/2/24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0B55E18-DE72-2804-4DB0-2DAB8CE411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645F528-59A3-82DB-D2F9-D1B98DEA99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D46556-B873-4C46-9478-4E24DEA9081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32283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6391F24-7911-ABC1-606C-1931281AF2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715963"/>
            <a:ext cx="9144000" cy="2387600"/>
          </a:xfrm>
        </p:spPr>
        <p:txBody>
          <a:bodyPr>
            <a:normAutofit/>
          </a:bodyPr>
          <a:lstStyle/>
          <a:p>
            <a:r>
              <a:rPr kumimoji="1" lang="ja-JP" altLang="en-US" sz="8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□を使った式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F8046518-E5EA-6A7F-9B41-BD02A3442B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754438"/>
            <a:ext cx="9144000" cy="1655762"/>
          </a:xfrm>
        </p:spPr>
        <p:txBody>
          <a:bodyPr>
            <a:norm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①数量を表す式</a:t>
            </a:r>
            <a:endParaRPr kumimoji="1" lang="en-US" altLang="ja-JP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②関係を表す式</a:t>
            </a:r>
            <a:endParaRPr kumimoji="1"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576004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974788" y="983364"/>
            <a:ext cx="993092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次の問題では、答えがすぐにうかんだり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答えを求める式がすぐに分かってしまう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人もいると思います。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… 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が 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…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7C9F605-D5B7-5D7C-4074-DF1B28C548F3}"/>
              </a:ext>
            </a:extLst>
          </p:cNvPr>
          <p:cNvSpPr txBox="1"/>
          <p:nvPr/>
        </p:nvSpPr>
        <p:spPr>
          <a:xfrm>
            <a:off x="957855" y="3090334"/>
            <a:ext cx="9930924" cy="1938992"/>
          </a:xfrm>
          <a:prstGeom prst="rect">
            <a:avLst/>
          </a:prstGeom>
          <a:noFill/>
          <a:ln w="28575">
            <a:solidFill>
              <a:srgbClr val="0000FF"/>
            </a:solidFill>
            <a:prstDash val="sysDash"/>
          </a:ln>
        </p:spPr>
        <p:txBody>
          <a:bodyPr wrap="non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今回のめあては、文章の内容を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□を使ってそのまま式で表すことと</a:t>
            </a:r>
            <a:endParaRPr lang="en-US" altLang="ja-JP" sz="40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その</a:t>
            </a:r>
            <a:r>
              <a:rPr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□にあてはまる数を求める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ことです。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27574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702971" y="566832"/>
            <a:ext cx="9100496" cy="193899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色紙が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32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まいあります。</a:t>
            </a:r>
            <a:endParaRPr kumimoji="1"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何まいかもらったので全部で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50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まいに</a:t>
            </a:r>
            <a:endParaRPr kumimoji="1"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なりました。</a:t>
            </a:r>
            <a:r>
              <a:rPr kumimoji="1"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何まいもらいましたか。</a:t>
            </a:r>
          </a:p>
        </p:txBody>
      </p:sp>
      <p:sp>
        <p:nvSpPr>
          <p:cNvPr id="3" name="正方形/長方形 2"/>
          <p:cNvSpPr/>
          <p:nvPr/>
        </p:nvSpPr>
        <p:spPr>
          <a:xfrm>
            <a:off x="1739080" y="2885335"/>
            <a:ext cx="347402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32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＋</a:t>
            </a:r>
            <a:r>
              <a:rPr lang="ja-JP" altLang="en-US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□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50</a:t>
            </a:r>
          </a:p>
        </p:txBody>
      </p:sp>
      <p:sp>
        <p:nvSpPr>
          <p:cNvPr id="5" name="正方形/長方形 4"/>
          <p:cNvSpPr/>
          <p:nvPr/>
        </p:nvSpPr>
        <p:spPr>
          <a:xfrm>
            <a:off x="4164751" y="3737375"/>
            <a:ext cx="234551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50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－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32</a:t>
            </a:r>
          </a:p>
        </p:txBody>
      </p:sp>
      <p:sp>
        <p:nvSpPr>
          <p:cNvPr id="7" name="正方形/長方形 6"/>
          <p:cNvSpPr/>
          <p:nvPr/>
        </p:nvSpPr>
        <p:spPr>
          <a:xfrm>
            <a:off x="4094928" y="4583459"/>
            <a:ext cx="98296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18</a:t>
            </a: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49115C05-DD33-4A71-80A1-A7F73D7F59A4}"/>
              </a:ext>
            </a:extLst>
          </p:cNvPr>
          <p:cNvSpPr/>
          <p:nvPr/>
        </p:nvSpPr>
        <p:spPr>
          <a:xfrm>
            <a:off x="3084714" y="4520730"/>
            <a:ext cx="131318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□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endParaRPr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F2CF4319-8CF0-4432-96AD-501C99CD0CF1}"/>
              </a:ext>
            </a:extLst>
          </p:cNvPr>
          <p:cNvSpPr/>
          <p:nvPr/>
        </p:nvSpPr>
        <p:spPr>
          <a:xfrm>
            <a:off x="3085547" y="3727440"/>
            <a:ext cx="131318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□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endParaRPr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C95CC9F3-7BDE-43DD-88B4-3621E88244B5}"/>
              </a:ext>
            </a:extLst>
          </p:cNvPr>
          <p:cNvSpPr/>
          <p:nvPr/>
        </p:nvSpPr>
        <p:spPr>
          <a:xfrm>
            <a:off x="10304928" y="3860652"/>
            <a:ext cx="74892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□</a:t>
            </a:r>
            <a:endParaRPr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1" name="矢印: 下カーブ 20">
            <a:extLst>
              <a:ext uri="{FF2B5EF4-FFF2-40B4-BE49-F238E27FC236}">
                <a16:creationId xmlns:a16="http://schemas.microsoft.com/office/drawing/2014/main" id="{0CD50F4E-1C8C-71AF-21FD-0C405B78F283}"/>
              </a:ext>
            </a:extLst>
          </p:cNvPr>
          <p:cNvSpPr/>
          <p:nvPr/>
        </p:nvSpPr>
        <p:spPr>
          <a:xfrm flipH="1">
            <a:off x="8735396" y="2897715"/>
            <a:ext cx="1918345" cy="707886"/>
          </a:xfrm>
          <a:prstGeom prst="curvedDownArrow">
            <a:avLst>
              <a:gd name="adj1" fmla="val 29385"/>
              <a:gd name="adj2" fmla="val 63470"/>
              <a:gd name="adj3" fmla="val 25000"/>
            </a:avLst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1B4C0F46-CC79-1A9A-C98D-F23E149FF9EE}"/>
              </a:ext>
            </a:extLst>
          </p:cNvPr>
          <p:cNvSpPr/>
          <p:nvPr/>
        </p:nvSpPr>
        <p:spPr>
          <a:xfrm>
            <a:off x="5527774" y="5386060"/>
            <a:ext cx="193835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18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まい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pic>
        <p:nvPicPr>
          <p:cNvPr id="4" name="Picture 2" descr="かみもん 寸松庵色紙 5色計10枚 12×13.5(cm)｜kamimon">
            <a:extLst>
              <a:ext uri="{FF2B5EF4-FFF2-40B4-BE49-F238E27FC236}">
                <a16:creationId xmlns:a16="http://schemas.microsoft.com/office/drawing/2014/main" id="{FBA99FB3-7BBE-1F4D-8E51-D967FBEACB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" t="22076" r="739" b="17147"/>
          <a:stretch/>
        </p:blipFill>
        <p:spPr bwMode="auto">
          <a:xfrm>
            <a:off x="7273846" y="3605601"/>
            <a:ext cx="2804498" cy="1721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7A40BD1B-61CC-E37E-24F8-46C1F115DF20}"/>
              </a:ext>
            </a:extLst>
          </p:cNvPr>
          <p:cNvSpPr/>
          <p:nvPr/>
        </p:nvSpPr>
        <p:spPr>
          <a:xfrm>
            <a:off x="8005723" y="4112161"/>
            <a:ext cx="193835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32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まい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28165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9" grpId="0"/>
      <p:bldP spid="10" grpId="0"/>
      <p:bldP spid="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608667" y="654019"/>
            <a:ext cx="9196314" cy="193899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おさいふから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90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円を使ったら、</a:t>
            </a:r>
            <a:endParaRPr kumimoji="1"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残りは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160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円になりました。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おさいふにはいくら入っていましたか。</a:t>
            </a:r>
          </a:p>
        </p:txBody>
      </p:sp>
      <p:sp>
        <p:nvSpPr>
          <p:cNvPr id="3" name="正方形/長方形 2"/>
          <p:cNvSpPr/>
          <p:nvPr/>
        </p:nvSpPr>
        <p:spPr>
          <a:xfrm>
            <a:off x="1410755" y="3138629"/>
            <a:ext cx="421140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□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－</a:t>
            </a:r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90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160</a:t>
            </a:r>
          </a:p>
        </p:txBody>
      </p:sp>
      <p:sp>
        <p:nvSpPr>
          <p:cNvPr id="5" name="正方形/長方形 4"/>
          <p:cNvSpPr/>
          <p:nvPr/>
        </p:nvSpPr>
        <p:spPr>
          <a:xfrm>
            <a:off x="4119884" y="4080324"/>
            <a:ext cx="298030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160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＋</a:t>
            </a:r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90</a:t>
            </a:r>
          </a:p>
        </p:txBody>
      </p:sp>
      <p:sp>
        <p:nvSpPr>
          <p:cNvPr id="7" name="正方形/長方形 6"/>
          <p:cNvSpPr/>
          <p:nvPr/>
        </p:nvSpPr>
        <p:spPr>
          <a:xfrm>
            <a:off x="4066460" y="5021367"/>
            <a:ext cx="149271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250</a:t>
            </a: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49115C05-DD33-4A71-80A1-A7F73D7F59A4}"/>
              </a:ext>
            </a:extLst>
          </p:cNvPr>
          <p:cNvSpPr/>
          <p:nvPr/>
        </p:nvSpPr>
        <p:spPr>
          <a:xfrm>
            <a:off x="2835325" y="5021367"/>
            <a:ext cx="141577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□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endParaRPr lang="en-US" altLang="ja-JP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F2CF4319-8CF0-4432-96AD-501C99CD0CF1}"/>
              </a:ext>
            </a:extLst>
          </p:cNvPr>
          <p:cNvSpPr/>
          <p:nvPr/>
        </p:nvSpPr>
        <p:spPr>
          <a:xfrm>
            <a:off x="2864522" y="4080324"/>
            <a:ext cx="141577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□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endParaRPr lang="en-US" altLang="ja-JP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C95CC9F3-7BDE-43DD-88B4-3621E88244B5}"/>
              </a:ext>
            </a:extLst>
          </p:cNvPr>
          <p:cNvSpPr/>
          <p:nvPr/>
        </p:nvSpPr>
        <p:spPr>
          <a:xfrm>
            <a:off x="10015587" y="3844384"/>
            <a:ext cx="142539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90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pic>
        <p:nvPicPr>
          <p:cNvPr id="1026" name="Picture 2" descr="お財布　白黒ぬり絵 55336589">
            <a:extLst>
              <a:ext uri="{FF2B5EF4-FFF2-40B4-BE49-F238E27FC236}">
                <a16:creationId xmlns:a16="http://schemas.microsoft.com/office/drawing/2014/main" id="{093F74DA-0BDD-01FE-A19F-3159577823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9694" y="3894747"/>
            <a:ext cx="2234419" cy="2150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7A40BD1B-61CC-E37E-24F8-46C1F115DF20}"/>
              </a:ext>
            </a:extLst>
          </p:cNvPr>
          <p:cNvSpPr/>
          <p:nvPr/>
        </p:nvSpPr>
        <p:spPr>
          <a:xfrm>
            <a:off x="8588089" y="4667424"/>
            <a:ext cx="69762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□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1" name="矢印: 下カーブ 20">
            <a:extLst>
              <a:ext uri="{FF2B5EF4-FFF2-40B4-BE49-F238E27FC236}">
                <a16:creationId xmlns:a16="http://schemas.microsoft.com/office/drawing/2014/main" id="{0CD50F4E-1C8C-71AF-21FD-0C405B78F283}"/>
              </a:ext>
            </a:extLst>
          </p:cNvPr>
          <p:cNvSpPr/>
          <p:nvPr/>
        </p:nvSpPr>
        <p:spPr>
          <a:xfrm>
            <a:off x="8936903" y="3104272"/>
            <a:ext cx="1882765" cy="707886"/>
          </a:xfrm>
          <a:prstGeom prst="curvedDownArrow">
            <a:avLst>
              <a:gd name="adj1" fmla="val 29385"/>
              <a:gd name="adj2" fmla="val 63470"/>
              <a:gd name="adj3" fmla="val 25000"/>
            </a:avLst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05A4B2C3-5495-CDC0-24BB-1F19BB7A95FC}"/>
              </a:ext>
            </a:extLst>
          </p:cNvPr>
          <p:cNvSpPr/>
          <p:nvPr/>
        </p:nvSpPr>
        <p:spPr>
          <a:xfrm>
            <a:off x="5527774" y="5629256"/>
            <a:ext cx="210826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250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</a:t>
            </a:r>
            <a:endParaRPr lang="en-US" altLang="ja-JP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16938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9" grpId="0"/>
      <p:bldP spid="10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596348" y="579398"/>
            <a:ext cx="8457765" cy="193899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320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円入っているおさいふから</a:t>
            </a:r>
            <a:endParaRPr kumimoji="1"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いくらか使ったら、残りは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190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円に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なりました。</a:t>
            </a:r>
            <a:r>
              <a:rPr kumimoji="1"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いくら使いましたか。</a:t>
            </a:r>
          </a:p>
        </p:txBody>
      </p:sp>
      <p:sp>
        <p:nvSpPr>
          <p:cNvPr id="3" name="正方形/長方形 2"/>
          <p:cNvSpPr/>
          <p:nvPr/>
        </p:nvSpPr>
        <p:spPr>
          <a:xfrm>
            <a:off x="890073" y="2915521"/>
            <a:ext cx="482696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320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－</a:t>
            </a:r>
            <a:r>
              <a:rPr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□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190</a:t>
            </a:r>
          </a:p>
        </p:txBody>
      </p:sp>
      <p:sp>
        <p:nvSpPr>
          <p:cNvPr id="5" name="正方形/長方形 4"/>
          <p:cNvSpPr/>
          <p:nvPr/>
        </p:nvSpPr>
        <p:spPr>
          <a:xfrm>
            <a:off x="4009697" y="3857216"/>
            <a:ext cx="341632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320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－</a:t>
            </a:r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190</a:t>
            </a:r>
          </a:p>
        </p:txBody>
      </p:sp>
      <p:sp>
        <p:nvSpPr>
          <p:cNvPr id="7" name="正方形/長方形 6"/>
          <p:cNvSpPr/>
          <p:nvPr/>
        </p:nvSpPr>
        <p:spPr>
          <a:xfrm>
            <a:off x="3956273" y="4798259"/>
            <a:ext cx="149271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130</a:t>
            </a: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49115C05-DD33-4A71-80A1-A7F73D7F59A4}"/>
              </a:ext>
            </a:extLst>
          </p:cNvPr>
          <p:cNvSpPr/>
          <p:nvPr/>
        </p:nvSpPr>
        <p:spPr>
          <a:xfrm>
            <a:off x="2725138" y="4798259"/>
            <a:ext cx="141577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□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endParaRPr lang="en-US" altLang="ja-JP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F2CF4319-8CF0-4432-96AD-501C99CD0CF1}"/>
              </a:ext>
            </a:extLst>
          </p:cNvPr>
          <p:cNvSpPr/>
          <p:nvPr/>
        </p:nvSpPr>
        <p:spPr>
          <a:xfrm>
            <a:off x="2754335" y="3857216"/>
            <a:ext cx="141577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□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endParaRPr lang="en-US" altLang="ja-JP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pic>
        <p:nvPicPr>
          <p:cNvPr id="1026" name="Picture 2" descr="お財布　白黒ぬり絵 55336589">
            <a:extLst>
              <a:ext uri="{FF2B5EF4-FFF2-40B4-BE49-F238E27FC236}">
                <a16:creationId xmlns:a16="http://schemas.microsoft.com/office/drawing/2014/main" id="{093F74DA-0BDD-01FE-A19F-3159577823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9694" y="3894747"/>
            <a:ext cx="2234419" cy="2150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7A40BD1B-61CC-E37E-24F8-46C1F115DF20}"/>
              </a:ext>
            </a:extLst>
          </p:cNvPr>
          <p:cNvSpPr/>
          <p:nvPr/>
        </p:nvSpPr>
        <p:spPr>
          <a:xfrm>
            <a:off x="10377977" y="3812158"/>
            <a:ext cx="69762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□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1" name="矢印: 下カーブ 20">
            <a:extLst>
              <a:ext uri="{FF2B5EF4-FFF2-40B4-BE49-F238E27FC236}">
                <a16:creationId xmlns:a16="http://schemas.microsoft.com/office/drawing/2014/main" id="{0CD50F4E-1C8C-71AF-21FD-0C405B78F283}"/>
              </a:ext>
            </a:extLst>
          </p:cNvPr>
          <p:cNvSpPr/>
          <p:nvPr/>
        </p:nvSpPr>
        <p:spPr>
          <a:xfrm>
            <a:off x="8936903" y="3104272"/>
            <a:ext cx="1882765" cy="707886"/>
          </a:xfrm>
          <a:prstGeom prst="curvedDownArrow">
            <a:avLst>
              <a:gd name="adj1" fmla="val 29385"/>
              <a:gd name="adj2" fmla="val 63470"/>
              <a:gd name="adj3" fmla="val 25000"/>
            </a:avLst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05A4B2C3-5495-CDC0-24BB-1F19BB7A95FC}"/>
              </a:ext>
            </a:extLst>
          </p:cNvPr>
          <p:cNvSpPr/>
          <p:nvPr/>
        </p:nvSpPr>
        <p:spPr>
          <a:xfrm>
            <a:off x="5317748" y="5536919"/>
            <a:ext cx="210826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130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</a:t>
            </a:r>
            <a:endParaRPr lang="en-US" altLang="ja-JP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C95CC9F3-7BDE-43DD-88B4-3621E88244B5}"/>
              </a:ext>
            </a:extLst>
          </p:cNvPr>
          <p:cNvSpPr/>
          <p:nvPr/>
        </p:nvSpPr>
        <p:spPr>
          <a:xfrm>
            <a:off x="8089013" y="4829033"/>
            <a:ext cx="178927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320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00920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9" grpId="0"/>
      <p:bldP spid="10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858058" y="654019"/>
            <a:ext cx="10603157" cy="144655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同じ値段の大根を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本買ったら</a:t>
            </a:r>
            <a:endParaRPr kumimoji="1"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520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円でした。</a:t>
            </a:r>
            <a:r>
              <a:rPr kumimoji="1" lang="ja-JP" altLang="en-US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大根</a:t>
            </a:r>
            <a:r>
              <a:rPr kumimoji="1"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r>
              <a:rPr kumimoji="1" lang="ja-JP" altLang="en-US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本はいくらですか。</a:t>
            </a:r>
          </a:p>
        </p:txBody>
      </p:sp>
      <p:sp>
        <p:nvSpPr>
          <p:cNvPr id="3" name="正方形/長方形 2"/>
          <p:cNvSpPr/>
          <p:nvPr/>
        </p:nvSpPr>
        <p:spPr>
          <a:xfrm>
            <a:off x="1320173" y="2552020"/>
            <a:ext cx="377539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□</a:t>
            </a:r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×4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520</a:t>
            </a:r>
          </a:p>
        </p:txBody>
      </p:sp>
      <p:sp>
        <p:nvSpPr>
          <p:cNvPr id="5" name="正方形/長方形 4"/>
          <p:cNvSpPr/>
          <p:nvPr/>
        </p:nvSpPr>
        <p:spPr>
          <a:xfrm>
            <a:off x="3627077" y="3552145"/>
            <a:ext cx="254428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520÷4</a:t>
            </a:r>
          </a:p>
        </p:txBody>
      </p:sp>
      <p:sp>
        <p:nvSpPr>
          <p:cNvPr id="7" name="正方形/長方形 6"/>
          <p:cNvSpPr/>
          <p:nvPr/>
        </p:nvSpPr>
        <p:spPr>
          <a:xfrm>
            <a:off x="3602850" y="4552270"/>
            <a:ext cx="149271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130</a:t>
            </a: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49115C05-DD33-4A71-80A1-A7F73D7F59A4}"/>
              </a:ext>
            </a:extLst>
          </p:cNvPr>
          <p:cNvSpPr/>
          <p:nvPr/>
        </p:nvSpPr>
        <p:spPr>
          <a:xfrm>
            <a:off x="2371715" y="4552270"/>
            <a:ext cx="141577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□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endParaRPr lang="en-US" altLang="ja-JP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F2CF4319-8CF0-4432-96AD-501C99CD0CF1}"/>
              </a:ext>
            </a:extLst>
          </p:cNvPr>
          <p:cNvSpPr/>
          <p:nvPr/>
        </p:nvSpPr>
        <p:spPr>
          <a:xfrm>
            <a:off x="2371715" y="3552145"/>
            <a:ext cx="141577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□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endParaRPr lang="en-US" altLang="ja-JP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7A40BD1B-61CC-E37E-24F8-46C1F115DF20}"/>
              </a:ext>
            </a:extLst>
          </p:cNvPr>
          <p:cNvSpPr/>
          <p:nvPr/>
        </p:nvSpPr>
        <p:spPr>
          <a:xfrm>
            <a:off x="8564798" y="2441638"/>
            <a:ext cx="138211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520</a:t>
            </a:r>
          </a:p>
        </p:txBody>
      </p:sp>
      <p:pic>
        <p:nvPicPr>
          <p:cNvPr id="2050" name="Picture 2" descr="大根のイラスト | かわいいフリー素材が無料のイラストレイン">
            <a:extLst>
              <a:ext uri="{FF2B5EF4-FFF2-40B4-BE49-F238E27FC236}">
                <a16:creationId xmlns:a16="http://schemas.microsoft.com/office/drawing/2014/main" id="{1E652FFD-1736-D194-B398-104520AA62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0156" y="3723375"/>
            <a:ext cx="1382110" cy="1382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大根のイラスト | かわいいフリー素材が無料のイラストレイン">
            <a:extLst>
              <a:ext uri="{FF2B5EF4-FFF2-40B4-BE49-F238E27FC236}">
                <a16:creationId xmlns:a16="http://schemas.microsoft.com/office/drawing/2014/main" id="{C395FE7F-6C0D-F46F-A760-196975ECFC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3743" y="3723375"/>
            <a:ext cx="1382110" cy="1382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大根のイラスト | かわいいフリー素材が無料のイラストレイン">
            <a:extLst>
              <a:ext uri="{FF2B5EF4-FFF2-40B4-BE49-F238E27FC236}">
                <a16:creationId xmlns:a16="http://schemas.microsoft.com/office/drawing/2014/main" id="{174FB3FF-0818-4C33-70FD-A1A472E3F9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7330" y="3723375"/>
            <a:ext cx="1382110" cy="1382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大根のイラスト | かわいいフリー素材が無料のイラストレイン">
            <a:extLst>
              <a:ext uri="{FF2B5EF4-FFF2-40B4-BE49-F238E27FC236}">
                <a16:creationId xmlns:a16="http://schemas.microsoft.com/office/drawing/2014/main" id="{401FBC07-349A-D411-CC66-DC238E1970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9105" y="3723375"/>
            <a:ext cx="1382110" cy="1382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右中かっこ 3">
            <a:extLst>
              <a:ext uri="{FF2B5EF4-FFF2-40B4-BE49-F238E27FC236}">
                <a16:creationId xmlns:a16="http://schemas.microsoft.com/office/drawing/2014/main" id="{3390094F-018C-13D7-0789-39031B46CF7F}"/>
              </a:ext>
            </a:extLst>
          </p:cNvPr>
          <p:cNvSpPr/>
          <p:nvPr/>
        </p:nvSpPr>
        <p:spPr>
          <a:xfrm rot="16200000" flipV="1">
            <a:off x="8853245" y="1142080"/>
            <a:ext cx="769438" cy="4858925"/>
          </a:xfrm>
          <a:prstGeom prst="rightBrac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58AE0465-85C1-A1A7-9249-E1D16BD5DEDA}"/>
              </a:ext>
            </a:extLst>
          </p:cNvPr>
          <p:cNvSpPr/>
          <p:nvPr/>
        </p:nvSpPr>
        <p:spPr>
          <a:xfrm>
            <a:off x="4982011" y="5419219"/>
            <a:ext cx="210826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130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</a:t>
            </a:r>
            <a:endParaRPr lang="en-US" altLang="ja-JP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76454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9" grpId="0"/>
      <p:bldP spid="10" grpId="0"/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858058" y="654019"/>
            <a:ext cx="10809369" cy="212365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かかった費用を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人でわりかんをしました。</a:t>
            </a:r>
            <a:endParaRPr kumimoji="1"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すると１人分は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340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円でした。</a:t>
            </a:r>
            <a:endParaRPr kumimoji="1"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かかった費用は全部でいくらですか。</a:t>
            </a:r>
          </a:p>
        </p:txBody>
      </p:sp>
      <p:sp>
        <p:nvSpPr>
          <p:cNvPr id="3" name="正方形/長方形 2"/>
          <p:cNvSpPr/>
          <p:nvPr/>
        </p:nvSpPr>
        <p:spPr>
          <a:xfrm>
            <a:off x="1320173" y="2930080"/>
            <a:ext cx="377539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□</a:t>
            </a:r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÷4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340</a:t>
            </a:r>
          </a:p>
        </p:txBody>
      </p:sp>
      <p:sp>
        <p:nvSpPr>
          <p:cNvPr id="5" name="正方形/長方形 4"/>
          <p:cNvSpPr/>
          <p:nvPr/>
        </p:nvSpPr>
        <p:spPr>
          <a:xfrm>
            <a:off x="3627077" y="3858989"/>
            <a:ext cx="254428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340×4</a:t>
            </a:r>
          </a:p>
        </p:txBody>
      </p:sp>
      <p:sp>
        <p:nvSpPr>
          <p:cNvPr id="7" name="正方形/長方形 6"/>
          <p:cNvSpPr/>
          <p:nvPr/>
        </p:nvSpPr>
        <p:spPr>
          <a:xfrm>
            <a:off x="3602850" y="4842389"/>
            <a:ext cx="192873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1360</a:t>
            </a: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49115C05-DD33-4A71-80A1-A7F73D7F59A4}"/>
              </a:ext>
            </a:extLst>
          </p:cNvPr>
          <p:cNvSpPr/>
          <p:nvPr/>
        </p:nvSpPr>
        <p:spPr>
          <a:xfrm>
            <a:off x="2371715" y="4842389"/>
            <a:ext cx="141577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□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endParaRPr lang="en-US" altLang="ja-JP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F2CF4319-8CF0-4432-96AD-501C99CD0CF1}"/>
              </a:ext>
            </a:extLst>
          </p:cNvPr>
          <p:cNvSpPr/>
          <p:nvPr/>
        </p:nvSpPr>
        <p:spPr>
          <a:xfrm>
            <a:off x="2371715" y="3858989"/>
            <a:ext cx="141577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□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endParaRPr lang="en-US" altLang="ja-JP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" name="右中かっこ 3">
            <a:extLst>
              <a:ext uri="{FF2B5EF4-FFF2-40B4-BE49-F238E27FC236}">
                <a16:creationId xmlns:a16="http://schemas.microsoft.com/office/drawing/2014/main" id="{3390094F-018C-13D7-0789-39031B46CF7F}"/>
              </a:ext>
            </a:extLst>
          </p:cNvPr>
          <p:cNvSpPr/>
          <p:nvPr/>
        </p:nvSpPr>
        <p:spPr>
          <a:xfrm rot="16200000" flipV="1">
            <a:off x="8358010" y="2149705"/>
            <a:ext cx="830996" cy="3389586"/>
          </a:xfrm>
          <a:prstGeom prst="rightBrac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5A8791AE-23A6-6378-5CF9-347085E2F785}"/>
              </a:ext>
            </a:extLst>
          </p:cNvPr>
          <p:cNvSpPr/>
          <p:nvPr/>
        </p:nvSpPr>
        <p:spPr>
          <a:xfrm>
            <a:off x="3551714" y="5726378"/>
            <a:ext cx="254428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1360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</a:t>
            </a:r>
            <a:endParaRPr lang="en-US" altLang="ja-JP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4D117BAC-255B-D19A-4978-C88A1E5853AC}"/>
              </a:ext>
            </a:extLst>
          </p:cNvPr>
          <p:cNvSpPr/>
          <p:nvPr/>
        </p:nvSpPr>
        <p:spPr>
          <a:xfrm>
            <a:off x="8386794" y="2726838"/>
            <a:ext cx="80021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□</a:t>
            </a:r>
            <a:endParaRPr lang="en-US" altLang="ja-JP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pic>
        <p:nvPicPr>
          <p:cNvPr id="3074" name="Picture 2" descr="肩を組んでいる仲の良い男女のイラスト | かわいいフリー素材集 いらすとや">
            <a:extLst>
              <a:ext uri="{FF2B5EF4-FFF2-40B4-BE49-F238E27FC236}">
                <a16:creationId xmlns:a16="http://schemas.microsoft.com/office/drawing/2014/main" id="{6054E090-D28F-67FF-3110-5AAE227328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8716" y="3945358"/>
            <a:ext cx="3389587" cy="1781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2753D01B-C722-CE84-3A39-6B5DD4E8ACBC}"/>
              </a:ext>
            </a:extLst>
          </p:cNvPr>
          <p:cNvSpPr/>
          <p:nvPr/>
        </p:nvSpPr>
        <p:spPr>
          <a:xfrm>
            <a:off x="7047507" y="5726378"/>
            <a:ext cx="9492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340</a:t>
            </a: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3001ED3B-CF08-F0C0-E026-698BC9D375DC}"/>
              </a:ext>
            </a:extLst>
          </p:cNvPr>
          <p:cNvSpPr/>
          <p:nvPr/>
        </p:nvSpPr>
        <p:spPr>
          <a:xfrm>
            <a:off x="7912144" y="5726378"/>
            <a:ext cx="9492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340</a:t>
            </a: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3C5C1D96-049B-37F7-93F9-241DE5807A28}"/>
              </a:ext>
            </a:extLst>
          </p:cNvPr>
          <p:cNvSpPr/>
          <p:nvPr/>
        </p:nvSpPr>
        <p:spPr>
          <a:xfrm>
            <a:off x="8819497" y="5726378"/>
            <a:ext cx="9492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340</a:t>
            </a: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3E9FA221-92D9-2E23-8896-C8A69902A821}"/>
              </a:ext>
            </a:extLst>
          </p:cNvPr>
          <p:cNvSpPr/>
          <p:nvPr/>
        </p:nvSpPr>
        <p:spPr>
          <a:xfrm>
            <a:off x="9794943" y="5726378"/>
            <a:ext cx="9492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340</a:t>
            </a:r>
          </a:p>
        </p:txBody>
      </p:sp>
    </p:spTree>
    <p:extLst>
      <p:ext uri="{BB962C8B-B14F-4D97-AF65-F5344CB8AC3E}">
        <p14:creationId xmlns:p14="http://schemas.microsoft.com/office/powerpoint/2010/main" val="254307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9" grpId="0"/>
      <p:bldP spid="10" grpId="0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858058" y="654019"/>
            <a:ext cx="10809369" cy="212365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かかった費用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1260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円を何人かでわりかんをしました。すると１人分は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210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円でした。</a:t>
            </a:r>
            <a:r>
              <a:rPr kumimoji="1" lang="ja-JP" altLang="en-US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何人でわりかんをしたでしょう。</a:t>
            </a:r>
          </a:p>
        </p:txBody>
      </p:sp>
      <p:sp>
        <p:nvSpPr>
          <p:cNvPr id="3" name="正方形/長方形 2"/>
          <p:cNvSpPr/>
          <p:nvPr/>
        </p:nvSpPr>
        <p:spPr>
          <a:xfrm>
            <a:off x="1320173" y="2930080"/>
            <a:ext cx="526297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1260÷</a:t>
            </a:r>
            <a:r>
              <a:rPr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□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210</a:t>
            </a:r>
          </a:p>
        </p:txBody>
      </p:sp>
      <p:sp>
        <p:nvSpPr>
          <p:cNvPr id="5" name="正方形/長方形 4"/>
          <p:cNvSpPr/>
          <p:nvPr/>
        </p:nvSpPr>
        <p:spPr>
          <a:xfrm>
            <a:off x="3627077" y="3858989"/>
            <a:ext cx="385233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1260÷210</a:t>
            </a:r>
          </a:p>
        </p:txBody>
      </p:sp>
      <p:sp>
        <p:nvSpPr>
          <p:cNvPr id="7" name="正方形/長方形 6"/>
          <p:cNvSpPr/>
          <p:nvPr/>
        </p:nvSpPr>
        <p:spPr>
          <a:xfrm>
            <a:off x="3602850" y="4842389"/>
            <a:ext cx="62068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</a:t>
            </a: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49115C05-DD33-4A71-80A1-A7F73D7F59A4}"/>
              </a:ext>
            </a:extLst>
          </p:cNvPr>
          <p:cNvSpPr/>
          <p:nvPr/>
        </p:nvSpPr>
        <p:spPr>
          <a:xfrm>
            <a:off x="2371715" y="4842389"/>
            <a:ext cx="141577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□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endParaRPr lang="en-US" altLang="ja-JP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F2CF4319-8CF0-4432-96AD-501C99CD0CF1}"/>
              </a:ext>
            </a:extLst>
          </p:cNvPr>
          <p:cNvSpPr/>
          <p:nvPr/>
        </p:nvSpPr>
        <p:spPr>
          <a:xfrm>
            <a:off x="2371715" y="3858989"/>
            <a:ext cx="141577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□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endParaRPr lang="en-US" altLang="ja-JP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" name="右中かっこ 3">
            <a:extLst>
              <a:ext uri="{FF2B5EF4-FFF2-40B4-BE49-F238E27FC236}">
                <a16:creationId xmlns:a16="http://schemas.microsoft.com/office/drawing/2014/main" id="{3390094F-018C-13D7-0789-39031B46CF7F}"/>
              </a:ext>
            </a:extLst>
          </p:cNvPr>
          <p:cNvSpPr/>
          <p:nvPr/>
        </p:nvSpPr>
        <p:spPr>
          <a:xfrm rot="16200000" flipV="1">
            <a:off x="9081848" y="2732098"/>
            <a:ext cx="830996" cy="3389586"/>
          </a:xfrm>
          <a:prstGeom prst="rightBrac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5A8791AE-23A6-6378-5CF9-347085E2F785}"/>
              </a:ext>
            </a:extLst>
          </p:cNvPr>
          <p:cNvSpPr/>
          <p:nvPr/>
        </p:nvSpPr>
        <p:spPr>
          <a:xfrm>
            <a:off x="4685114" y="5372984"/>
            <a:ext cx="123623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人</a:t>
            </a:r>
            <a:endParaRPr lang="en-US" altLang="ja-JP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4D117BAC-255B-D19A-4978-C88A1E5853AC}"/>
              </a:ext>
            </a:extLst>
          </p:cNvPr>
          <p:cNvSpPr/>
          <p:nvPr/>
        </p:nvSpPr>
        <p:spPr>
          <a:xfrm>
            <a:off x="8882252" y="4811434"/>
            <a:ext cx="141577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？人</a:t>
            </a:r>
            <a:endParaRPr lang="en-US" altLang="ja-JP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1236EA6B-2020-DD91-A53A-4522A233CF18}"/>
              </a:ext>
            </a:extLst>
          </p:cNvPr>
          <p:cNvSpPr/>
          <p:nvPr/>
        </p:nvSpPr>
        <p:spPr>
          <a:xfrm>
            <a:off x="8520155" y="3288206"/>
            <a:ext cx="195438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1230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</a:t>
            </a:r>
            <a:endParaRPr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75270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9" grpId="0"/>
      <p:bldP spid="10" grpId="0"/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6391F24-7911-ABC1-606C-1931281AF2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715963"/>
            <a:ext cx="9144000" cy="2387600"/>
          </a:xfrm>
        </p:spPr>
        <p:txBody>
          <a:bodyPr>
            <a:normAutofit/>
          </a:bodyPr>
          <a:lstStyle/>
          <a:p>
            <a:r>
              <a:rPr kumimoji="1" lang="ja-JP" altLang="en-US" sz="8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□を使った式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F8046518-E5EA-6A7F-9B41-BD02A3442B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754438"/>
            <a:ext cx="9144000" cy="1655762"/>
          </a:xfrm>
        </p:spPr>
        <p:txBody>
          <a:bodyPr>
            <a:norm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①数量を表す式</a:t>
            </a:r>
            <a:endParaRPr kumimoji="1" lang="en-US" altLang="ja-JP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②関係を表す式</a:t>
            </a:r>
            <a:endParaRPr kumimoji="1"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323960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991722" y="644697"/>
            <a:ext cx="9777035" cy="769441"/>
          </a:xfrm>
          <a:prstGeom prst="rect">
            <a:avLst/>
          </a:prstGeom>
          <a:solidFill>
            <a:srgbClr val="FFFFCC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文の内容を、</a:t>
            </a:r>
            <a:r>
              <a:rPr lang="ja-JP" altLang="en-US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□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と数字を使って表そう</a:t>
            </a:r>
            <a:endParaRPr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6DC2E99A-3565-0276-945C-04987587CC52}"/>
              </a:ext>
            </a:extLst>
          </p:cNvPr>
          <p:cNvSpPr txBox="1"/>
          <p:nvPr/>
        </p:nvSpPr>
        <p:spPr>
          <a:xfrm>
            <a:off x="991722" y="1789002"/>
            <a:ext cx="993092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今月のおこずかい</a:t>
            </a:r>
            <a:r>
              <a:rPr kumimoji="1"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□円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と、今までにためた</a:t>
            </a:r>
            <a:endParaRPr kumimoji="1"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3200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円をあわせるといくらになる？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D4C5B3A-FD96-A4A3-70F3-6697CC9DB8F3}"/>
              </a:ext>
            </a:extLst>
          </p:cNvPr>
          <p:cNvSpPr txBox="1"/>
          <p:nvPr/>
        </p:nvSpPr>
        <p:spPr>
          <a:xfrm>
            <a:off x="991722" y="4057418"/>
            <a:ext cx="941796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今までにためた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5000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円で</a:t>
            </a:r>
            <a:r>
              <a:rPr kumimoji="1"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□円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の品物を</a:t>
            </a:r>
            <a:endParaRPr kumimoji="1"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買ったらいくら残る？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0A1E288E-5057-2BC3-86DC-9E9194A16636}"/>
              </a:ext>
            </a:extLst>
          </p:cNvPr>
          <p:cNvSpPr/>
          <p:nvPr/>
        </p:nvSpPr>
        <p:spPr>
          <a:xfrm>
            <a:off x="7849184" y="3112441"/>
            <a:ext cx="290977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□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＋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3200</a:t>
            </a: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9132CB65-E14C-460C-BBA3-B5926F706926}"/>
              </a:ext>
            </a:extLst>
          </p:cNvPr>
          <p:cNvSpPr/>
          <p:nvPr/>
        </p:nvSpPr>
        <p:spPr>
          <a:xfrm>
            <a:off x="7849183" y="5354800"/>
            <a:ext cx="290977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5000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－</a:t>
            </a:r>
            <a:r>
              <a:rPr lang="ja-JP" altLang="en-US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□</a:t>
            </a:r>
            <a:endParaRPr lang="en-US" altLang="ja-JP" sz="44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23806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991722" y="644697"/>
            <a:ext cx="9777035" cy="769441"/>
          </a:xfrm>
          <a:prstGeom prst="rect">
            <a:avLst/>
          </a:prstGeom>
          <a:solidFill>
            <a:srgbClr val="FFFFCC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文の内容を、</a:t>
            </a:r>
            <a:r>
              <a:rPr lang="ja-JP" altLang="en-US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□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と数字を使って表そう</a:t>
            </a:r>
            <a:endParaRPr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6DC2E99A-3565-0276-945C-04987587CC52}"/>
              </a:ext>
            </a:extLst>
          </p:cNvPr>
          <p:cNvSpPr txBox="1"/>
          <p:nvPr/>
        </p:nvSpPr>
        <p:spPr>
          <a:xfrm>
            <a:off x="991722" y="1789002"/>
            <a:ext cx="109568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□円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するノートを５冊買ったらいくらになる？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D4C5B3A-FD96-A4A3-70F3-6697CC9DB8F3}"/>
              </a:ext>
            </a:extLst>
          </p:cNvPr>
          <p:cNvSpPr txBox="1"/>
          <p:nvPr/>
        </p:nvSpPr>
        <p:spPr>
          <a:xfrm>
            <a:off x="991722" y="3918107"/>
            <a:ext cx="99309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４本で</a:t>
            </a:r>
            <a:r>
              <a:rPr kumimoji="1"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□円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の鉛筆。１本の値段はいくら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？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0A1E288E-5057-2BC3-86DC-9E9194A16636}"/>
              </a:ext>
            </a:extLst>
          </p:cNvPr>
          <p:cNvSpPr/>
          <p:nvPr/>
        </p:nvSpPr>
        <p:spPr>
          <a:xfrm>
            <a:off x="7849184" y="2771682"/>
            <a:ext cx="187743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□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５</a:t>
            </a:r>
            <a:endParaRPr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9132CB65-E14C-460C-BBA3-B5926F706926}"/>
              </a:ext>
            </a:extLst>
          </p:cNvPr>
          <p:cNvSpPr/>
          <p:nvPr/>
        </p:nvSpPr>
        <p:spPr>
          <a:xfrm>
            <a:off x="7849183" y="4962342"/>
            <a:ext cx="187743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□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÷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</a:t>
            </a:r>
            <a:endParaRPr lang="en-US" altLang="ja-JP" sz="44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05369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991722" y="644697"/>
            <a:ext cx="10341293" cy="76944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文の内容を</a:t>
            </a:r>
            <a:r>
              <a:rPr lang="ja-JP" altLang="en-US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□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と数字と</a:t>
            </a:r>
            <a:r>
              <a:rPr lang="ja-JP" altLang="en-US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を使って表そう</a:t>
            </a:r>
            <a:endParaRPr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6DC2E99A-3565-0276-945C-04987587CC52}"/>
              </a:ext>
            </a:extLst>
          </p:cNvPr>
          <p:cNvSpPr txBox="1"/>
          <p:nvPr/>
        </p:nvSpPr>
        <p:spPr>
          <a:xfrm>
            <a:off x="991722" y="1789002"/>
            <a:ext cx="1027717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今月のおこずかい</a:t>
            </a:r>
            <a:r>
              <a:rPr kumimoji="1"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□円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と、今までに貯めた</a:t>
            </a:r>
            <a:endParaRPr kumimoji="1"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3200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円をあわせたら、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4000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円になった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D4C5B3A-FD96-A4A3-70F3-6697CC9DB8F3}"/>
              </a:ext>
            </a:extLst>
          </p:cNvPr>
          <p:cNvSpPr txBox="1"/>
          <p:nvPr/>
        </p:nvSpPr>
        <p:spPr>
          <a:xfrm>
            <a:off x="991722" y="4057418"/>
            <a:ext cx="941796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今までに貯めた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5000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円で</a:t>
            </a:r>
            <a:r>
              <a:rPr kumimoji="1"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□円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の品物を</a:t>
            </a:r>
            <a:endParaRPr kumimoji="1"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買ったら、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3800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円残った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0A1E288E-5057-2BC3-86DC-9E9194A16636}"/>
              </a:ext>
            </a:extLst>
          </p:cNvPr>
          <p:cNvSpPr/>
          <p:nvPr/>
        </p:nvSpPr>
        <p:spPr>
          <a:xfrm>
            <a:off x="6096000" y="3200209"/>
            <a:ext cx="507061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□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＋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3200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4000</a:t>
            </a: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9132CB65-E14C-460C-BBA3-B5926F706926}"/>
              </a:ext>
            </a:extLst>
          </p:cNvPr>
          <p:cNvSpPr/>
          <p:nvPr/>
        </p:nvSpPr>
        <p:spPr>
          <a:xfrm>
            <a:off x="6162368" y="5354800"/>
            <a:ext cx="507061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5000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－</a:t>
            </a:r>
            <a:r>
              <a:rPr lang="ja-JP" altLang="en-US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□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3800</a:t>
            </a:r>
          </a:p>
        </p:txBody>
      </p:sp>
    </p:spTree>
    <p:extLst>
      <p:ext uri="{BB962C8B-B14F-4D97-AF65-F5344CB8AC3E}">
        <p14:creationId xmlns:p14="http://schemas.microsoft.com/office/powerpoint/2010/main" val="3173331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991722" y="644697"/>
            <a:ext cx="10341293" cy="76944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文の内容を</a:t>
            </a:r>
            <a:r>
              <a:rPr lang="ja-JP" altLang="en-US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□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と数字と</a:t>
            </a:r>
            <a:r>
              <a:rPr lang="ja-JP" altLang="en-US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を使って表そう</a:t>
            </a:r>
            <a:endParaRPr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6DC2E99A-3565-0276-945C-04987587CC52}"/>
              </a:ext>
            </a:extLst>
          </p:cNvPr>
          <p:cNvSpPr txBox="1"/>
          <p:nvPr/>
        </p:nvSpPr>
        <p:spPr>
          <a:xfrm>
            <a:off x="651083" y="1789002"/>
            <a:ext cx="110225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□円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するノートを５冊買ったら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400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円になった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D4C5B3A-FD96-A4A3-70F3-6697CC9DB8F3}"/>
              </a:ext>
            </a:extLst>
          </p:cNvPr>
          <p:cNvSpPr txBox="1"/>
          <p:nvPr/>
        </p:nvSpPr>
        <p:spPr>
          <a:xfrm>
            <a:off x="651083" y="3918107"/>
            <a:ext cx="108077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このアメを</a:t>
            </a:r>
            <a:r>
              <a:rPr kumimoji="1"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□人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で分けたら１人５こだった</a:t>
            </a: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0A1E288E-5057-2BC3-86DC-9E9194A16636}"/>
              </a:ext>
            </a:extLst>
          </p:cNvPr>
          <p:cNvSpPr/>
          <p:nvPr/>
        </p:nvSpPr>
        <p:spPr>
          <a:xfrm>
            <a:off x="7050887" y="2702250"/>
            <a:ext cx="347402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□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×5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400</a:t>
            </a: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9132CB65-E14C-460C-BBA3-B5926F706926}"/>
              </a:ext>
            </a:extLst>
          </p:cNvPr>
          <p:cNvSpPr/>
          <p:nvPr/>
        </p:nvSpPr>
        <p:spPr>
          <a:xfrm>
            <a:off x="7050887" y="4962342"/>
            <a:ext cx="340509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0÷</a:t>
            </a:r>
            <a:r>
              <a:rPr lang="ja-JP" altLang="en-US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□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＝５</a:t>
            </a:r>
            <a:endParaRPr lang="en-US" altLang="ja-JP" sz="44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30405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/>
        </p:nvSpPr>
        <p:spPr>
          <a:xfrm>
            <a:off x="1076773" y="1910564"/>
            <a:ext cx="377539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□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＋</a:t>
            </a:r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23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40</a:t>
            </a:r>
          </a:p>
        </p:txBody>
      </p:sp>
      <p:sp>
        <p:nvSpPr>
          <p:cNvPr id="5" name="正方形/長方形 4"/>
          <p:cNvSpPr/>
          <p:nvPr/>
        </p:nvSpPr>
        <p:spPr>
          <a:xfrm>
            <a:off x="3803748" y="2921622"/>
            <a:ext cx="254428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40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－</a:t>
            </a:r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23</a:t>
            </a:r>
          </a:p>
        </p:txBody>
      </p:sp>
      <p:sp>
        <p:nvSpPr>
          <p:cNvPr id="7" name="正方形/長方形 6"/>
          <p:cNvSpPr/>
          <p:nvPr/>
        </p:nvSpPr>
        <p:spPr>
          <a:xfrm>
            <a:off x="3795466" y="3932680"/>
            <a:ext cx="105670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17</a:t>
            </a: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49115C05-DD33-4A71-80A1-A7F73D7F59A4}"/>
              </a:ext>
            </a:extLst>
          </p:cNvPr>
          <p:cNvSpPr/>
          <p:nvPr/>
        </p:nvSpPr>
        <p:spPr>
          <a:xfrm>
            <a:off x="2548386" y="3932680"/>
            <a:ext cx="141577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□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endParaRPr lang="en-US" altLang="ja-JP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F2CF4319-8CF0-4432-96AD-501C99CD0CF1}"/>
              </a:ext>
            </a:extLst>
          </p:cNvPr>
          <p:cNvSpPr/>
          <p:nvPr/>
        </p:nvSpPr>
        <p:spPr>
          <a:xfrm>
            <a:off x="2468181" y="2910689"/>
            <a:ext cx="141577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□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endParaRPr lang="en-US" altLang="ja-JP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 useBgFill="1">
        <p:nvSpPr>
          <p:cNvPr id="13" name="正方形/長方形 12">
            <a:extLst>
              <a:ext uri="{FF2B5EF4-FFF2-40B4-BE49-F238E27FC236}">
                <a16:creationId xmlns:a16="http://schemas.microsoft.com/office/drawing/2014/main" id="{E5720633-EA89-4564-AC84-278854A020D1}"/>
              </a:ext>
            </a:extLst>
          </p:cNvPr>
          <p:cNvSpPr/>
          <p:nvPr/>
        </p:nvSpPr>
        <p:spPr>
          <a:xfrm>
            <a:off x="7603396" y="3673952"/>
            <a:ext cx="1123444" cy="1367471"/>
          </a:xfrm>
          <a:prstGeom prst="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□</a:t>
            </a: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80EFDE1D-5BE1-41F7-8BB4-6BC8FD1AF53A}"/>
              </a:ext>
            </a:extLst>
          </p:cNvPr>
          <p:cNvSpPr/>
          <p:nvPr/>
        </p:nvSpPr>
        <p:spPr>
          <a:xfrm>
            <a:off x="8726839" y="3673953"/>
            <a:ext cx="1123443" cy="136747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6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23</a:t>
            </a:r>
            <a:endParaRPr kumimoji="1" lang="ja-JP" altLang="en-US" sz="3600" dirty="0">
              <a:solidFill>
                <a:schemeClr val="tx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6" name="右中かっこ 15">
            <a:extLst>
              <a:ext uri="{FF2B5EF4-FFF2-40B4-BE49-F238E27FC236}">
                <a16:creationId xmlns:a16="http://schemas.microsoft.com/office/drawing/2014/main" id="{26351CD6-BCB2-4AD8-A708-D9B865AFB0F3}"/>
              </a:ext>
            </a:extLst>
          </p:cNvPr>
          <p:cNvSpPr/>
          <p:nvPr/>
        </p:nvSpPr>
        <p:spPr>
          <a:xfrm rot="16200000">
            <a:off x="8474689" y="2161263"/>
            <a:ext cx="463635" cy="2267219"/>
          </a:xfrm>
          <a:prstGeom prst="rightBrace">
            <a:avLst>
              <a:gd name="adj1" fmla="val 8333"/>
              <a:gd name="adj2" fmla="val 51980"/>
            </a:avLst>
          </a:prstGeom>
          <a:ln w="571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C95CC9F3-7BDE-43DD-88B4-3621E88244B5}"/>
              </a:ext>
            </a:extLst>
          </p:cNvPr>
          <p:cNvSpPr/>
          <p:nvPr/>
        </p:nvSpPr>
        <p:spPr>
          <a:xfrm>
            <a:off x="8352133" y="2492298"/>
            <a:ext cx="8386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40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A15AC00F-9A26-10EB-11AA-4060A08D7B7E}"/>
              </a:ext>
            </a:extLst>
          </p:cNvPr>
          <p:cNvSpPr txBox="1"/>
          <p:nvPr/>
        </p:nvSpPr>
        <p:spPr>
          <a:xfrm>
            <a:off x="991722" y="644697"/>
            <a:ext cx="7520007" cy="76944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□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にあてはまる数を求めよう</a:t>
            </a:r>
            <a:endParaRPr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39745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0" grpId="0"/>
      <p:bldP spid="13" grpId="0" animBg="1"/>
      <p:bldP spid="14" grpId="0" animBg="1"/>
      <p:bldP spid="16" grpId="0" animBg="1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/>
        </p:nvSpPr>
        <p:spPr>
          <a:xfrm>
            <a:off x="1076773" y="1919993"/>
            <a:ext cx="377539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□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－</a:t>
            </a:r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19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65</a:t>
            </a:r>
          </a:p>
        </p:txBody>
      </p:sp>
      <p:sp>
        <p:nvSpPr>
          <p:cNvPr id="5" name="正方形/長方形 4"/>
          <p:cNvSpPr/>
          <p:nvPr/>
        </p:nvSpPr>
        <p:spPr>
          <a:xfrm>
            <a:off x="3803748" y="2920118"/>
            <a:ext cx="254428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65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＋</a:t>
            </a:r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19</a:t>
            </a:r>
          </a:p>
        </p:txBody>
      </p:sp>
      <p:sp>
        <p:nvSpPr>
          <p:cNvPr id="7" name="正方形/長方形 6"/>
          <p:cNvSpPr/>
          <p:nvPr/>
        </p:nvSpPr>
        <p:spPr>
          <a:xfrm>
            <a:off x="3692289" y="3920243"/>
            <a:ext cx="124906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84</a:t>
            </a: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49115C05-DD33-4A71-80A1-A7F73D7F59A4}"/>
              </a:ext>
            </a:extLst>
          </p:cNvPr>
          <p:cNvSpPr/>
          <p:nvPr/>
        </p:nvSpPr>
        <p:spPr>
          <a:xfrm>
            <a:off x="2548386" y="3920243"/>
            <a:ext cx="141577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□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endParaRPr lang="en-US" altLang="ja-JP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F2CF4319-8CF0-4432-96AD-501C99CD0CF1}"/>
              </a:ext>
            </a:extLst>
          </p:cNvPr>
          <p:cNvSpPr/>
          <p:nvPr/>
        </p:nvSpPr>
        <p:spPr>
          <a:xfrm>
            <a:off x="2548386" y="2920118"/>
            <a:ext cx="141577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□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endParaRPr lang="en-US" altLang="ja-JP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B6F5AA08-CA72-43D3-ADB5-3F21C4361744}"/>
              </a:ext>
            </a:extLst>
          </p:cNvPr>
          <p:cNvSpPr/>
          <p:nvPr/>
        </p:nvSpPr>
        <p:spPr>
          <a:xfrm>
            <a:off x="7603396" y="3600490"/>
            <a:ext cx="945397" cy="115075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6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19</a:t>
            </a:r>
            <a:endParaRPr kumimoji="1" lang="ja-JP" altLang="en-US" sz="3600" dirty="0">
              <a:solidFill>
                <a:schemeClr val="tx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B8D6A0C4-4342-4FDD-B237-ED2FD23D6068}"/>
              </a:ext>
            </a:extLst>
          </p:cNvPr>
          <p:cNvSpPr/>
          <p:nvPr/>
        </p:nvSpPr>
        <p:spPr>
          <a:xfrm>
            <a:off x="8548793" y="3600490"/>
            <a:ext cx="2124203" cy="115075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6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65</a:t>
            </a:r>
            <a:endParaRPr kumimoji="1" lang="ja-JP" altLang="en-US" sz="3600" dirty="0">
              <a:solidFill>
                <a:schemeClr val="tx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6545DEEA-CCA0-42EA-8347-D73D11F1794B}"/>
              </a:ext>
            </a:extLst>
          </p:cNvPr>
          <p:cNvSpPr/>
          <p:nvPr/>
        </p:nvSpPr>
        <p:spPr>
          <a:xfrm>
            <a:off x="7603395" y="2769493"/>
            <a:ext cx="3069601" cy="830997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□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36FBEB4E-3DC4-258F-7255-FFBD91E88751}"/>
              </a:ext>
            </a:extLst>
          </p:cNvPr>
          <p:cNvSpPr txBox="1"/>
          <p:nvPr/>
        </p:nvSpPr>
        <p:spPr>
          <a:xfrm>
            <a:off x="991722" y="644697"/>
            <a:ext cx="7520007" cy="76944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□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にあてはまる数を求めよう</a:t>
            </a:r>
            <a:endParaRPr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52360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3" grpId="0" animBg="1"/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/>
        </p:nvSpPr>
        <p:spPr>
          <a:xfrm>
            <a:off x="1061854" y="2062930"/>
            <a:ext cx="333937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48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□</a:t>
            </a:r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×7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63</a:t>
            </a:r>
          </a:p>
        </p:txBody>
      </p:sp>
      <p:sp>
        <p:nvSpPr>
          <p:cNvPr id="5" name="正方形/長方形 4"/>
          <p:cNvSpPr/>
          <p:nvPr/>
        </p:nvSpPr>
        <p:spPr>
          <a:xfrm>
            <a:off x="3347095" y="3063055"/>
            <a:ext cx="210826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63÷7</a:t>
            </a:r>
          </a:p>
        </p:txBody>
      </p:sp>
      <p:sp>
        <p:nvSpPr>
          <p:cNvPr id="7" name="正方形/長方形 6"/>
          <p:cNvSpPr/>
          <p:nvPr/>
        </p:nvSpPr>
        <p:spPr>
          <a:xfrm>
            <a:off x="3347095" y="4063180"/>
            <a:ext cx="62068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9</a:t>
            </a: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3ADA2486-9316-4E9D-A690-CEF26F89233D}"/>
              </a:ext>
            </a:extLst>
          </p:cNvPr>
          <p:cNvSpPr/>
          <p:nvPr/>
        </p:nvSpPr>
        <p:spPr>
          <a:xfrm>
            <a:off x="2113424" y="4063180"/>
            <a:ext cx="141577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48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□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endParaRPr lang="en-US" altLang="ja-JP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B4764E96-22F0-4E73-8816-BD89910EE690}"/>
              </a:ext>
            </a:extLst>
          </p:cNvPr>
          <p:cNvSpPr/>
          <p:nvPr/>
        </p:nvSpPr>
        <p:spPr>
          <a:xfrm>
            <a:off x="2113424" y="3063055"/>
            <a:ext cx="141577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48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□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endParaRPr lang="en-US" altLang="ja-JP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006FE3A5-4440-459C-A680-0DC25B60F3D8}"/>
              </a:ext>
            </a:extLst>
          </p:cNvPr>
          <p:cNvSpPr/>
          <p:nvPr/>
        </p:nvSpPr>
        <p:spPr>
          <a:xfrm>
            <a:off x="6084498" y="3063055"/>
            <a:ext cx="80021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48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□</a:t>
            </a:r>
            <a:endParaRPr lang="en-US" altLang="ja-JP" sz="4800" dirty="0">
              <a:solidFill>
                <a:schemeClr val="accent6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9E6C478C-B797-4B8B-8D08-CA9C11CCE63A}"/>
              </a:ext>
            </a:extLst>
          </p:cNvPr>
          <p:cNvSpPr/>
          <p:nvPr/>
        </p:nvSpPr>
        <p:spPr>
          <a:xfrm>
            <a:off x="6729075" y="3063055"/>
            <a:ext cx="80021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48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□</a:t>
            </a:r>
            <a:endParaRPr lang="en-US" altLang="ja-JP" sz="4800" dirty="0">
              <a:solidFill>
                <a:schemeClr val="accent6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5EA96E92-7F2B-45F2-8568-DB48C06D362A}"/>
              </a:ext>
            </a:extLst>
          </p:cNvPr>
          <p:cNvSpPr/>
          <p:nvPr/>
        </p:nvSpPr>
        <p:spPr>
          <a:xfrm>
            <a:off x="7373652" y="3063055"/>
            <a:ext cx="80021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48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□</a:t>
            </a:r>
            <a:endParaRPr lang="en-US" altLang="ja-JP" sz="4800" dirty="0">
              <a:solidFill>
                <a:schemeClr val="accent6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CE0D9662-2F33-4AD6-AFF9-EF5D6AD456A4}"/>
              </a:ext>
            </a:extLst>
          </p:cNvPr>
          <p:cNvSpPr/>
          <p:nvPr/>
        </p:nvSpPr>
        <p:spPr>
          <a:xfrm>
            <a:off x="8018229" y="3063055"/>
            <a:ext cx="80021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48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□</a:t>
            </a:r>
            <a:endParaRPr lang="en-US" altLang="ja-JP" sz="4800" dirty="0">
              <a:solidFill>
                <a:schemeClr val="accent6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BF873FDC-12E8-4D04-82A8-77A4A5F412BF}"/>
              </a:ext>
            </a:extLst>
          </p:cNvPr>
          <p:cNvSpPr/>
          <p:nvPr/>
        </p:nvSpPr>
        <p:spPr>
          <a:xfrm>
            <a:off x="8662806" y="3063055"/>
            <a:ext cx="80021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48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□</a:t>
            </a:r>
            <a:endParaRPr lang="en-US" altLang="ja-JP" sz="4800" dirty="0">
              <a:solidFill>
                <a:schemeClr val="accent6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F3367ED1-FC60-457B-81F3-F0F0A5C06EB4}"/>
              </a:ext>
            </a:extLst>
          </p:cNvPr>
          <p:cNvSpPr/>
          <p:nvPr/>
        </p:nvSpPr>
        <p:spPr>
          <a:xfrm>
            <a:off x="9307383" y="3063055"/>
            <a:ext cx="80021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48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□</a:t>
            </a:r>
            <a:endParaRPr lang="en-US" altLang="ja-JP" sz="4800" dirty="0">
              <a:solidFill>
                <a:schemeClr val="accent6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8EFF18BF-A940-468B-96EB-55A0F429E2BC}"/>
              </a:ext>
            </a:extLst>
          </p:cNvPr>
          <p:cNvSpPr/>
          <p:nvPr/>
        </p:nvSpPr>
        <p:spPr>
          <a:xfrm>
            <a:off x="9951960" y="3063055"/>
            <a:ext cx="80021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48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□</a:t>
            </a:r>
            <a:endParaRPr lang="en-US" altLang="ja-JP" sz="4800" dirty="0">
              <a:solidFill>
                <a:schemeClr val="accent6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0" name="右中かっこ 19">
            <a:extLst>
              <a:ext uri="{FF2B5EF4-FFF2-40B4-BE49-F238E27FC236}">
                <a16:creationId xmlns:a16="http://schemas.microsoft.com/office/drawing/2014/main" id="{78B4D7BC-7B0C-4972-8C97-95EA2CA2958E}"/>
              </a:ext>
            </a:extLst>
          </p:cNvPr>
          <p:cNvSpPr/>
          <p:nvPr/>
        </p:nvSpPr>
        <p:spPr>
          <a:xfrm rot="16200000">
            <a:off x="8185854" y="638692"/>
            <a:ext cx="463635" cy="4242216"/>
          </a:xfrm>
          <a:prstGeom prst="rightBrace">
            <a:avLst>
              <a:gd name="adj1" fmla="val 8333"/>
              <a:gd name="adj2" fmla="val 51980"/>
            </a:avLst>
          </a:prstGeom>
          <a:ln w="571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61B27690-97FA-4660-8FC2-01951979A598}"/>
              </a:ext>
            </a:extLst>
          </p:cNvPr>
          <p:cNvSpPr/>
          <p:nvPr/>
        </p:nvSpPr>
        <p:spPr>
          <a:xfrm>
            <a:off x="8018229" y="1929788"/>
            <a:ext cx="91242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63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D441027B-B19C-5111-3A6C-19CE3B8F224B}"/>
              </a:ext>
            </a:extLst>
          </p:cNvPr>
          <p:cNvSpPr txBox="1"/>
          <p:nvPr/>
        </p:nvSpPr>
        <p:spPr>
          <a:xfrm>
            <a:off x="991722" y="644697"/>
            <a:ext cx="7520007" cy="76944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□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にあてはまる数を求めよう</a:t>
            </a:r>
            <a:endParaRPr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76200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/>
        </p:nvSpPr>
        <p:spPr>
          <a:xfrm>
            <a:off x="1352652" y="1983497"/>
            <a:ext cx="290335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4800" dirty="0">
                <a:solidFill>
                  <a:srgbClr val="FF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□</a:t>
            </a:r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÷8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</a:t>
            </a:r>
          </a:p>
        </p:txBody>
      </p:sp>
      <p:sp>
        <p:nvSpPr>
          <p:cNvPr id="5" name="正方形/長方形 4"/>
          <p:cNvSpPr/>
          <p:nvPr/>
        </p:nvSpPr>
        <p:spPr>
          <a:xfrm>
            <a:off x="3637893" y="2983622"/>
            <a:ext cx="167225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5×8</a:t>
            </a:r>
          </a:p>
        </p:txBody>
      </p:sp>
      <p:sp>
        <p:nvSpPr>
          <p:cNvPr id="7" name="正方形/長方形 6"/>
          <p:cNvSpPr/>
          <p:nvPr/>
        </p:nvSpPr>
        <p:spPr>
          <a:xfrm>
            <a:off x="3637893" y="3983747"/>
            <a:ext cx="105670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40</a:t>
            </a: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3ADA2486-9316-4E9D-A690-CEF26F89233D}"/>
              </a:ext>
            </a:extLst>
          </p:cNvPr>
          <p:cNvSpPr/>
          <p:nvPr/>
        </p:nvSpPr>
        <p:spPr>
          <a:xfrm>
            <a:off x="2404222" y="3983747"/>
            <a:ext cx="141577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4800" dirty="0">
                <a:solidFill>
                  <a:srgbClr val="FF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□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endParaRPr lang="en-US" altLang="ja-JP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B4764E96-22F0-4E73-8816-BD89910EE690}"/>
              </a:ext>
            </a:extLst>
          </p:cNvPr>
          <p:cNvSpPr/>
          <p:nvPr/>
        </p:nvSpPr>
        <p:spPr>
          <a:xfrm>
            <a:off x="2404222" y="2983622"/>
            <a:ext cx="141577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4800" dirty="0">
                <a:solidFill>
                  <a:srgbClr val="FF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□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endParaRPr lang="en-US" altLang="ja-JP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A568A82A-125E-4814-A457-7917AB80B0DB}"/>
              </a:ext>
            </a:extLst>
          </p:cNvPr>
          <p:cNvSpPr/>
          <p:nvPr/>
        </p:nvSpPr>
        <p:spPr>
          <a:xfrm>
            <a:off x="5711798" y="2241270"/>
            <a:ext cx="54854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03BB4F68-7FA9-2E98-602A-7912DE0D6CDD}"/>
              </a:ext>
            </a:extLst>
          </p:cNvPr>
          <p:cNvSpPr txBox="1"/>
          <p:nvPr/>
        </p:nvSpPr>
        <p:spPr>
          <a:xfrm>
            <a:off x="991722" y="644697"/>
            <a:ext cx="7520007" cy="76944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 sz="4400" dirty="0">
                <a:solidFill>
                  <a:srgbClr val="FF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□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にあてはまる数を求めよう</a:t>
            </a:r>
            <a:endParaRPr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4FE88027-088C-F130-04ED-3ED1896DAE85}"/>
              </a:ext>
            </a:extLst>
          </p:cNvPr>
          <p:cNvGrpSpPr/>
          <p:nvPr/>
        </p:nvGrpSpPr>
        <p:grpSpPr>
          <a:xfrm>
            <a:off x="5633062" y="2044251"/>
            <a:ext cx="5757334" cy="1044899"/>
            <a:chOff x="6095999" y="2139193"/>
            <a:chExt cx="5757334" cy="1044899"/>
          </a:xfrm>
        </p:grpSpPr>
        <p:sp>
          <p:nvSpPr>
            <p:cNvPr id="23" name="正方形/長方形 22">
              <a:extLst>
                <a:ext uri="{FF2B5EF4-FFF2-40B4-BE49-F238E27FC236}">
                  <a16:creationId xmlns:a16="http://schemas.microsoft.com/office/drawing/2014/main" id="{3ACF0A67-EA47-4F09-A61A-26B8E32140FB}"/>
                </a:ext>
              </a:extLst>
            </p:cNvPr>
            <p:cNvSpPr/>
            <p:nvPr/>
          </p:nvSpPr>
          <p:spPr>
            <a:xfrm>
              <a:off x="6095999" y="2139193"/>
              <a:ext cx="5757334" cy="1004341"/>
            </a:xfrm>
            <a:prstGeom prst="rect">
              <a:avLst/>
            </a:prstGeom>
            <a:noFill/>
            <a:ln w="38100">
              <a:solidFill>
                <a:srgbClr val="FF00FF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6" name="直線コネクタ 5">
              <a:extLst>
                <a:ext uri="{FF2B5EF4-FFF2-40B4-BE49-F238E27FC236}">
                  <a16:creationId xmlns:a16="http://schemas.microsoft.com/office/drawing/2014/main" id="{CBE44B6A-7757-13BD-F378-C6C699C3E6CE}"/>
                </a:ext>
              </a:extLst>
            </p:cNvPr>
            <p:cNvCxnSpPr>
              <a:stCxn id="23" idx="0"/>
              <a:endCxn id="23" idx="2"/>
            </p:cNvCxnSpPr>
            <p:nvPr/>
          </p:nvCxnSpPr>
          <p:spPr>
            <a:xfrm>
              <a:off x="8974666" y="2139193"/>
              <a:ext cx="0" cy="1004341"/>
            </a:xfrm>
            <a:prstGeom prst="line">
              <a:avLst/>
            </a:prstGeom>
            <a:ln w="57150">
              <a:solidFill>
                <a:srgbClr val="FF66FF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線コネクタ 26">
              <a:extLst>
                <a:ext uri="{FF2B5EF4-FFF2-40B4-BE49-F238E27FC236}">
                  <a16:creationId xmlns:a16="http://schemas.microsoft.com/office/drawing/2014/main" id="{D503B623-3A95-C0D9-BC82-5DFE1E9E5517}"/>
                </a:ext>
              </a:extLst>
            </p:cNvPr>
            <p:cNvCxnSpPr/>
            <p:nvPr/>
          </p:nvCxnSpPr>
          <p:spPr>
            <a:xfrm>
              <a:off x="7522723" y="2145884"/>
              <a:ext cx="0" cy="1004341"/>
            </a:xfrm>
            <a:prstGeom prst="line">
              <a:avLst/>
            </a:prstGeom>
            <a:ln w="57150">
              <a:solidFill>
                <a:srgbClr val="FF66FF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線コネクタ 27">
              <a:extLst>
                <a:ext uri="{FF2B5EF4-FFF2-40B4-BE49-F238E27FC236}">
                  <a16:creationId xmlns:a16="http://schemas.microsoft.com/office/drawing/2014/main" id="{EFFA4942-8BB9-4F2E-9D8D-DBBC74451834}"/>
                </a:ext>
              </a:extLst>
            </p:cNvPr>
            <p:cNvCxnSpPr/>
            <p:nvPr/>
          </p:nvCxnSpPr>
          <p:spPr>
            <a:xfrm>
              <a:off x="6790544" y="2145884"/>
              <a:ext cx="0" cy="1004341"/>
            </a:xfrm>
            <a:prstGeom prst="line">
              <a:avLst/>
            </a:prstGeom>
            <a:ln w="57150">
              <a:solidFill>
                <a:srgbClr val="FF66FF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線コネクタ 28">
              <a:extLst>
                <a:ext uri="{FF2B5EF4-FFF2-40B4-BE49-F238E27FC236}">
                  <a16:creationId xmlns:a16="http://schemas.microsoft.com/office/drawing/2014/main" id="{CD56BA2C-8054-AA20-B35C-FA7FB2B26A2B}"/>
                </a:ext>
              </a:extLst>
            </p:cNvPr>
            <p:cNvCxnSpPr/>
            <p:nvPr/>
          </p:nvCxnSpPr>
          <p:spPr>
            <a:xfrm>
              <a:off x="8242751" y="2179751"/>
              <a:ext cx="0" cy="1004341"/>
            </a:xfrm>
            <a:prstGeom prst="line">
              <a:avLst/>
            </a:prstGeom>
            <a:ln w="57150">
              <a:solidFill>
                <a:srgbClr val="FF66FF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線コネクタ 29">
              <a:extLst>
                <a:ext uri="{FF2B5EF4-FFF2-40B4-BE49-F238E27FC236}">
                  <a16:creationId xmlns:a16="http://schemas.microsoft.com/office/drawing/2014/main" id="{C2F8097B-2AC3-71E5-E3E4-E674CC9A9CAC}"/>
                </a:ext>
              </a:extLst>
            </p:cNvPr>
            <p:cNvCxnSpPr/>
            <p:nvPr/>
          </p:nvCxnSpPr>
          <p:spPr>
            <a:xfrm>
              <a:off x="11142133" y="2145884"/>
              <a:ext cx="0" cy="1004341"/>
            </a:xfrm>
            <a:prstGeom prst="line">
              <a:avLst/>
            </a:prstGeom>
            <a:ln w="57150">
              <a:solidFill>
                <a:srgbClr val="FF66FF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線コネクタ 30">
              <a:extLst>
                <a:ext uri="{FF2B5EF4-FFF2-40B4-BE49-F238E27FC236}">
                  <a16:creationId xmlns:a16="http://schemas.microsoft.com/office/drawing/2014/main" id="{8B8A8570-F997-5A57-7380-80A1564AAFDD}"/>
                </a:ext>
              </a:extLst>
            </p:cNvPr>
            <p:cNvCxnSpPr/>
            <p:nvPr/>
          </p:nvCxnSpPr>
          <p:spPr>
            <a:xfrm>
              <a:off x="9690190" y="2145884"/>
              <a:ext cx="0" cy="1004341"/>
            </a:xfrm>
            <a:prstGeom prst="line">
              <a:avLst/>
            </a:prstGeom>
            <a:ln w="57150">
              <a:solidFill>
                <a:srgbClr val="FF66FF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線コネクタ 31">
              <a:extLst>
                <a:ext uri="{FF2B5EF4-FFF2-40B4-BE49-F238E27FC236}">
                  <a16:creationId xmlns:a16="http://schemas.microsoft.com/office/drawing/2014/main" id="{05F0592A-E51B-0C2C-369A-AC9639138F2B}"/>
                </a:ext>
              </a:extLst>
            </p:cNvPr>
            <p:cNvCxnSpPr/>
            <p:nvPr/>
          </p:nvCxnSpPr>
          <p:spPr>
            <a:xfrm>
              <a:off x="10410218" y="2179751"/>
              <a:ext cx="0" cy="1004341"/>
            </a:xfrm>
            <a:prstGeom prst="line">
              <a:avLst/>
            </a:prstGeom>
            <a:ln w="57150">
              <a:solidFill>
                <a:srgbClr val="FF66FF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正方形/長方形 32">
            <a:extLst>
              <a:ext uri="{FF2B5EF4-FFF2-40B4-BE49-F238E27FC236}">
                <a16:creationId xmlns:a16="http://schemas.microsoft.com/office/drawing/2014/main" id="{67C26B08-0564-806A-B3C5-8B52E6E31F3D}"/>
              </a:ext>
            </a:extLst>
          </p:cNvPr>
          <p:cNvSpPr/>
          <p:nvPr/>
        </p:nvSpPr>
        <p:spPr>
          <a:xfrm>
            <a:off x="6439595" y="2241270"/>
            <a:ext cx="54854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</a:t>
            </a:r>
          </a:p>
        </p:txBody>
      </p:sp>
      <p:sp>
        <p:nvSpPr>
          <p:cNvPr id="34" name="正方形/長方形 33">
            <a:extLst>
              <a:ext uri="{FF2B5EF4-FFF2-40B4-BE49-F238E27FC236}">
                <a16:creationId xmlns:a16="http://schemas.microsoft.com/office/drawing/2014/main" id="{BBFDBEE5-BB8F-B6F3-F5FD-BED501AE4CAE}"/>
              </a:ext>
            </a:extLst>
          </p:cNvPr>
          <p:cNvSpPr/>
          <p:nvPr/>
        </p:nvSpPr>
        <p:spPr>
          <a:xfrm>
            <a:off x="7184934" y="2241270"/>
            <a:ext cx="54854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</a:t>
            </a:r>
          </a:p>
        </p:txBody>
      </p:sp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3E8E27AC-F697-87EC-4829-CFF1C9D3CCF7}"/>
              </a:ext>
            </a:extLst>
          </p:cNvPr>
          <p:cNvSpPr/>
          <p:nvPr/>
        </p:nvSpPr>
        <p:spPr>
          <a:xfrm>
            <a:off x="7910153" y="2241270"/>
            <a:ext cx="54854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</a:t>
            </a:r>
          </a:p>
        </p:txBody>
      </p:sp>
      <p:sp>
        <p:nvSpPr>
          <p:cNvPr id="36" name="正方形/長方形 35">
            <a:extLst>
              <a:ext uri="{FF2B5EF4-FFF2-40B4-BE49-F238E27FC236}">
                <a16:creationId xmlns:a16="http://schemas.microsoft.com/office/drawing/2014/main" id="{979368DF-747E-E2A9-CE36-78E66578030E}"/>
              </a:ext>
            </a:extLst>
          </p:cNvPr>
          <p:cNvSpPr/>
          <p:nvPr/>
        </p:nvSpPr>
        <p:spPr>
          <a:xfrm>
            <a:off x="8595117" y="2241270"/>
            <a:ext cx="54854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</a:t>
            </a:r>
          </a:p>
        </p:txBody>
      </p:sp>
      <p:sp>
        <p:nvSpPr>
          <p:cNvPr id="37" name="正方形/長方形 36">
            <a:extLst>
              <a:ext uri="{FF2B5EF4-FFF2-40B4-BE49-F238E27FC236}">
                <a16:creationId xmlns:a16="http://schemas.microsoft.com/office/drawing/2014/main" id="{11C9AA14-A049-D294-B718-1E1608A7D258}"/>
              </a:ext>
            </a:extLst>
          </p:cNvPr>
          <p:cNvSpPr/>
          <p:nvPr/>
        </p:nvSpPr>
        <p:spPr>
          <a:xfrm>
            <a:off x="9322914" y="2241270"/>
            <a:ext cx="54854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</a:t>
            </a:r>
          </a:p>
        </p:txBody>
      </p:sp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396A3D3F-E412-FD1D-4292-C87D71E99544}"/>
              </a:ext>
            </a:extLst>
          </p:cNvPr>
          <p:cNvSpPr/>
          <p:nvPr/>
        </p:nvSpPr>
        <p:spPr>
          <a:xfrm>
            <a:off x="10068253" y="2241270"/>
            <a:ext cx="54854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</a:t>
            </a:r>
          </a:p>
        </p:txBody>
      </p:sp>
      <p:sp>
        <p:nvSpPr>
          <p:cNvPr id="39" name="正方形/長方形 38">
            <a:extLst>
              <a:ext uri="{FF2B5EF4-FFF2-40B4-BE49-F238E27FC236}">
                <a16:creationId xmlns:a16="http://schemas.microsoft.com/office/drawing/2014/main" id="{07B784E1-754E-FCD2-E59E-8D3CCE892905}"/>
              </a:ext>
            </a:extLst>
          </p:cNvPr>
          <p:cNvSpPr/>
          <p:nvPr/>
        </p:nvSpPr>
        <p:spPr>
          <a:xfrm>
            <a:off x="10793472" y="2241270"/>
            <a:ext cx="54854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034571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25" grpId="0"/>
      <p:bldP spid="33" grpId="0"/>
      <p:bldP spid="34" grpId="0"/>
      <p:bldP spid="35" grpId="0"/>
      <p:bldP spid="36" grpId="0"/>
      <p:bldP spid="37" grpId="0"/>
      <p:bldP spid="38" grpId="0"/>
      <p:bldP spid="39" grpId="0"/>
    </p:bld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</TotalTime>
  <Words>627</Words>
  <Application>Microsoft Office PowerPoint</Application>
  <PresentationFormat>ワイド画面</PresentationFormat>
  <Paragraphs>147</Paragraphs>
  <Slides>17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17</vt:i4>
      </vt:variant>
    </vt:vector>
  </HeadingPairs>
  <TitlesOfParts>
    <vt:vector size="22" baseType="lpstr">
      <vt:lpstr>UD デジタル 教科書体 NP-B</vt:lpstr>
      <vt:lpstr>Arial</vt:lpstr>
      <vt:lpstr>游ゴシック Light</vt:lpstr>
      <vt:lpstr>游ゴシック</vt:lpstr>
      <vt:lpstr>Office テーマ</vt:lpstr>
      <vt:lpstr>□を使った式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□を使った式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□を使った式</dc:title>
  <dc:creator>伊藤努</dc:creator>
  <cp:lastModifiedBy>ito tutomu</cp:lastModifiedBy>
  <cp:revision>7</cp:revision>
  <dcterms:created xsi:type="dcterms:W3CDTF">2022-06-14T12:43:30Z</dcterms:created>
  <dcterms:modified xsi:type="dcterms:W3CDTF">2023-02-24T10:08:23Z</dcterms:modified>
</cp:coreProperties>
</file>