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5"/>
  </p:notesMasterIdLst>
  <p:sldIdLst>
    <p:sldId id="273" r:id="rId2"/>
    <p:sldId id="306" r:id="rId3"/>
    <p:sldId id="285" r:id="rId4"/>
    <p:sldId id="257" r:id="rId5"/>
    <p:sldId id="315" r:id="rId6"/>
    <p:sldId id="329" r:id="rId7"/>
    <p:sldId id="597" r:id="rId8"/>
    <p:sldId id="598" r:id="rId9"/>
    <p:sldId id="259" r:id="rId10"/>
    <p:sldId id="298" r:id="rId11"/>
    <p:sldId id="337" r:id="rId12"/>
    <p:sldId id="299" r:id="rId13"/>
    <p:sldId id="338" r:id="rId14"/>
    <p:sldId id="596" r:id="rId15"/>
    <p:sldId id="317" r:id="rId16"/>
    <p:sldId id="264" r:id="rId17"/>
    <p:sldId id="595" r:id="rId18"/>
    <p:sldId id="339" r:id="rId19"/>
    <p:sldId id="318" r:id="rId20"/>
    <p:sldId id="340" r:id="rId21"/>
    <p:sldId id="322" r:id="rId22"/>
    <p:sldId id="319" r:id="rId23"/>
    <p:sldId id="267" r:id="rId24"/>
    <p:sldId id="303" r:id="rId25"/>
    <p:sldId id="341" r:id="rId26"/>
    <p:sldId id="592" r:id="rId27"/>
    <p:sldId id="291" r:id="rId28"/>
    <p:sldId id="276" r:id="rId29"/>
    <p:sldId id="272" r:id="rId30"/>
    <p:sldId id="314" r:id="rId31"/>
    <p:sldId id="287" r:id="rId32"/>
    <p:sldId id="289" r:id="rId33"/>
    <p:sldId id="335" r:id="rId34"/>
    <p:sldId id="600" r:id="rId35"/>
    <p:sldId id="321" r:id="rId36"/>
    <p:sldId id="327" r:id="rId37"/>
    <p:sldId id="279" r:id="rId38"/>
    <p:sldId id="330" r:id="rId39"/>
    <p:sldId id="331" r:id="rId40"/>
    <p:sldId id="280" r:id="rId41"/>
    <p:sldId id="288" r:id="rId42"/>
    <p:sldId id="332" r:id="rId43"/>
    <p:sldId id="601" r:id="rId44"/>
    <p:sldId id="333" r:id="rId45"/>
    <p:sldId id="602" r:id="rId46"/>
    <p:sldId id="294" r:id="rId47"/>
    <p:sldId id="311" r:id="rId48"/>
    <p:sldId id="599" r:id="rId49"/>
    <p:sldId id="326" r:id="rId50"/>
    <p:sldId id="313" r:id="rId51"/>
    <p:sldId id="309" r:id="rId52"/>
    <p:sldId id="334" r:id="rId53"/>
    <p:sldId id="295" r:id="rId54"/>
  </p:sldIdLst>
  <p:sldSz cx="12192000" cy="6858000"/>
  <p:notesSz cx="6858000" cy="9144000"/>
  <p:embeddedFontLst>
    <p:embeddedFont>
      <p:font typeface="Century" panose="02040604050505020304" pitchFamily="18" charset="0"/>
      <p:regular r:id="rId56"/>
    </p:embeddedFont>
    <p:embeddedFont>
      <p:font typeface="UD デジタル 教科書体 NP-B" panose="02020700000000000000" pitchFamily="18" charset="-128"/>
      <p:bold r:id="rId57"/>
    </p:embeddedFont>
    <p:embeddedFont>
      <p:font typeface="游ゴシック" panose="020B0400000000000000" pitchFamily="50" charset="-128"/>
      <p:regular r:id="rId58"/>
      <p:bold r:id="rId59"/>
    </p:embeddedFont>
    <p:embeddedFont>
      <p:font typeface="游ゴシック Light" panose="020B0300000000000000" pitchFamily="50" charset="-128"/>
      <p:regular r:id="rId60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00FF"/>
    <a:srgbClr val="00FFFF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F9F19-BC3E-49CE-A986-597EBCBD45CE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8795F-45A4-48F3-92A2-2F52D7ED4E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035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BD45-35FB-4BF8-83FD-BC4E76EB50C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56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15.999999</a:t>
            </a:r>
            <a:r>
              <a:rPr kumimoji="1" lang="ja-JP" altLang="en-US" dirty="0"/>
              <a:t>も</a:t>
            </a:r>
            <a:r>
              <a:rPr kumimoji="1" lang="en-US" altLang="ja-JP" dirty="0"/>
              <a:t>16</a:t>
            </a:r>
            <a:r>
              <a:rPr kumimoji="1" lang="ja-JP" altLang="en-US" dirty="0"/>
              <a:t>未満だよ。未満の反対は、超過、あるいは１６を超える数という表現になります。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150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普通は実数で考えるので、未満の方でしか表すことができない。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247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以下は以って下がる。以前、以内、以降、以東など。未満は未だ満たさない。未知、未完成、未成年、未明、未納など。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普通は実数で考えるので、未満の方でしか表すことができない。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3152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以下は以って下がる。以前、以内、以降、以東など。未満は未だ満たさない。未知、未完成、未成年、未明、未納など。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24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普通は実数で考えるので、未満の方でしか表すことができない。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6110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148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４つもたすとなると、そのままたそうとする意見は、減ってくると思われる。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182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４つもたすとなると、そのままたそうとする意見は、減ってくると思われる。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914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803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この答えは絶対ではない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92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67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がい数の計算はたくさんやる必要はないと思われる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020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がい数の計算はたくさんやる必要はないと思われる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326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がい数の計算はたくさんやる必要はないと思われる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7870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778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789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がい数の計算はたくさんやる必要はないと思われる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115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BD45-35FB-4BF8-83FD-BC4E76EB50C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886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BD45-35FB-4BF8-83FD-BC4E76EB50C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604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F2BD45-35FB-4BF8-83FD-BC4E76EB50C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908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288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487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万人の説明が必要かも。四捨五入をしているのだろう。千の位を四捨五入しているのだろう。最後まで細かく書くより分かりやすい。概数で書いた方が良い。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206F1-282C-49F6-9DF8-3340C4D859F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5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１２より大きく１５より小さいだと、１２と１５は含まれません。１２から１５までだと１２と１５は含まれます。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8795F-45A4-48F3-92A2-2F52D7ED4E2B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6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889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923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3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00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7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9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08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84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515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9118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879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4BED8-21D1-4FA4-AE50-9376D1A6FA53}" type="datetimeFigureOut">
              <a:rPr kumimoji="1" lang="ja-JP" altLang="en-US" smtClean="0"/>
              <a:t>2023/11/17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4AC8-9FFE-4689-91B9-3A059D4700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66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EE0C4B-41FB-44EB-B0AD-BBB8F937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3408" y="992094"/>
            <a:ext cx="5616508" cy="2795160"/>
          </a:xfrm>
        </p:spPr>
        <p:txBody>
          <a:bodyPr>
            <a:normAutofit/>
          </a:bodyPr>
          <a:lstStyle/>
          <a:p>
            <a:r>
              <a:rPr kumimoji="1" lang="ja-JP" altLang="en-US" sz="11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</a:p>
        </p:txBody>
      </p:sp>
      <p:pic>
        <p:nvPicPr>
          <p:cNvPr id="7" name="図 6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73ED558-1382-DDB3-4F1F-F34CAD2EA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153" y="2015067"/>
            <a:ext cx="3081866" cy="3081866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34F585B3-65B6-4FA9-BA11-74E9AE92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08" y="4121253"/>
            <a:ext cx="6440191" cy="1136843"/>
          </a:xfrm>
        </p:spPr>
        <p:txBody>
          <a:bodyPr>
            <a:no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がい数ってな～んだ？</a:t>
            </a:r>
          </a:p>
        </p:txBody>
      </p:sp>
    </p:spTree>
    <p:extLst>
      <p:ext uri="{BB962C8B-B14F-4D97-AF65-F5344CB8AC3E}">
        <p14:creationId xmlns:p14="http://schemas.microsoft.com/office/powerpoint/2010/main" val="15914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200" y="226591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30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2801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89167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123456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280157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79530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191EAE98-6E78-487C-BB1B-E9688CFE0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およそ何千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197746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200" y="226591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30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2801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89167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123456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280157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79530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41FB6B-40B6-4FDE-A021-5EBF51BF3F59}"/>
              </a:ext>
            </a:extLst>
          </p:cNvPr>
          <p:cNvSpPr txBox="1"/>
          <p:nvPr/>
        </p:nvSpPr>
        <p:spPr>
          <a:xfrm>
            <a:off x="3248891" y="2248576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124E92-D920-45CB-BE2E-E6E22E51D48A}"/>
              </a:ext>
            </a:extLst>
          </p:cNvPr>
          <p:cNvSpPr txBox="1"/>
          <p:nvPr/>
        </p:nvSpPr>
        <p:spPr>
          <a:xfrm>
            <a:off x="3248891" y="3255699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77EE83-E729-4CCE-969A-A7A3EA9B73FE}"/>
              </a:ext>
            </a:extLst>
          </p:cNvPr>
          <p:cNvSpPr txBox="1"/>
          <p:nvPr/>
        </p:nvSpPr>
        <p:spPr>
          <a:xfrm>
            <a:off x="3248891" y="4262822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39D60D0-3B53-4EFB-B830-4DE42A075549}"/>
              </a:ext>
            </a:extLst>
          </p:cNvPr>
          <p:cNvSpPr txBox="1"/>
          <p:nvPr/>
        </p:nvSpPr>
        <p:spPr>
          <a:xfrm>
            <a:off x="665266" y="5269945"/>
            <a:ext cx="10860665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百の位を四捨五入すると</a:t>
            </a:r>
            <a:endParaRPr lang="en-US" altLang="ja-JP" sz="36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百の位から下は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</a:t>
            </a:r>
            <a:r>
              <a:rPr lang="ja-JP" altLang="en-US" sz="3600" u="sng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36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という数になります</a:t>
            </a: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2B9F03B3-1707-EBCC-D20F-382CA474B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およそ何千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14862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200" y="226591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30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2801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280157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41FB6B-40B6-4FDE-A021-5EBF51BF3F59}"/>
              </a:ext>
            </a:extLst>
          </p:cNvPr>
          <p:cNvSpPr txBox="1"/>
          <p:nvPr/>
        </p:nvSpPr>
        <p:spPr>
          <a:xfrm>
            <a:off x="3248891" y="2248576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124E92-D920-45CB-BE2E-E6E22E51D48A}"/>
              </a:ext>
            </a:extLst>
          </p:cNvPr>
          <p:cNvSpPr txBox="1"/>
          <p:nvPr/>
        </p:nvSpPr>
        <p:spPr>
          <a:xfrm>
            <a:off x="3248891" y="3255699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77EE83-E729-4CCE-969A-A7A3EA9B73FE}"/>
              </a:ext>
            </a:extLst>
          </p:cNvPr>
          <p:cNvSpPr txBox="1"/>
          <p:nvPr/>
        </p:nvSpPr>
        <p:spPr>
          <a:xfrm>
            <a:off x="3248891" y="4262822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2FE57F-DA0F-405D-80D6-D924A66DE56A}"/>
              </a:ext>
            </a:extLst>
          </p:cNvPr>
          <p:cNvSpPr txBox="1"/>
          <p:nvPr/>
        </p:nvSpPr>
        <p:spPr>
          <a:xfrm>
            <a:off x="9185163" y="224857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A7A251-38BD-4226-A5A3-4F951A66F217}"/>
              </a:ext>
            </a:extLst>
          </p:cNvPr>
          <p:cNvSpPr txBox="1"/>
          <p:nvPr/>
        </p:nvSpPr>
        <p:spPr>
          <a:xfrm>
            <a:off x="8749146" y="3255699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176655-9024-426F-87E7-83130096930C}"/>
              </a:ext>
            </a:extLst>
          </p:cNvPr>
          <p:cNvSpPr txBox="1"/>
          <p:nvPr/>
        </p:nvSpPr>
        <p:spPr>
          <a:xfrm>
            <a:off x="9185163" y="4262822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32805F-7F7F-AA6B-337E-F14B59FAB497}"/>
              </a:ext>
            </a:extLst>
          </p:cNvPr>
          <p:cNvSpPr txBox="1"/>
          <p:nvPr/>
        </p:nvSpPr>
        <p:spPr>
          <a:xfrm>
            <a:off x="1710098" y="5223225"/>
            <a:ext cx="8392041" cy="132343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百の位を四捨五入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した数を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千の位までのがい数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」といいます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45AC3E3F-9874-F396-B7CD-DFD5BA6AA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およそ何千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268351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200" y="226591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30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2458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2801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12345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212879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280157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89522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A40B5C3A-F014-4B18-9EDD-D233132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99" y="602653"/>
            <a:ext cx="10515600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②次の数を四捨五入して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千の位までのがい数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B72E60-533A-DC78-3011-C4A87290FB72}"/>
              </a:ext>
            </a:extLst>
          </p:cNvPr>
          <p:cNvSpPr txBox="1"/>
          <p:nvPr/>
        </p:nvSpPr>
        <p:spPr>
          <a:xfrm>
            <a:off x="975823" y="5448849"/>
            <a:ext cx="105156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千の位までのがい数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）の位を四捨五入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</a:t>
            </a:r>
            <a:r>
              <a:rPr lang="ja-JP" altLang="en-US" sz="3200" u="sng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32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という数にします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DC86B50-4C07-3617-1ADC-3A673ABD2C36}"/>
              </a:ext>
            </a:extLst>
          </p:cNvPr>
          <p:cNvSpPr txBox="1"/>
          <p:nvPr/>
        </p:nvSpPr>
        <p:spPr>
          <a:xfrm>
            <a:off x="1621571" y="594129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</a:p>
        </p:txBody>
      </p:sp>
    </p:spTree>
    <p:extLst>
      <p:ext uri="{BB962C8B-B14F-4D97-AF65-F5344CB8AC3E}">
        <p14:creationId xmlns:p14="http://schemas.microsoft.com/office/powerpoint/2010/main" val="41704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838200" y="2265911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30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280157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280157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41FB6B-40B6-4FDE-A021-5EBF51BF3F59}"/>
              </a:ext>
            </a:extLst>
          </p:cNvPr>
          <p:cNvSpPr txBox="1"/>
          <p:nvPr/>
        </p:nvSpPr>
        <p:spPr>
          <a:xfrm>
            <a:off x="3248891" y="2248576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124E92-D920-45CB-BE2E-E6E22E51D48A}"/>
              </a:ext>
            </a:extLst>
          </p:cNvPr>
          <p:cNvSpPr txBox="1"/>
          <p:nvPr/>
        </p:nvSpPr>
        <p:spPr>
          <a:xfrm>
            <a:off x="3248891" y="3255699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77EE83-E729-4CCE-969A-A7A3EA9B73FE}"/>
              </a:ext>
            </a:extLst>
          </p:cNvPr>
          <p:cNvSpPr txBox="1"/>
          <p:nvPr/>
        </p:nvSpPr>
        <p:spPr>
          <a:xfrm>
            <a:off x="3248891" y="4262822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2FE57F-DA0F-405D-80D6-D924A66DE56A}"/>
              </a:ext>
            </a:extLst>
          </p:cNvPr>
          <p:cNvSpPr txBox="1"/>
          <p:nvPr/>
        </p:nvSpPr>
        <p:spPr>
          <a:xfrm>
            <a:off x="9185163" y="224857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A7A251-38BD-4226-A5A3-4F951A66F217}"/>
              </a:ext>
            </a:extLst>
          </p:cNvPr>
          <p:cNvSpPr txBox="1"/>
          <p:nvPr/>
        </p:nvSpPr>
        <p:spPr>
          <a:xfrm>
            <a:off x="8749146" y="3255699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213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176655-9024-426F-87E7-83130096930C}"/>
              </a:ext>
            </a:extLst>
          </p:cNvPr>
          <p:cNvSpPr txBox="1"/>
          <p:nvPr/>
        </p:nvSpPr>
        <p:spPr>
          <a:xfrm>
            <a:off x="9185163" y="4262822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A40B5C3A-F014-4B18-9EDD-D233132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99" y="602653"/>
            <a:ext cx="10515600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②次の数を四捨五入して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千の位までのがい数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で表しましょう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24B9A39-4625-481D-920C-ADEA7B384BEB}"/>
              </a:ext>
            </a:extLst>
          </p:cNvPr>
          <p:cNvSpPr txBox="1"/>
          <p:nvPr/>
        </p:nvSpPr>
        <p:spPr>
          <a:xfrm>
            <a:off x="1483553" y="5414179"/>
            <a:ext cx="9224091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千の位までのがい数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を四捨五入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して、</a:t>
            </a:r>
            <a:r>
              <a:rPr lang="ja-JP" altLang="en-US" sz="3200" u="sng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32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という数にします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54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70548" y="2103004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４１７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46936" y="2103004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５６９</a:t>
            </a:r>
          </a:p>
        </p:txBody>
      </p:sp>
      <p:sp>
        <p:nvSpPr>
          <p:cNvPr id="9" name="下矢印 8"/>
          <p:cNvSpPr/>
          <p:nvPr/>
        </p:nvSpPr>
        <p:spPr>
          <a:xfrm>
            <a:off x="3408218" y="3423286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8217486" y="3423286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94628" y="400645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06039" y="4006455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００００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74687" y="2837708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  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百  十  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59020" y="2837708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  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百  十  一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B49556-E777-45B9-BDEA-7D5F9839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71" y="537339"/>
            <a:ext cx="10515600" cy="1325563"/>
          </a:xfrm>
          <a:solidFill>
            <a:srgbClr val="FFFFCC"/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③次の数の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およそ何万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  <p:pic>
        <p:nvPicPr>
          <p:cNvPr id="18" name="図 1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9102B475-9E44-458B-9D69-376FB2862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8" y="2186519"/>
            <a:ext cx="959788" cy="167962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B86FB53-CB3F-14A6-BB75-BC6E39400E14}"/>
              </a:ext>
            </a:extLst>
          </p:cNvPr>
          <p:cNvSpPr txBox="1"/>
          <p:nvPr/>
        </p:nvSpPr>
        <p:spPr>
          <a:xfrm>
            <a:off x="1837478" y="4818196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切り捨てられて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千の位以下は０になる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一万の位はそのまま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96F240F-A5C5-0D24-F7FE-454FC9A2F904}"/>
              </a:ext>
            </a:extLst>
          </p:cNvPr>
          <p:cNvSpPr txBox="1"/>
          <p:nvPr/>
        </p:nvSpPr>
        <p:spPr>
          <a:xfrm>
            <a:off x="6982773" y="4818196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つふえる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千の位以下は０になる</a:t>
            </a:r>
          </a:p>
        </p:txBody>
      </p:sp>
    </p:spTree>
    <p:extLst>
      <p:ext uri="{BB962C8B-B14F-4D97-AF65-F5344CB8AC3E}">
        <p14:creationId xmlns:p14="http://schemas.microsoft.com/office/powerpoint/2010/main" val="23687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5996" y="225014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24691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5996" y="32572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51730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996" y="426439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76267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3470" y="225014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385187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7453" y="3257268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1423956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3469" y="4264391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699520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3D86E28-E418-AC89-A437-06D2EE918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およそ何万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1764082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5913470" y="225014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385187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7453" y="3257268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1423956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3469" y="4264391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699520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4F6494B-879C-7F6D-0FF8-F857942A28FA}"/>
              </a:ext>
            </a:extLst>
          </p:cNvPr>
          <p:cNvSpPr txBox="1"/>
          <p:nvPr/>
        </p:nvSpPr>
        <p:spPr>
          <a:xfrm>
            <a:off x="838200" y="5287280"/>
            <a:ext cx="10232571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千の位を四捨五入すると</a:t>
            </a:r>
            <a:endParaRPr lang="en-US" altLang="ja-JP" sz="3600" dirty="0">
              <a:solidFill>
                <a:srgbClr val="FF66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千の位から下は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</a:t>
            </a:r>
            <a:r>
              <a:rPr lang="ja-JP" altLang="en-US" sz="3600" u="sng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</a:t>
            </a:r>
            <a:r>
              <a:rPr lang="en-US" altLang="ja-JP" sz="3600" u="sng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という数になる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1B846FD-F26F-C7C1-EA8C-F5716F2612D0}"/>
              </a:ext>
            </a:extLst>
          </p:cNvPr>
          <p:cNvSpPr txBox="1"/>
          <p:nvPr/>
        </p:nvSpPr>
        <p:spPr>
          <a:xfrm>
            <a:off x="265996" y="225014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040523-59F8-21E0-F09F-4F1863F8EB72}"/>
              </a:ext>
            </a:extLst>
          </p:cNvPr>
          <p:cNvSpPr txBox="1"/>
          <p:nvPr/>
        </p:nvSpPr>
        <p:spPr>
          <a:xfrm>
            <a:off x="265996" y="32572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08CA4E5-A4ED-EE20-D3D6-77C25434B858}"/>
              </a:ext>
            </a:extLst>
          </p:cNvPr>
          <p:cNvSpPr txBox="1"/>
          <p:nvPr/>
        </p:nvSpPr>
        <p:spPr>
          <a:xfrm>
            <a:off x="265996" y="426439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316AF8-1D25-327A-C6F6-330856F44F00}"/>
              </a:ext>
            </a:extLst>
          </p:cNvPr>
          <p:cNvSpPr txBox="1"/>
          <p:nvPr/>
        </p:nvSpPr>
        <p:spPr>
          <a:xfrm>
            <a:off x="2871724" y="225014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931CDF-B58D-C606-B287-90BEC3AC930B}"/>
              </a:ext>
            </a:extLst>
          </p:cNvPr>
          <p:cNvSpPr txBox="1"/>
          <p:nvPr/>
        </p:nvSpPr>
        <p:spPr>
          <a:xfrm>
            <a:off x="2871724" y="32572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3AAAF4-D60E-E575-BF49-B7B40EA8E289}"/>
              </a:ext>
            </a:extLst>
          </p:cNvPr>
          <p:cNvSpPr txBox="1"/>
          <p:nvPr/>
        </p:nvSpPr>
        <p:spPr>
          <a:xfrm>
            <a:off x="2871724" y="426439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5D38EB8E-CDED-04F6-6056-99B9C4AA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およそ何万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</p:spTree>
    <p:extLst>
      <p:ext uri="{BB962C8B-B14F-4D97-AF65-F5344CB8AC3E}">
        <p14:creationId xmlns:p14="http://schemas.microsoft.com/office/powerpoint/2010/main" val="108983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65996" y="225014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5996" y="32572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996" y="426439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13470" y="225014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477453" y="3257268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13469" y="4264391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FDF5BF-B4FC-4B06-9A6A-F758D88B8B34}"/>
              </a:ext>
            </a:extLst>
          </p:cNvPr>
          <p:cNvSpPr txBox="1"/>
          <p:nvPr/>
        </p:nvSpPr>
        <p:spPr>
          <a:xfrm>
            <a:off x="2871724" y="2250145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8EC3706-5554-42B3-9303-51D250E1181B}"/>
              </a:ext>
            </a:extLst>
          </p:cNvPr>
          <p:cNvSpPr txBox="1"/>
          <p:nvPr/>
        </p:nvSpPr>
        <p:spPr>
          <a:xfrm>
            <a:off x="2871724" y="3257268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AB6EE7-5F54-4985-BCBF-6237938BD6F2}"/>
              </a:ext>
            </a:extLst>
          </p:cNvPr>
          <p:cNvSpPr txBox="1"/>
          <p:nvPr/>
        </p:nvSpPr>
        <p:spPr>
          <a:xfrm>
            <a:off x="2871724" y="426439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9C9E190-0628-44D4-B44B-60386F5B006A}"/>
              </a:ext>
            </a:extLst>
          </p:cNvPr>
          <p:cNvSpPr txBox="1"/>
          <p:nvPr/>
        </p:nvSpPr>
        <p:spPr>
          <a:xfrm>
            <a:off x="9060482" y="225014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E0DDB7-8924-4795-BFF8-86DB7275949B}"/>
              </a:ext>
            </a:extLst>
          </p:cNvPr>
          <p:cNvSpPr txBox="1"/>
          <p:nvPr/>
        </p:nvSpPr>
        <p:spPr>
          <a:xfrm>
            <a:off x="8624465" y="3286022"/>
            <a:ext cx="3236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23CC38-183B-497B-9C69-5AF4A4A9BB18}"/>
              </a:ext>
            </a:extLst>
          </p:cNvPr>
          <p:cNvSpPr txBox="1"/>
          <p:nvPr/>
        </p:nvSpPr>
        <p:spPr>
          <a:xfrm>
            <a:off x="9060482" y="4264391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0D0AC745-D0A8-294E-9BBE-1596F881B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602653"/>
            <a:ext cx="9857315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問：次の数の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およそ何万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8F29E6-B149-8A56-8F44-52319D4362AE}"/>
              </a:ext>
            </a:extLst>
          </p:cNvPr>
          <p:cNvSpPr txBox="1"/>
          <p:nvPr/>
        </p:nvSpPr>
        <p:spPr>
          <a:xfrm>
            <a:off x="1710098" y="5223225"/>
            <a:ext cx="8905002" cy="132343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した数を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一万の位までのがい数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」といいます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36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4557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557" y="3273034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82458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557" y="428015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14655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18345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262879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9582" y="4280157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589522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A40B5C3A-F014-4B18-9EDD-D233132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602653"/>
            <a:ext cx="10515600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④次の数を四捨五入して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で表しましょう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B46D67-9C85-ADEC-9874-9BD768C676B6}"/>
              </a:ext>
            </a:extLst>
          </p:cNvPr>
          <p:cNvSpPr txBox="1"/>
          <p:nvPr/>
        </p:nvSpPr>
        <p:spPr>
          <a:xfrm>
            <a:off x="739743" y="5287280"/>
            <a:ext cx="10711711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一万の位までのがい数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）の位を四捨五入して、何</a:t>
            </a:r>
            <a:r>
              <a:rPr lang="en-US" altLang="ja-JP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という数にします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86040AC-E7D2-E161-F877-C4F3E621D53C}"/>
              </a:ext>
            </a:extLst>
          </p:cNvPr>
          <p:cNvSpPr txBox="1"/>
          <p:nvPr/>
        </p:nvSpPr>
        <p:spPr>
          <a:xfrm>
            <a:off x="1403857" y="577972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</a:t>
            </a:r>
          </a:p>
        </p:txBody>
      </p:sp>
    </p:spTree>
    <p:extLst>
      <p:ext uri="{BB962C8B-B14F-4D97-AF65-F5344CB8AC3E}">
        <p14:creationId xmlns:p14="http://schemas.microsoft.com/office/powerpoint/2010/main" val="18247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357B71-0AB9-4EAD-84DD-B8086CB5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0" y="3062574"/>
            <a:ext cx="1069065" cy="159561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12E934-6F91-44C4-BC12-ED85286EA2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8" y="4800886"/>
            <a:ext cx="1223728" cy="138025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582635-BCB1-4671-98FF-E08717A1B8D1}"/>
              </a:ext>
            </a:extLst>
          </p:cNvPr>
          <p:cNvSpPr txBox="1"/>
          <p:nvPr/>
        </p:nvSpPr>
        <p:spPr>
          <a:xfrm>
            <a:off x="2413416" y="361262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４９８円のお弁当１つ買ってきて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30C642-D983-4657-AA65-ABA9A23554DF}"/>
              </a:ext>
            </a:extLst>
          </p:cNvPr>
          <p:cNvSpPr txBox="1"/>
          <p:nvPr/>
        </p:nvSpPr>
        <p:spPr>
          <a:xfrm>
            <a:off x="2413416" y="5137068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わかった！だいたい５００円ね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33B8739-4F98-410C-906F-C2C794604C45}"/>
              </a:ext>
            </a:extLst>
          </p:cNvPr>
          <p:cNvSpPr/>
          <p:nvPr/>
        </p:nvSpPr>
        <p:spPr>
          <a:xfrm>
            <a:off x="4146163" y="404127"/>
            <a:ext cx="4104137" cy="255493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おおよその数</a:t>
            </a:r>
            <a:endParaRPr kumimoji="1"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/>
            <a:r>
              <a:rPr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およその数</a:t>
            </a:r>
            <a:endParaRPr lang="en-US" altLang="ja-JP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lvl="1"/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だいたいの数</a:t>
            </a:r>
            <a:endParaRPr kumimoji="1" lang="ja-JP" altLang="en-US" sz="44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9D5C128-7173-4B05-9012-C79AAD2B4838}"/>
              </a:ext>
            </a:extLst>
          </p:cNvPr>
          <p:cNvSpPr txBox="1"/>
          <p:nvPr/>
        </p:nvSpPr>
        <p:spPr>
          <a:xfrm>
            <a:off x="947698" y="141502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がい数とは</a:t>
            </a:r>
            <a:endParaRPr kumimoji="1" lang="ja-JP" altLang="en-US" sz="4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4905EC2-7C2F-42B9-A63E-7AEC089E98F1}"/>
              </a:ext>
            </a:extLst>
          </p:cNvPr>
          <p:cNvSpPr txBox="1"/>
          <p:nvPr/>
        </p:nvSpPr>
        <p:spPr>
          <a:xfrm>
            <a:off x="8314267" y="1415024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のことです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01067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4557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921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4557" y="3273034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458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64557" y="428015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65911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30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879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659582" y="4280157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522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41FB6B-40B6-4FDE-A021-5EBF51BF3F59}"/>
              </a:ext>
            </a:extLst>
          </p:cNvPr>
          <p:cNvSpPr txBox="1"/>
          <p:nvPr/>
        </p:nvSpPr>
        <p:spPr>
          <a:xfrm>
            <a:off x="3050344" y="224857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124E92-D920-45CB-BE2E-E6E22E51D48A}"/>
              </a:ext>
            </a:extLst>
          </p:cNvPr>
          <p:cNvSpPr txBox="1"/>
          <p:nvPr/>
        </p:nvSpPr>
        <p:spPr>
          <a:xfrm>
            <a:off x="3050344" y="3255699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277EE83-E729-4CCE-969A-A7A3EA9B73FE}"/>
              </a:ext>
            </a:extLst>
          </p:cNvPr>
          <p:cNvSpPr txBox="1"/>
          <p:nvPr/>
        </p:nvSpPr>
        <p:spPr>
          <a:xfrm>
            <a:off x="3050344" y="4262822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C2FE57F-DA0F-405D-80D6-D924A66DE56A}"/>
              </a:ext>
            </a:extLst>
          </p:cNvPr>
          <p:cNvSpPr txBox="1"/>
          <p:nvPr/>
        </p:nvSpPr>
        <p:spPr>
          <a:xfrm>
            <a:off x="9185163" y="2248576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A7A251-38BD-4226-A5A3-4F951A66F217}"/>
              </a:ext>
            </a:extLst>
          </p:cNvPr>
          <p:cNvSpPr txBox="1"/>
          <p:nvPr/>
        </p:nvSpPr>
        <p:spPr>
          <a:xfrm>
            <a:off x="8749146" y="3255699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26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8176655-9024-426F-87E7-83130096930C}"/>
              </a:ext>
            </a:extLst>
          </p:cNvPr>
          <p:cNvSpPr txBox="1"/>
          <p:nvPr/>
        </p:nvSpPr>
        <p:spPr>
          <a:xfrm>
            <a:off x="8749146" y="4262822"/>
            <a:ext cx="2800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タイトル 1">
            <a:extLst>
              <a:ext uri="{FF2B5EF4-FFF2-40B4-BE49-F238E27FC236}">
                <a16:creationId xmlns:a16="http://schemas.microsoft.com/office/drawing/2014/main" id="{A40B5C3A-F014-4B18-9EDD-D2331320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602653"/>
            <a:ext cx="10515600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④次の数を四捨五入して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で表しましょう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16D037E-EE4D-0353-27AB-3AB1AC08D9FA}"/>
              </a:ext>
            </a:extLst>
          </p:cNvPr>
          <p:cNvSpPr txBox="1"/>
          <p:nvPr/>
        </p:nvSpPr>
        <p:spPr>
          <a:xfrm>
            <a:off x="739743" y="5287280"/>
            <a:ext cx="10711711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一万の位までのがい数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にするので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の位を四捨五入して、何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という数にします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8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92829" y="690509"/>
            <a:ext cx="8403771" cy="1423197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⑤四捨五入して </a:t>
            </a:r>
            <a:r>
              <a:rPr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上から１けた</a:t>
            </a:r>
            <a:r>
              <a:rPr lang="ja-JP" altLang="en-US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br>
              <a:rPr lang="en-US" altLang="ja-JP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がい数にしましょう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18015" y="3429000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7892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1887" y="3429000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3715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427195" y="4821789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8236463" y="4821789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18015" y="535080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lang="en-US" altLang="ja-JP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00000</a:t>
            </a:r>
            <a:endParaRPr lang="ja-JP" altLang="en-US" sz="5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1887" y="535080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00000</a:t>
            </a:r>
            <a:endParaRPr lang="ja-JP" altLang="en-US" sz="5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4370" y="2583165"/>
            <a:ext cx="9884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上から１けたなので、　　　　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63126" y="4209183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② 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19844" y="4209183"/>
            <a:ext cx="1261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② </a:t>
            </a:r>
          </a:p>
        </p:txBody>
      </p:sp>
      <p:pic>
        <p:nvPicPr>
          <p:cNvPr id="14" name="図 1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2D03C305-C515-43AA-8BF6-054958E71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7" y="615123"/>
            <a:ext cx="899409" cy="1573967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1642B7-1B0D-4310-89D1-89F3377C520C}"/>
              </a:ext>
            </a:extLst>
          </p:cNvPr>
          <p:cNvSpPr txBox="1"/>
          <p:nvPr/>
        </p:nvSpPr>
        <p:spPr>
          <a:xfrm>
            <a:off x="6346371" y="264472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２けた目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DD88725-5A2F-201A-C7B0-A3A6005C3BD1}"/>
              </a:ext>
            </a:extLst>
          </p:cNvPr>
          <p:cNvCxnSpPr>
            <a:cxnSpLocks/>
          </p:cNvCxnSpPr>
          <p:nvPr/>
        </p:nvCxnSpPr>
        <p:spPr>
          <a:xfrm>
            <a:off x="6346371" y="3181443"/>
            <a:ext cx="193535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74217" y="2221030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70195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338945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21030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7019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3946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338945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878674-BC93-40F7-A570-C8D7436E5D95}"/>
              </a:ext>
            </a:extLst>
          </p:cNvPr>
          <p:cNvSpPr txBox="1"/>
          <p:nvPr/>
        </p:nvSpPr>
        <p:spPr>
          <a:xfrm>
            <a:off x="3684908" y="2232534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3EC522-3A36-4CA5-883B-E7EB256A8FDE}"/>
              </a:ext>
            </a:extLst>
          </p:cNvPr>
          <p:cNvSpPr txBox="1"/>
          <p:nvPr/>
        </p:nvSpPr>
        <p:spPr>
          <a:xfrm>
            <a:off x="3248891" y="3270195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D4840A-7147-4368-A7D6-8F6168B98D02}"/>
              </a:ext>
            </a:extLst>
          </p:cNvPr>
          <p:cNvSpPr txBox="1"/>
          <p:nvPr/>
        </p:nvSpPr>
        <p:spPr>
          <a:xfrm>
            <a:off x="3248891" y="4338945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CCBE6B-2974-4D89-B8D8-8CE87B661CB3}"/>
              </a:ext>
            </a:extLst>
          </p:cNvPr>
          <p:cNvSpPr txBox="1"/>
          <p:nvPr/>
        </p:nvSpPr>
        <p:spPr>
          <a:xfrm>
            <a:off x="9147975" y="2196723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7541F6-C4F5-407A-B971-4AE16764C15C}"/>
              </a:ext>
            </a:extLst>
          </p:cNvPr>
          <p:cNvSpPr txBox="1"/>
          <p:nvPr/>
        </p:nvSpPr>
        <p:spPr>
          <a:xfrm>
            <a:off x="8711958" y="3222555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C34CAF-6EB8-423E-8488-583143F5A5DB}"/>
              </a:ext>
            </a:extLst>
          </p:cNvPr>
          <p:cNvSpPr txBox="1"/>
          <p:nvPr/>
        </p:nvSpPr>
        <p:spPr>
          <a:xfrm>
            <a:off x="9147975" y="4338945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タイトル 1">
            <a:extLst>
              <a:ext uri="{FF2B5EF4-FFF2-40B4-BE49-F238E27FC236}">
                <a16:creationId xmlns:a16="http://schemas.microsoft.com/office/drawing/2014/main" id="{F04D42C7-365E-4A58-ABCF-4BC64200C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78" y="506441"/>
            <a:ext cx="9503981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練習問題：四捨五入して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上から１けたの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がい数にしましょう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97B4BB6-5CDF-4424-9EDC-E4835F48BEEB}"/>
              </a:ext>
            </a:extLst>
          </p:cNvPr>
          <p:cNvSpPr txBox="1"/>
          <p:nvPr/>
        </p:nvSpPr>
        <p:spPr>
          <a:xfrm>
            <a:off x="1274216" y="5568061"/>
            <a:ext cx="10144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上から１けたなので、　　　　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から下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997442D-D766-431F-8F07-ECCD2FDC28CE}"/>
              </a:ext>
            </a:extLst>
          </p:cNvPr>
          <p:cNvSpPr txBox="1"/>
          <p:nvPr/>
        </p:nvSpPr>
        <p:spPr>
          <a:xfrm>
            <a:off x="5739797" y="555655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２けた目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A09EF9A2-DF44-DED7-7977-5E0AB6A1F7C5}"/>
              </a:ext>
            </a:extLst>
          </p:cNvPr>
          <p:cNvCxnSpPr/>
          <p:nvPr/>
        </p:nvCxnSpPr>
        <p:spPr>
          <a:xfrm>
            <a:off x="5739797" y="6202888"/>
            <a:ext cx="21857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0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18015" y="3429000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56</a:t>
            </a:r>
            <a:r>
              <a:rPr lang="en-US" altLang="ja-JP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892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1887" y="3429000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715</a:t>
            </a:r>
            <a:endParaRPr lang="ja-JP" altLang="en-US" sz="5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下矢印 8"/>
          <p:cNvSpPr/>
          <p:nvPr/>
        </p:nvSpPr>
        <p:spPr>
          <a:xfrm>
            <a:off x="3427195" y="4821789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8236463" y="4821789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18015" y="535080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</a:t>
            </a:r>
            <a:r>
              <a:rPr lang="en-US" altLang="ja-JP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lang="ja-JP" altLang="en-US" sz="5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1887" y="535080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en-US" altLang="ja-JP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lang="ja-JP" altLang="en-US" sz="54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63717" y="2583165"/>
            <a:ext cx="9763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けたなので、　　　　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四捨五入する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63126" y="4209183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② ③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019844" y="4209183"/>
            <a:ext cx="1672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② ③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01642B7-1B0D-4310-89D1-89F3377C520C}"/>
              </a:ext>
            </a:extLst>
          </p:cNvPr>
          <p:cNvSpPr txBox="1"/>
          <p:nvPr/>
        </p:nvSpPr>
        <p:spPr>
          <a:xfrm>
            <a:off x="5746377" y="2618337"/>
            <a:ext cx="1896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けた目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35FD7B6-D23B-54CA-024A-E36194D5E8E4}"/>
              </a:ext>
            </a:extLst>
          </p:cNvPr>
          <p:cNvCxnSpPr>
            <a:cxnSpLocks/>
          </p:cNvCxnSpPr>
          <p:nvPr/>
        </p:nvCxnSpPr>
        <p:spPr>
          <a:xfrm>
            <a:off x="5648158" y="3180397"/>
            <a:ext cx="18966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タイトル 1">
            <a:extLst>
              <a:ext uri="{FF2B5EF4-FFF2-40B4-BE49-F238E27FC236}">
                <a16:creationId xmlns:a16="http://schemas.microsoft.com/office/drawing/2014/main" id="{94E17696-47E2-E1F4-2398-3CFE0537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829" y="690509"/>
            <a:ext cx="8403771" cy="1423197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⑤四捨五入して </a:t>
            </a:r>
            <a:r>
              <a:rPr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上から２けた</a:t>
            </a:r>
            <a:r>
              <a:rPr lang="ja-JP" altLang="en-US" dirty="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</a:t>
            </a:r>
            <a:r>
              <a:rPr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br>
              <a:rPr lang="en-US" altLang="ja-JP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がい数にしましょう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8" name="図 1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F71ADC3-4CA9-85CD-5243-23B1EC6E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17" y="615123"/>
            <a:ext cx="899409" cy="15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74217" y="2235369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731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845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4662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35328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9487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35369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89217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845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173946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353284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79650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21978" y="5584133"/>
            <a:ext cx="10071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けたなので、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から下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E1AD6188-9E37-45EB-91BC-87F78D343A90}"/>
              </a:ext>
            </a:extLst>
          </p:cNvPr>
          <p:cNvSpPr txBox="1"/>
          <p:nvPr/>
        </p:nvSpPr>
        <p:spPr>
          <a:xfrm>
            <a:off x="5475114" y="5556937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３けた目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2C606E67-8766-4799-8E95-9D3C84E8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78" y="506441"/>
            <a:ext cx="9503981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練習問題：四捨五入して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上から２けたの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がい数にしましょう</a:t>
            </a:r>
          </a:p>
        </p:txBody>
      </p:sp>
    </p:spTree>
    <p:extLst>
      <p:ext uri="{BB962C8B-B14F-4D97-AF65-F5344CB8AC3E}">
        <p14:creationId xmlns:p14="http://schemas.microsoft.com/office/powerpoint/2010/main" val="34517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274217" y="2235369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32845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46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8200" y="435328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95599" y="2235369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9582" y="328453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946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95599" y="4353284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79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06531" y="5568060"/>
            <a:ext cx="9978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けたなので、</a:t>
            </a:r>
            <a:r>
              <a:rPr lang="ja-JP" altLang="en-US" sz="36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から下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C878674-BC93-40F7-A570-C8D7436E5D95}"/>
              </a:ext>
            </a:extLst>
          </p:cNvPr>
          <p:cNvSpPr txBox="1"/>
          <p:nvPr/>
        </p:nvSpPr>
        <p:spPr>
          <a:xfrm>
            <a:off x="3684908" y="2246873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73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73EC522-3A36-4CA5-883B-E7EB256A8FDE}"/>
              </a:ext>
            </a:extLst>
          </p:cNvPr>
          <p:cNvSpPr txBox="1"/>
          <p:nvPr/>
        </p:nvSpPr>
        <p:spPr>
          <a:xfrm>
            <a:off x="3248891" y="328453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0D4840A-7147-4368-A7D6-8F6168B98D02}"/>
              </a:ext>
            </a:extLst>
          </p:cNvPr>
          <p:cNvSpPr txBox="1"/>
          <p:nvPr/>
        </p:nvSpPr>
        <p:spPr>
          <a:xfrm>
            <a:off x="3248891" y="4353284"/>
            <a:ext cx="19287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95</a:t>
            </a:r>
            <a:r>
              <a:rPr kumimoji="1"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CCBE6B-2974-4D89-B8D8-8CE87B661CB3}"/>
              </a:ext>
            </a:extLst>
          </p:cNvPr>
          <p:cNvSpPr txBox="1"/>
          <p:nvPr/>
        </p:nvSpPr>
        <p:spPr>
          <a:xfrm>
            <a:off x="9147975" y="2211062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89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C7541F6-C4F5-407A-B971-4AE16764C15C}"/>
              </a:ext>
            </a:extLst>
          </p:cNvPr>
          <p:cNvSpPr txBox="1"/>
          <p:nvPr/>
        </p:nvSpPr>
        <p:spPr>
          <a:xfrm>
            <a:off x="8711958" y="3236894"/>
            <a:ext cx="2800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17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BBC34CAF-6EB8-423E-8488-583143F5A5DB}"/>
              </a:ext>
            </a:extLst>
          </p:cNvPr>
          <p:cNvSpPr txBox="1"/>
          <p:nvPr/>
        </p:nvSpPr>
        <p:spPr>
          <a:xfrm>
            <a:off x="9147975" y="4353284"/>
            <a:ext cx="2364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</a:t>
            </a:r>
            <a:r>
              <a:rPr lang="en-US" altLang="ja-JP" sz="48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kumimoji="1" lang="ja-JP" altLang="en-US" sz="48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2C606E67-8766-4799-8E95-9D3C84E8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978" y="506441"/>
            <a:ext cx="9503981" cy="13255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練習問題：四捨五入して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上から２けたの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がい数にしましょう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4A578C-320A-506D-0566-4EB70C4F09F6}"/>
              </a:ext>
            </a:extLst>
          </p:cNvPr>
          <p:cNvSpPr txBox="1"/>
          <p:nvPr/>
        </p:nvSpPr>
        <p:spPr>
          <a:xfrm>
            <a:off x="5485411" y="5556556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３けた目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16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48660"/>
            <a:ext cx="10710333" cy="1325563"/>
          </a:xfrm>
          <a:solidFill>
            <a:srgbClr val="FFFFCC"/>
          </a:solidFill>
        </p:spPr>
        <p:txBody>
          <a:bodyPr>
            <a:norm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最近よく聞くポイントは、四捨五入ではなく</a:t>
            </a:r>
            <a:b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すべて切り捨てという作業になります。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AF2D15-7207-497A-8CF7-647D69FFBFC5}"/>
              </a:ext>
            </a:extLst>
          </p:cNvPr>
          <p:cNvSpPr txBox="1"/>
          <p:nvPr/>
        </p:nvSpPr>
        <p:spPr>
          <a:xfrm>
            <a:off x="838200" y="1985534"/>
            <a:ext cx="6109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円で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ポイントつく場合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E95EF4-C578-4C01-9D4C-77BC6696B37E}"/>
              </a:ext>
            </a:extLst>
          </p:cNvPr>
          <p:cNvSpPr txBox="1"/>
          <p:nvPr/>
        </p:nvSpPr>
        <p:spPr>
          <a:xfrm>
            <a:off x="6088781" y="3902969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702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0A5B5C-8572-423C-8E5C-9912C529409C}"/>
              </a:ext>
            </a:extLst>
          </p:cNvPr>
          <p:cNvSpPr txBox="1"/>
          <p:nvPr/>
        </p:nvSpPr>
        <p:spPr>
          <a:xfrm>
            <a:off x="8639479" y="3884505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2601DB-7083-4DDD-AEB2-11B61BAAC7C1}"/>
              </a:ext>
            </a:extLst>
          </p:cNvPr>
          <p:cNvSpPr txBox="1"/>
          <p:nvPr/>
        </p:nvSpPr>
        <p:spPr>
          <a:xfrm>
            <a:off x="901032" y="3902969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199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34EE08-3CB8-42EE-9B48-3D6ACAD64D23}"/>
              </a:ext>
            </a:extLst>
          </p:cNvPr>
          <p:cNvSpPr txBox="1"/>
          <p:nvPr/>
        </p:nvSpPr>
        <p:spPr>
          <a:xfrm>
            <a:off x="3514562" y="3902969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D33F861-91D1-43D7-B713-10FEAFC96A86}"/>
              </a:ext>
            </a:extLst>
          </p:cNvPr>
          <p:cNvSpPr txBox="1"/>
          <p:nvPr/>
        </p:nvSpPr>
        <p:spPr>
          <a:xfrm>
            <a:off x="838200" y="5258046"/>
            <a:ext cx="10860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ポイントは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円未満がすべて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切り捨てとなります</a:t>
            </a:r>
            <a:endParaRPr kumimoji="1"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8040E27-EEF3-D695-A00F-92324086ABDB}"/>
              </a:ext>
            </a:extLst>
          </p:cNvPr>
          <p:cNvCxnSpPr/>
          <p:nvPr/>
        </p:nvCxnSpPr>
        <p:spPr>
          <a:xfrm>
            <a:off x="3514562" y="4549300"/>
            <a:ext cx="22646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2118A9E-A8DA-01C1-BF78-7F31F1148660}"/>
              </a:ext>
            </a:extLst>
          </p:cNvPr>
          <p:cNvCxnSpPr/>
          <p:nvPr/>
        </p:nvCxnSpPr>
        <p:spPr>
          <a:xfrm>
            <a:off x="8686330" y="4549300"/>
            <a:ext cx="22646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856F2FB-65FB-338D-3521-BC75F4268E91}"/>
              </a:ext>
            </a:extLst>
          </p:cNvPr>
          <p:cNvSpPr txBox="1"/>
          <p:nvPr/>
        </p:nvSpPr>
        <p:spPr>
          <a:xfrm>
            <a:off x="6088781" y="2915009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980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DC97D9-F1C7-C60B-8EED-59895C6CED12}"/>
              </a:ext>
            </a:extLst>
          </p:cNvPr>
          <p:cNvSpPr txBox="1"/>
          <p:nvPr/>
        </p:nvSpPr>
        <p:spPr>
          <a:xfrm>
            <a:off x="8639479" y="2896545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081501-D4C3-A714-EFEF-7BF4BF2CD86B}"/>
              </a:ext>
            </a:extLst>
          </p:cNvPr>
          <p:cNvSpPr txBox="1"/>
          <p:nvPr/>
        </p:nvSpPr>
        <p:spPr>
          <a:xfrm>
            <a:off x="901032" y="2915009"/>
            <a:ext cx="2550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576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円なら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9B5743-CAB2-7370-E356-DA35048F7843}"/>
              </a:ext>
            </a:extLst>
          </p:cNvPr>
          <p:cNvSpPr txBox="1"/>
          <p:nvPr/>
        </p:nvSpPr>
        <p:spPr>
          <a:xfrm>
            <a:off x="3514562" y="2915009"/>
            <a:ext cx="2358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ポイント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669E4FD-4414-BFF7-7F47-3B6A8A6E1A50}"/>
              </a:ext>
            </a:extLst>
          </p:cNvPr>
          <p:cNvCxnSpPr/>
          <p:nvPr/>
        </p:nvCxnSpPr>
        <p:spPr>
          <a:xfrm>
            <a:off x="3514562" y="3561340"/>
            <a:ext cx="22646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DF6B9DB-6C69-C47A-07BE-758120FF388A}"/>
              </a:ext>
            </a:extLst>
          </p:cNvPr>
          <p:cNvCxnSpPr/>
          <p:nvPr/>
        </p:nvCxnSpPr>
        <p:spPr>
          <a:xfrm>
            <a:off x="8686330" y="3561340"/>
            <a:ext cx="22646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93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6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0456" y="365125"/>
            <a:ext cx="7075715" cy="788761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がい数が使われている例１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7DBE37-81CB-4AC6-A983-8BF2161737F5}"/>
              </a:ext>
            </a:extLst>
          </p:cNvPr>
          <p:cNvSpPr txBox="1"/>
          <p:nvPr/>
        </p:nvSpPr>
        <p:spPr>
          <a:xfrm>
            <a:off x="8154651" y="2079255"/>
            <a:ext cx="35910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いる表ですか？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904A2E-D2D1-421B-97F7-6811D33F7E5B}"/>
              </a:ext>
            </a:extLst>
          </p:cNvPr>
          <p:cNvSpPr txBox="1"/>
          <p:nvPr/>
        </p:nvSpPr>
        <p:spPr>
          <a:xfrm>
            <a:off x="8154651" y="4106304"/>
            <a:ext cx="29785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何で四捨五入しているのでしょうか？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D775FB-67D9-D163-0929-8CB97E3C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456" y="1285530"/>
            <a:ext cx="5943602" cy="520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6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B7DBE37-81CB-4AC6-A983-8BF2161737F5}"/>
              </a:ext>
            </a:extLst>
          </p:cNvPr>
          <p:cNvSpPr txBox="1"/>
          <p:nvPr/>
        </p:nvSpPr>
        <p:spPr>
          <a:xfrm>
            <a:off x="8514413" y="942983"/>
            <a:ext cx="29591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細かい数字を書かずに万人と表す場合があります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2F7551-B693-41C0-8E1D-ED5BC75E8CE3}"/>
              </a:ext>
            </a:extLst>
          </p:cNvPr>
          <p:cNvSpPr txBox="1"/>
          <p:nvPr/>
        </p:nvSpPr>
        <p:spPr>
          <a:xfrm>
            <a:off x="8459984" y="3429000"/>
            <a:ext cx="30679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どの位を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四捨五入している表でか？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26BD622-44DA-5C7D-FAA7-98F89834A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1426934"/>
            <a:ext cx="7101004" cy="4364027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0B2A519-EF87-0EEE-E818-9F6C40B9F8CF}"/>
              </a:ext>
            </a:extLst>
          </p:cNvPr>
          <p:cNvSpPr txBox="1"/>
          <p:nvPr/>
        </p:nvSpPr>
        <p:spPr>
          <a:xfrm>
            <a:off x="9329057" y="5290457"/>
            <a:ext cx="2198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996C3D34-3D45-5031-810F-426F1775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6" y="365125"/>
            <a:ext cx="7075715" cy="788761"/>
          </a:xfrm>
          <a:noFill/>
          <a:ln>
            <a:solidFill>
              <a:srgbClr val="00B0F0"/>
            </a:solidFill>
          </a:ln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がい数が使われている例２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51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38200" y="3360449"/>
            <a:ext cx="4044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18cm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200" y="4982657"/>
            <a:ext cx="4044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200" y="1738241"/>
            <a:ext cx="40446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13cm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とは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026890" y="2549117"/>
            <a:ext cx="855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と等しいか、それより長い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026890" y="4151660"/>
            <a:ext cx="8558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18cm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と等しいか、それより短い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026890" y="5773868"/>
            <a:ext cx="100337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より短い（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20cm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は入らない）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4B279A-A445-DD7D-D1B0-3F24B3D637AF}"/>
              </a:ext>
            </a:extLst>
          </p:cNvPr>
          <p:cNvSpPr txBox="1"/>
          <p:nvPr/>
        </p:nvSpPr>
        <p:spPr>
          <a:xfrm>
            <a:off x="1016000" y="603570"/>
            <a:ext cx="7571303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数のはんいをあらわす用語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5739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がい数を使っても良いものには○印を！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38200" y="1676622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①オリンピックの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100m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走のタイム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8200" y="2874174"/>
            <a:ext cx="740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②米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10kg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に入っている米つぶの数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200" y="4071726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③買い物をしたときに店に払うお金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8200" y="526927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④１本の木にある葉の数</a:t>
            </a:r>
          </a:p>
        </p:txBody>
      </p:sp>
      <p:sp>
        <p:nvSpPr>
          <p:cNvPr id="4" name="乗算記号 3">
            <a:extLst>
              <a:ext uri="{FF2B5EF4-FFF2-40B4-BE49-F238E27FC236}">
                <a16:creationId xmlns:a16="http://schemas.microsoft.com/office/drawing/2014/main" id="{742F22B8-9D2A-4094-A416-BB13FC31FFA3}"/>
              </a:ext>
            </a:extLst>
          </p:cNvPr>
          <p:cNvSpPr/>
          <p:nvPr/>
        </p:nvSpPr>
        <p:spPr>
          <a:xfrm>
            <a:off x="9696121" y="1433864"/>
            <a:ext cx="1193402" cy="1193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乗算記号 7">
            <a:extLst>
              <a:ext uri="{FF2B5EF4-FFF2-40B4-BE49-F238E27FC236}">
                <a16:creationId xmlns:a16="http://schemas.microsoft.com/office/drawing/2014/main" id="{79F72CE5-C1D4-4B84-B813-CE9C7DC27761}"/>
              </a:ext>
            </a:extLst>
          </p:cNvPr>
          <p:cNvSpPr/>
          <p:nvPr/>
        </p:nvSpPr>
        <p:spPr>
          <a:xfrm>
            <a:off x="9696121" y="3828968"/>
            <a:ext cx="1193402" cy="119340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: 塗りつぶしなし 8">
            <a:extLst>
              <a:ext uri="{FF2B5EF4-FFF2-40B4-BE49-F238E27FC236}">
                <a16:creationId xmlns:a16="http://schemas.microsoft.com/office/drawing/2014/main" id="{6A7EE369-98CA-4788-988D-7BAC5E73AD11}"/>
              </a:ext>
            </a:extLst>
          </p:cNvPr>
          <p:cNvSpPr/>
          <p:nvPr/>
        </p:nvSpPr>
        <p:spPr>
          <a:xfrm>
            <a:off x="9824841" y="2803586"/>
            <a:ext cx="935962" cy="9359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: 塗りつぶしなし 9">
            <a:extLst>
              <a:ext uri="{FF2B5EF4-FFF2-40B4-BE49-F238E27FC236}">
                <a16:creationId xmlns:a16="http://schemas.microsoft.com/office/drawing/2014/main" id="{656DF675-5E8B-4212-9ADE-FFA012340A55}"/>
              </a:ext>
            </a:extLst>
          </p:cNvPr>
          <p:cNvSpPr/>
          <p:nvPr/>
        </p:nvSpPr>
        <p:spPr>
          <a:xfrm>
            <a:off x="9824841" y="5090735"/>
            <a:ext cx="935962" cy="93596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D6EF02-7E19-1716-9260-F17D37EEDD38}"/>
              </a:ext>
            </a:extLst>
          </p:cNvPr>
          <p:cNvSpPr txBox="1"/>
          <p:nvPr/>
        </p:nvSpPr>
        <p:spPr>
          <a:xfrm>
            <a:off x="2612989" y="2322953"/>
            <a:ext cx="6694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秒</a:t>
            </a:r>
            <a:r>
              <a:rPr kumimoji="1" lang="en-US" altLang="ja-JP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67</a:t>
            </a:r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とか正確に計らないといけないね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FC1277-7EF9-09A9-FE46-D7D5C69511E3}"/>
              </a:ext>
            </a:extLst>
          </p:cNvPr>
          <p:cNvSpPr txBox="1"/>
          <p:nvPr/>
        </p:nvSpPr>
        <p:spPr>
          <a:xfrm>
            <a:off x="2612989" y="3534505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時間がかかるし、数えても意味がないね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BF581A5-30B6-622D-9B56-A70F8F72D778}"/>
              </a:ext>
            </a:extLst>
          </p:cNvPr>
          <p:cNvSpPr txBox="1"/>
          <p:nvPr/>
        </p:nvSpPr>
        <p:spPr>
          <a:xfrm>
            <a:off x="2612989" y="4718057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お店にピッタリ払わないとダメだよね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E50AE99-F78B-B816-942F-49035CC905D2}"/>
              </a:ext>
            </a:extLst>
          </p:cNvPr>
          <p:cNvSpPr txBox="1"/>
          <p:nvPr/>
        </p:nvSpPr>
        <p:spPr>
          <a:xfrm>
            <a:off x="2612989" y="5886289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時間がかかるし、数えても意味がないね</a:t>
            </a:r>
          </a:p>
        </p:txBody>
      </p:sp>
    </p:spTree>
    <p:extLst>
      <p:ext uri="{BB962C8B-B14F-4D97-AF65-F5344CB8AC3E}">
        <p14:creationId xmlns:p14="http://schemas.microsoft.com/office/powerpoint/2010/main" val="93920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38200" y="3360449"/>
            <a:ext cx="10905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小学生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以下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のお子様は無料です。無料は？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38200" y="4982657"/>
            <a:ext cx="944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未満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は禁止です。禁止の人は？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200" y="1738241"/>
            <a:ext cx="94468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は無料です。無料の人は？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41559" y="2549117"/>
            <a:ext cx="54008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65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41559" y="415166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幼稚園，小学生，中学生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41559" y="5773868"/>
            <a:ext cx="5528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歳，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歳</a:t>
            </a: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7EDA91F-F2A9-4FC5-8C6D-EFFBA457949D}"/>
              </a:ext>
            </a:extLst>
          </p:cNvPr>
          <p:cNvSpPr/>
          <p:nvPr/>
        </p:nvSpPr>
        <p:spPr>
          <a:xfrm>
            <a:off x="7457733" y="2377574"/>
            <a:ext cx="1056290" cy="1056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86F0EAEA-11C3-4B9A-8500-561784AEC52E}"/>
              </a:ext>
            </a:extLst>
          </p:cNvPr>
          <p:cNvSpPr/>
          <p:nvPr/>
        </p:nvSpPr>
        <p:spPr>
          <a:xfrm>
            <a:off x="5561608" y="2377574"/>
            <a:ext cx="1056290" cy="1056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8ADC4CA-554A-494F-94A8-9DB2335E9359}"/>
              </a:ext>
            </a:extLst>
          </p:cNvPr>
          <p:cNvSpPr/>
          <p:nvPr/>
        </p:nvSpPr>
        <p:spPr>
          <a:xfrm>
            <a:off x="4057061" y="3926367"/>
            <a:ext cx="1056290" cy="1056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0F79039-403E-4BDA-BBC4-98659C94478B}"/>
              </a:ext>
            </a:extLst>
          </p:cNvPr>
          <p:cNvSpPr/>
          <p:nvPr/>
        </p:nvSpPr>
        <p:spPr>
          <a:xfrm>
            <a:off x="6485143" y="3926367"/>
            <a:ext cx="1056290" cy="1056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202BAB4-C16F-440D-91A2-EDC9439C36D9}"/>
              </a:ext>
            </a:extLst>
          </p:cNvPr>
          <p:cNvSpPr/>
          <p:nvPr/>
        </p:nvSpPr>
        <p:spPr>
          <a:xfrm>
            <a:off x="3741559" y="5630443"/>
            <a:ext cx="1056290" cy="10562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C594B6-EF25-287C-665C-1D5B4B882603}"/>
              </a:ext>
            </a:extLst>
          </p:cNvPr>
          <p:cNvSpPr txBox="1"/>
          <p:nvPr/>
        </p:nvSpPr>
        <p:spPr>
          <a:xfrm>
            <a:off x="1016000" y="603570"/>
            <a:ext cx="9417963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実際に用語を使った文で考えよう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99831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  <p:bldP spid="17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38200" y="4191453"/>
            <a:ext cx="93891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未満の</a:t>
            </a:r>
            <a:r>
              <a:rPr kumimoji="1"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 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すべて書きましょう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200" y="1741655"/>
            <a:ext cx="92127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以下の</a:t>
            </a:r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整数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すべて書きましょう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41560" y="3221386"/>
            <a:ext cx="5552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41559" y="5638003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，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965E100-013F-2A85-3406-1E13D40FC2E8}"/>
              </a:ext>
            </a:extLst>
          </p:cNvPr>
          <p:cNvSpPr txBox="1"/>
          <p:nvPr/>
        </p:nvSpPr>
        <p:spPr>
          <a:xfrm>
            <a:off x="1016000" y="603570"/>
            <a:ext cx="9417963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はんいにあてはまる数を考えよう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57743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838200" y="3445414"/>
            <a:ext cx="5801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未満の</a:t>
            </a:r>
            <a:r>
              <a:rPr kumimoji="1"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38200" y="2196867"/>
            <a:ext cx="56220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以下の</a:t>
            </a:r>
            <a:r>
              <a:rPr lang="ja-JP" altLang="en-US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07801" y="2196867"/>
            <a:ext cx="3071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</a:t>
            </a:r>
            <a:endParaRPr kumimoji="1"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945679" y="4946378"/>
            <a:ext cx="86180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②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③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④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15.9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⑤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16</a:t>
            </a:r>
            <a:endParaRPr kumimoji="1" lang="ja-JP" altLang="en-US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798549-9546-4498-9FFC-90BE69784650}"/>
              </a:ext>
            </a:extLst>
          </p:cNvPr>
          <p:cNvSpPr txBox="1"/>
          <p:nvPr/>
        </p:nvSpPr>
        <p:spPr>
          <a:xfrm>
            <a:off x="6907802" y="3445414"/>
            <a:ext cx="22974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kumimoji="1"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17B07B-065D-AE7F-7F1B-6CF9CC090742}"/>
              </a:ext>
            </a:extLst>
          </p:cNvPr>
          <p:cNvSpPr txBox="1"/>
          <p:nvPr/>
        </p:nvSpPr>
        <p:spPr>
          <a:xfrm>
            <a:off x="1016000" y="603570"/>
            <a:ext cx="9417963" cy="83099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はんいにあてはまる数を考えよう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421944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2241527-FCD0-09E2-AD3B-3A2FE2D98408}"/>
              </a:ext>
            </a:extLst>
          </p:cNvPr>
          <p:cNvSpPr txBox="1">
            <a:spLocks/>
          </p:cNvSpPr>
          <p:nvPr/>
        </p:nvSpPr>
        <p:spPr>
          <a:xfrm>
            <a:off x="1140787" y="462315"/>
            <a:ext cx="9679614" cy="110697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四捨五入して、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十の位までのがい数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したとき、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3FD5-FAC9-7710-7DE4-164BAB8A5F5C}"/>
              </a:ext>
            </a:extLst>
          </p:cNvPr>
          <p:cNvSpPr txBox="1"/>
          <p:nvPr/>
        </p:nvSpPr>
        <p:spPr>
          <a:xfrm>
            <a:off x="783772" y="1721385"/>
            <a:ext cx="108639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十の位までのがい数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は（　　）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の位を四捨五入する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1780D3-DBE5-C664-14E0-0D6C49E6C794}"/>
              </a:ext>
            </a:extLst>
          </p:cNvPr>
          <p:cNvSpPr txBox="1"/>
          <p:nvPr/>
        </p:nvSpPr>
        <p:spPr>
          <a:xfrm>
            <a:off x="5980594" y="1707355"/>
            <a:ext cx="8264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28DC45-E160-AD2F-54EE-34F1E2BD2AFB}"/>
              </a:ext>
            </a:extLst>
          </p:cNvPr>
          <p:cNvSpPr txBox="1"/>
          <p:nvPr/>
        </p:nvSpPr>
        <p:spPr>
          <a:xfrm>
            <a:off x="783772" y="2478169"/>
            <a:ext cx="901400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切り捨てて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になる場合がある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741D35-4D58-7D9E-4465-53ED8796459D}"/>
              </a:ext>
            </a:extLst>
          </p:cNvPr>
          <p:cNvSpPr/>
          <p:nvPr/>
        </p:nvSpPr>
        <p:spPr>
          <a:xfrm>
            <a:off x="4536405" y="5089818"/>
            <a:ext cx="3829871" cy="101566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FB02D8-D565-269F-3063-56AE0EE41B1F}"/>
              </a:ext>
            </a:extLst>
          </p:cNvPr>
          <p:cNvSpPr/>
          <p:nvPr/>
        </p:nvSpPr>
        <p:spPr>
          <a:xfrm>
            <a:off x="1450976" y="5117826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45F050-2E40-3836-E442-EEE842978C06}"/>
              </a:ext>
            </a:extLst>
          </p:cNvPr>
          <p:cNvSpPr/>
          <p:nvPr/>
        </p:nvSpPr>
        <p:spPr>
          <a:xfrm>
            <a:off x="3023101" y="5117826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D61027-4EA3-63BE-0981-6D43AF551988}"/>
              </a:ext>
            </a:extLst>
          </p:cNvPr>
          <p:cNvSpPr txBox="1"/>
          <p:nvPr/>
        </p:nvSpPr>
        <p:spPr>
          <a:xfrm>
            <a:off x="5832643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9BDA06-4207-6718-655D-3EFEF695D623}"/>
              </a:ext>
            </a:extLst>
          </p:cNvPr>
          <p:cNvSpPr txBox="1"/>
          <p:nvPr/>
        </p:nvSpPr>
        <p:spPr>
          <a:xfrm>
            <a:off x="2868408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B6AA3F-1C3B-B130-C16B-72670642779A}"/>
              </a:ext>
            </a:extLst>
          </p:cNvPr>
          <p:cNvSpPr txBox="1"/>
          <p:nvPr/>
        </p:nvSpPr>
        <p:spPr>
          <a:xfrm>
            <a:off x="1298748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E499C4-AE9F-367C-CF4D-175BF8780A07}"/>
              </a:ext>
            </a:extLst>
          </p:cNvPr>
          <p:cNvSpPr txBox="1"/>
          <p:nvPr/>
        </p:nvSpPr>
        <p:spPr>
          <a:xfrm>
            <a:off x="1543663" y="5214160"/>
            <a:ext cx="95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7100BB-60D4-4250-5DC9-A28DA4CDF765}"/>
              </a:ext>
            </a:extLst>
          </p:cNvPr>
          <p:cNvSpPr txBox="1"/>
          <p:nvPr/>
        </p:nvSpPr>
        <p:spPr>
          <a:xfrm>
            <a:off x="3148568" y="5253200"/>
            <a:ext cx="95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16548A2-8654-0B16-3FBC-C7DB25F15B82}"/>
              </a:ext>
            </a:extLst>
          </p:cNvPr>
          <p:cNvSpPr txBox="1"/>
          <p:nvPr/>
        </p:nvSpPr>
        <p:spPr>
          <a:xfrm>
            <a:off x="4813380" y="5214160"/>
            <a:ext cx="334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5,6,7,8,9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D2971C-427D-6469-E4E4-4E4AE64D9737}"/>
              </a:ext>
            </a:extLst>
          </p:cNvPr>
          <p:cNvSpPr txBox="1"/>
          <p:nvPr/>
        </p:nvSpPr>
        <p:spPr>
          <a:xfrm>
            <a:off x="783772" y="3802840"/>
            <a:ext cx="108639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まず一の位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になる場合を考えよう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81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  <p:bldP spid="16" grpId="0"/>
      <p:bldP spid="15" grpId="0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92241527-FCD0-09E2-AD3B-3A2FE2D98408}"/>
              </a:ext>
            </a:extLst>
          </p:cNvPr>
          <p:cNvSpPr txBox="1">
            <a:spLocks/>
          </p:cNvSpPr>
          <p:nvPr/>
        </p:nvSpPr>
        <p:spPr>
          <a:xfrm>
            <a:off x="1140787" y="462315"/>
            <a:ext cx="9679614" cy="1106972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四捨五入して、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十の位までのがい数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 したとき、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を考えよう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493FD5-FAC9-7710-7DE4-164BAB8A5F5C}"/>
              </a:ext>
            </a:extLst>
          </p:cNvPr>
          <p:cNvSpPr txBox="1"/>
          <p:nvPr/>
        </p:nvSpPr>
        <p:spPr>
          <a:xfrm>
            <a:off x="783772" y="1721385"/>
            <a:ext cx="108639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十の位までのがい数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は（　　）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の位を四捨五入する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1780D3-DBE5-C664-14E0-0D6C49E6C794}"/>
              </a:ext>
            </a:extLst>
          </p:cNvPr>
          <p:cNvSpPr txBox="1"/>
          <p:nvPr/>
        </p:nvSpPr>
        <p:spPr>
          <a:xfrm>
            <a:off x="5980594" y="1707355"/>
            <a:ext cx="82642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28DC45-E160-AD2F-54EE-34F1E2BD2AFB}"/>
              </a:ext>
            </a:extLst>
          </p:cNvPr>
          <p:cNvSpPr txBox="1"/>
          <p:nvPr/>
        </p:nvSpPr>
        <p:spPr>
          <a:xfrm>
            <a:off x="783772" y="2478169"/>
            <a:ext cx="901400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になる場合と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切り捨てて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になる場合がある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3741D35-4D58-7D9E-4465-53ED8796459D}"/>
              </a:ext>
            </a:extLst>
          </p:cNvPr>
          <p:cNvSpPr/>
          <p:nvPr/>
        </p:nvSpPr>
        <p:spPr>
          <a:xfrm>
            <a:off x="4536405" y="5089818"/>
            <a:ext cx="3829871" cy="101566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4FB02D8-D565-269F-3063-56AE0EE41B1F}"/>
              </a:ext>
            </a:extLst>
          </p:cNvPr>
          <p:cNvSpPr/>
          <p:nvPr/>
        </p:nvSpPr>
        <p:spPr>
          <a:xfrm>
            <a:off x="1450976" y="5117826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C45F050-2E40-3836-E442-EEE842978C06}"/>
              </a:ext>
            </a:extLst>
          </p:cNvPr>
          <p:cNvSpPr/>
          <p:nvPr/>
        </p:nvSpPr>
        <p:spPr>
          <a:xfrm>
            <a:off x="3023101" y="5117826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D61027-4EA3-63BE-0981-6D43AF551988}"/>
              </a:ext>
            </a:extLst>
          </p:cNvPr>
          <p:cNvSpPr txBox="1"/>
          <p:nvPr/>
        </p:nvSpPr>
        <p:spPr>
          <a:xfrm>
            <a:off x="5832643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C9BDA06-4207-6718-655D-3EFEF695D623}"/>
              </a:ext>
            </a:extLst>
          </p:cNvPr>
          <p:cNvSpPr txBox="1"/>
          <p:nvPr/>
        </p:nvSpPr>
        <p:spPr>
          <a:xfrm>
            <a:off x="2868408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B6AA3F-1C3B-B130-C16B-72670642779A}"/>
              </a:ext>
            </a:extLst>
          </p:cNvPr>
          <p:cNvSpPr txBox="1"/>
          <p:nvPr/>
        </p:nvSpPr>
        <p:spPr>
          <a:xfrm>
            <a:off x="1298748" y="4512241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5E499C4-AE9F-367C-CF4D-175BF8780A07}"/>
              </a:ext>
            </a:extLst>
          </p:cNvPr>
          <p:cNvSpPr txBox="1"/>
          <p:nvPr/>
        </p:nvSpPr>
        <p:spPr>
          <a:xfrm>
            <a:off x="1543663" y="5214160"/>
            <a:ext cx="95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6D2971C-427D-6469-E4E4-4E4AE64D9737}"/>
              </a:ext>
            </a:extLst>
          </p:cNvPr>
          <p:cNvSpPr txBox="1"/>
          <p:nvPr/>
        </p:nvSpPr>
        <p:spPr>
          <a:xfrm>
            <a:off x="783772" y="3802840"/>
            <a:ext cx="108639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次は一の位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になる場合を考えよう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EC1B08-7333-4347-0AE7-FF0496D64DE0}"/>
              </a:ext>
            </a:extLst>
          </p:cNvPr>
          <p:cNvSpPr txBox="1"/>
          <p:nvPr/>
        </p:nvSpPr>
        <p:spPr>
          <a:xfrm>
            <a:off x="3240004" y="5253200"/>
            <a:ext cx="672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E9A9EC-D2EF-E96E-BEF4-F865E1D282AC}"/>
              </a:ext>
            </a:extLst>
          </p:cNvPr>
          <p:cNvSpPr txBox="1"/>
          <p:nvPr/>
        </p:nvSpPr>
        <p:spPr>
          <a:xfrm>
            <a:off x="4843945" y="5214160"/>
            <a:ext cx="339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0,1,2,3,4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430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5081" y="332468"/>
            <a:ext cx="11065732" cy="1325563"/>
          </a:xfrm>
          <a:solidFill>
            <a:srgbClr val="FFFFCC"/>
          </a:solidFill>
          <a:ln w="12700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にしたとき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になる整数を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すべて表すにはどうするか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37747" y="4137174"/>
            <a:ext cx="631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以上，以下を使って表すと</a:t>
            </a:r>
          </a:p>
        </p:txBody>
      </p:sp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B6E0971-2B55-4E6B-B410-F7883062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79" y="2264424"/>
            <a:ext cx="1068444" cy="106844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FECD5C-6E04-4C55-9E5C-39EA29EE4019}"/>
              </a:ext>
            </a:extLst>
          </p:cNvPr>
          <p:cNvSpPr txBox="1"/>
          <p:nvPr/>
        </p:nvSpPr>
        <p:spPr>
          <a:xfrm>
            <a:off x="3495582" y="4983328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847F666-AFE9-4AA4-B929-C85397BBC386}"/>
              </a:ext>
            </a:extLst>
          </p:cNvPr>
          <p:cNvSpPr txBox="1"/>
          <p:nvPr/>
        </p:nvSpPr>
        <p:spPr>
          <a:xfrm>
            <a:off x="1899979" y="1997694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になる一番小さい整数は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76EB9F-15E6-44DA-9668-15C10BCC5283}"/>
              </a:ext>
            </a:extLst>
          </p:cNvPr>
          <p:cNvSpPr txBox="1"/>
          <p:nvPr/>
        </p:nvSpPr>
        <p:spPr>
          <a:xfrm>
            <a:off x="1899979" y="3017214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大きい整数は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9EE846-5A1A-4897-BE0E-92120EA90E80}"/>
              </a:ext>
            </a:extLst>
          </p:cNvPr>
          <p:cNvSpPr txBox="1"/>
          <p:nvPr/>
        </p:nvSpPr>
        <p:spPr>
          <a:xfrm>
            <a:off x="6377452" y="4949125"/>
            <a:ext cx="1382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kumimoji="1" lang="en-US" altLang="ja-JP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F3564-A302-451E-9B0C-7E530722FC11}"/>
              </a:ext>
            </a:extLst>
          </p:cNvPr>
          <p:cNvSpPr txBox="1"/>
          <p:nvPr/>
        </p:nvSpPr>
        <p:spPr>
          <a:xfrm>
            <a:off x="4962358" y="4983327"/>
            <a:ext cx="5950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　　　以下の整数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E853196-B5E3-4749-83DA-89682C3DE354}"/>
              </a:ext>
            </a:extLst>
          </p:cNvPr>
          <p:cNvSpPr txBox="1"/>
          <p:nvPr/>
        </p:nvSpPr>
        <p:spPr>
          <a:xfrm>
            <a:off x="8818861" y="1918704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7A6BC1-FEC1-4F40-A41F-0A6C76EF9BB3}"/>
              </a:ext>
            </a:extLst>
          </p:cNvPr>
          <p:cNvSpPr txBox="1"/>
          <p:nvPr/>
        </p:nvSpPr>
        <p:spPr>
          <a:xfrm>
            <a:off x="8818861" y="2935606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679BED9-1FFE-83C6-D245-3E986AA092F3}"/>
              </a:ext>
            </a:extLst>
          </p:cNvPr>
          <p:cNvCxnSpPr>
            <a:cxnSpLocks/>
          </p:cNvCxnSpPr>
          <p:nvPr/>
        </p:nvCxnSpPr>
        <p:spPr>
          <a:xfrm>
            <a:off x="3410916" y="5749345"/>
            <a:ext cx="146677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724D90D-DD36-6452-ACBC-E9057C2CBB1E}"/>
              </a:ext>
            </a:extLst>
          </p:cNvPr>
          <p:cNvCxnSpPr>
            <a:cxnSpLocks/>
          </p:cNvCxnSpPr>
          <p:nvPr/>
        </p:nvCxnSpPr>
        <p:spPr>
          <a:xfrm>
            <a:off x="6297947" y="5710578"/>
            <a:ext cx="154111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B81F522C-7C64-5728-FE28-8A89CBA7429A}"/>
              </a:ext>
            </a:extLst>
          </p:cNvPr>
          <p:cNvCxnSpPr/>
          <p:nvPr/>
        </p:nvCxnSpPr>
        <p:spPr>
          <a:xfrm>
            <a:off x="8818861" y="2749701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270B807-CD5B-E3B2-97AE-2A0A50F4F80E}"/>
              </a:ext>
            </a:extLst>
          </p:cNvPr>
          <p:cNvCxnSpPr>
            <a:cxnSpLocks/>
          </p:cNvCxnSpPr>
          <p:nvPr/>
        </p:nvCxnSpPr>
        <p:spPr>
          <a:xfrm>
            <a:off x="8818861" y="3714668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1" grpId="0"/>
      <p:bldP spid="2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68049" y="365125"/>
            <a:ext cx="9588311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四捨五入して、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　　 </a:t>
            </a:r>
            <a:b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したとき、</a:t>
            </a:r>
            <a:r>
              <a:rPr lang="en-US" altLang="ja-JP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を考えよう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9175" y="1833892"/>
            <a:ext cx="993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になる整数は？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1BF63C-14AF-431B-9923-11A0D1947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2310986"/>
            <a:ext cx="895421" cy="1009951"/>
          </a:xfrm>
          <a:prstGeom prst="rect">
            <a:avLst/>
          </a:prstGeom>
        </p:spPr>
      </p:pic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BF2CF91-5B4E-4534-A511-93637103A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2" y="4591854"/>
            <a:ext cx="1194602" cy="119460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1408FF-1A2E-472C-90CF-18F6C2E0C8CA}"/>
              </a:ext>
            </a:extLst>
          </p:cNvPr>
          <p:cNvSpPr txBox="1"/>
          <p:nvPr/>
        </p:nvSpPr>
        <p:spPr>
          <a:xfrm>
            <a:off x="1356289" y="4377778"/>
            <a:ext cx="9937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</a:t>
            </a:r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切り捨てて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になる整数は？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E44769-A242-4B52-A82E-AB846DAEB417}"/>
              </a:ext>
            </a:extLst>
          </p:cNvPr>
          <p:cNvSpPr txBox="1"/>
          <p:nvPr/>
        </p:nvSpPr>
        <p:spPr>
          <a:xfrm>
            <a:off x="2823907" y="3148756"/>
            <a:ext cx="95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1405A2-E5D9-4B76-8D1B-1E4F85B13781}"/>
              </a:ext>
            </a:extLst>
          </p:cNvPr>
          <p:cNvSpPr/>
          <p:nvPr/>
        </p:nvSpPr>
        <p:spPr>
          <a:xfrm>
            <a:off x="2702833" y="3032395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3CC52D6-F3A6-4623-BD0F-D9AE4347278B}"/>
              </a:ext>
            </a:extLst>
          </p:cNvPr>
          <p:cNvSpPr/>
          <p:nvPr/>
        </p:nvSpPr>
        <p:spPr>
          <a:xfrm>
            <a:off x="4273473" y="3032395"/>
            <a:ext cx="3577465" cy="97539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B1958C-95AF-4460-893E-AF6166C877C1}"/>
              </a:ext>
            </a:extLst>
          </p:cNvPr>
          <p:cNvSpPr txBox="1"/>
          <p:nvPr/>
        </p:nvSpPr>
        <p:spPr>
          <a:xfrm>
            <a:off x="4503221" y="3148756"/>
            <a:ext cx="3347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5,6,7,8,9</a:t>
            </a:r>
            <a:endParaRPr kumimoji="1" lang="ja-JP" altLang="en-US" sz="48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659663E-57A6-41EF-BCED-8A80534A4CAD}"/>
              </a:ext>
            </a:extLst>
          </p:cNvPr>
          <p:cNvSpPr txBox="1"/>
          <p:nvPr/>
        </p:nvSpPr>
        <p:spPr>
          <a:xfrm>
            <a:off x="2819775" y="5700952"/>
            <a:ext cx="953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107BC66-03FC-431E-81C9-43F947DA7A9C}"/>
              </a:ext>
            </a:extLst>
          </p:cNvPr>
          <p:cNvSpPr/>
          <p:nvPr/>
        </p:nvSpPr>
        <p:spPr>
          <a:xfrm>
            <a:off x="4262144" y="5579088"/>
            <a:ext cx="3651448" cy="1015664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AA2ACAD-E7E3-4252-A4E9-4F8EA709D063}"/>
              </a:ext>
            </a:extLst>
          </p:cNvPr>
          <p:cNvSpPr txBox="1"/>
          <p:nvPr/>
        </p:nvSpPr>
        <p:spPr>
          <a:xfrm>
            <a:off x="4457771" y="5709475"/>
            <a:ext cx="3393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0,1,2,3,4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51890B2-6103-46BA-8BC2-EF4366949524}"/>
              </a:ext>
            </a:extLst>
          </p:cNvPr>
          <p:cNvSpPr/>
          <p:nvPr/>
        </p:nvSpPr>
        <p:spPr>
          <a:xfrm>
            <a:off x="2702833" y="5607096"/>
            <a:ext cx="987656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A81982-04E9-4211-8870-B522D4CA7766}"/>
              </a:ext>
            </a:extLst>
          </p:cNvPr>
          <p:cNvSpPr txBox="1"/>
          <p:nvPr/>
        </p:nvSpPr>
        <p:spPr>
          <a:xfrm>
            <a:off x="8473128" y="3196928"/>
            <a:ext cx="260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3123BA1-8B76-4BA6-81BE-47551373EF92}"/>
              </a:ext>
            </a:extLst>
          </p:cNvPr>
          <p:cNvSpPr/>
          <p:nvPr/>
        </p:nvSpPr>
        <p:spPr>
          <a:xfrm>
            <a:off x="8433923" y="3032395"/>
            <a:ext cx="2606610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CCC7477-7888-4C3B-BE35-BF59E662FCED}"/>
              </a:ext>
            </a:extLst>
          </p:cNvPr>
          <p:cNvSpPr txBox="1"/>
          <p:nvPr/>
        </p:nvSpPr>
        <p:spPr>
          <a:xfrm>
            <a:off x="8467789" y="5763755"/>
            <a:ext cx="2572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8CE71BC-10A1-483C-8E62-DF0B7E4A6612}"/>
              </a:ext>
            </a:extLst>
          </p:cNvPr>
          <p:cNvSpPr/>
          <p:nvPr/>
        </p:nvSpPr>
        <p:spPr>
          <a:xfrm>
            <a:off x="8433922" y="5607096"/>
            <a:ext cx="2645815" cy="98765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195D9D-F098-30AF-462F-868AA59AAAB6}"/>
              </a:ext>
            </a:extLst>
          </p:cNvPr>
          <p:cNvSpPr txBox="1"/>
          <p:nvPr/>
        </p:nvSpPr>
        <p:spPr>
          <a:xfrm>
            <a:off x="8833303" y="24462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42E46A-A855-73AB-07FB-1E50A58DAB48}"/>
              </a:ext>
            </a:extLst>
          </p:cNvPr>
          <p:cNvSpPr txBox="1"/>
          <p:nvPr/>
        </p:nvSpPr>
        <p:spPr>
          <a:xfrm>
            <a:off x="5194554" y="24462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CEF840-FED8-C498-B2F0-21484F0FB74D}"/>
              </a:ext>
            </a:extLst>
          </p:cNvPr>
          <p:cNvSpPr txBox="1"/>
          <p:nvPr/>
        </p:nvSpPr>
        <p:spPr>
          <a:xfrm>
            <a:off x="2373804" y="244629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040F8A-B838-C9C9-58BF-2707C44664F9}"/>
              </a:ext>
            </a:extLst>
          </p:cNvPr>
          <p:cNvSpPr txBox="1"/>
          <p:nvPr/>
        </p:nvSpPr>
        <p:spPr>
          <a:xfrm>
            <a:off x="8833303" y="49918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71BC77F-D6E9-C23E-4E63-3F070BBAF704}"/>
              </a:ext>
            </a:extLst>
          </p:cNvPr>
          <p:cNvSpPr txBox="1"/>
          <p:nvPr/>
        </p:nvSpPr>
        <p:spPr>
          <a:xfrm>
            <a:off x="5185118" y="49918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5E33BA2-C13E-D530-A632-7353423EDD97}"/>
              </a:ext>
            </a:extLst>
          </p:cNvPr>
          <p:cNvSpPr txBox="1"/>
          <p:nvPr/>
        </p:nvSpPr>
        <p:spPr>
          <a:xfrm>
            <a:off x="2432159" y="499181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E54E14-208F-122A-F717-BA8B8FEC719F}"/>
              </a:ext>
            </a:extLst>
          </p:cNvPr>
          <p:cNvSpPr txBox="1"/>
          <p:nvPr/>
        </p:nvSpPr>
        <p:spPr>
          <a:xfrm>
            <a:off x="1997980" y="18338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B2CFEA-9654-CBB9-51E0-C7F684605F6E}"/>
              </a:ext>
            </a:extLst>
          </p:cNvPr>
          <p:cNvSpPr txBox="1"/>
          <p:nvPr/>
        </p:nvSpPr>
        <p:spPr>
          <a:xfrm>
            <a:off x="1997980" y="436163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844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18" grpId="0"/>
      <p:bldP spid="20" grpId="0"/>
      <p:bldP spid="25" grpId="0"/>
      <p:bldP spid="28" grpId="0"/>
      <p:bldP spid="11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5214" y="365125"/>
            <a:ext cx="10889843" cy="1325563"/>
          </a:xfrm>
          <a:solidFill>
            <a:srgbClr val="FFFFCC"/>
          </a:solidFill>
          <a:ln w="12700">
            <a:solidFill>
              <a:schemeClr val="tx1"/>
            </a:solidFill>
            <a:prstDash val="solid"/>
          </a:ln>
        </p:spPr>
        <p:txBody>
          <a:bodyPr>
            <a:norm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四捨五入して、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にしたとき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になる整数を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すべて表すにはどうするか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84095" y="4202207"/>
            <a:ext cx="631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以上，以下を使って表すと</a:t>
            </a:r>
          </a:p>
        </p:txBody>
      </p:sp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B6E0971-2B55-4E6B-B410-F7883062DC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2349909"/>
            <a:ext cx="1068444" cy="1068444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FECD5C-6E04-4C55-9E5C-39EA29EE4019}"/>
              </a:ext>
            </a:extLst>
          </p:cNvPr>
          <p:cNvSpPr txBox="1"/>
          <p:nvPr/>
        </p:nvSpPr>
        <p:spPr>
          <a:xfrm>
            <a:off x="3692599" y="5009154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76EB9F-15E6-44DA-9668-15C10BCC5283}"/>
              </a:ext>
            </a:extLst>
          </p:cNvPr>
          <p:cNvSpPr txBox="1"/>
          <p:nvPr/>
        </p:nvSpPr>
        <p:spPr>
          <a:xfrm>
            <a:off x="1899979" y="3154576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大きい整数は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9EE846-5A1A-4897-BE0E-92120EA90E80}"/>
              </a:ext>
            </a:extLst>
          </p:cNvPr>
          <p:cNvSpPr txBox="1"/>
          <p:nvPr/>
        </p:nvSpPr>
        <p:spPr>
          <a:xfrm>
            <a:off x="6529157" y="5022587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F3564-A302-451E-9B0C-7E530722FC11}"/>
              </a:ext>
            </a:extLst>
          </p:cNvPr>
          <p:cNvSpPr txBox="1"/>
          <p:nvPr/>
        </p:nvSpPr>
        <p:spPr>
          <a:xfrm>
            <a:off x="5247416" y="5022587"/>
            <a:ext cx="5950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　　　以下の整数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7A6BC1-FEC1-4F40-A41F-0A6C76EF9BB3}"/>
              </a:ext>
            </a:extLst>
          </p:cNvPr>
          <p:cNvSpPr txBox="1"/>
          <p:nvPr/>
        </p:nvSpPr>
        <p:spPr>
          <a:xfrm>
            <a:off x="8818861" y="3109927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E25FB44-298A-09E8-E45B-766131B1F96B}"/>
              </a:ext>
            </a:extLst>
          </p:cNvPr>
          <p:cNvCxnSpPr/>
          <p:nvPr/>
        </p:nvCxnSpPr>
        <p:spPr>
          <a:xfrm>
            <a:off x="3590999" y="5793008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2CF844B-A73F-CBEF-EB83-2C7C635949E4}"/>
              </a:ext>
            </a:extLst>
          </p:cNvPr>
          <p:cNvCxnSpPr/>
          <p:nvPr/>
        </p:nvCxnSpPr>
        <p:spPr>
          <a:xfrm>
            <a:off x="6398526" y="5759142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7B3DC6-0F55-E3D8-148B-D0F707E753EC}"/>
              </a:ext>
            </a:extLst>
          </p:cNvPr>
          <p:cNvSpPr txBox="1"/>
          <p:nvPr/>
        </p:nvSpPr>
        <p:spPr>
          <a:xfrm>
            <a:off x="1899979" y="2118847"/>
            <a:ext cx="6918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になる一番小さい整数は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CFCFB9-9C26-5F2C-8EC1-8811C9173598}"/>
              </a:ext>
            </a:extLst>
          </p:cNvPr>
          <p:cNvSpPr txBox="1"/>
          <p:nvPr/>
        </p:nvSpPr>
        <p:spPr>
          <a:xfrm>
            <a:off x="8848588" y="2069818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B049BCE-4373-E5E3-B4A0-443D0AFCB1F4}"/>
              </a:ext>
            </a:extLst>
          </p:cNvPr>
          <p:cNvCxnSpPr/>
          <p:nvPr/>
        </p:nvCxnSpPr>
        <p:spPr>
          <a:xfrm>
            <a:off x="8689579" y="2817454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80FCCCF-5FD4-3C7B-DD32-70753F27BDE3}"/>
              </a:ext>
            </a:extLst>
          </p:cNvPr>
          <p:cNvCxnSpPr/>
          <p:nvPr/>
        </p:nvCxnSpPr>
        <p:spPr>
          <a:xfrm>
            <a:off x="8689579" y="3862462"/>
            <a:ext cx="181073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2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2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53886" y="365125"/>
            <a:ext cx="10410725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四捨五入して、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にしたとき</a:t>
            </a:r>
            <a:b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になる整数の範囲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を表そう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19175" y="1833892"/>
            <a:ext cx="10669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）の位</a:t>
            </a:r>
            <a:r>
              <a:rPr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切り上げて</a:t>
            </a:r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になる整数は？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2A1BF63C-14AF-431B-9923-11A0D1947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2310986"/>
            <a:ext cx="895421" cy="1009951"/>
          </a:xfrm>
          <a:prstGeom prst="rect">
            <a:avLst/>
          </a:prstGeom>
        </p:spPr>
      </p:pic>
      <p:pic>
        <p:nvPicPr>
          <p:cNvPr id="4" name="図 3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BF2CF91-5B4E-4534-A511-93637103A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52" y="4591854"/>
            <a:ext cx="1194602" cy="1194602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E1408FF-1A2E-472C-90CF-18F6C2E0C8CA}"/>
              </a:ext>
            </a:extLst>
          </p:cNvPr>
          <p:cNvSpPr txBox="1"/>
          <p:nvPr/>
        </p:nvSpPr>
        <p:spPr>
          <a:xfrm>
            <a:off x="1356289" y="4225043"/>
            <a:ext cx="10591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　　）の位</a:t>
            </a:r>
            <a:r>
              <a:rPr kumimoji="1" lang="ja-JP" altLang="en-US" sz="36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切り捨てて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になる整数は？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7E44769-A242-4B52-A82E-AB846DAEB417}"/>
              </a:ext>
            </a:extLst>
          </p:cNvPr>
          <p:cNvSpPr txBox="1"/>
          <p:nvPr/>
        </p:nvSpPr>
        <p:spPr>
          <a:xfrm>
            <a:off x="3515562" y="3266979"/>
            <a:ext cx="61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21405A2-E5D9-4B76-8D1B-1E4F85B13781}"/>
              </a:ext>
            </a:extLst>
          </p:cNvPr>
          <p:cNvSpPr/>
          <p:nvPr/>
        </p:nvSpPr>
        <p:spPr>
          <a:xfrm>
            <a:off x="3394488" y="3150618"/>
            <a:ext cx="748909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3CC52D6-F3A6-4623-BD0F-D9AE4347278B}"/>
              </a:ext>
            </a:extLst>
          </p:cNvPr>
          <p:cNvSpPr/>
          <p:nvPr/>
        </p:nvSpPr>
        <p:spPr>
          <a:xfrm>
            <a:off x="4549554" y="3150618"/>
            <a:ext cx="2481305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8B1958C-95AF-4460-893E-AF6166C877C1}"/>
              </a:ext>
            </a:extLst>
          </p:cNvPr>
          <p:cNvSpPr txBox="1"/>
          <p:nvPr/>
        </p:nvSpPr>
        <p:spPr>
          <a:xfrm>
            <a:off x="4636762" y="3266979"/>
            <a:ext cx="242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5,6,7,8,9</a:t>
            </a:r>
            <a:endParaRPr kumimoji="1" lang="ja-JP" altLang="en-US" sz="32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AA2ACAD-E7E3-4252-A4E9-4F8EA709D063}"/>
              </a:ext>
            </a:extLst>
          </p:cNvPr>
          <p:cNvSpPr txBox="1"/>
          <p:nvPr/>
        </p:nvSpPr>
        <p:spPr>
          <a:xfrm>
            <a:off x="4732230" y="5655295"/>
            <a:ext cx="2298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0,1,2,3,4</a:t>
            </a:r>
            <a:endParaRPr kumimoji="1" lang="ja-JP" altLang="en-US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AA81982-04E9-4211-8870-B522D4CA7766}"/>
              </a:ext>
            </a:extLst>
          </p:cNvPr>
          <p:cNvSpPr txBox="1"/>
          <p:nvPr/>
        </p:nvSpPr>
        <p:spPr>
          <a:xfrm>
            <a:off x="8962657" y="3315151"/>
            <a:ext cx="14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3123BA1-8B76-4BA6-81BE-47551373EF92}"/>
              </a:ext>
            </a:extLst>
          </p:cNvPr>
          <p:cNvSpPr/>
          <p:nvPr/>
        </p:nvSpPr>
        <p:spPr>
          <a:xfrm>
            <a:off x="8923452" y="3150618"/>
            <a:ext cx="1427738" cy="7623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195D9D-F098-30AF-462F-868AA59AAAB6}"/>
              </a:ext>
            </a:extLst>
          </p:cNvPr>
          <p:cNvSpPr txBox="1"/>
          <p:nvPr/>
        </p:nvSpPr>
        <p:spPr>
          <a:xfrm>
            <a:off x="8935418" y="25639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42E46A-A855-73AB-07FB-1E50A58DAB48}"/>
              </a:ext>
            </a:extLst>
          </p:cNvPr>
          <p:cNvSpPr txBox="1"/>
          <p:nvPr/>
        </p:nvSpPr>
        <p:spPr>
          <a:xfrm>
            <a:off x="7194713" y="25639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9CEF840-FED8-C498-B2F0-21484F0FB74D}"/>
              </a:ext>
            </a:extLst>
          </p:cNvPr>
          <p:cNvSpPr txBox="1"/>
          <p:nvPr/>
        </p:nvSpPr>
        <p:spPr>
          <a:xfrm>
            <a:off x="4983568" y="25639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3E54E14-208F-122A-F717-BA8B8FEC719F}"/>
              </a:ext>
            </a:extLst>
          </p:cNvPr>
          <p:cNvSpPr txBox="1"/>
          <p:nvPr/>
        </p:nvSpPr>
        <p:spPr>
          <a:xfrm>
            <a:off x="1997980" y="1833892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B2CFEA-9654-CBB9-51E0-C7F684605F6E}"/>
              </a:ext>
            </a:extLst>
          </p:cNvPr>
          <p:cNvSpPr txBox="1"/>
          <p:nvPr/>
        </p:nvSpPr>
        <p:spPr>
          <a:xfrm>
            <a:off x="1997980" y="420889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  <a:endParaRPr kumimoji="1" lang="ja-JP" altLang="en-US" sz="36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84DC7AD-7EE8-CD98-629A-44C1436174FE}"/>
              </a:ext>
            </a:extLst>
          </p:cNvPr>
          <p:cNvSpPr txBox="1"/>
          <p:nvPr/>
        </p:nvSpPr>
        <p:spPr>
          <a:xfrm>
            <a:off x="7297097" y="3315151"/>
            <a:ext cx="14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E8BAA6AF-B0A9-75EE-C1E1-3A42C079C3B2}"/>
              </a:ext>
            </a:extLst>
          </p:cNvPr>
          <p:cNvSpPr/>
          <p:nvPr/>
        </p:nvSpPr>
        <p:spPr>
          <a:xfrm>
            <a:off x="7257892" y="3150618"/>
            <a:ext cx="1427738" cy="7623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C06F88-FC5A-8959-0823-82E04F15DEB9}"/>
              </a:ext>
            </a:extLst>
          </p:cNvPr>
          <p:cNvSpPr txBox="1"/>
          <p:nvPr/>
        </p:nvSpPr>
        <p:spPr>
          <a:xfrm>
            <a:off x="2269672" y="3266979"/>
            <a:ext cx="61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E16E264-DB2C-3778-343A-6ED7B68E2773}"/>
              </a:ext>
            </a:extLst>
          </p:cNvPr>
          <p:cNvSpPr/>
          <p:nvPr/>
        </p:nvSpPr>
        <p:spPr>
          <a:xfrm>
            <a:off x="2148598" y="3150618"/>
            <a:ext cx="748909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DFA02E0-7394-E3B2-90EE-5B95A81304D2}"/>
              </a:ext>
            </a:extLst>
          </p:cNvPr>
          <p:cNvSpPr txBox="1"/>
          <p:nvPr/>
        </p:nvSpPr>
        <p:spPr>
          <a:xfrm>
            <a:off x="3163852" y="25639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BAE8C38-F92C-467B-CEBE-5AE472022E9E}"/>
              </a:ext>
            </a:extLst>
          </p:cNvPr>
          <p:cNvSpPr txBox="1"/>
          <p:nvPr/>
        </p:nvSpPr>
        <p:spPr>
          <a:xfrm>
            <a:off x="1824447" y="2563959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6327E64-F799-DF3B-1422-0501F96BA0BD}"/>
              </a:ext>
            </a:extLst>
          </p:cNvPr>
          <p:cNvSpPr txBox="1"/>
          <p:nvPr/>
        </p:nvSpPr>
        <p:spPr>
          <a:xfrm>
            <a:off x="3515562" y="5632351"/>
            <a:ext cx="61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E4D1CCC0-617E-3E1A-5B97-734648E1AC3C}"/>
              </a:ext>
            </a:extLst>
          </p:cNvPr>
          <p:cNvSpPr/>
          <p:nvPr/>
        </p:nvSpPr>
        <p:spPr>
          <a:xfrm>
            <a:off x="3394488" y="5515990"/>
            <a:ext cx="748909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D8AF3A9-52BD-EE33-8467-D258772CA3E7}"/>
              </a:ext>
            </a:extLst>
          </p:cNvPr>
          <p:cNvSpPr/>
          <p:nvPr/>
        </p:nvSpPr>
        <p:spPr>
          <a:xfrm>
            <a:off x="4549554" y="5515990"/>
            <a:ext cx="2481305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0B46AB8-C2F4-0090-0C75-19649280B9DB}"/>
              </a:ext>
            </a:extLst>
          </p:cNvPr>
          <p:cNvSpPr txBox="1"/>
          <p:nvPr/>
        </p:nvSpPr>
        <p:spPr>
          <a:xfrm>
            <a:off x="8962657" y="5680523"/>
            <a:ext cx="14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2E1530B5-ABC7-D46F-967B-41AEF1044D3D}"/>
              </a:ext>
            </a:extLst>
          </p:cNvPr>
          <p:cNvSpPr/>
          <p:nvPr/>
        </p:nvSpPr>
        <p:spPr>
          <a:xfrm>
            <a:off x="8923452" y="5515990"/>
            <a:ext cx="1427738" cy="7623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E2C14C3-6927-E3F2-C1FC-E2154ECC02EB}"/>
              </a:ext>
            </a:extLst>
          </p:cNvPr>
          <p:cNvSpPr txBox="1"/>
          <p:nvPr/>
        </p:nvSpPr>
        <p:spPr>
          <a:xfrm>
            <a:off x="7297097" y="5680523"/>
            <a:ext cx="1427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何でも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9E6EA973-FA8D-F889-3657-D6DD8B66E70F}"/>
              </a:ext>
            </a:extLst>
          </p:cNvPr>
          <p:cNvSpPr/>
          <p:nvPr/>
        </p:nvSpPr>
        <p:spPr>
          <a:xfrm>
            <a:off x="7257892" y="5515990"/>
            <a:ext cx="1427738" cy="76239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37915CFE-CE81-C6CF-4431-07718775C404}"/>
              </a:ext>
            </a:extLst>
          </p:cNvPr>
          <p:cNvSpPr txBox="1"/>
          <p:nvPr/>
        </p:nvSpPr>
        <p:spPr>
          <a:xfrm>
            <a:off x="2269672" y="5632351"/>
            <a:ext cx="61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C21E9530-6DE0-EFB7-0662-B05390BE8F36}"/>
              </a:ext>
            </a:extLst>
          </p:cNvPr>
          <p:cNvSpPr/>
          <p:nvPr/>
        </p:nvSpPr>
        <p:spPr>
          <a:xfrm>
            <a:off x="2148598" y="5515990"/>
            <a:ext cx="748909" cy="749308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B07B9AF5-A146-ED06-D198-D02391639735}"/>
              </a:ext>
            </a:extLst>
          </p:cNvPr>
          <p:cNvSpPr txBox="1"/>
          <p:nvPr/>
        </p:nvSpPr>
        <p:spPr>
          <a:xfrm>
            <a:off x="8935418" y="49352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38D5EBCC-D171-E4D7-9FE1-F57492B4E2D7}"/>
              </a:ext>
            </a:extLst>
          </p:cNvPr>
          <p:cNvSpPr txBox="1"/>
          <p:nvPr/>
        </p:nvSpPr>
        <p:spPr>
          <a:xfrm>
            <a:off x="7194713" y="49352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6B13596-5634-A58D-4C39-F20D3149B945}"/>
              </a:ext>
            </a:extLst>
          </p:cNvPr>
          <p:cNvSpPr txBox="1"/>
          <p:nvPr/>
        </p:nvSpPr>
        <p:spPr>
          <a:xfrm>
            <a:off x="4983568" y="49352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endParaRPr kumimoji="1" lang="ja-JP" altLang="en-US" sz="32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61820676-A9D6-2A9B-4D84-97876BA1BEC3}"/>
              </a:ext>
            </a:extLst>
          </p:cNvPr>
          <p:cNvSpPr txBox="1"/>
          <p:nvPr/>
        </p:nvSpPr>
        <p:spPr>
          <a:xfrm>
            <a:off x="3163852" y="49352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59E6880C-1EDC-00FC-94D0-2224649D308C}"/>
              </a:ext>
            </a:extLst>
          </p:cNvPr>
          <p:cNvSpPr txBox="1"/>
          <p:nvPr/>
        </p:nvSpPr>
        <p:spPr>
          <a:xfrm>
            <a:off x="1824447" y="4935258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万の位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74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/>
      <p:bldP spid="20" grpId="0"/>
      <p:bldP spid="25" grpId="0"/>
      <p:bldP spid="11" grpId="0"/>
      <p:bldP spid="13" grpId="0"/>
      <p:bldP spid="16" grpId="0"/>
      <p:bldP spid="33" grpId="0"/>
      <p:bldP spid="36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2F3564-A302-451E-9B0C-7E530722FC11}"/>
              </a:ext>
            </a:extLst>
          </p:cNvPr>
          <p:cNvSpPr txBox="1"/>
          <p:nvPr/>
        </p:nvSpPr>
        <p:spPr>
          <a:xfrm>
            <a:off x="4622702" y="5039931"/>
            <a:ext cx="6752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 　　　　 以下の整数　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1856" y="365125"/>
            <a:ext cx="10123715" cy="132556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四捨五入して、千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までの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にしたとき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になる整数を</a:t>
            </a:r>
            <a:r>
              <a:rPr lang="ja-JP" altLang="en-US" sz="40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すべて表すにはどうするか</a:t>
            </a:r>
            <a:endParaRPr kumimoji="1" lang="ja-JP" altLang="en-US" sz="4000" dirty="0">
              <a:solidFill>
                <a:schemeClr val="accent6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84095" y="4202207"/>
            <a:ext cx="631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以上，以下を使って表すと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5FECD5C-6E04-4C55-9E5C-39EA29EE4019}"/>
              </a:ext>
            </a:extLst>
          </p:cNvPr>
          <p:cNvSpPr txBox="1"/>
          <p:nvPr/>
        </p:nvSpPr>
        <p:spPr>
          <a:xfrm>
            <a:off x="2170376" y="5009154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76EB9F-15E6-44DA-9668-15C10BCC5283}"/>
              </a:ext>
            </a:extLst>
          </p:cNvPr>
          <p:cNvSpPr txBox="1"/>
          <p:nvPr/>
        </p:nvSpPr>
        <p:spPr>
          <a:xfrm>
            <a:off x="725214" y="3154576"/>
            <a:ext cx="764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大きい整数は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19EE846-5A1A-4897-BE0E-92120EA90E80}"/>
              </a:ext>
            </a:extLst>
          </p:cNvPr>
          <p:cNvSpPr txBox="1"/>
          <p:nvPr/>
        </p:nvSpPr>
        <p:spPr>
          <a:xfrm>
            <a:off x="5864850" y="502258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D7A6BC1-FEC1-4F40-A41F-0A6C76EF9BB3}"/>
              </a:ext>
            </a:extLst>
          </p:cNvPr>
          <p:cNvSpPr txBox="1"/>
          <p:nvPr/>
        </p:nvSpPr>
        <p:spPr>
          <a:xfrm>
            <a:off x="8572692" y="310992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  <a:r>
              <a:rPr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E25FB44-298A-09E8-E45B-766131B1F96B}"/>
              </a:ext>
            </a:extLst>
          </p:cNvPr>
          <p:cNvCxnSpPr>
            <a:cxnSpLocks/>
          </p:cNvCxnSpPr>
          <p:nvPr/>
        </p:nvCxnSpPr>
        <p:spPr>
          <a:xfrm>
            <a:off x="2082800" y="5793008"/>
            <a:ext cx="245533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2CF844B-A73F-CBEF-EB83-2C7C635949E4}"/>
              </a:ext>
            </a:extLst>
          </p:cNvPr>
          <p:cNvCxnSpPr>
            <a:cxnSpLocks/>
          </p:cNvCxnSpPr>
          <p:nvPr/>
        </p:nvCxnSpPr>
        <p:spPr>
          <a:xfrm>
            <a:off x="5924393" y="5793008"/>
            <a:ext cx="230520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7B3DC6-0F55-E3D8-148B-D0F707E753EC}"/>
              </a:ext>
            </a:extLst>
          </p:cNvPr>
          <p:cNvSpPr txBox="1"/>
          <p:nvPr/>
        </p:nvSpPr>
        <p:spPr>
          <a:xfrm>
            <a:off x="725214" y="2118847"/>
            <a:ext cx="7646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になる一番小さい整数は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ECFCFB9-9C26-5F2C-8EC1-8811C9173598}"/>
              </a:ext>
            </a:extLst>
          </p:cNvPr>
          <p:cNvSpPr txBox="1"/>
          <p:nvPr/>
        </p:nvSpPr>
        <p:spPr>
          <a:xfrm>
            <a:off x="8572692" y="2053583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8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9B049BCE-4373-E5E3-B4A0-443D0AFCB1F4}"/>
              </a:ext>
            </a:extLst>
          </p:cNvPr>
          <p:cNvCxnSpPr>
            <a:cxnSpLocks/>
          </p:cNvCxnSpPr>
          <p:nvPr/>
        </p:nvCxnSpPr>
        <p:spPr>
          <a:xfrm>
            <a:off x="8689579" y="2817454"/>
            <a:ext cx="22478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80FCCCF-5FD4-3C7B-DD32-70753F27BDE3}"/>
              </a:ext>
            </a:extLst>
          </p:cNvPr>
          <p:cNvCxnSpPr>
            <a:cxnSpLocks/>
          </p:cNvCxnSpPr>
          <p:nvPr/>
        </p:nvCxnSpPr>
        <p:spPr>
          <a:xfrm>
            <a:off x="8689579" y="3862462"/>
            <a:ext cx="224786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0" grpId="0"/>
      <p:bldP spid="2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5174B-6257-4C68-A8B4-2C1A50B3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がい数を求めてみよう</a:t>
            </a:r>
          </a:p>
        </p:txBody>
      </p:sp>
      <p:pic>
        <p:nvPicPr>
          <p:cNvPr id="4" name="図 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1357B71-0AB9-4EAD-84DD-B8086CB5C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09" y="1430784"/>
            <a:ext cx="755974" cy="112832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12E934-6F91-44C4-BC12-ED85286EA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56" y="2756347"/>
            <a:ext cx="865341" cy="97602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582635-BCB1-4671-98FF-E08717A1B8D1}"/>
              </a:ext>
            </a:extLst>
          </p:cNvPr>
          <p:cNvSpPr txBox="1"/>
          <p:nvPr/>
        </p:nvSpPr>
        <p:spPr>
          <a:xfrm>
            <a:off x="2413416" y="1782285"/>
            <a:ext cx="7293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18700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のがい数をいってみて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E30C642-D983-4657-AA65-ABA9A23554DF}"/>
              </a:ext>
            </a:extLst>
          </p:cNvPr>
          <p:cNvSpPr txBox="1"/>
          <p:nvPr/>
        </p:nvSpPr>
        <p:spPr>
          <a:xfrm>
            <a:off x="2413416" y="3008702"/>
            <a:ext cx="7967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わかった！だいたい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19000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だね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7097819-6E89-44B2-A80B-E76F42FA8C93}"/>
              </a:ext>
            </a:extLst>
          </p:cNvPr>
          <p:cNvSpPr txBox="1"/>
          <p:nvPr/>
        </p:nvSpPr>
        <p:spPr>
          <a:xfrm>
            <a:off x="2413416" y="4235120"/>
            <a:ext cx="8480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う～ん？ぼくは 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にしたいな</a:t>
            </a:r>
          </a:p>
        </p:txBody>
      </p:sp>
      <p:pic>
        <p:nvPicPr>
          <p:cNvPr id="13" name="図 1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996CA058-387D-488D-B30F-C6D3031E99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47" y="3853244"/>
            <a:ext cx="747634" cy="1115872"/>
          </a:xfrm>
          <a:prstGeom prst="rect">
            <a:avLst/>
          </a:prstGeom>
        </p:spPr>
      </p:pic>
      <p:pic>
        <p:nvPicPr>
          <p:cNvPr id="9" name="図 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DCAF0A3-27DC-4BB8-AE9F-BCBE364E99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77" y="5089989"/>
            <a:ext cx="755974" cy="112832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245FDB-87BE-4C1E-BDFE-4A9F6859B518}"/>
              </a:ext>
            </a:extLst>
          </p:cNvPr>
          <p:cNvSpPr txBox="1"/>
          <p:nvPr/>
        </p:nvSpPr>
        <p:spPr>
          <a:xfrm>
            <a:off x="2413416" y="5461538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条件をつけてないので、２人とも正解！</a:t>
            </a:r>
          </a:p>
        </p:txBody>
      </p:sp>
    </p:spTree>
    <p:extLst>
      <p:ext uri="{BB962C8B-B14F-4D97-AF65-F5344CB8AC3E}">
        <p14:creationId xmlns:p14="http://schemas.microsoft.com/office/powerpoint/2010/main" val="39402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9F82B9-4124-451B-BD83-C3108D46A1B9}"/>
              </a:ext>
            </a:extLst>
          </p:cNvPr>
          <p:cNvSpPr txBox="1"/>
          <p:nvPr/>
        </p:nvSpPr>
        <p:spPr>
          <a:xfrm>
            <a:off x="1862175" y="3726730"/>
            <a:ext cx="8381282" cy="932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　  千人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以上  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万　  千人 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未満</a:t>
            </a:r>
            <a:endParaRPr kumimoji="1"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3397" y="863604"/>
            <a:ext cx="9764486" cy="1325563"/>
          </a:xfrm>
          <a:noFill/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大磯町の人口は、およそ３万人です。　何万何千人以上、何万何千人未満ですか。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AF2D15-7207-497A-8CF7-647D69FFBFC5}"/>
              </a:ext>
            </a:extLst>
          </p:cNvPr>
          <p:cNvSpPr txBox="1"/>
          <p:nvPr/>
        </p:nvSpPr>
        <p:spPr>
          <a:xfrm>
            <a:off x="901032" y="2793271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千の位を四捨五入して３万なので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30A5B5C-8572-423C-8E5C-9912C529409C}"/>
              </a:ext>
            </a:extLst>
          </p:cNvPr>
          <p:cNvSpPr txBox="1"/>
          <p:nvPr/>
        </p:nvSpPr>
        <p:spPr>
          <a:xfrm>
            <a:off x="2559802" y="39609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2601DB-7083-4DDD-AEB2-11B61BAAC7C1}"/>
              </a:ext>
            </a:extLst>
          </p:cNvPr>
          <p:cNvSpPr txBox="1"/>
          <p:nvPr/>
        </p:nvSpPr>
        <p:spPr>
          <a:xfrm>
            <a:off x="901032" y="262060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A34EE08-3CB8-42EE-9B48-3D6ACAD64D23}"/>
              </a:ext>
            </a:extLst>
          </p:cNvPr>
          <p:cNvSpPr txBox="1"/>
          <p:nvPr/>
        </p:nvSpPr>
        <p:spPr>
          <a:xfrm>
            <a:off x="1214484" y="39609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8040E27-EEF3-D695-A00F-92324086ABDB}"/>
              </a:ext>
            </a:extLst>
          </p:cNvPr>
          <p:cNvCxnSpPr>
            <a:cxnSpLocks/>
          </p:cNvCxnSpPr>
          <p:nvPr/>
        </p:nvCxnSpPr>
        <p:spPr>
          <a:xfrm>
            <a:off x="1214484" y="4668834"/>
            <a:ext cx="29680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C2118A9E-A8DA-01C1-BF78-7F31F1148660}"/>
              </a:ext>
            </a:extLst>
          </p:cNvPr>
          <p:cNvCxnSpPr>
            <a:cxnSpLocks/>
          </p:cNvCxnSpPr>
          <p:nvPr/>
        </p:nvCxnSpPr>
        <p:spPr>
          <a:xfrm>
            <a:off x="5721486" y="4668834"/>
            <a:ext cx="29904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C8B562-361A-721D-47B3-25CD9FDC7964}"/>
              </a:ext>
            </a:extLst>
          </p:cNvPr>
          <p:cNvSpPr txBox="1"/>
          <p:nvPr/>
        </p:nvSpPr>
        <p:spPr>
          <a:xfrm>
            <a:off x="5671033" y="39609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6E64723-E1EA-51E7-4D07-AC6F14E3729B}"/>
              </a:ext>
            </a:extLst>
          </p:cNvPr>
          <p:cNvSpPr txBox="1"/>
          <p:nvPr/>
        </p:nvSpPr>
        <p:spPr>
          <a:xfrm>
            <a:off x="6853804" y="39609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</a:p>
        </p:txBody>
      </p:sp>
    </p:spTree>
    <p:extLst>
      <p:ext uri="{BB962C8B-B14F-4D97-AF65-F5344CB8AC3E}">
        <p14:creationId xmlns:p14="http://schemas.microsoft.com/office/powerpoint/2010/main" val="15040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1B6E0971-2B55-4E6B-B410-F7883062D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7" y="2454711"/>
            <a:ext cx="1068444" cy="1068444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6EFB82-1EDC-4325-AA6D-C7D05B40C54F}"/>
              </a:ext>
            </a:extLst>
          </p:cNvPr>
          <p:cNvSpPr txBox="1"/>
          <p:nvPr/>
        </p:nvSpPr>
        <p:spPr>
          <a:xfrm>
            <a:off x="1640966" y="2123160"/>
            <a:ext cx="993092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そのままの数で計算しないで</a:t>
            </a:r>
            <a:endParaRPr lang="en-US" altLang="ja-JP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がい数にしてから計算する場合があります</a:t>
            </a:r>
            <a:endParaRPr lang="en-US" altLang="ja-JP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目的によって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がい数として使うけた数は変わってきます</a:t>
            </a:r>
            <a:endParaRPr kumimoji="1" lang="ja-JP" altLang="en-US" sz="40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F89E190-478B-4D1A-AA83-6B268468D3D1}"/>
              </a:ext>
            </a:extLst>
          </p:cNvPr>
          <p:cNvSpPr txBox="1"/>
          <p:nvPr/>
        </p:nvSpPr>
        <p:spPr>
          <a:xfrm>
            <a:off x="1640966" y="4898423"/>
            <a:ext cx="83920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がい数での計算を</a:t>
            </a:r>
            <a:r>
              <a:rPr lang="ja-JP" altLang="en-US" sz="4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538606-44BB-11AF-DC7E-A663278363F1}"/>
              </a:ext>
            </a:extLst>
          </p:cNvPr>
          <p:cNvSpPr txBox="1"/>
          <p:nvPr/>
        </p:nvSpPr>
        <p:spPr>
          <a:xfrm>
            <a:off x="2283711" y="647639"/>
            <a:ext cx="6417141" cy="923330"/>
          </a:xfrm>
          <a:prstGeom prst="rect">
            <a:avLst/>
          </a:prstGeom>
          <a:solidFill>
            <a:srgbClr val="FFFFCC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がい数の計算の仕方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8811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76EB9F-15E6-44DA-9668-15C10BCC5283}"/>
              </a:ext>
            </a:extLst>
          </p:cNvPr>
          <p:cNvSpPr txBox="1"/>
          <p:nvPr/>
        </p:nvSpPr>
        <p:spPr>
          <a:xfrm>
            <a:off x="7704084" y="481064"/>
            <a:ext cx="41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百万の位までの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がい数なので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十万の位を四捨五入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088000C6-2CBC-48D8-9F62-65A597487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792698"/>
              </p:ext>
            </p:extLst>
          </p:nvPr>
        </p:nvGraphicFramePr>
        <p:xfrm>
          <a:off x="896884" y="1515421"/>
          <a:ext cx="6654800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8584">
                  <a:extLst>
                    <a:ext uri="{9D8B030D-6E8A-4147-A177-3AD203B41FA5}">
                      <a16:colId xmlns:a16="http://schemas.microsoft.com/office/drawing/2014/main" val="3715653715"/>
                    </a:ext>
                  </a:extLst>
                </a:gridCol>
                <a:gridCol w="3076216">
                  <a:extLst>
                    <a:ext uri="{9D8B030D-6E8A-4147-A177-3AD203B41FA5}">
                      <a16:colId xmlns:a16="http://schemas.microsoft.com/office/drawing/2014/main" val="239320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チーム名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観客数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浦和レッズ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ja-JP" altLang="en-US" sz="18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12,</a:t>
                      </a:r>
                      <a:r>
                        <a:rPr kumimoji="1"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56,036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7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横浜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F</a:t>
                      </a:r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・マリノス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8,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36,732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4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鹿島アントラーズ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7,</a:t>
                      </a:r>
                      <a:r>
                        <a:rPr kumimoji="1"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73,526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名古屋グランパス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6,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26,723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7427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D378E0-EE77-24B7-B5C7-318E59698EA6}"/>
              </a:ext>
            </a:extLst>
          </p:cNvPr>
          <p:cNvSpPr txBox="1"/>
          <p:nvPr/>
        </p:nvSpPr>
        <p:spPr>
          <a:xfrm>
            <a:off x="1016000" y="6035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がい数のたし算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3C13C3-290E-3C84-A22E-C5A8E5DD2ED2}"/>
              </a:ext>
            </a:extLst>
          </p:cNvPr>
          <p:cNvSpPr txBox="1"/>
          <p:nvPr/>
        </p:nvSpPr>
        <p:spPr>
          <a:xfrm>
            <a:off x="8007673" y="2087615"/>
            <a:ext cx="303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07B7C4-FF0A-75E4-BAB5-7B17BF07D73E}"/>
              </a:ext>
            </a:extLst>
          </p:cNvPr>
          <p:cNvSpPr txBox="1"/>
          <p:nvPr/>
        </p:nvSpPr>
        <p:spPr>
          <a:xfrm>
            <a:off x="8313057" y="2628574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393B2E-37B0-7318-5A78-18CB2E642710}"/>
              </a:ext>
            </a:extLst>
          </p:cNvPr>
          <p:cNvSpPr txBox="1"/>
          <p:nvPr/>
        </p:nvSpPr>
        <p:spPr>
          <a:xfrm>
            <a:off x="8313057" y="3222723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6CAD4-BA10-5E3E-FACD-4BFE9AC14EAA}"/>
              </a:ext>
            </a:extLst>
          </p:cNvPr>
          <p:cNvSpPr txBox="1"/>
          <p:nvPr/>
        </p:nvSpPr>
        <p:spPr>
          <a:xfrm>
            <a:off x="8313057" y="3826246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11EF5A4-DFE4-1202-A931-4459459C9E73}"/>
              </a:ext>
            </a:extLst>
          </p:cNvPr>
          <p:cNvCxnSpPr>
            <a:cxnSpLocks/>
          </p:cNvCxnSpPr>
          <p:nvPr/>
        </p:nvCxnSpPr>
        <p:spPr>
          <a:xfrm>
            <a:off x="7551684" y="4315833"/>
            <a:ext cx="3487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0E9815-B5EF-45E6-684E-767D12ECF9F6}"/>
              </a:ext>
            </a:extLst>
          </p:cNvPr>
          <p:cNvSpPr txBox="1"/>
          <p:nvPr/>
        </p:nvSpPr>
        <p:spPr>
          <a:xfrm>
            <a:off x="690640" y="4470120"/>
            <a:ext cx="1003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計算したいけた数を決める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今回は百万の位までのがい数にして計算してみよう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F89621-82F3-6946-CD8A-8AA996D90F42}"/>
              </a:ext>
            </a:extLst>
          </p:cNvPr>
          <p:cNvSpPr txBox="1"/>
          <p:nvPr/>
        </p:nvSpPr>
        <p:spPr>
          <a:xfrm>
            <a:off x="690641" y="5618568"/>
            <a:ext cx="1003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②計算したいけた数に合わせて各チーム四捨五入する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30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/>
      <p:bldP spid="4" grpId="0"/>
      <p:bldP spid="5" grpId="0"/>
      <p:bldP spid="6" grpId="0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976EB9F-15E6-44DA-9668-15C10BCC5283}"/>
              </a:ext>
            </a:extLst>
          </p:cNvPr>
          <p:cNvSpPr txBox="1"/>
          <p:nvPr/>
        </p:nvSpPr>
        <p:spPr>
          <a:xfrm>
            <a:off x="7551684" y="542593"/>
            <a:ext cx="4369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百万の位までの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がい数なので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十万の位を四捨五入</a:t>
            </a: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088000C6-2CBC-48D8-9F62-65A597487D70}"/>
              </a:ext>
            </a:extLst>
          </p:cNvPr>
          <p:cNvGraphicFramePr>
            <a:graphicFrameLocks noGrp="1"/>
          </p:cNvGraphicFramePr>
          <p:nvPr/>
        </p:nvGraphicFramePr>
        <p:xfrm>
          <a:off x="896884" y="1515421"/>
          <a:ext cx="6654800" cy="2895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78584">
                  <a:extLst>
                    <a:ext uri="{9D8B030D-6E8A-4147-A177-3AD203B41FA5}">
                      <a16:colId xmlns:a16="http://schemas.microsoft.com/office/drawing/2014/main" val="3715653715"/>
                    </a:ext>
                  </a:extLst>
                </a:gridCol>
                <a:gridCol w="3076216">
                  <a:extLst>
                    <a:ext uri="{9D8B030D-6E8A-4147-A177-3AD203B41FA5}">
                      <a16:colId xmlns:a16="http://schemas.microsoft.com/office/drawing/2014/main" val="239320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チーム名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観客数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浦和レッズ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ja-JP" altLang="en-US" sz="18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12,</a:t>
                      </a:r>
                      <a:r>
                        <a:rPr kumimoji="1"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56,036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7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横浜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F</a:t>
                      </a:r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・マリノス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8,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36,732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40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鹿島アントラーズ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7,</a:t>
                      </a:r>
                      <a:r>
                        <a:rPr kumimoji="1" lang="en-US" altLang="ja-JP" sz="3200" dirty="0">
                          <a:solidFill>
                            <a:srgbClr val="0000FF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73,526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267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名古屋グランパス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6,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8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26,723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07427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DD378E0-EE77-24B7-B5C7-318E59698EA6}"/>
              </a:ext>
            </a:extLst>
          </p:cNvPr>
          <p:cNvSpPr txBox="1"/>
          <p:nvPr/>
        </p:nvSpPr>
        <p:spPr>
          <a:xfrm>
            <a:off x="1016000" y="6035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がい数のたし算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23C13C3-290E-3C84-A22E-C5A8E5DD2ED2}"/>
              </a:ext>
            </a:extLst>
          </p:cNvPr>
          <p:cNvSpPr txBox="1"/>
          <p:nvPr/>
        </p:nvSpPr>
        <p:spPr>
          <a:xfrm>
            <a:off x="8007673" y="2087615"/>
            <a:ext cx="303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E07B7C4-FF0A-75E4-BAB5-7B17BF07D73E}"/>
              </a:ext>
            </a:extLst>
          </p:cNvPr>
          <p:cNvSpPr txBox="1"/>
          <p:nvPr/>
        </p:nvSpPr>
        <p:spPr>
          <a:xfrm>
            <a:off x="8313057" y="2628574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393B2E-37B0-7318-5A78-18CB2E642710}"/>
              </a:ext>
            </a:extLst>
          </p:cNvPr>
          <p:cNvSpPr txBox="1"/>
          <p:nvPr/>
        </p:nvSpPr>
        <p:spPr>
          <a:xfrm>
            <a:off x="8313057" y="3222723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D6CAD4-BA10-5E3E-FACD-4BFE9AC14EAA}"/>
              </a:ext>
            </a:extLst>
          </p:cNvPr>
          <p:cNvSpPr txBox="1"/>
          <p:nvPr/>
        </p:nvSpPr>
        <p:spPr>
          <a:xfrm>
            <a:off x="8313057" y="3826246"/>
            <a:ext cx="272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D11EF5A4-DFE4-1202-A931-4459459C9E73}"/>
              </a:ext>
            </a:extLst>
          </p:cNvPr>
          <p:cNvCxnSpPr>
            <a:cxnSpLocks/>
          </p:cNvCxnSpPr>
          <p:nvPr/>
        </p:nvCxnSpPr>
        <p:spPr>
          <a:xfrm>
            <a:off x="7551684" y="4315833"/>
            <a:ext cx="348764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9301E1D-A464-1D8C-A9D7-AEC6ADFDB354}"/>
              </a:ext>
            </a:extLst>
          </p:cNvPr>
          <p:cNvSpPr txBox="1"/>
          <p:nvPr/>
        </p:nvSpPr>
        <p:spPr>
          <a:xfrm>
            <a:off x="8007673" y="4411130"/>
            <a:ext cx="3031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35,000,000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334C0F-BB61-2BBF-E166-817A815FD1E8}"/>
              </a:ext>
            </a:extLst>
          </p:cNvPr>
          <p:cNvSpPr txBox="1"/>
          <p:nvPr/>
        </p:nvSpPr>
        <p:spPr>
          <a:xfrm>
            <a:off x="7685335" y="3813686"/>
            <a:ext cx="49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0E9815-B5EF-45E6-684E-767D12ECF9F6}"/>
              </a:ext>
            </a:extLst>
          </p:cNvPr>
          <p:cNvSpPr txBox="1"/>
          <p:nvPr/>
        </p:nvSpPr>
        <p:spPr>
          <a:xfrm>
            <a:off x="690640" y="4470120"/>
            <a:ext cx="1003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計算したいけた数を決める</a:t>
            </a:r>
            <a:endParaRPr lang="en-US" altLang="ja-JP" sz="32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今回は百万の位までのがい数にして計算してみよう 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7F89621-82F3-6946-CD8A-8AA996D90F42}"/>
              </a:ext>
            </a:extLst>
          </p:cNvPr>
          <p:cNvSpPr txBox="1"/>
          <p:nvPr/>
        </p:nvSpPr>
        <p:spPr>
          <a:xfrm>
            <a:off x="690641" y="5618568"/>
            <a:ext cx="100335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②計算したいけた数に合わせて各チーム四捨五入する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B94C25-FCA4-736F-979F-D53EF59F9767}"/>
              </a:ext>
            </a:extLst>
          </p:cNvPr>
          <p:cNvSpPr txBox="1"/>
          <p:nvPr/>
        </p:nvSpPr>
        <p:spPr>
          <a:xfrm>
            <a:off x="690640" y="6203343"/>
            <a:ext cx="6630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③四捨五入した</a:t>
            </a:r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つのがい数をたす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408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088000C6-2CBC-48D8-9F62-65A597487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7968"/>
              </p:ext>
            </p:extLst>
          </p:nvPr>
        </p:nvGraphicFramePr>
        <p:xfrm>
          <a:off x="896884" y="1712371"/>
          <a:ext cx="6243876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792">
                  <a:extLst>
                    <a:ext uri="{9D8B030D-6E8A-4147-A177-3AD203B41FA5}">
                      <a16:colId xmlns:a16="http://schemas.microsoft.com/office/drawing/2014/main" val="3715653715"/>
                    </a:ext>
                  </a:extLst>
                </a:gridCol>
                <a:gridCol w="3061084">
                  <a:extLst>
                    <a:ext uri="{9D8B030D-6E8A-4147-A177-3AD203B41FA5}">
                      <a16:colId xmlns:a16="http://schemas.microsoft.com/office/drawing/2014/main" val="239320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チーム名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観客数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阪神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ja-JP" altLang="en-US" sz="18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3,0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1,335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7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ソフトバンク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2,6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5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6,182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40942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E4B11C-DEB6-43DF-82E1-FF1DD697697F}"/>
              </a:ext>
            </a:extLst>
          </p:cNvPr>
          <p:cNvSpPr txBox="1"/>
          <p:nvPr/>
        </p:nvSpPr>
        <p:spPr>
          <a:xfrm>
            <a:off x="603932" y="4450440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今回は十万の位までのがい数で計算してみよう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06D927-2645-497E-9E4D-C3F327A8AF35}"/>
              </a:ext>
            </a:extLst>
          </p:cNvPr>
          <p:cNvSpPr txBox="1"/>
          <p:nvPr/>
        </p:nvSpPr>
        <p:spPr>
          <a:xfrm>
            <a:off x="603932" y="5174535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②計算したいけた数に合わせて両チーム四捨五入する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070B86-0C6E-4AE5-948F-0449E1D363D7}"/>
              </a:ext>
            </a:extLst>
          </p:cNvPr>
          <p:cNvSpPr txBox="1"/>
          <p:nvPr/>
        </p:nvSpPr>
        <p:spPr>
          <a:xfrm>
            <a:off x="896884" y="3596142"/>
            <a:ext cx="5362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２チームの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差を求めたい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CB29B5-4349-5DB1-35AE-D0886499A148}"/>
              </a:ext>
            </a:extLst>
          </p:cNvPr>
          <p:cNvSpPr txBox="1"/>
          <p:nvPr/>
        </p:nvSpPr>
        <p:spPr>
          <a:xfrm>
            <a:off x="1016000" y="6035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がい数のひき算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F8513-D3D2-DEA5-CDE3-BC2A6C202E43}"/>
              </a:ext>
            </a:extLst>
          </p:cNvPr>
          <p:cNvSpPr txBox="1"/>
          <p:nvPr/>
        </p:nvSpPr>
        <p:spPr>
          <a:xfrm>
            <a:off x="7263818" y="603570"/>
            <a:ext cx="41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十万の位までの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がい数なので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一万の位を四捨五入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B31663-0943-EB6F-1490-CAE7E21C51BA}"/>
              </a:ext>
            </a:extLst>
          </p:cNvPr>
          <p:cNvSpPr txBox="1"/>
          <p:nvPr/>
        </p:nvSpPr>
        <p:spPr>
          <a:xfrm>
            <a:off x="7874000" y="2285132"/>
            <a:ext cx="27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3,100,000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09477-A453-987C-F33C-D59A5D72F8F0}"/>
              </a:ext>
            </a:extLst>
          </p:cNvPr>
          <p:cNvSpPr txBox="1"/>
          <p:nvPr/>
        </p:nvSpPr>
        <p:spPr>
          <a:xfrm>
            <a:off x="7874000" y="2826091"/>
            <a:ext cx="27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2,700,000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F984406-22EC-316E-1E5D-8F9142EC5717}"/>
              </a:ext>
            </a:extLst>
          </p:cNvPr>
          <p:cNvCxnSpPr/>
          <p:nvPr/>
        </p:nvCxnSpPr>
        <p:spPr>
          <a:xfrm>
            <a:off x="7263818" y="3449731"/>
            <a:ext cx="33025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9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088000C6-2CBC-48D8-9F62-65A597487D70}"/>
              </a:ext>
            </a:extLst>
          </p:cNvPr>
          <p:cNvGraphicFramePr>
            <a:graphicFrameLocks noGrp="1"/>
          </p:cNvGraphicFramePr>
          <p:nvPr/>
        </p:nvGraphicFramePr>
        <p:xfrm>
          <a:off x="896884" y="1712371"/>
          <a:ext cx="6243876" cy="1737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2792">
                  <a:extLst>
                    <a:ext uri="{9D8B030D-6E8A-4147-A177-3AD203B41FA5}">
                      <a16:colId xmlns:a16="http://schemas.microsoft.com/office/drawing/2014/main" val="3715653715"/>
                    </a:ext>
                  </a:extLst>
                </a:gridCol>
                <a:gridCol w="3061084">
                  <a:extLst>
                    <a:ext uri="{9D8B030D-6E8A-4147-A177-3AD203B41FA5}">
                      <a16:colId xmlns:a16="http://schemas.microsoft.com/office/drawing/2014/main" val="2393209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チーム名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観客数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0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阪神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ja-JP" altLang="en-US" sz="18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3,0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9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1,335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7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ソフトバンク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2,6</a:t>
                      </a:r>
                      <a:r>
                        <a:rPr kumimoji="1" lang="en-US" altLang="ja-JP" sz="3200" dirty="0">
                          <a:solidFill>
                            <a:srgbClr val="FF0000"/>
                          </a:solidFill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5</a:t>
                      </a:r>
                      <a:r>
                        <a:rPr kumimoji="1" lang="en-US" altLang="ja-JP" sz="3200" dirty="0">
                          <a:latin typeface="UD デジタル 教科書体 NP-B" panose="02020700000000000000" pitchFamily="18" charset="-128"/>
                          <a:ea typeface="UD デジタル 教科書体 NP-B" panose="02020700000000000000" pitchFamily="18" charset="-128"/>
                        </a:rPr>
                        <a:t>6,182</a:t>
                      </a:r>
                      <a:endParaRPr kumimoji="1" lang="ja-JP" altLang="en-US" sz="3200" dirty="0">
                        <a:latin typeface="UD デジタル 教科書体 NP-B" panose="02020700000000000000" pitchFamily="18" charset="-128"/>
                        <a:ea typeface="UD デジタル 教科書体 NP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6240942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7E4B11C-DEB6-43DF-82E1-FF1DD697697F}"/>
              </a:ext>
            </a:extLst>
          </p:cNvPr>
          <p:cNvSpPr txBox="1"/>
          <p:nvPr/>
        </p:nvSpPr>
        <p:spPr>
          <a:xfrm>
            <a:off x="603932" y="4450440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今回は十万の位までのがい数で計算してみよう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706D927-2645-497E-9E4D-C3F327A8AF35}"/>
              </a:ext>
            </a:extLst>
          </p:cNvPr>
          <p:cNvSpPr txBox="1"/>
          <p:nvPr/>
        </p:nvSpPr>
        <p:spPr>
          <a:xfrm>
            <a:off x="603932" y="5174535"/>
            <a:ext cx="11264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②計算したいけた数に合わせて両チーム四捨五入する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F1F353-EBDF-452F-8E0F-4895E2B28622}"/>
              </a:ext>
            </a:extLst>
          </p:cNvPr>
          <p:cNvSpPr txBox="1"/>
          <p:nvPr/>
        </p:nvSpPr>
        <p:spPr>
          <a:xfrm>
            <a:off x="603932" y="5898630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③四捨五入したがい数をひく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7070B86-0C6E-4AE5-948F-0449E1D363D7}"/>
              </a:ext>
            </a:extLst>
          </p:cNvPr>
          <p:cNvSpPr txBox="1"/>
          <p:nvPr/>
        </p:nvSpPr>
        <p:spPr>
          <a:xfrm>
            <a:off x="896884" y="3596142"/>
            <a:ext cx="5286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２チームの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差を求めたい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7CB29B5-4349-5DB1-35AE-D0886499A148}"/>
              </a:ext>
            </a:extLst>
          </p:cNvPr>
          <p:cNvSpPr txBox="1"/>
          <p:nvPr/>
        </p:nvSpPr>
        <p:spPr>
          <a:xfrm>
            <a:off x="1016000" y="6035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がい数のひき算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6F8513-D3D2-DEA5-CDE3-BC2A6C202E43}"/>
              </a:ext>
            </a:extLst>
          </p:cNvPr>
          <p:cNvSpPr txBox="1"/>
          <p:nvPr/>
        </p:nvSpPr>
        <p:spPr>
          <a:xfrm>
            <a:off x="7263818" y="603570"/>
            <a:ext cx="41344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十万の位までの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がい数なので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一万の位を四捨五入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B31663-0943-EB6F-1490-CAE7E21C51BA}"/>
              </a:ext>
            </a:extLst>
          </p:cNvPr>
          <p:cNvSpPr txBox="1"/>
          <p:nvPr/>
        </p:nvSpPr>
        <p:spPr>
          <a:xfrm>
            <a:off x="7874000" y="2285132"/>
            <a:ext cx="27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3,100,000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509477-A453-987C-F33C-D59A5D72F8F0}"/>
              </a:ext>
            </a:extLst>
          </p:cNvPr>
          <p:cNvSpPr txBox="1"/>
          <p:nvPr/>
        </p:nvSpPr>
        <p:spPr>
          <a:xfrm>
            <a:off x="7874000" y="2826091"/>
            <a:ext cx="2726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2,700,000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AF984406-22EC-316E-1E5D-8F9142EC5717}"/>
              </a:ext>
            </a:extLst>
          </p:cNvPr>
          <p:cNvCxnSpPr/>
          <p:nvPr/>
        </p:nvCxnSpPr>
        <p:spPr>
          <a:xfrm>
            <a:off x="7263818" y="3449731"/>
            <a:ext cx="330258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0444F29-7F97-6869-A1E8-12A6183FAFA4}"/>
              </a:ext>
            </a:extLst>
          </p:cNvPr>
          <p:cNvSpPr txBox="1"/>
          <p:nvPr/>
        </p:nvSpPr>
        <p:spPr>
          <a:xfrm>
            <a:off x="8314266" y="3461375"/>
            <a:ext cx="2286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400,000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2800129-0900-7B03-B6FA-B69BA42E13B6}"/>
              </a:ext>
            </a:extLst>
          </p:cNvPr>
          <p:cNvSpPr txBox="1"/>
          <p:nvPr/>
        </p:nvSpPr>
        <p:spPr>
          <a:xfrm>
            <a:off x="7318401" y="2881550"/>
            <a:ext cx="49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1511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00C4BB-DE40-4439-A17A-8A12B1F8901E}"/>
              </a:ext>
            </a:extLst>
          </p:cNvPr>
          <p:cNvSpPr txBox="1"/>
          <p:nvPr/>
        </p:nvSpPr>
        <p:spPr>
          <a:xfrm>
            <a:off x="796343" y="3429000"/>
            <a:ext cx="10341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その場合、上から　　　　　を四捨五入するので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9888E-6627-45EC-9FE1-AC4F5BE6DC1C}"/>
              </a:ext>
            </a:extLst>
          </p:cNvPr>
          <p:cNvSpPr txBox="1"/>
          <p:nvPr/>
        </p:nvSpPr>
        <p:spPr>
          <a:xfrm>
            <a:off x="4643928" y="3439645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２けた目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F74E89-0B99-48B5-AEF3-AD47A5DFAD35}"/>
              </a:ext>
            </a:extLst>
          </p:cNvPr>
          <p:cNvSpPr txBox="1"/>
          <p:nvPr/>
        </p:nvSpPr>
        <p:spPr>
          <a:xfrm>
            <a:off x="1275691" y="5734564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150000</a:t>
            </a:r>
            <a:endParaRPr kumimoji="1" lang="ja-JP" altLang="en-US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8942F44-864F-4BD8-94B0-83403EFD2442}"/>
              </a:ext>
            </a:extLst>
          </p:cNvPr>
          <p:cNvSpPr txBox="1"/>
          <p:nvPr/>
        </p:nvSpPr>
        <p:spPr>
          <a:xfrm>
            <a:off x="7723235" y="5734564"/>
            <a:ext cx="4571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</a:t>
            </a:r>
            <a:r>
              <a:rPr kumimoji="1"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D61426-805A-4C86-BA0D-FDD1EE7D018D}"/>
              </a:ext>
            </a:extLst>
          </p:cNvPr>
          <p:cNvSpPr txBox="1"/>
          <p:nvPr/>
        </p:nvSpPr>
        <p:spPr>
          <a:xfrm>
            <a:off x="796343" y="4204618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お菓子の金額のがい数は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C3090E5-0ACA-43F4-B7D5-97B41A2141AB}"/>
              </a:ext>
            </a:extLst>
          </p:cNvPr>
          <p:cNvSpPr txBox="1"/>
          <p:nvPr/>
        </p:nvSpPr>
        <p:spPr>
          <a:xfrm>
            <a:off x="796343" y="4980237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お菓子の個数のがい数は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3629045-9A3C-4D01-A54B-5A20CED02257}"/>
              </a:ext>
            </a:extLst>
          </p:cNvPr>
          <p:cNvSpPr txBox="1"/>
          <p:nvPr/>
        </p:nvSpPr>
        <p:spPr>
          <a:xfrm>
            <a:off x="6479266" y="4209743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29519E-5F8E-49EA-9E1C-BD46943D29DA}"/>
              </a:ext>
            </a:extLst>
          </p:cNvPr>
          <p:cNvSpPr txBox="1"/>
          <p:nvPr/>
        </p:nvSpPr>
        <p:spPr>
          <a:xfrm>
            <a:off x="6479266" y="5003458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EB8FDF9-BD15-4B8B-9F60-B70A89054FB2}"/>
              </a:ext>
            </a:extLst>
          </p:cNvPr>
          <p:cNvCxnSpPr/>
          <p:nvPr/>
        </p:nvCxnSpPr>
        <p:spPr>
          <a:xfrm>
            <a:off x="4643928" y="4075331"/>
            <a:ext cx="205595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9C7C40B3-909B-4B53-8B28-BF1F83C7AB9D}"/>
              </a:ext>
            </a:extLst>
          </p:cNvPr>
          <p:cNvCxnSpPr>
            <a:cxnSpLocks/>
          </p:cNvCxnSpPr>
          <p:nvPr/>
        </p:nvCxnSpPr>
        <p:spPr>
          <a:xfrm>
            <a:off x="6208023" y="4850949"/>
            <a:ext cx="21537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361CDC5-84F8-4000-B4CB-DC7A5FCD53C6}"/>
              </a:ext>
            </a:extLst>
          </p:cNvPr>
          <p:cNvCxnSpPr>
            <a:cxnSpLocks/>
          </p:cNvCxnSpPr>
          <p:nvPr/>
        </p:nvCxnSpPr>
        <p:spPr>
          <a:xfrm>
            <a:off x="6216054" y="5573069"/>
            <a:ext cx="215379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ACF1E03-3D12-33C8-321A-2E322FBF1463}"/>
              </a:ext>
            </a:extLst>
          </p:cNvPr>
          <p:cNvSpPr txBox="1"/>
          <p:nvPr/>
        </p:nvSpPr>
        <p:spPr>
          <a:xfrm>
            <a:off x="1016000" y="544696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がい数のかけ算</a:t>
            </a:r>
            <a:endParaRPr kumimoji="1" lang="ja-JP" altLang="en-US" sz="44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6EFB82-1EDC-4325-AA6D-C7D05B40C54F}"/>
              </a:ext>
            </a:extLst>
          </p:cNvPr>
          <p:cNvSpPr txBox="1"/>
          <p:nvPr/>
        </p:nvSpPr>
        <p:spPr>
          <a:xfrm>
            <a:off x="860135" y="1559418"/>
            <a:ext cx="1039900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スーパーツートムでは、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478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のお菓子を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発注しました。金額の見積もりをするのに</a:t>
            </a:r>
          </a:p>
          <a:p>
            <a:r>
              <a:rPr kumimoji="1" lang="ja-JP" altLang="en-US" sz="36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上から１けたのがい数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で計算してみましょう</a:t>
            </a:r>
          </a:p>
        </p:txBody>
      </p:sp>
    </p:spTree>
    <p:extLst>
      <p:ext uri="{BB962C8B-B14F-4D97-AF65-F5344CB8AC3E}">
        <p14:creationId xmlns:p14="http://schemas.microsoft.com/office/powerpoint/2010/main" val="357377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6EFB82-1EDC-4325-AA6D-C7D05B40C54F}"/>
              </a:ext>
            </a:extLst>
          </p:cNvPr>
          <p:cNvSpPr txBox="1"/>
          <p:nvPr/>
        </p:nvSpPr>
        <p:spPr>
          <a:xfrm>
            <a:off x="1538515" y="1333802"/>
            <a:ext cx="947567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スーパーツートムでは、同じ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32485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で発注しました。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袋当たりの仕入れ値は、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およそいくらになりますか？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200C4BB-DE40-4439-A17A-8A12B1F8901E}"/>
              </a:ext>
            </a:extLst>
          </p:cNvPr>
          <p:cNvSpPr txBox="1"/>
          <p:nvPr/>
        </p:nvSpPr>
        <p:spPr>
          <a:xfrm>
            <a:off x="1538515" y="4299649"/>
            <a:ext cx="96231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今回は、</a:t>
            </a:r>
            <a:r>
              <a:rPr lang="ja-JP" altLang="en-US" sz="32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お菓子の袋の数は上から１けたのがい数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</a:t>
            </a:r>
            <a:r>
              <a:rPr lang="ja-JP" altLang="en-US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金額は上から２けたのがい数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にしてから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計算してみましょう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D8609E-9D6C-71E2-2F41-D8A6A9F34CDF}"/>
              </a:ext>
            </a:extLst>
          </p:cNvPr>
          <p:cNvSpPr txBox="1"/>
          <p:nvPr/>
        </p:nvSpPr>
        <p:spPr>
          <a:xfrm>
            <a:off x="1016000" y="4511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がい数のわり算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316624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6EFB82-1EDC-4325-AA6D-C7D05B40C54F}"/>
              </a:ext>
            </a:extLst>
          </p:cNvPr>
          <p:cNvSpPr txBox="1"/>
          <p:nvPr/>
        </p:nvSpPr>
        <p:spPr>
          <a:xfrm>
            <a:off x="1538515" y="1333802"/>
            <a:ext cx="947567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スーパーツートムでは、同じ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495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32485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で発注しました。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お菓子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袋当たりの仕入れ値は、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およそいくらになりますか？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D8609E-9D6C-71E2-2F41-D8A6A9F34CDF}"/>
              </a:ext>
            </a:extLst>
          </p:cNvPr>
          <p:cNvSpPr txBox="1"/>
          <p:nvPr/>
        </p:nvSpPr>
        <p:spPr>
          <a:xfrm>
            <a:off x="1016000" y="451170"/>
            <a:ext cx="413446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がい数のわり算</a:t>
            </a:r>
            <a:endParaRPr kumimoji="1" lang="ja-JP" altLang="en-US" sz="44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1F3B58-9255-C22E-5A72-65B06D15C356}"/>
              </a:ext>
            </a:extLst>
          </p:cNvPr>
          <p:cNvSpPr txBox="1"/>
          <p:nvPr/>
        </p:nvSpPr>
        <p:spPr>
          <a:xfrm>
            <a:off x="1258614" y="3881110"/>
            <a:ext cx="987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FF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上から１けたのがい数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にしたお菓子の袋の数は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8E9CFF-E83C-A31C-BB03-30590B6F4A9F}"/>
              </a:ext>
            </a:extLst>
          </p:cNvPr>
          <p:cNvSpPr txBox="1"/>
          <p:nvPr/>
        </p:nvSpPr>
        <p:spPr>
          <a:xfrm>
            <a:off x="1258614" y="5974902"/>
            <a:ext cx="4378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32000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2A9BE6-0724-F7BD-DBB1-3125FF0ED8C3}"/>
              </a:ext>
            </a:extLst>
          </p:cNvPr>
          <p:cNvSpPr txBox="1"/>
          <p:nvPr/>
        </p:nvSpPr>
        <p:spPr>
          <a:xfrm>
            <a:off x="1258614" y="508959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b="0" i="0" u="none" strike="noStrike" baseline="0" dirty="0">
                <a:solidFill>
                  <a:srgbClr val="0000FF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上から２けたのがい数</a:t>
            </a:r>
            <a:r>
              <a:rPr lang="ja-JP" altLang="en-US" sz="3600" b="0" i="0" u="none" strike="noStrike" baseline="0" dirty="0">
                <a:solidFill>
                  <a:srgbClr val="000000"/>
                </a:solidFill>
                <a:latin typeface="Century" panose="02040604050505020304" pitchFamily="18" charset="0"/>
                <a:ea typeface="UD デジタル 教科書体 NP-B" panose="02020700000000000000" pitchFamily="18" charset="-128"/>
              </a:rPr>
              <a:t>にした金額は</a:t>
            </a:r>
            <a:endParaRPr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995CE4F-DFBF-E73A-11C5-35C32CD7AA44}"/>
              </a:ext>
            </a:extLst>
          </p:cNvPr>
          <p:cNvSpPr txBox="1"/>
          <p:nvPr/>
        </p:nvSpPr>
        <p:spPr>
          <a:xfrm>
            <a:off x="9713761" y="4443259"/>
            <a:ext cx="1627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</a:t>
            </a:r>
            <a:r>
              <a:rPr kumimoji="1"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98532E9-E764-E654-C6E9-B053C24A9617}"/>
              </a:ext>
            </a:extLst>
          </p:cNvPr>
          <p:cNvSpPr txBox="1"/>
          <p:nvPr/>
        </p:nvSpPr>
        <p:spPr>
          <a:xfrm>
            <a:off x="9059736" y="5089589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32000</a:t>
            </a:r>
            <a:r>
              <a:rPr kumimoji="1"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EC4E93A-4E72-A142-F979-AA440458FE04}"/>
              </a:ext>
            </a:extLst>
          </p:cNvPr>
          <p:cNvSpPr txBox="1"/>
          <p:nvPr/>
        </p:nvSpPr>
        <p:spPr>
          <a:xfrm>
            <a:off x="7270785" y="5974902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およそ（約）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</a:p>
        </p:txBody>
      </p:sp>
    </p:spTree>
    <p:extLst>
      <p:ext uri="{BB962C8B-B14F-4D97-AF65-F5344CB8AC3E}">
        <p14:creationId xmlns:p14="http://schemas.microsoft.com/office/powerpoint/2010/main" val="314495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A5327B82-873E-4101-9FE4-F65B8B58D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19102"/>
              </p:ext>
            </p:extLst>
          </p:nvPr>
        </p:nvGraphicFramePr>
        <p:xfrm>
          <a:off x="1355673" y="2096209"/>
          <a:ext cx="7811334" cy="4364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3778">
                  <a:extLst>
                    <a:ext uri="{9D8B030D-6E8A-4147-A177-3AD203B41FA5}">
                      <a16:colId xmlns:a16="http://schemas.microsoft.com/office/drawing/2014/main" val="813258858"/>
                    </a:ext>
                  </a:extLst>
                </a:gridCol>
                <a:gridCol w="2603778">
                  <a:extLst>
                    <a:ext uri="{9D8B030D-6E8A-4147-A177-3AD203B41FA5}">
                      <a16:colId xmlns:a16="http://schemas.microsoft.com/office/drawing/2014/main" val="826005288"/>
                    </a:ext>
                  </a:extLst>
                </a:gridCol>
                <a:gridCol w="2603778">
                  <a:extLst>
                    <a:ext uri="{9D8B030D-6E8A-4147-A177-3AD203B41FA5}">
                      <a16:colId xmlns:a16="http://schemas.microsoft.com/office/drawing/2014/main" val="2257678015"/>
                    </a:ext>
                  </a:extLst>
                </a:gridCol>
              </a:tblGrid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316054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806485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6599576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610969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089211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551976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513450"/>
                  </a:ext>
                </a:extLst>
              </a:tr>
              <a:tr h="545569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86247"/>
                  </a:ext>
                </a:extLst>
              </a:tr>
            </a:tbl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11B8C9-781C-4012-8145-3779C659AAAE}"/>
              </a:ext>
            </a:extLst>
          </p:cNvPr>
          <p:cNvSpPr txBox="1"/>
          <p:nvPr/>
        </p:nvSpPr>
        <p:spPr>
          <a:xfrm>
            <a:off x="972341" y="516894"/>
            <a:ext cx="99309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①山の高さを四捨五入して、百の位までの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がい数にしてみましょう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DF98F4-091D-438E-8B3B-069E336C0DBF}"/>
              </a:ext>
            </a:extLst>
          </p:cNvPr>
          <p:cNvSpPr txBox="1"/>
          <p:nvPr/>
        </p:nvSpPr>
        <p:spPr>
          <a:xfrm>
            <a:off x="7184828" y="2620191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3800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976E394-38DE-4339-862D-E4A7C64F6C78}"/>
              </a:ext>
            </a:extLst>
          </p:cNvPr>
          <p:cNvSpPr txBox="1"/>
          <p:nvPr/>
        </p:nvSpPr>
        <p:spPr>
          <a:xfrm>
            <a:off x="7184828" y="3170703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3200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0B7331-CA3A-4759-91AD-8948A03F1D35}"/>
              </a:ext>
            </a:extLst>
          </p:cNvPr>
          <p:cNvSpPr txBox="1"/>
          <p:nvPr/>
        </p:nvSpPr>
        <p:spPr>
          <a:xfrm>
            <a:off x="7184828" y="3712132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2900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36BE15-70DC-4452-AEA9-3EA0B960D587}"/>
              </a:ext>
            </a:extLst>
          </p:cNvPr>
          <p:cNvSpPr txBox="1"/>
          <p:nvPr/>
        </p:nvSpPr>
        <p:spPr>
          <a:xfrm>
            <a:off x="7184828" y="4287008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1800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62F2897F-E2FC-46AF-B287-82C86DD6CB2F}"/>
              </a:ext>
            </a:extLst>
          </p:cNvPr>
          <p:cNvSpPr txBox="1"/>
          <p:nvPr/>
        </p:nvSpPr>
        <p:spPr>
          <a:xfrm>
            <a:off x="7184828" y="4836616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1500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16A31A-881C-4B91-AA6B-00F456C471C4}"/>
              </a:ext>
            </a:extLst>
          </p:cNvPr>
          <p:cNvSpPr txBox="1"/>
          <p:nvPr/>
        </p:nvSpPr>
        <p:spPr>
          <a:xfrm>
            <a:off x="7184828" y="5387490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1400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04896B-91F7-4B37-863B-16F5437468C8}"/>
              </a:ext>
            </a:extLst>
          </p:cNvPr>
          <p:cNvSpPr txBox="1"/>
          <p:nvPr/>
        </p:nvSpPr>
        <p:spPr>
          <a:xfrm>
            <a:off x="7184828" y="5894753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1300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08DBDB0-062A-4D30-82DF-55B899B072A6}"/>
              </a:ext>
            </a:extLst>
          </p:cNvPr>
          <p:cNvSpPr txBox="1"/>
          <p:nvPr/>
        </p:nvSpPr>
        <p:spPr>
          <a:xfrm>
            <a:off x="4544016" y="2618471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3776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D35A90F-E0C2-43E1-AA9E-2C7F170D8389}"/>
              </a:ext>
            </a:extLst>
          </p:cNvPr>
          <p:cNvSpPr txBox="1"/>
          <p:nvPr/>
        </p:nvSpPr>
        <p:spPr>
          <a:xfrm>
            <a:off x="4544016" y="3168983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3180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6166443-8E86-4086-BB6D-905D8DD12D2A}"/>
              </a:ext>
            </a:extLst>
          </p:cNvPr>
          <p:cNvSpPr txBox="1"/>
          <p:nvPr/>
        </p:nvSpPr>
        <p:spPr>
          <a:xfrm>
            <a:off x="4544016" y="3710412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2867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23694F-2D7F-4253-B2E5-9CD4196030FF}"/>
              </a:ext>
            </a:extLst>
          </p:cNvPr>
          <p:cNvSpPr txBox="1"/>
          <p:nvPr/>
        </p:nvSpPr>
        <p:spPr>
          <a:xfrm>
            <a:off x="4544016" y="4285288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1828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F718FF6-CFC8-4460-9D16-E98591B48A03}"/>
              </a:ext>
            </a:extLst>
          </p:cNvPr>
          <p:cNvSpPr txBox="1"/>
          <p:nvPr/>
        </p:nvSpPr>
        <p:spPr>
          <a:xfrm>
            <a:off x="4544016" y="4834896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1541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C38B523-9D44-4899-ACCB-A7AD423603A8}"/>
              </a:ext>
            </a:extLst>
          </p:cNvPr>
          <p:cNvSpPr txBox="1"/>
          <p:nvPr/>
        </p:nvSpPr>
        <p:spPr>
          <a:xfrm>
            <a:off x="4544016" y="5385770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1438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4FCE288-0275-4BCB-B505-68814E39FF0F}"/>
              </a:ext>
            </a:extLst>
          </p:cNvPr>
          <p:cNvSpPr txBox="1"/>
          <p:nvPr/>
        </p:nvSpPr>
        <p:spPr>
          <a:xfrm>
            <a:off x="4544016" y="5893033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1252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78F848D-8BD4-4168-B5D3-CD4BED3A519C}"/>
              </a:ext>
            </a:extLst>
          </p:cNvPr>
          <p:cNvSpPr txBox="1"/>
          <p:nvPr/>
        </p:nvSpPr>
        <p:spPr>
          <a:xfrm>
            <a:off x="2062654" y="2620191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富士山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5AC78B-548C-44E7-9B8C-A33B331E2F19}"/>
              </a:ext>
            </a:extLst>
          </p:cNvPr>
          <p:cNvSpPr txBox="1"/>
          <p:nvPr/>
        </p:nvSpPr>
        <p:spPr>
          <a:xfrm>
            <a:off x="2062654" y="3170703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槍ヶ岳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27073D6-1DE9-48D8-B3BE-5AAE2AB6515A}"/>
              </a:ext>
            </a:extLst>
          </p:cNvPr>
          <p:cNvSpPr txBox="1"/>
          <p:nvPr/>
        </p:nvSpPr>
        <p:spPr>
          <a:xfrm>
            <a:off x="2062654" y="3712132"/>
            <a:ext cx="105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旭岳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708DC1-983D-4740-B3D2-1478997F63CB}"/>
              </a:ext>
            </a:extLst>
          </p:cNvPr>
          <p:cNvSpPr txBox="1"/>
          <p:nvPr/>
        </p:nvSpPr>
        <p:spPr>
          <a:xfrm>
            <a:off x="2062654" y="4287008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赤城山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52214BC9-9D65-415F-9007-1085C56602E1}"/>
              </a:ext>
            </a:extLst>
          </p:cNvPr>
          <p:cNvSpPr txBox="1"/>
          <p:nvPr/>
        </p:nvSpPr>
        <p:spPr>
          <a:xfrm>
            <a:off x="2062654" y="4836616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三国山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AB78F65-DFFD-4930-B142-A416C83D2C72}"/>
              </a:ext>
            </a:extLst>
          </p:cNvPr>
          <p:cNvSpPr txBox="1"/>
          <p:nvPr/>
        </p:nvSpPr>
        <p:spPr>
          <a:xfrm>
            <a:off x="2062654" y="5387490"/>
            <a:ext cx="143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箱根山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EF47316-3522-4C74-9AFC-BD0BE54918E3}"/>
              </a:ext>
            </a:extLst>
          </p:cNvPr>
          <p:cNvSpPr txBox="1"/>
          <p:nvPr/>
        </p:nvSpPr>
        <p:spPr>
          <a:xfrm>
            <a:off x="2062654" y="5894753"/>
            <a:ext cx="1053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大山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8C132DF-B759-4B70-B47F-543E2919E491}"/>
              </a:ext>
            </a:extLst>
          </p:cNvPr>
          <p:cNvSpPr txBox="1"/>
          <p:nvPr/>
        </p:nvSpPr>
        <p:spPr>
          <a:xfrm>
            <a:off x="6760768" y="2101407"/>
            <a:ext cx="2247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D4E6AEB-1C62-4813-9DA2-24D40848BB1E}"/>
              </a:ext>
            </a:extLst>
          </p:cNvPr>
          <p:cNvSpPr txBox="1"/>
          <p:nvPr/>
        </p:nvSpPr>
        <p:spPr>
          <a:xfrm>
            <a:off x="3981557" y="2114976"/>
            <a:ext cx="265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山の高さ</a:t>
            </a:r>
            <a:r>
              <a:rPr kumimoji="1"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(m)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4A0FFEE-2A70-43A2-BD0C-AE4BFC3D5ABE}"/>
              </a:ext>
            </a:extLst>
          </p:cNvPr>
          <p:cNvSpPr txBox="1"/>
          <p:nvPr/>
        </p:nvSpPr>
        <p:spPr>
          <a:xfrm>
            <a:off x="1799120" y="2101407"/>
            <a:ext cx="1821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山の名前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5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5174B-6257-4C68-A8B4-2C1A50B3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468"/>
            <a:ext cx="10670628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次の数のがい数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およその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数</a:t>
            </a:r>
            <a: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を考えるとき</a:t>
            </a:r>
            <a:br>
              <a:rPr kumimoji="1"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8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のどちらに近いですか？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582635-BCB1-4671-98FF-E08717A1B8D1}"/>
              </a:ext>
            </a:extLst>
          </p:cNvPr>
          <p:cNvSpPr txBox="1"/>
          <p:nvPr/>
        </p:nvSpPr>
        <p:spPr>
          <a:xfrm>
            <a:off x="640006" y="2127112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245FDB-87BE-4C1E-BDFE-4A9F6859B518}"/>
              </a:ext>
            </a:extLst>
          </p:cNvPr>
          <p:cNvSpPr txBox="1"/>
          <p:nvPr/>
        </p:nvSpPr>
        <p:spPr>
          <a:xfrm>
            <a:off x="682047" y="4846767"/>
            <a:ext cx="9417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どこを見て判断しましたか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　　　の位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2260167-2343-453E-B6CC-82EA158FAE38}"/>
              </a:ext>
            </a:extLst>
          </p:cNvPr>
          <p:cNvSpPr txBox="1"/>
          <p:nvPr/>
        </p:nvSpPr>
        <p:spPr>
          <a:xfrm>
            <a:off x="2626462" y="2134030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DBF435-3E85-447E-B560-4A0B942756B9}"/>
              </a:ext>
            </a:extLst>
          </p:cNvPr>
          <p:cNvSpPr txBox="1"/>
          <p:nvPr/>
        </p:nvSpPr>
        <p:spPr>
          <a:xfrm>
            <a:off x="6154073" y="2134030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39215C8-BE52-4671-A1C4-87CF56E7F297}"/>
              </a:ext>
            </a:extLst>
          </p:cNvPr>
          <p:cNvSpPr txBox="1"/>
          <p:nvPr/>
        </p:nvSpPr>
        <p:spPr>
          <a:xfrm>
            <a:off x="8140529" y="2134030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5DEE4-F7B6-4E9F-A07C-664C8571C052}"/>
              </a:ext>
            </a:extLst>
          </p:cNvPr>
          <p:cNvSpPr txBox="1"/>
          <p:nvPr/>
        </p:nvSpPr>
        <p:spPr>
          <a:xfrm>
            <a:off x="640006" y="2954343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F41E0C9-3DED-4D99-A213-5DC0D5740FE8}"/>
              </a:ext>
            </a:extLst>
          </p:cNvPr>
          <p:cNvSpPr txBox="1"/>
          <p:nvPr/>
        </p:nvSpPr>
        <p:spPr>
          <a:xfrm>
            <a:off x="2626462" y="2954343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E085BB-6138-462D-B3F7-DC25A545233A}"/>
              </a:ext>
            </a:extLst>
          </p:cNvPr>
          <p:cNvSpPr txBox="1"/>
          <p:nvPr/>
        </p:nvSpPr>
        <p:spPr>
          <a:xfrm>
            <a:off x="6151800" y="2954343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CDFE8B-C3DF-4567-BA5C-902291515E2F}"/>
              </a:ext>
            </a:extLst>
          </p:cNvPr>
          <p:cNvSpPr txBox="1"/>
          <p:nvPr/>
        </p:nvSpPr>
        <p:spPr>
          <a:xfrm>
            <a:off x="8138256" y="2954343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8176D9C-EF4D-4913-9B39-FCB9A08FD506}"/>
              </a:ext>
            </a:extLst>
          </p:cNvPr>
          <p:cNvSpPr txBox="1"/>
          <p:nvPr/>
        </p:nvSpPr>
        <p:spPr>
          <a:xfrm>
            <a:off x="672462" y="3781574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C04F4F8-EF23-483C-962E-D34105B94E29}"/>
              </a:ext>
            </a:extLst>
          </p:cNvPr>
          <p:cNvSpPr txBox="1"/>
          <p:nvPr/>
        </p:nvSpPr>
        <p:spPr>
          <a:xfrm>
            <a:off x="2658918" y="3781574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FC05EFC-88E7-4AAB-BAD0-D36A8FB626D4}"/>
              </a:ext>
            </a:extLst>
          </p:cNvPr>
          <p:cNvSpPr txBox="1"/>
          <p:nvPr/>
        </p:nvSpPr>
        <p:spPr>
          <a:xfrm>
            <a:off x="6151800" y="3731759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0D5078-26F6-4C98-A903-FAA73ED42CC2}"/>
              </a:ext>
            </a:extLst>
          </p:cNvPr>
          <p:cNvSpPr txBox="1"/>
          <p:nvPr/>
        </p:nvSpPr>
        <p:spPr>
          <a:xfrm>
            <a:off x="8138256" y="3731759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BA76F6-AC77-4691-B96A-12A7E23EFC06}"/>
              </a:ext>
            </a:extLst>
          </p:cNvPr>
          <p:cNvSpPr txBox="1"/>
          <p:nvPr/>
        </p:nvSpPr>
        <p:spPr>
          <a:xfrm>
            <a:off x="7960357" y="484676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C0430296-9BBD-7414-F963-E5026D5E0D34}"/>
              </a:ext>
            </a:extLst>
          </p:cNvPr>
          <p:cNvCxnSpPr/>
          <p:nvPr/>
        </p:nvCxnSpPr>
        <p:spPr>
          <a:xfrm>
            <a:off x="7791993" y="5554653"/>
            <a:ext cx="230801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6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  <p:bldP spid="17" grpId="0"/>
      <p:bldP spid="19" grpId="0"/>
      <p:bldP spid="21" grpId="0"/>
      <p:bldP spid="23" grpId="0"/>
      <p:bldP spid="4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A11B8C9-781C-4012-8145-3779C659AAAE}"/>
              </a:ext>
            </a:extLst>
          </p:cNvPr>
          <p:cNvSpPr txBox="1"/>
          <p:nvPr/>
        </p:nvSpPr>
        <p:spPr>
          <a:xfrm>
            <a:off x="972341" y="1115984"/>
            <a:ext cx="8392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②グラフのたてのじくの１目もりは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何ｍですか？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2236536-4773-41AE-8889-5D83A985A266}"/>
              </a:ext>
            </a:extLst>
          </p:cNvPr>
          <p:cNvSpPr txBox="1"/>
          <p:nvPr/>
        </p:nvSpPr>
        <p:spPr>
          <a:xfrm>
            <a:off x="972341" y="3602580"/>
            <a:ext cx="941796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③がい数を使って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山の高さをぼうグラフに表しましょう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7D01BCA-DDF9-4B58-B687-233EAF1899F6}"/>
              </a:ext>
            </a:extLst>
          </p:cNvPr>
          <p:cNvSpPr txBox="1"/>
          <p:nvPr/>
        </p:nvSpPr>
        <p:spPr>
          <a:xfrm>
            <a:off x="6873766" y="254224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１００ｍ</a:t>
            </a:r>
          </a:p>
        </p:txBody>
      </p:sp>
    </p:spTree>
    <p:extLst>
      <p:ext uri="{BB962C8B-B14F-4D97-AF65-F5344CB8AC3E}">
        <p14:creationId xmlns:p14="http://schemas.microsoft.com/office/powerpoint/2010/main" val="37945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11" descr="グラフ&#10;&#10;自動的に生成された説明">
            <a:extLst>
              <a:ext uri="{FF2B5EF4-FFF2-40B4-BE49-F238E27FC236}">
                <a16:creationId xmlns:a16="http://schemas.microsoft.com/office/drawing/2014/main" id="{19239A0A-1D65-48E5-B57A-DE92EF8D0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052" y="148242"/>
            <a:ext cx="5661990" cy="6504806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76EFB82-1EDC-4325-AA6D-C7D05B40C54F}"/>
              </a:ext>
            </a:extLst>
          </p:cNvPr>
          <p:cNvSpPr txBox="1"/>
          <p:nvPr/>
        </p:nvSpPr>
        <p:spPr>
          <a:xfrm>
            <a:off x="725214" y="1690688"/>
            <a:ext cx="849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44,712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円は、約何万何千円ですか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8E4D62C-691F-47F6-80EB-7925C56DD3C7}"/>
              </a:ext>
            </a:extLst>
          </p:cNvPr>
          <p:cNvSpPr txBox="1"/>
          <p:nvPr/>
        </p:nvSpPr>
        <p:spPr>
          <a:xfrm>
            <a:off x="9230748" y="1690688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908D26D-6FCF-5DA1-4CA6-8009D9432D4E}"/>
              </a:ext>
            </a:extLst>
          </p:cNvPr>
          <p:cNvSpPr txBox="1"/>
          <p:nvPr/>
        </p:nvSpPr>
        <p:spPr>
          <a:xfrm>
            <a:off x="1016000" y="603570"/>
            <a:ext cx="3570208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がい算の練習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876379-5BFC-3840-4BD4-6E325BC0CB42}"/>
              </a:ext>
            </a:extLst>
          </p:cNvPr>
          <p:cNvSpPr txBox="1"/>
          <p:nvPr/>
        </p:nvSpPr>
        <p:spPr>
          <a:xfrm>
            <a:off x="725214" y="2507661"/>
            <a:ext cx="8350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29,086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円は、約何万何千円ですか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30C4A70-9FA6-5034-E40E-4F7B0DE1113F}"/>
              </a:ext>
            </a:extLst>
          </p:cNvPr>
          <p:cNvSpPr txBox="1"/>
          <p:nvPr/>
        </p:nvSpPr>
        <p:spPr>
          <a:xfrm>
            <a:off x="9230748" y="2503446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02F346E-F13F-2695-C697-75196DBB3766}"/>
              </a:ext>
            </a:extLst>
          </p:cNvPr>
          <p:cNvSpPr txBox="1"/>
          <p:nvPr/>
        </p:nvSpPr>
        <p:spPr>
          <a:xfrm>
            <a:off x="725214" y="3675386"/>
            <a:ext cx="7730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つのがい数をたしましょう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BF3F1E-CDAD-3E2B-CDE8-2A16A5DB205E}"/>
              </a:ext>
            </a:extLst>
          </p:cNvPr>
          <p:cNvSpPr txBox="1"/>
          <p:nvPr/>
        </p:nvSpPr>
        <p:spPr>
          <a:xfrm>
            <a:off x="725214" y="4600277"/>
            <a:ext cx="8755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上の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つのがい数の差を求めましょう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1D07478-9E79-924A-5E8D-C998D31212D1}"/>
              </a:ext>
            </a:extLst>
          </p:cNvPr>
          <p:cNvSpPr txBox="1"/>
          <p:nvPr/>
        </p:nvSpPr>
        <p:spPr>
          <a:xfrm>
            <a:off x="9230748" y="3675386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6650D5-6F67-7CB5-BE79-C8405C79FF5D}"/>
              </a:ext>
            </a:extLst>
          </p:cNvPr>
          <p:cNvSpPr txBox="1"/>
          <p:nvPr/>
        </p:nvSpPr>
        <p:spPr>
          <a:xfrm>
            <a:off x="9230748" y="4540532"/>
            <a:ext cx="24513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万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</a:t>
            </a:r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千円</a:t>
            </a:r>
          </a:p>
        </p:txBody>
      </p:sp>
    </p:spTree>
    <p:extLst>
      <p:ext uri="{BB962C8B-B14F-4D97-AF65-F5344CB8AC3E}">
        <p14:creationId xmlns:p14="http://schemas.microsoft.com/office/powerpoint/2010/main" val="9628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1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DEE0C4B-41FB-44EB-B0AD-BBB8F9377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kumimoji="1" lang="ja-JP" altLang="en-US" sz="9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4F585B3-65B6-4FA9-BA11-74E9AE92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がい数を使うと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分かりやすくなりますね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4822339-3277-9FB7-14F1-B1A2F09F85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r="12504" b="-6"/>
          <a:stretch/>
        </p:blipFill>
        <p:spPr>
          <a:xfrm>
            <a:off x="2876213" y="3024554"/>
            <a:ext cx="1768632" cy="260433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9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95174B-6257-4C68-A8B4-2C1A50B32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449" y="500173"/>
            <a:ext cx="8747186" cy="76487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のどちらの数に近いか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582635-BCB1-4671-98FF-E08717A1B8D1}"/>
              </a:ext>
            </a:extLst>
          </p:cNvPr>
          <p:cNvSpPr txBox="1"/>
          <p:nvPr/>
        </p:nvSpPr>
        <p:spPr>
          <a:xfrm>
            <a:off x="976551" y="1386386"/>
            <a:ext cx="1640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34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68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245FDB-87BE-4C1E-BDFE-4A9F6859B518}"/>
              </a:ext>
            </a:extLst>
          </p:cNvPr>
          <p:cNvSpPr txBox="1"/>
          <p:nvPr/>
        </p:nvSpPr>
        <p:spPr>
          <a:xfrm>
            <a:off x="682047" y="3505489"/>
            <a:ext cx="11020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</a:t>
            </a:r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にすることを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5DEE4-F7B6-4E9F-A07C-664C8571C052}"/>
              </a:ext>
            </a:extLst>
          </p:cNvPr>
          <p:cNvSpPr txBox="1"/>
          <p:nvPr/>
        </p:nvSpPr>
        <p:spPr>
          <a:xfrm>
            <a:off x="6169053" y="1415774"/>
            <a:ext cx="1640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09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72</a:t>
            </a: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</a:t>
            </a:r>
            <a:endParaRPr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0CDFE8B-C3DF-4567-BA5C-902291515E2F}"/>
              </a:ext>
            </a:extLst>
          </p:cNvPr>
          <p:cNvSpPr txBox="1"/>
          <p:nvPr/>
        </p:nvSpPr>
        <p:spPr>
          <a:xfrm>
            <a:off x="8103750" y="2024221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40D5078-26F6-4C98-A903-FAA73ED42CC2}"/>
              </a:ext>
            </a:extLst>
          </p:cNvPr>
          <p:cNvSpPr txBox="1"/>
          <p:nvPr/>
        </p:nvSpPr>
        <p:spPr>
          <a:xfrm>
            <a:off x="2790967" y="2024730"/>
            <a:ext cx="31790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に近い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3CAA954-32C1-DE37-2262-1ACA245790DF}"/>
              </a:ext>
            </a:extLst>
          </p:cNvPr>
          <p:cNvSpPr txBox="1"/>
          <p:nvPr/>
        </p:nvSpPr>
        <p:spPr>
          <a:xfrm>
            <a:off x="682047" y="4986248"/>
            <a:ext cx="1103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の位が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のとき</a:t>
            </a:r>
            <a:r>
              <a:rPr kumimoji="1"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にすることを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88CE6E-4340-1CE5-83E2-73F22CF04F81}"/>
              </a:ext>
            </a:extLst>
          </p:cNvPr>
          <p:cNvSpPr txBox="1"/>
          <p:nvPr/>
        </p:nvSpPr>
        <p:spPr>
          <a:xfrm>
            <a:off x="4024955" y="4261769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75BDFCF-85E8-0954-EE5D-79271E63F10C}"/>
              </a:ext>
            </a:extLst>
          </p:cNvPr>
          <p:cNvSpPr txBox="1"/>
          <p:nvPr/>
        </p:nvSpPr>
        <p:spPr>
          <a:xfrm>
            <a:off x="6361506" y="5691903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切り上げる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E1F2CAC-A5DF-7690-FEED-6E96D07AC1E9}"/>
              </a:ext>
            </a:extLst>
          </p:cNvPr>
          <p:cNvSpPr/>
          <p:nvPr/>
        </p:nvSpPr>
        <p:spPr>
          <a:xfrm>
            <a:off x="2496463" y="1415774"/>
            <a:ext cx="414785" cy="1851221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90F75FB9-2E96-B75B-8932-ED849469D865}"/>
              </a:ext>
            </a:extLst>
          </p:cNvPr>
          <p:cNvSpPr/>
          <p:nvPr/>
        </p:nvSpPr>
        <p:spPr>
          <a:xfrm>
            <a:off x="7736243" y="1415774"/>
            <a:ext cx="414785" cy="1851221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AD4EB2-D521-533F-565E-9C142B72AD69}"/>
              </a:ext>
            </a:extLst>
          </p:cNvPr>
          <p:cNvSpPr txBox="1"/>
          <p:nvPr/>
        </p:nvSpPr>
        <p:spPr>
          <a:xfrm>
            <a:off x="6361507" y="4261349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切り捨てる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5A2B9E-1EA5-1CB5-172B-FE6F01950B51}"/>
              </a:ext>
            </a:extLst>
          </p:cNvPr>
          <p:cNvSpPr txBox="1"/>
          <p:nvPr/>
        </p:nvSpPr>
        <p:spPr>
          <a:xfrm>
            <a:off x="4024955" y="5711087"/>
            <a:ext cx="787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百の位を</a:t>
            </a:r>
            <a:r>
              <a:rPr kumimoji="1" lang="ja-JP" altLang="en-US" sz="4000" u="sng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2C77D39-967A-8793-C207-60427794DC29}"/>
              </a:ext>
            </a:extLst>
          </p:cNvPr>
          <p:cNvSpPr txBox="1"/>
          <p:nvPr/>
        </p:nvSpPr>
        <p:spPr>
          <a:xfrm>
            <a:off x="2790967" y="3505489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0,1,2,3,4</a:t>
            </a:r>
            <a:endParaRPr kumimoji="1" lang="ja-JP" altLang="en-US" sz="40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A79F3B7-3C06-FF58-0342-BECEFF15CB90}"/>
              </a:ext>
            </a:extLst>
          </p:cNvPr>
          <p:cNvSpPr txBox="1"/>
          <p:nvPr/>
        </p:nvSpPr>
        <p:spPr>
          <a:xfrm>
            <a:off x="682047" y="348853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27E42C5-21EC-6A9B-C22D-D647ED5B2EF9}"/>
              </a:ext>
            </a:extLst>
          </p:cNvPr>
          <p:cNvSpPr txBox="1"/>
          <p:nvPr/>
        </p:nvSpPr>
        <p:spPr>
          <a:xfrm>
            <a:off x="682047" y="494816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1F8DB9-2194-56BE-5F6B-303AC7D0F3A5}"/>
              </a:ext>
            </a:extLst>
          </p:cNvPr>
          <p:cNvSpPr txBox="1"/>
          <p:nvPr/>
        </p:nvSpPr>
        <p:spPr>
          <a:xfrm>
            <a:off x="2790967" y="4942266"/>
            <a:ext cx="276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5,6,7,8,9</a:t>
            </a:r>
            <a:endParaRPr kumimoji="1" lang="ja-JP" altLang="en-US" sz="4000" dirty="0">
              <a:solidFill>
                <a:srgbClr val="00B0F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87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01992" y="596425"/>
            <a:ext cx="704552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は切り捨てて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は切り上げる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ことを 　　　　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pic>
        <p:nvPicPr>
          <p:cNvPr id="10" name="図 9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71156D7-B3FA-42DA-ABE5-07234DAF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78" y="596425"/>
            <a:ext cx="959788" cy="16796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F87CCF-8E47-ECB3-8141-576BBFEF9B22}"/>
              </a:ext>
            </a:extLst>
          </p:cNvPr>
          <p:cNvSpPr txBox="1"/>
          <p:nvPr/>
        </p:nvSpPr>
        <p:spPr>
          <a:xfrm>
            <a:off x="3156857" y="596425"/>
            <a:ext cx="35160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39B542-2F32-6E1F-6622-9E5F9C7802D5}"/>
              </a:ext>
            </a:extLst>
          </p:cNvPr>
          <p:cNvSpPr txBox="1"/>
          <p:nvPr/>
        </p:nvSpPr>
        <p:spPr>
          <a:xfrm>
            <a:off x="3001992" y="1211978"/>
            <a:ext cx="368183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1690CF-0BE4-2150-BF1F-2EEE252AAF4E}"/>
              </a:ext>
            </a:extLst>
          </p:cNvPr>
          <p:cNvSpPr txBox="1"/>
          <p:nvPr/>
        </p:nvSpPr>
        <p:spPr>
          <a:xfrm>
            <a:off x="4842910" y="1827531"/>
            <a:ext cx="22642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</a:t>
            </a:r>
            <a:r>
              <a:rPr kumimoji="1"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五入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667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001992" y="596425"/>
            <a:ext cx="704552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は切り捨てて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は切り上げる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ことを 　　　　 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</a:t>
            </a:r>
          </a:p>
        </p:txBody>
      </p:sp>
      <p:pic>
        <p:nvPicPr>
          <p:cNvPr id="10" name="図 9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871156D7-B3FA-42DA-ABE5-07234DAF5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978" y="596425"/>
            <a:ext cx="959788" cy="167962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45E2A1D-A83A-44D8-9B49-4A9B45C1FBDE}"/>
              </a:ext>
            </a:extLst>
          </p:cNvPr>
          <p:cNvSpPr txBox="1"/>
          <p:nvPr/>
        </p:nvSpPr>
        <p:spPr>
          <a:xfrm>
            <a:off x="1259455" y="3522859"/>
            <a:ext cx="7307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kumimoji="1"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78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  　② </a:t>
            </a:r>
            <a:r>
              <a:rPr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5AD0095-5AEE-40B8-AF83-8430E2D43DA5}"/>
              </a:ext>
            </a:extLst>
          </p:cNvPr>
          <p:cNvSpPr txBox="1"/>
          <p:nvPr/>
        </p:nvSpPr>
        <p:spPr>
          <a:xfrm>
            <a:off x="6858000" y="4411846"/>
            <a:ext cx="43325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を切り上げて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en-US" altLang="ja-JP" sz="36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十の位、一の位の数はともに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F2F7C09-098B-2C2A-472B-BA0B7CA8E1C3}"/>
              </a:ext>
            </a:extLst>
          </p:cNvPr>
          <p:cNvSpPr txBox="1"/>
          <p:nvPr/>
        </p:nvSpPr>
        <p:spPr>
          <a:xfrm>
            <a:off x="1259455" y="2675195"/>
            <a:ext cx="8379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問題．百の位</a:t>
            </a:r>
            <a:r>
              <a:rPr lang="ja-JP" altLang="en-US" sz="4000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四捨五入して下さい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BD2EFFE-A559-EE2F-2A55-843025B25B70}"/>
              </a:ext>
            </a:extLst>
          </p:cNvPr>
          <p:cNvSpPr txBox="1"/>
          <p:nvPr/>
        </p:nvSpPr>
        <p:spPr>
          <a:xfrm>
            <a:off x="1915886" y="4411846"/>
            <a:ext cx="433251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lang="en-US" altLang="ja-JP" sz="36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を切り捨て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36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はそのまま）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十の位、一の位の数はともに</a:t>
            </a:r>
            <a:r>
              <a:rPr lang="en-US" altLang="ja-JP" sz="32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にする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BF3DDF-33CB-C7FA-7220-576E8B48EF10}"/>
              </a:ext>
            </a:extLst>
          </p:cNvPr>
          <p:cNvSpPr txBox="1"/>
          <p:nvPr/>
        </p:nvSpPr>
        <p:spPr>
          <a:xfrm>
            <a:off x="3929743" y="3522859"/>
            <a:ext cx="1665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2C8D14-5E66-62D2-79DA-77523619832F}"/>
              </a:ext>
            </a:extLst>
          </p:cNvPr>
          <p:cNvSpPr txBox="1"/>
          <p:nvPr/>
        </p:nvSpPr>
        <p:spPr>
          <a:xfrm>
            <a:off x="8789497" y="3522859"/>
            <a:ext cx="169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chemeClr val="accent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solidFill>
                  <a:srgbClr val="00B0F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000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3F87CCF-8E47-ECB3-8141-576BBFEF9B22}"/>
              </a:ext>
            </a:extLst>
          </p:cNvPr>
          <p:cNvSpPr txBox="1"/>
          <p:nvPr/>
        </p:nvSpPr>
        <p:spPr>
          <a:xfrm>
            <a:off x="3156857" y="596425"/>
            <a:ext cx="351608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039B542-2F32-6E1F-6622-9E5F9C7802D5}"/>
              </a:ext>
            </a:extLst>
          </p:cNvPr>
          <p:cNvSpPr txBox="1"/>
          <p:nvPr/>
        </p:nvSpPr>
        <p:spPr>
          <a:xfrm>
            <a:off x="3001992" y="1211978"/>
            <a:ext cx="368183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,</a:t>
            </a:r>
            <a:r>
              <a:rPr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F1690CF-0BE4-2150-BF1F-2EEE252AAF4E}"/>
              </a:ext>
            </a:extLst>
          </p:cNvPr>
          <p:cNvSpPr txBox="1"/>
          <p:nvPr/>
        </p:nvSpPr>
        <p:spPr>
          <a:xfrm>
            <a:off x="4842910" y="1827531"/>
            <a:ext cx="226422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u="sng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</a:t>
            </a:r>
            <a:r>
              <a:rPr kumimoji="1" lang="ja-JP" altLang="en-US" sz="4000" u="sng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五入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89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218015" y="210300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5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１７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51887" y="210300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ja-JP" altLang="en-US" sz="5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４９</a:t>
            </a:r>
          </a:p>
        </p:txBody>
      </p:sp>
      <p:sp>
        <p:nvSpPr>
          <p:cNvPr id="9" name="下矢印 8"/>
          <p:cNvSpPr/>
          <p:nvPr/>
        </p:nvSpPr>
        <p:spPr>
          <a:xfrm>
            <a:off x="3408218" y="3423286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8217486" y="3423286"/>
            <a:ext cx="623455" cy="5998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54573" y="400645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ja-JP" altLang="en-US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51887" y="4006455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54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０００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37478" y="4818196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４は切り捨てられて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百の位以下は０になる</a:t>
            </a:r>
            <a:endParaRPr lang="en-US" altLang="ja-JP" sz="36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千の位はそのまま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82773" y="4818196"/>
            <a:ext cx="48013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５を切り上げて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千の位が</a:t>
            </a:r>
            <a:r>
              <a:rPr lang="en-US" altLang="ja-JP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つふえる</a:t>
            </a:r>
            <a:endParaRPr lang="en-US" altLang="ja-JP" sz="36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百の位以下は０になる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422154" y="2837708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  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十  一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31422" y="2837708"/>
            <a:ext cx="2595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千  </a:t>
            </a:r>
            <a:r>
              <a:rPr lang="ja-JP" altLang="en-US" sz="3200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十  一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EB49556-E777-45B9-BDEA-7D5F9839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2025"/>
            <a:ext cx="10515600" cy="1325563"/>
          </a:xfrm>
          <a:solidFill>
            <a:srgbClr val="FFFFCC"/>
          </a:solidFill>
          <a:ln w="38100">
            <a:solidFill>
              <a:schemeClr val="tx1"/>
            </a:solidFill>
            <a:prstDash val="sysDot"/>
          </a:ln>
        </p:spPr>
        <p:txBody>
          <a:bodyPr>
            <a:noAutofit/>
          </a:bodyPr>
          <a:lstStyle/>
          <a:p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①次の数の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百の位</a:t>
            </a:r>
            <a:r>
              <a:rPr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  <a:cs typeface="+mn-cs"/>
              </a:rPr>
              <a:t>を</a:t>
            </a:r>
            <a:r>
              <a:rPr kumimoji="1" lang="ja-JP" altLang="en-US" dirty="0">
                <a:solidFill>
                  <a:schemeClr val="accent6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四捨五入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しましょう</a:t>
            </a:r>
            <a:br>
              <a:rPr kumimoji="1" lang="en-US" altLang="ja-JP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dirty="0">
                <a:solidFill>
                  <a:srgbClr val="FF66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およそ何千</a:t>
            </a:r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というがい数になります）</a:t>
            </a:r>
          </a:p>
        </p:txBody>
      </p:sp>
      <p:pic>
        <p:nvPicPr>
          <p:cNvPr id="19" name="図 18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584C47B-277C-4D1E-8933-62B8E7C9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78" y="2186519"/>
            <a:ext cx="959788" cy="167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5661</TotalTime>
  <Words>3067</Words>
  <Application>Microsoft Office PowerPoint</Application>
  <PresentationFormat>ワイド画面</PresentationFormat>
  <Paragraphs>629</Paragraphs>
  <Slides>53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53</vt:i4>
      </vt:variant>
    </vt:vector>
  </HeadingPairs>
  <TitlesOfParts>
    <vt:vector size="59" baseType="lpstr">
      <vt:lpstr>游ゴシック Light</vt:lpstr>
      <vt:lpstr>Century</vt:lpstr>
      <vt:lpstr>游ゴシック</vt:lpstr>
      <vt:lpstr>UD デジタル 教科書体 NP-B</vt:lpstr>
      <vt:lpstr>Arial</vt:lpstr>
      <vt:lpstr>Office テーマ</vt:lpstr>
      <vt:lpstr>がい数</vt:lpstr>
      <vt:lpstr>PowerPoint プレゼンテーション</vt:lpstr>
      <vt:lpstr>がい数を使っても良いものには○印を！</vt:lpstr>
      <vt:lpstr>がい数を求めてみよう</vt:lpstr>
      <vt:lpstr>次の数のがい数(およその数)を考えるとき    1000と2000のどちらに近いですか？</vt:lpstr>
      <vt:lpstr>1000と2000のどちらの数に近いか</vt:lpstr>
      <vt:lpstr>PowerPoint プレゼンテーション</vt:lpstr>
      <vt:lpstr>PowerPoint プレゼンテーション</vt:lpstr>
      <vt:lpstr>①次の数の百の位を四捨五入しましょう （およそ何千というがい数になります）</vt:lpstr>
      <vt:lpstr>問：次の数の百の位を四捨五入しましょう （およそ何千というがい数になります）</vt:lpstr>
      <vt:lpstr>問：次の数の百の位を四捨五入しましょう （およそ何千というがい数になります）</vt:lpstr>
      <vt:lpstr>問：次の数の百の位を四捨五入しましょう （およそ何千というがい数になります）</vt:lpstr>
      <vt:lpstr>②次の数を四捨五入して 　千の位までのがい数で表しましょう</vt:lpstr>
      <vt:lpstr>②次の数を四捨五入して 　千の位までのがい数で表しましょう</vt:lpstr>
      <vt:lpstr>③次の数の千の位を四捨五入しましょう （およそ何万というがい数になります）</vt:lpstr>
      <vt:lpstr>問：次の数の千の位を四捨五入しましょう （およそ何万というがい数になります）</vt:lpstr>
      <vt:lpstr>問：次の数の千の位を四捨五入しましょう （およそ何万というがい数になります）</vt:lpstr>
      <vt:lpstr>問：次の数の千の位を四捨五入しましょう （およそ何万というがい数になります）</vt:lpstr>
      <vt:lpstr>④次の数を四捨五入して 　一万の位までのがい数で表しましょう</vt:lpstr>
      <vt:lpstr>④次の数を四捨五入して 　一万の位までのがい数で表しましょう</vt:lpstr>
      <vt:lpstr>⑤四捨五入して 上から１けたの　 　がい数にしましょう</vt:lpstr>
      <vt:lpstr>練習問題：四捨五入して 　　上から１けたのがい数にしましょう</vt:lpstr>
      <vt:lpstr>⑤四捨五入して 上から２けたの　 　がい数にしましょう</vt:lpstr>
      <vt:lpstr>練習問題：四捨五入して 　　上から２けたのがい数にしましょう</vt:lpstr>
      <vt:lpstr>練習問題：四捨五入して 　　上から２けたのがい数にしましょう</vt:lpstr>
      <vt:lpstr>最近よく聞くポイントは、四捨五入ではなく すべて切り捨てという作業になります。</vt:lpstr>
      <vt:lpstr>がい数が使われている例１</vt:lpstr>
      <vt:lpstr>がい数が使われている例２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四捨五入して、十の位までのがい数にしたとき130になる整数をすべて表すにはどうするか</vt:lpstr>
      <vt:lpstr>② 四捨五入して、百の位までのがい数に　　   　したとき、500になる整数を考えよう</vt:lpstr>
      <vt:lpstr>四捨五入して、百の位までのがい数にしたとき500になる整数をすべて表すにはどうするか</vt:lpstr>
      <vt:lpstr>③ 四捨五入して、千の位までのがい数にしたとき 　13000になる整数の範囲を表そう</vt:lpstr>
      <vt:lpstr>四捨五入して、千の位までのがい数にしたとき13000になる整数をすべて表すにはどうするか</vt:lpstr>
      <vt:lpstr>大磯町の人口は、およそ３万人です。　何万何千人以上、何万何千人未満ですか。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がい数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がい数にする方法</dc:title>
  <dc:creator>大磯町教育委員会</dc:creator>
  <cp:lastModifiedBy>tutomu ito</cp:lastModifiedBy>
  <cp:revision>201</cp:revision>
  <dcterms:created xsi:type="dcterms:W3CDTF">2021-04-19T23:50:44Z</dcterms:created>
  <dcterms:modified xsi:type="dcterms:W3CDTF">2023-11-17T07:49:23Z</dcterms:modified>
</cp:coreProperties>
</file>