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88" r:id="rId9"/>
    <p:sldId id="273" r:id="rId10"/>
    <p:sldId id="279" r:id="rId11"/>
    <p:sldId id="265" r:id="rId12"/>
    <p:sldId id="269" r:id="rId13"/>
    <p:sldId id="280" r:id="rId14"/>
    <p:sldId id="278" r:id="rId15"/>
    <p:sldId id="274" r:id="rId16"/>
    <p:sldId id="277" r:id="rId17"/>
    <p:sldId id="282" r:id="rId18"/>
    <p:sldId id="281" r:id="rId19"/>
    <p:sldId id="267" r:id="rId20"/>
    <p:sldId id="283" r:id="rId21"/>
    <p:sldId id="284" r:id="rId22"/>
    <p:sldId id="285" r:id="rId23"/>
    <p:sldId id="289" r:id="rId24"/>
    <p:sldId id="275" r:id="rId25"/>
    <p:sldId id="287" r:id="rId26"/>
    <p:sldId id="276" r:id="rId27"/>
  </p:sldIdLst>
  <p:sldSz cx="12192000" cy="6858000"/>
  <p:notesSz cx="6858000" cy="9144000"/>
  <p:embeddedFontLst>
    <p:embeddedFont>
      <p:font typeface="UD デジタル 教科書体 NP-B" panose="02020700000000000000" pitchFamily="18" charset="-128"/>
      <p:bold r:id="rId29"/>
    </p:embeddedFont>
    <p:embeddedFont>
      <p:font typeface="游ゴシック" panose="020B0400000000000000" pitchFamily="50" charset="-128"/>
      <p:regular r:id="rId30"/>
      <p:bold r:id="rId31"/>
    </p:embeddedFont>
    <p:embeddedFont>
      <p:font typeface="游ゴシック Light" panose="020B0300000000000000" pitchFamily="50" charset="-128"/>
      <p:regular r:id="rId32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16" y="5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003_&#23567;&#23398;&#26657;\&#65300;&#24180;&#29983;\&#12456;&#12463;&#12475;&#12523;&#12486;&#12473;&#12488;&#21839;&#38988;&#21033;&#29992;&#12464;&#12521;&#12501;&#31561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003_&#23567;&#23398;&#26657;\&#65300;&#24180;&#29983;\&#12456;&#12463;&#12475;&#12523;&#12486;&#12473;&#12488;&#21839;&#38988;&#21033;&#29992;&#12464;&#12521;&#12501;&#31561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003_&#23567;&#23398;&#26657;\&#65300;&#24180;&#29983;\&#12456;&#12463;&#12475;&#12523;&#12486;&#12473;&#12488;&#21839;&#38988;&#21033;&#29992;&#12464;&#12521;&#12501;&#31561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003_&#23567;&#23398;&#26657;\&#65300;&#24180;&#29983;\&#12456;&#12463;&#12475;&#12523;&#12486;&#12473;&#12488;&#21839;&#38988;&#21033;&#29992;&#12464;&#12521;&#12501;&#31561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003_&#23567;&#23398;&#26657;\&#65300;&#24180;&#29983;\&#12456;&#12463;&#12475;&#12523;&#12486;&#12473;&#12488;&#21839;&#38988;&#21033;&#29992;&#12464;&#12521;&#12501;&#31561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defRPr>
            </a:pPr>
            <a:r>
              <a:rPr lang="ja-JP" altLang="en-US" sz="2000">
                <a:solidFill>
                  <a:sysClr val="windowText" lastClr="000000"/>
                </a:solidFill>
              </a:rPr>
              <a:t>大磯町月別平均気温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棒グラフ!$C$2</c:f>
              <c:strCache>
                <c:ptCount val="1"/>
                <c:pt idx="0">
                  <c:v>大磯町月別平均気温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棒グラフ!$B$3:$B$14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棒グラフ!$C$3:$C$14</c:f>
              <c:numCache>
                <c:formatCode>General</c:formatCode>
                <c:ptCount val="12"/>
                <c:pt idx="0">
                  <c:v>7</c:v>
                </c:pt>
                <c:pt idx="1">
                  <c:v>7</c:v>
                </c:pt>
                <c:pt idx="2">
                  <c:v>9</c:v>
                </c:pt>
                <c:pt idx="3">
                  <c:v>14</c:v>
                </c:pt>
                <c:pt idx="4">
                  <c:v>18</c:v>
                </c:pt>
                <c:pt idx="5">
                  <c:v>21</c:v>
                </c:pt>
                <c:pt idx="6">
                  <c:v>24</c:v>
                </c:pt>
                <c:pt idx="7">
                  <c:v>26</c:v>
                </c:pt>
                <c:pt idx="8">
                  <c:v>23</c:v>
                </c:pt>
                <c:pt idx="9">
                  <c:v>18</c:v>
                </c:pt>
                <c:pt idx="10">
                  <c:v>14</c:v>
                </c:pt>
                <c:pt idx="1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92-4CE2-9AEC-4D2C4B4A1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7103440"/>
        <c:axId val="357102456"/>
      </c:barChart>
      <c:catAx>
        <c:axId val="357103440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  <a:cs typeface="+mn-cs"/>
                  </a:defRPr>
                </a:pPr>
                <a:r>
                  <a:rPr lang="ja-JP" altLang="en-US" sz="2000">
                    <a:solidFill>
                      <a:sysClr val="windowText" lastClr="00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月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defRPr>
            </a:pPr>
            <a:endParaRPr lang="ja-JP"/>
          </a:p>
        </c:txPr>
        <c:crossAx val="357102456"/>
        <c:crosses val="autoZero"/>
        <c:auto val="1"/>
        <c:lblAlgn val="ctr"/>
        <c:lblOffset val="100"/>
        <c:noMultiLvlLbl val="0"/>
      </c:catAx>
      <c:valAx>
        <c:axId val="357102456"/>
        <c:scaling>
          <c:orientation val="minMax"/>
        </c:scaling>
        <c:delete val="0"/>
        <c:axPos val="l"/>
        <c:majorGridlines>
          <c:spPr>
            <a:ln w="15875" cap="flat" cmpd="sng" algn="ctr">
              <a:solidFill>
                <a:schemeClr val="tx1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wordArtVertRtl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  <a:cs typeface="+mn-cs"/>
                  </a:defRPr>
                </a:pPr>
                <a:r>
                  <a:rPr lang="ja-JP" altLang="en-US" sz="2000">
                    <a:solidFill>
                      <a:sysClr val="windowText" lastClr="00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平均気温</a:t>
                </a:r>
                <a:endParaRPr lang="en-US" altLang="ja-JP" sz="2000">
                  <a:solidFill>
                    <a:sysClr val="windowText" lastClr="00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wordArtVertRtl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defRPr>
            </a:pPr>
            <a:endParaRPr lang="ja-JP"/>
          </a:p>
        </c:txPr>
        <c:crossAx val="357103440"/>
        <c:crosses val="autoZero"/>
        <c:crossBetween val="between"/>
      </c:valAx>
      <c:spPr>
        <a:noFill/>
        <a:ln w="15875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defRPr>
            </a:pPr>
            <a:r>
              <a:rPr lang="ja-JP" altLang="en-US" sz="2000">
                <a:solidFill>
                  <a:sysClr val="windowText" lastClr="000000"/>
                </a:solidFill>
              </a:rPr>
              <a:t>大磯町月別平均気温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棒グラフ!$C$2</c:f>
              <c:strCache>
                <c:ptCount val="1"/>
                <c:pt idx="0">
                  <c:v>大磯町月別平均気温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棒グラフ!$B$3:$B$14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棒グラフ!$C$3:$C$14</c:f>
              <c:numCache>
                <c:formatCode>General</c:formatCode>
                <c:ptCount val="12"/>
                <c:pt idx="0">
                  <c:v>7</c:v>
                </c:pt>
                <c:pt idx="1">
                  <c:v>7</c:v>
                </c:pt>
                <c:pt idx="2">
                  <c:v>9</c:v>
                </c:pt>
                <c:pt idx="3">
                  <c:v>14</c:v>
                </c:pt>
                <c:pt idx="4">
                  <c:v>18</c:v>
                </c:pt>
                <c:pt idx="5">
                  <c:v>21</c:v>
                </c:pt>
                <c:pt idx="6">
                  <c:v>24</c:v>
                </c:pt>
                <c:pt idx="7">
                  <c:v>26</c:v>
                </c:pt>
                <c:pt idx="8">
                  <c:v>23</c:v>
                </c:pt>
                <c:pt idx="9">
                  <c:v>18</c:v>
                </c:pt>
                <c:pt idx="10">
                  <c:v>14</c:v>
                </c:pt>
                <c:pt idx="1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92-4CE2-9AEC-4D2C4B4A1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7103440"/>
        <c:axId val="357102456"/>
      </c:barChart>
      <c:catAx>
        <c:axId val="357103440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  <a:cs typeface="+mn-cs"/>
                  </a:defRPr>
                </a:pPr>
                <a:r>
                  <a:rPr lang="ja-JP" altLang="en-US" sz="2000">
                    <a:solidFill>
                      <a:sysClr val="windowText" lastClr="00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月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defRPr>
            </a:pPr>
            <a:endParaRPr lang="ja-JP"/>
          </a:p>
        </c:txPr>
        <c:crossAx val="357102456"/>
        <c:crosses val="autoZero"/>
        <c:auto val="1"/>
        <c:lblAlgn val="ctr"/>
        <c:lblOffset val="100"/>
        <c:noMultiLvlLbl val="0"/>
      </c:catAx>
      <c:valAx>
        <c:axId val="357102456"/>
        <c:scaling>
          <c:orientation val="minMax"/>
        </c:scaling>
        <c:delete val="0"/>
        <c:axPos val="l"/>
        <c:majorGridlines>
          <c:spPr>
            <a:ln w="15875" cap="flat" cmpd="sng" algn="ctr">
              <a:solidFill>
                <a:schemeClr val="tx1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wordArtVertRtl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  <a:cs typeface="+mn-cs"/>
                  </a:defRPr>
                </a:pPr>
                <a:r>
                  <a:rPr lang="ja-JP" altLang="en-US" sz="2000">
                    <a:solidFill>
                      <a:sysClr val="windowText" lastClr="00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平均気温</a:t>
                </a:r>
                <a:endParaRPr lang="en-US" altLang="ja-JP" sz="2000">
                  <a:solidFill>
                    <a:sysClr val="windowText" lastClr="00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wordArtVertRtl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defRPr>
            </a:pPr>
            <a:endParaRPr lang="ja-JP"/>
          </a:p>
        </c:txPr>
        <c:crossAx val="357103440"/>
        <c:crosses val="autoZero"/>
        <c:crossBetween val="between"/>
      </c:valAx>
      <c:spPr>
        <a:noFill/>
        <a:ln w="15875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defRPr>
            </a:pPr>
            <a:r>
              <a:rPr lang="ja-JP" altLang="en-US" sz="2000">
                <a:solidFill>
                  <a:sysClr val="windowText" lastClr="000000"/>
                </a:solidFill>
              </a:rPr>
              <a:t>大磯町月別平均気温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棒グラフ!$C$2</c:f>
              <c:strCache>
                <c:ptCount val="1"/>
                <c:pt idx="0">
                  <c:v>大磯町月別平均気温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棒グラフ!$B$3:$B$14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棒グラフ!$C$3:$C$14</c:f>
              <c:numCache>
                <c:formatCode>General</c:formatCode>
                <c:ptCount val="12"/>
                <c:pt idx="0">
                  <c:v>7</c:v>
                </c:pt>
                <c:pt idx="1">
                  <c:v>7</c:v>
                </c:pt>
                <c:pt idx="2">
                  <c:v>9</c:v>
                </c:pt>
                <c:pt idx="3">
                  <c:v>14</c:v>
                </c:pt>
                <c:pt idx="4">
                  <c:v>18</c:v>
                </c:pt>
                <c:pt idx="5">
                  <c:v>21</c:v>
                </c:pt>
                <c:pt idx="6">
                  <c:v>24</c:v>
                </c:pt>
                <c:pt idx="7">
                  <c:v>26</c:v>
                </c:pt>
                <c:pt idx="8">
                  <c:v>23</c:v>
                </c:pt>
                <c:pt idx="9">
                  <c:v>18</c:v>
                </c:pt>
                <c:pt idx="10">
                  <c:v>14</c:v>
                </c:pt>
                <c:pt idx="1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92-4CE2-9AEC-4D2C4B4A1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7103440"/>
        <c:axId val="357102456"/>
      </c:barChart>
      <c:catAx>
        <c:axId val="357103440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  <a:cs typeface="+mn-cs"/>
                  </a:defRPr>
                </a:pPr>
                <a:r>
                  <a:rPr lang="ja-JP" altLang="en-US" sz="2000">
                    <a:solidFill>
                      <a:sysClr val="windowText" lastClr="00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月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defRPr>
            </a:pPr>
            <a:endParaRPr lang="ja-JP"/>
          </a:p>
        </c:txPr>
        <c:crossAx val="357102456"/>
        <c:crosses val="autoZero"/>
        <c:auto val="1"/>
        <c:lblAlgn val="ctr"/>
        <c:lblOffset val="100"/>
        <c:noMultiLvlLbl val="0"/>
      </c:catAx>
      <c:valAx>
        <c:axId val="357102456"/>
        <c:scaling>
          <c:orientation val="minMax"/>
        </c:scaling>
        <c:delete val="0"/>
        <c:axPos val="l"/>
        <c:majorGridlines>
          <c:spPr>
            <a:ln w="15875" cap="flat" cmpd="sng" algn="ctr">
              <a:solidFill>
                <a:schemeClr val="tx1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wordArtVertRtl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  <a:cs typeface="+mn-cs"/>
                  </a:defRPr>
                </a:pPr>
                <a:r>
                  <a:rPr lang="ja-JP" altLang="en-US" sz="2000">
                    <a:solidFill>
                      <a:sysClr val="windowText" lastClr="00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平均気温</a:t>
                </a:r>
                <a:endParaRPr lang="en-US" altLang="ja-JP" sz="2000">
                  <a:solidFill>
                    <a:sysClr val="windowText" lastClr="00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wordArtVertRtl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defRPr>
            </a:pPr>
            <a:endParaRPr lang="ja-JP"/>
          </a:p>
        </c:txPr>
        <c:crossAx val="357103440"/>
        <c:crosses val="autoZero"/>
        <c:crossBetween val="between"/>
      </c:valAx>
      <c:spPr>
        <a:noFill/>
        <a:ln w="15875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東京とシドニーの月別気温</a:t>
            </a:r>
            <a:endParaRPr lang="ja-JP" sz="20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0865352816473632"/>
          <c:y val="0.13103194103194102"/>
          <c:w val="0.87513025499159414"/>
          <c:h val="0.70322699220337015"/>
        </c:manualLayout>
      </c:layout>
      <c:lineChart>
        <c:grouping val="standard"/>
        <c:varyColors val="0"/>
        <c:ser>
          <c:idx val="0"/>
          <c:order val="0"/>
          <c:spPr>
            <a:ln w="50800" cap="rnd" cmpd="sng">
              <a:solidFill>
                <a:schemeClr val="accent1"/>
              </a:solidFill>
              <a:round/>
              <a:headEnd w="lg" len="lg"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0800">
                <a:solidFill>
                  <a:schemeClr val="accent1"/>
                </a:solidFill>
              </a:ln>
              <a:effectLst/>
            </c:spPr>
          </c:marker>
          <c:val>
            <c:numRef>
              <c:f>Sheet1!$C$3:$N$3</c:f>
              <c:numCache>
                <c:formatCode>General</c:formatCode>
                <c:ptCount val="12"/>
                <c:pt idx="0">
                  <c:v>6</c:v>
                </c:pt>
                <c:pt idx="1">
                  <c:v>7</c:v>
                </c:pt>
                <c:pt idx="2">
                  <c:v>9</c:v>
                </c:pt>
                <c:pt idx="3">
                  <c:v>15</c:v>
                </c:pt>
                <c:pt idx="4">
                  <c:v>20</c:v>
                </c:pt>
                <c:pt idx="5">
                  <c:v>22</c:v>
                </c:pt>
                <c:pt idx="6">
                  <c:v>27</c:v>
                </c:pt>
                <c:pt idx="7">
                  <c:v>26</c:v>
                </c:pt>
                <c:pt idx="8">
                  <c:v>23</c:v>
                </c:pt>
                <c:pt idx="9">
                  <c:v>17</c:v>
                </c:pt>
                <c:pt idx="10">
                  <c:v>12</c:v>
                </c:pt>
                <c:pt idx="11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84-41EA-AE1E-1027B52D280A}"/>
            </c:ext>
          </c:extLst>
        </c:ser>
        <c:ser>
          <c:idx val="1"/>
          <c:order val="1"/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0800">
                <a:solidFill>
                  <a:schemeClr val="accent2"/>
                </a:solidFill>
              </a:ln>
              <a:effectLst/>
            </c:spPr>
          </c:marker>
          <c:val>
            <c:numRef>
              <c:f>Sheet1!$C$4:$N$4</c:f>
              <c:numCache>
                <c:formatCode>General</c:formatCode>
                <c:ptCount val="12"/>
                <c:pt idx="0">
                  <c:v>26</c:v>
                </c:pt>
                <c:pt idx="1">
                  <c:v>25</c:v>
                </c:pt>
                <c:pt idx="2">
                  <c:v>23</c:v>
                </c:pt>
                <c:pt idx="3">
                  <c:v>19</c:v>
                </c:pt>
                <c:pt idx="4">
                  <c:v>17</c:v>
                </c:pt>
                <c:pt idx="5">
                  <c:v>14</c:v>
                </c:pt>
                <c:pt idx="6">
                  <c:v>14</c:v>
                </c:pt>
                <c:pt idx="7">
                  <c:v>14</c:v>
                </c:pt>
                <c:pt idx="8">
                  <c:v>18</c:v>
                </c:pt>
                <c:pt idx="9">
                  <c:v>20</c:v>
                </c:pt>
                <c:pt idx="10">
                  <c:v>21</c:v>
                </c:pt>
                <c:pt idx="11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84-41EA-AE1E-1027B52D28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4247368"/>
        <c:axId val="514245208"/>
      </c:lineChart>
      <c:catAx>
        <c:axId val="514247368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160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月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defRPr>
            </a:pPr>
            <a:endParaRPr lang="ja-JP"/>
          </a:p>
        </c:txPr>
        <c:crossAx val="514245208"/>
        <c:crosses val="autoZero"/>
        <c:auto val="1"/>
        <c:lblAlgn val="ctr"/>
        <c:lblOffset val="100"/>
        <c:noMultiLvlLbl val="0"/>
      </c:catAx>
      <c:valAx>
        <c:axId val="514245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wordArtVertRtl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160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気温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wordArtVertRtl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defRPr>
            </a:pPr>
            <a:endParaRPr lang="ja-JP"/>
          </a:p>
        </c:txPr>
        <c:crossAx val="514247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東京とシドニーの月別気温</a:t>
            </a:r>
            <a:endParaRPr lang="ja-JP" sz="20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0865352816473632"/>
          <c:y val="0.13103194103194102"/>
          <c:w val="0.87513025499159414"/>
          <c:h val="0.70322699220337015"/>
        </c:manualLayout>
      </c:layout>
      <c:lineChart>
        <c:grouping val="standard"/>
        <c:varyColors val="0"/>
        <c:ser>
          <c:idx val="0"/>
          <c:order val="0"/>
          <c:spPr>
            <a:ln w="50800" cap="rnd" cmpd="sng">
              <a:solidFill>
                <a:schemeClr val="accent1"/>
              </a:solidFill>
              <a:round/>
              <a:headEnd w="lg" len="lg"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0800">
                <a:solidFill>
                  <a:schemeClr val="accent1"/>
                </a:solidFill>
              </a:ln>
              <a:effectLst/>
            </c:spPr>
          </c:marker>
          <c:val>
            <c:numRef>
              <c:f>Sheet1!$C$3:$N$3</c:f>
              <c:numCache>
                <c:formatCode>General</c:formatCode>
                <c:ptCount val="12"/>
                <c:pt idx="0">
                  <c:v>6</c:v>
                </c:pt>
                <c:pt idx="1">
                  <c:v>7</c:v>
                </c:pt>
                <c:pt idx="2">
                  <c:v>9</c:v>
                </c:pt>
                <c:pt idx="3">
                  <c:v>15</c:v>
                </c:pt>
                <c:pt idx="4">
                  <c:v>20</c:v>
                </c:pt>
                <c:pt idx="5">
                  <c:v>22</c:v>
                </c:pt>
                <c:pt idx="6">
                  <c:v>27</c:v>
                </c:pt>
                <c:pt idx="7">
                  <c:v>26</c:v>
                </c:pt>
                <c:pt idx="8">
                  <c:v>23</c:v>
                </c:pt>
                <c:pt idx="9">
                  <c:v>17</c:v>
                </c:pt>
                <c:pt idx="10">
                  <c:v>12</c:v>
                </c:pt>
                <c:pt idx="11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84-41EA-AE1E-1027B52D280A}"/>
            </c:ext>
          </c:extLst>
        </c:ser>
        <c:ser>
          <c:idx val="1"/>
          <c:order val="1"/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0800">
                <a:solidFill>
                  <a:schemeClr val="accent2"/>
                </a:solidFill>
              </a:ln>
              <a:effectLst/>
            </c:spPr>
          </c:marker>
          <c:val>
            <c:numRef>
              <c:f>Sheet1!$C$4:$N$4</c:f>
              <c:numCache>
                <c:formatCode>General</c:formatCode>
                <c:ptCount val="12"/>
                <c:pt idx="0">
                  <c:v>26</c:v>
                </c:pt>
                <c:pt idx="1">
                  <c:v>25</c:v>
                </c:pt>
                <c:pt idx="2">
                  <c:v>23</c:v>
                </c:pt>
                <c:pt idx="3">
                  <c:v>19</c:v>
                </c:pt>
                <c:pt idx="4">
                  <c:v>17</c:v>
                </c:pt>
                <c:pt idx="5">
                  <c:v>14</c:v>
                </c:pt>
                <c:pt idx="6">
                  <c:v>14</c:v>
                </c:pt>
                <c:pt idx="7">
                  <c:v>14</c:v>
                </c:pt>
                <c:pt idx="8">
                  <c:v>18</c:v>
                </c:pt>
                <c:pt idx="9">
                  <c:v>20</c:v>
                </c:pt>
                <c:pt idx="10">
                  <c:v>21</c:v>
                </c:pt>
                <c:pt idx="11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84-41EA-AE1E-1027B52D28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4247368"/>
        <c:axId val="514245208"/>
      </c:lineChart>
      <c:catAx>
        <c:axId val="514247368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160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月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defRPr>
            </a:pPr>
            <a:endParaRPr lang="ja-JP"/>
          </a:p>
        </c:txPr>
        <c:crossAx val="514245208"/>
        <c:crosses val="autoZero"/>
        <c:auto val="1"/>
        <c:lblAlgn val="ctr"/>
        <c:lblOffset val="100"/>
        <c:noMultiLvlLbl val="0"/>
      </c:catAx>
      <c:valAx>
        <c:axId val="514245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wordArtVertRtl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160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気温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wordArtVertRtl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defRPr>
            </a:pPr>
            <a:endParaRPr lang="ja-JP"/>
          </a:p>
        </c:txPr>
        <c:crossAx val="514247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FB3D7-6FE6-41C9-9A3F-18E7E7EA2709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7BBC7-4BC6-4D86-8C28-2D7D2EC36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6831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7BBC7-4BC6-4D86-8C28-2D7D2EC3626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5807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F218D5-14AC-ED78-BD29-310540BB0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D32FAA-262B-78A6-ACF7-649F742A5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CB3526-1A19-CE03-A3D9-C806EC657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3532-3FF1-4CFF-8015-E1C46EE3FB03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5DD1AA-537B-DB58-95CC-8704D8950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7683B9-CA2B-C669-BE18-A96B8BC4F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B290-D2D0-43F1-BBC8-2E8435B92F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608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B45A96-D0DF-8DA9-A7EC-4B982BBE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F42A094-833A-C628-8AF0-E54619488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1800B8-6197-CE2A-4F9A-640D9A3E1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3532-3FF1-4CFF-8015-E1C46EE3FB03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EA8A6E-E8C0-FC71-7CEC-637E600B0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B0BD26-C73A-3CA1-F4BF-EC490EA62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B290-D2D0-43F1-BBC8-2E8435B92F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09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6532216-9257-7A88-D0EF-D4DD72ECA7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88C236D-351A-A5D7-072C-5C2992892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252C5C-F87C-80E7-249D-EA35D1DC3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3532-3FF1-4CFF-8015-E1C46EE3FB03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5F8283-D44E-9FD0-8593-C04B0A43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EC8D73-CDC8-7468-192E-573EC9D01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B290-D2D0-43F1-BBC8-2E8435B92F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50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5873EA-E779-0435-09C5-1078405AE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5BE3EA-B2F5-1B9A-0F35-EE9FC28D4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2748D0-550E-A4EE-3E34-2AA9E23D7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3532-3FF1-4CFF-8015-E1C46EE3FB03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490C85-08CD-23D2-6A75-6ED9B786E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64803A-C95E-64C0-DEE6-DAD71D72F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B290-D2D0-43F1-BBC8-2E8435B92F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25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295AC2-8DAB-85E8-6C48-EC76C4B9C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E3EC9F7-81F0-573E-2B2A-14AD9C123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0DC698-E2EE-FE80-BB53-4810133D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3532-3FF1-4CFF-8015-E1C46EE3FB03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9831-F0C0-A081-CB36-A2E19449A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766A4A-D422-76B0-F2C7-AE693D8BB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B290-D2D0-43F1-BBC8-2E8435B92F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66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8A86F3-FB3A-61DB-6D05-462939B51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542860-C3DC-9B55-1B70-BFC5292E7B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47E3332-6B6B-EC2A-2F94-36055894F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5504FE9-371B-363A-AAC0-5DED0B6CC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3532-3FF1-4CFF-8015-E1C46EE3FB03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D7FA18D-4B15-8822-8E56-07D1087E1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B0BD9E4-8115-4E36-C0D4-CD6839683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B290-D2D0-43F1-BBC8-2E8435B92F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54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D013CF-12BB-3ECC-7274-09774FB3B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DA862D-F864-C94E-D9E7-55C877A3F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7BB51E0-41AB-A443-8445-5E1641C06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531F6A2-A079-B7A8-1E0C-BD00E8974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7EA67E8-2900-8DA0-9E9B-A28385AF37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31A0450-BFA2-F6BC-225F-402CCA00F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3532-3FF1-4CFF-8015-E1C46EE3FB03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73397AA-84CC-FE8C-6C5B-6C96A0CE8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EB4567E-F6B7-7CF5-9048-A56033A8E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B290-D2D0-43F1-BBC8-2E8435B92F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15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B15C04-7F46-F71B-3505-318A3821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5B9422F-3510-E315-C735-9337102F1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3532-3FF1-4CFF-8015-E1C46EE3FB03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2DC5998-D7EF-8E6C-269A-2B5916AFA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9C5FAD0-BC4F-EAA8-98DD-B5701952B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B290-D2D0-43F1-BBC8-2E8435B92F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66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A149AC9-58A1-7339-48AC-DAA879021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3532-3FF1-4CFF-8015-E1C46EE3FB03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3AD3992-66BA-95A9-4638-55AC31EA1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EBFD81-7344-61A8-35AF-1AFCFD63D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B290-D2D0-43F1-BBC8-2E8435B92F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443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EBA2FA-34B5-20A5-B986-5208D69C4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60A57E-6199-EAE1-6C9A-1D1D7A2C5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0C02FBD-CAA9-5D9A-59B6-0FC5614CD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0BDE68A-779C-F9A6-0D8C-ABA0BA74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3532-3FF1-4CFF-8015-E1C46EE3FB03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B11673C-092D-3ADD-1C28-1339B13ED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8FC8EDF-2CF5-DDDA-28BB-277B6258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B290-D2D0-43F1-BBC8-2E8435B92F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5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CD1A59-CA2C-9276-C8F9-E86EAD566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BF77CE1-9A19-EF9C-DDD9-5106A5685F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35D6DEB-A777-A139-5D57-7BE2FD81C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74E9B7D-DE7E-FE19-4748-EC6A962C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3532-3FF1-4CFF-8015-E1C46EE3FB03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6A65812-C621-D616-79DF-45038173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2387221-4858-A674-5B73-6899B502C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B290-D2D0-43F1-BBC8-2E8435B92F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412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83001F5-4BE1-492C-FFF6-5261E44B4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EF8463-DC6F-070A-9F92-404B77F76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AEEE99-D381-6666-5815-FF7B2629E9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C3532-3FF1-4CFF-8015-E1C46EE3FB03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F43809-240F-C160-D805-98B08E291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3B5AC9-8726-B1F9-20C5-8975CB71F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8B290-D2D0-43F1-BBC8-2E8435B92F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355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EC5EE0-754F-2318-53A7-0A5BDD1681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折れ線グラフ</a:t>
            </a:r>
            <a:br>
              <a:rPr kumimoji="1" lang="en-US" altLang="ja-JP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endParaRPr kumimoji="1" lang="ja-JP" altLang="en-US" sz="8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6" name="Picture 2" descr="折れ線グラフ">
            <a:extLst>
              <a:ext uri="{FF2B5EF4-FFF2-40B4-BE49-F238E27FC236}">
                <a16:creationId xmlns:a16="http://schemas.microsoft.com/office/drawing/2014/main" id="{90BC919C-0EF3-E8CF-0583-72F801489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" t="4156" r="1330" b="3827"/>
          <a:stretch/>
        </p:blipFill>
        <p:spPr bwMode="auto">
          <a:xfrm>
            <a:off x="1971342" y="2558143"/>
            <a:ext cx="8322341" cy="35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091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B407C2B-8C66-7ED5-00F6-9420DA32DE0D}"/>
              </a:ext>
            </a:extLst>
          </p:cNvPr>
          <p:cNvSpPr txBox="1"/>
          <p:nvPr/>
        </p:nvSpPr>
        <p:spPr>
          <a:xfrm>
            <a:off x="827317" y="1610326"/>
            <a:ext cx="21800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P29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の３</a:t>
            </a:r>
            <a:endParaRPr lang="en-US" altLang="ja-JP" sz="36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0D4A7F6-C360-735A-D994-1727FC5F951F}"/>
              </a:ext>
            </a:extLst>
          </p:cNvPr>
          <p:cNvSpPr txBox="1"/>
          <p:nvPr/>
        </p:nvSpPr>
        <p:spPr>
          <a:xfrm>
            <a:off x="827316" y="2546678"/>
            <a:ext cx="9109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①　</a:t>
            </a:r>
            <a:r>
              <a:rPr lang="ja-JP" altLang="en-US" sz="3600" b="0" i="0" u="sng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　　　　　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から　</a:t>
            </a:r>
            <a:r>
              <a:rPr lang="ja-JP" altLang="en-US" sz="3600" b="0" i="0" u="sng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　　　　　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までの間</a:t>
            </a:r>
            <a:endParaRPr lang="en-US" altLang="ja-JP" sz="36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6E4262-C0E7-C7DC-FD0E-5FC1C065C423}"/>
              </a:ext>
            </a:extLst>
          </p:cNvPr>
          <p:cNvSpPr txBox="1"/>
          <p:nvPr/>
        </p:nvSpPr>
        <p:spPr>
          <a:xfrm>
            <a:off x="750713" y="533401"/>
            <a:ext cx="8186857" cy="83099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折れ線グラフからよみとろう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51BBFC2-C903-84D7-8B07-514020747165}"/>
              </a:ext>
            </a:extLst>
          </p:cNvPr>
          <p:cNvSpPr txBox="1"/>
          <p:nvPr/>
        </p:nvSpPr>
        <p:spPr>
          <a:xfrm>
            <a:off x="1917339" y="2504201"/>
            <a:ext cx="2180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午前８時</a:t>
            </a:r>
            <a:endParaRPr lang="en-US" altLang="ja-JP" sz="3600" b="0" i="0" u="none" strike="noStrike" baseline="0" dirty="0">
              <a:solidFill>
                <a:srgbClr val="00B0F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E862627-9B94-BF1B-4F66-9FB085D92FBB}"/>
              </a:ext>
            </a:extLst>
          </p:cNvPr>
          <p:cNvSpPr txBox="1"/>
          <p:nvPr/>
        </p:nvSpPr>
        <p:spPr>
          <a:xfrm>
            <a:off x="5500189" y="2520955"/>
            <a:ext cx="23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午後</a:t>
            </a:r>
            <a:r>
              <a:rPr lang="en-US" altLang="ja-JP" sz="3600" b="0" i="0" u="none" strike="noStrike" baseline="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b="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時</a:t>
            </a:r>
            <a:endParaRPr lang="en-US" altLang="ja-JP" sz="3600" b="0" i="0" u="none" strike="noStrike" baseline="0" dirty="0">
              <a:solidFill>
                <a:srgbClr val="00B0F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0474CFC-852B-38C4-78BF-83D1633A27A4}"/>
              </a:ext>
            </a:extLst>
          </p:cNvPr>
          <p:cNvSpPr txBox="1"/>
          <p:nvPr/>
        </p:nvSpPr>
        <p:spPr>
          <a:xfrm>
            <a:off x="827316" y="3644004"/>
            <a:ext cx="9109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①　</a:t>
            </a:r>
            <a:r>
              <a:rPr lang="ja-JP" altLang="en-US" sz="3600" b="0" i="0" u="sng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　　　　　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から　</a:t>
            </a:r>
            <a:r>
              <a:rPr lang="ja-JP" altLang="en-US" sz="3600" b="0" i="0" u="sng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　　　　　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までの間</a:t>
            </a:r>
            <a:endParaRPr lang="en-US" altLang="ja-JP" sz="36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5C64B1D-C83B-3DA8-72CE-4A2F4529C47B}"/>
              </a:ext>
            </a:extLst>
          </p:cNvPr>
          <p:cNvSpPr txBox="1"/>
          <p:nvPr/>
        </p:nvSpPr>
        <p:spPr>
          <a:xfrm>
            <a:off x="1917339" y="3601527"/>
            <a:ext cx="2180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午後</a:t>
            </a:r>
            <a:r>
              <a:rPr lang="ja-JP" altLang="en-US" sz="3600" b="0" i="0" u="none" strike="noStrike" baseline="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3600" b="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時</a:t>
            </a:r>
            <a:endParaRPr lang="en-US" altLang="ja-JP" sz="3600" b="0" i="0" u="none" strike="noStrike" baseline="0" dirty="0">
              <a:solidFill>
                <a:srgbClr val="00B0F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307EAF2-85DD-2287-876A-1B90937F7B22}"/>
              </a:ext>
            </a:extLst>
          </p:cNvPr>
          <p:cNvSpPr txBox="1"/>
          <p:nvPr/>
        </p:nvSpPr>
        <p:spPr>
          <a:xfrm>
            <a:off x="5500189" y="3618281"/>
            <a:ext cx="2180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午後</a:t>
            </a:r>
            <a:r>
              <a:rPr lang="ja-JP" altLang="en-US" sz="3600" b="0" i="0" u="none" strike="noStrike" baseline="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3600" b="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時</a:t>
            </a:r>
            <a:endParaRPr lang="en-US" altLang="ja-JP" sz="3600" b="0" i="0" u="none" strike="noStrike" baseline="0" dirty="0">
              <a:solidFill>
                <a:srgbClr val="00B0F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2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3AC25F-9D48-4A75-D0C2-9D80E6527442}"/>
              </a:ext>
            </a:extLst>
          </p:cNvPr>
          <p:cNvSpPr txBox="1"/>
          <p:nvPr/>
        </p:nvSpPr>
        <p:spPr>
          <a:xfrm>
            <a:off x="750713" y="533401"/>
            <a:ext cx="8186857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折れ線グラフをかいてみよう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5444267-6513-C4BB-A9C2-537D385C239F}"/>
              </a:ext>
            </a:extLst>
          </p:cNvPr>
          <p:cNvSpPr txBox="1"/>
          <p:nvPr/>
        </p:nvSpPr>
        <p:spPr>
          <a:xfrm>
            <a:off x="642256" y="1656369"/>
            <a:ext cx="107224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P30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の問題を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P31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のグラフ用紙に書きましょう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B407C2B-8C66-7ED5-00F6-9420DA32DE0D}"/>
              </a:ext>
            </a:extLst>
          </p:cNvPr>
          <p:cNvSpPr txBox="1"/>
          <p:nvPr/>
        </p:nvSpPr>
        <p:spPr>
          <a:xfrm>
            <a:off x="827316" y="3476280"/>
            <a:ext cx="728254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②横軸に（　　　　）をとります</a:t>
            </a:r>
            <a:endParaRPr lang="en-US" altLang="ja-JP" sz="36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0D4A7F6-C360-735A-D994-1727FC5F951F}"/>
              </a:ext>
            </a:extLst>
          </p:cNvPr>
          <p:cNvSpPr txBox="1"/>
          <p:nvPr/>
        </p:nvSpPr>
        <p:spPr>
          <a:xfrm>
            <a:off x="827315" y="4324468"/>
            <a:ext cx="107768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③時こくは、１時間ごとに書きたいので</a:t>
            </a:r>
            <a:endParaRPr lang="en-US" altLang="ja-JP" sz="36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  <a:p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　</a:t>
            </a:r>
            <a:endParaRPr lang="en-US" altLang="ja-JP" sz="36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  <a:p>
            <a:r>
              <a:rPr lang="ja-JP" altLang="en-US" sz="28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　 午前</a:t>
            </a:r>
            <a:r>
              <a:rPr lang="ja-JP" altLang="en-US" sz="360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９                             午後　　　　　　　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360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　　　　</a:t>
            </a:r>
            <a:endParaRPr lang="en-US" altLang="ja-JP" sz="36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0A6F55F-023E-5758-A230-84375EF27CEB}"/>
              </a:ext>
            </a:extLst>
          </p:cNvPr>
          <p:cNvSpPr txBox="1"/>
          <p:nvPr/>
        </p:nvSpPr>
        <p:spPr>
          <a:xfrm>
            <a:off x="3331030" y="3476280"/>
            <a:ext cx="156754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時こく</a:t>
            </a:r>
            <a:endParaRPr lang="en-US" altLang="ja-JP" sz="3600" b="0" i="0" u="none" strike="noStrike" baseline="0" dirty="0">
              <a:solidFill>
                <a:srgbClr val="00B0F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77589-82DF-E03F-389E-CD305460163D}"/>
              </a:ext>
            </a:extLst>
          </p:cNvPr>
          <p:cNvSpPr txBox="1"/>
          <p:nvPr/>
        </p:nvSpPr>
        <p:spPr>
          <a:xfrm>
            <a:off x="2666998" y="5432463"/>
            <a:ext cx="9960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600" b="0" i="0" u="none" strike="noStrike" baseline="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D9A0C8F-3D55-E91C-9F99-936DE15E6207}"/>
              </a:ext>
            </a:extLst>
          </p:cNvPr>
          <p:cNvSpPr/>
          <p:nvPr/>
        </p:nvSpPr>
        <p:spPr>
          <a:xfrm>
            <a:off x="2666998" y="5314776"/>
            <a:ext cx="858578" cy="85857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81F03DD-09B3-7D8E-6884-B12ABB5C027B}"/>
              </a:ext>
            </a:extLst>
          </p:cNvPr>
          <p:cNvSpPr txBox="1"/>
          <p:nvPr/>
        </p:nvSpPr>
        <p:spPr>
          <a:xfrm>
            <a:off x="3755570" y="5432463"/>
            <a:ext cx="9960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600" b="0" i="0" u="none" strike="noStrike" baseline="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D8DB955-194B-E8FE-EE7B-92F98EC38C6D}"/>
              </a:ext>
            </a:extLst>
          </p:cNvPr>
          <p:cNvSpPr/>
          <p:nvPr/>
        </p:nvSpPr>
        <p:spPr>
          <a:xfrm>
            <a:off x="3755570" y="5314776"/>
            <a:ext cx="858578" cy="85857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92EF330-7B33-EACD-383E-7E0C806E531E}"/>
              </a:ext>
            </a:extLst>
          </p:cNvPr>
          <p:cNvSpPr txBox="1"/>
          <p:nvPr/>
        </p:nvSpPr>
        <p:spPr>
          <a:xfrm>
            <a:off x="4844142" y="5432463"/>
            <a:ext cx="9960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600" b="0" i="0" u="none" strike="noStrike" baseline="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4002A50-3ADC-5179-5E5F-0529538C1EF5}"/>
              </a:ext>
            </a:extLst>
          </p:cNvPr>
          <p:cNvSpPr/>
          <p:nvPr/>
        </p:nvSpPr>
        <p:spPr>
          <a:xfrm>
            <a:off x="4844142" y="5314776"/>
            <a:ext cx="858578" cy="85857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2A14BA8-87C0-BDB6-1636-6D5296ABD253}"/>
              </a:ext>
            </a:extLst>
          </p:cNvPr>
          <p:cNvSpPr txBox="1"/>
          <p:nvPr/>
        </p:nvSpPr>
        <p:spPr>
          <a:xfrm>
            <a:off x="6942996" y="5432463"/>
            <a:ext cx="59599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en-US" altLang="ja-JP" sz="3600" b="0" i="0" u="none" strike="noStrike" baseline="0" dirty="0">
              <a:solidFill>
                <a:srgbClr val="00B0F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56048B9-29CB-A3E3-5135-38C7B92B28E1}"/>
              </a:ext>
            </a:extLst>
          </p:cNvPr>
          <p:cNvSpPr/>
          <p:nvPr/>
        </p:nvSpPr>
        <p:spPr>
          <a:xfrm>
            <a:off x="6849836" y="5314776"/>
            <a:ext cx="858578" cy="85857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CFB0488-647A-CA48-E162-26FAC48EF043}"/>
              </a:ext>
            </a:extLst>
          </p:cNvPr>
          <p:cNvSpPr txBox="1"/>
          <p:nvPr/>
        </p:nvSpPr>
        <p:spPr>
          <a:xfrm>
            <a:off x="8059545" y="5432463"/>
            <a:ext cx="60143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3600" b="0" i="0" u="none" strike="noStrike" baseline="0" dirty="0">
              <a:solidFill>
                <a:srgbClr val="00B0F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0D10A93-5088-7185-AD6E-4E853A8D1492}"/>
              </a:ext>
            </a:extLst>
          </p:cNvPr>
          <p:cNvSpPr/>
          <p:nvPr/>
        </p:nvSpPr>
        <p:spPr>
          <a:xfrm>
            <a:off x="7938408" y="5314776"/>
            <a:ext cx="858578" cy="85857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63A41DD-0344-281A-D246-AA2D4FBEC036}"/>
              </a:ext>
            </a:extLst>
          </p:cNvPr>
          <p:cNvSpPr txBox="1"/>
          <p:nvPr/>
        </p:nvSpPr>
        <p:spPr>
          <a:xfrm>
            <a:off x="9150839" y="5443348"/>
            <a:ext cx="5674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en-US" altLang="ja-JP" sz="3600" b="0" i="0" u="none" strike="noStrike" baseline="0" dirty="0">
              <a:solidFill>
                <a:srgbClr val="00B0F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0E13DC0-BF9B-BA1C-1D2F-AD6401C81B77}"/>
              </a:ext>
            </a:extLst>
          </p:cNvPr>
          <p:cNvSpPr/>
          <p:nvPr/>
        </p:nvSpPr>
        <p:spPr>
          <a:xfrm>
            <a:off x="9026980" y="5314776"/>
            <a:ext cx="858578" cy="85857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3615C1C-B596-7DBD-7D3F-78E6C7A9DDDB}"/>
              </a:ext>
            </a:extLst>
          </p:cNvPr>
          <p:cNvSpPr txBox="1"/>
          <p:nvPr/>
        </p:nvSpPr>
        <p:spPr>
          <a:xfrm>
            <a:off x="10285607" y="5454233"/>
            <a:ext cx="5674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</a:t>
            </a:r>
            <a:endParaRPr lang="en-US" altLang="ja-JP" sz="3600" b="0" i="0" u="none" strike="noStrike" baseline="0" dirty="0">
              <a:solidFill>
                <a:srgbClr val="00B0F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46E80A-240E-F23E-8C88-11E41A6F9A88}"/>
              </a:ext>
            </a:extLst>
          </p:cNvPr>
          <p:cNvSpPr txBox="1"/>
          <p:nvPr/>
        </p:nvSpPr>
        <p:spPr>
          <a:xfrm>
            <a:off x="827315" y="2572103"/>
            <a:ext cx="10983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①表題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タイトル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は（　　　　　　）としましょう</a:t>
            </a:r>
            <a:endParaRPr lang="en-US" altLang="ja-JP" sz="36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F470E10-4D49-8DDA-36E2-0356913E805F}"/>
              </a:ext>
            </a:extLst>
          </p:cNvPr>
          <p:cNvSpPr txBox="1"/>
          <p:nvPr/>
        </p:nvSpPr>
        <p:spPr>
          <a:xfrm>
            <a:off x="5594321" y="2560545"/>
            <a:ext cx="2590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一日の気温</a:t>
            </a:r>
            <a:endParaRPr lang="en-US" altLang="ja-JP" sz="3600" b="0" i="0" u="none" strike="noStrike" baseline="0" dirty="0">
              <a:solidFill>
                <a:srgbClr val="00B0F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218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EA6CE3A-59AA-E21E-CE53-A7DFED52814F}"/>
              </a:ext>
            </a:extLst>
          </p:cNvPr>
          <p:cNvSpPr txBox="1"/>
          <p:nvPr/>
        </p:nvSpPr>
        <p:spPr>
          <a:xfrm>
            <a:off x="827315" y="3985348"/>
            <a:ext cx="10983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⑥気温は、０，　 ， 　， 　， 　， 　，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 </a:t>
            </a:r>
            <a:endParaRPr lang="en-US" altLang="ja-JP" sz="36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3AC25F-9D48-4A75-D0C2-9D80E6527442}"/>
              </a:ext>
            </a:extLst>
          </p:cNvPr>
          <p:cNvSpPr txBox="1"/>
          <p:nvPr/>
        </p:nvSpPr>
        <p:spPr>
          <a:xfrm>
            <a:off x="1099459" y="533401"/>
            <a:ext cx="8186857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折れ線グラフを書いてみよう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B407C2B-8C66-7ED5-00F6-9420DA32DE0D}"/>
              </a:ext>
            </a:extLst>
          </p:cNvPr>
          <p:cNvSpPr txBox="1"/>
          <p:nvPr/>
        </p:nvSpPr>
        <p:spPr>
          <a:xfrm>
            <a:off x="827316" y="1656369"/>
            <a:ext cx="75437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④たて軸に（　　　）をとります</a:t>
            </a:r>
            <a:endParaRPr lang="en-US" altLang="ja-JP" sz="36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0D4A7F6-C360-735A-D994-1727FC5F951F}"/>
              </a:ext>
            </a:extLst>
          </p:cNvPr>
          <p:cNvSpPr txBox="1"/>
          <p:nvPr/>
        </p:nvSpPr>
        <p:spPr>
          <a:xfrm>
            <a:off x="827315" y="2508179"/>
            <a:ext cx="1077685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⑤一番高い気温は（　 　）度で、６つに分かれて　</a:t>
            </a:r>
            <a:endParaRPr lang="en-US" altLang="ja-JP" sz="36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　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いるので、一番上の気温を</a:t>
            </a:r>
            <a:r>
              <a:rPr lang="ja-JP" altLang="en-US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 ）度にします</a:t>
            </a:r>
            <a:r>
              <a:rPr lang="ja-JP" altLang="en-US" sz="360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　　　　</a:t>
            </a:r>
            <a:endParaRPr lang="en-US" altLang="ja-JP" sz="36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0A6F55F-023E-5758-A230-84375EF27CEB}"/>
              </a:ext>
            </a:extLst>
          </p:cNvPr>
          <p:cNvSpPr txBox="1"/>
          <p:nvPr/>
        </p:nvSpPr>
        <p:spPr>
          <a:xfrm>
            <a:off x="3793669" y="1656369"/>
            <a:ext cx="120971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気温</a:t>
            </a:r>
            <a:endParaRPr lang="en-US" altLang="ja-JP" sz="3600" b="0" i="0" u="none" strike="noStrike" baseline="0" dirty="0">
              <a:solidFill>
                <a:srgbClr val="00B0F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77589-82DF-E03F-389E-CD305460163D}"/>
              </a:ext>
            </a:extLst>
          </p:cNvPr>
          <p:cNvSpPr txBox="1"/>
          <p:nvPr/>
        </p:nvSpPr>
        <p:spPr>
          <a:xfrm>
            <a:off x="5099957" y="2533533"/>
            <a:ext cx="9960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600" b="0" i="0" u="none" strike="noStrike" baseline="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81F03DD-09B3-7D8E-6884-B12ABB5C027B}"/>
              </a:ext>
            </a:extLst>
          </p:cNvPr>
          <p:cNvSpPr txBox="1"/>
          <p:nvPr/>
        </p:nvSpPr>
        <p:spPr>
          <a:xfrm>
            <a:off x="7440386" y="3108063"/>
            <a:ext cx="9960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600" b="0" i="0" u="none" strike="noStrike" baseline="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92EF330-7B33-EACD-383E-7E0C806E531E}"/>
              </a:ext>
            </a:extLst>
          </p:cNvPr>
          <p:cNvSpPr txBox="1"/>
          <p:nvPr/>
        </p:nvSpPr>
        <p:spPr>
          <a:xfrm>
            <a:off x="3913414" y="4025015"/>
            <a:ext cx="6858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lang="en-US" altLang="ja-JP" sz="3600" b="0" i="0" u="none" strike="noStrike" baseline="0" dirty="0">
              <a:solidFill>
                <a:srgbClr val="00B0F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2A14BA8-87C0-BDB6-1636-6D5296ABD253}"/>
              </a:ext>
            </a:extLst>
          </p:cNvPr>
          <p:cNvSpPr txBox="1"/>
          <p:nvPr/>
        </p:nvSpPr>
        <p:spPr>
          <a:xfrm>
            <a:off x="4824679" y="4019676"/>
            <a:ext cx="9056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600" b="0" i="0" u="none" strike="noStrike" baseline="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CFB0488-647A-CA48-E162-26FAC48EF043}"/>
              </a:ext>
            </a:extLst>
          </p:cNvPr>
          <p:cNvSpPr txBox="1"/>
          <p:nvPr/>
        </p:nvSpPr>
        <p:spPr>
          <a:xfrm>
            <a:off x="5838859" y="4042713"/>
            <a:ext cx="9056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600" b="0" i="0" u="none" strike="noStrike" baseline="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63A41DD-0344-281A-D246-AA2D4FBEC036}"/>
              </a:ext>
            </a:extLst>
          </p:cNvPr>
          <p:cNvSpPr txBox="1"/>
          <p:nvPr/>
        </p:nvSpPr>
        <p:spPr>
          <a:xfrm>
            <a:off x="6889721" y="4042712"/>
            <a:ext cx="9056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600" b="0" i="0" u="none" strike="noStrike" baseline="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3615C1C-B596-7DBD-7D3F-78E6C7A9DDDB}"/>
              </a:ext>
            </a:extLst>
          </p:cNvPr>
          <p:cNvSpPr txBox="1"/>
          <p:nvPr/>
        </p:nvSpPr>
        <p:spPr>
          <a:xfrm>
            <a:off x="10655721" y="4042712"/>
            <a:ext cx="5674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度</a:t>
            </a:r>
            <a:endParaRPr lang="en-US" altLang="ja-JP" sz="3600" b="0" i="0" u="none" strike="noStrike" baseline="0" dirty="0">
              <a:solidFill>
                <a:srgbClr val="00B0F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8F85654-9B78-2342-C8AA-BC4897F91D15}"/>
              </a:ext>
            </a:extLst>
          </p:cNvPr>
          <p:cNvSpPr txBox="1"/>
          <p:nvPr/>
        </p:nvSpPr>
        <p:spPr>
          <a:xfrm>
            <a:off x="7938407" y="4031234"/>
            <a:ext cx="9056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600" b="0" i="0" u="none" strike="noStrike" baseline="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65048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EA6CE3A-59AA-E21E-CE53-A7DFED52814F}"/>
              </a:ext>
            </a:extLst>
          </p:cNvPr>
          <p:cNvSpPr txBox="1"/>
          <p:nvPr/>
        </p:nvSpPr>
        <p:spPr>
          <a:xfrm>
            <a:off x="827315" y="3409672"/>
            <a:ext cx="4283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④午前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時は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度</a:t>
            </a:r>
            <a:endParaRPr lang="en-US" altLang="ja-JP" sz="36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3AC25F-9D48-4A75-D0C2-9D80E6527442}"/>
              </a:ext>
            </a:extLst>
          </p:cNvPr>
          <p:cNvSpPr txBox="1"/>
          <p:nvPr/>
        </p:nvSpPr>
        <p:spPr>
          <a:xfrm>
            <a:off x="1099459" y="533401"/>
            <a:ext cx="3262432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点のとり方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B407C2B-8C66-7ED5-00F6-9420DA32DE0D}"/>
              </a:ext>
            </a:extLst>
          </p:cNvPr>
          <p:cNvSpPr txBox="1"/>
          <p:nvPr/>
        </p:nvSpPr>
        <p:spPr>
          <a:xfrm>
            <a:off x="827315" y="1471493"/>
            <a:ext cx="42018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①午前９時は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度</a:t>
            </a:r>
            <a:endParaRPr lang="en-US" altLang="ja-JP" sz="36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0D4A7F6-C360-735A-D994-1727FC5F951F}"/>
              </a:ext>
            </a:extLst>
          </p:cNvPr>
          <p:cNvSpPr txBox="1"/>
          <p:nvPr/>
        </p:nvSpPr>
        <p:spPr>
          <a:xfrm>
            <a:off x="827315" y="2117824"/>
            <a:ext cx="428316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②午前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時は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度</a:t>
            </a:r>
            <a:endParaRPr lang="en-US" altLang="ja-JP" sz="36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12A7F85-F049-A3F3-BEFA-874E6E1E6C43}"/>
              </a:ext>
            </a:extLst>
          </p:cNvPr>
          <p:cNvSpPr txBox="1"/>
          <p:nvPr/>
        </p:nvSpPr>
        <p:spPr>
          <a:xfrm>
            <a:off x="827315" y="2763341"/>
            <a:ext cx="428316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③午前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時は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度</a:t>
            </a:r>
            <a:endParaRPr lang="en-US" altLang="ja-JP" sz="36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37C039F-5959-6762-CF91-2C62DEDFD9E5}"/>
              </a:ext>
            </a:extLst>
          </p:cNvPr>
          <p:cNvSpPr txBox="1"/>
          <p:nvPr/>
        </p:nvSpPr>
        <p:spPr>
          <a:xfrm>
            <a:off x="827315" y="5359360"/>
            <a:ext cx="409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⑦午後</a:t>
            </a:r>
            <a:r>
              <a:rPr lang="ja-JP" altLang="en-US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時は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度</a:t>
            </a:r>
            <a:endParaRPr lang="en-US" altLang="ja-JP" sz="36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BCC727C-6A99-DD31-DE3D-270BCA282608}"/>
              </a:ext>
            </a:extLst>
          </p:cNvPr>
          <p:cNvSpPr txBox="1"/>
          <p:nvPr/>
        </p:nvSpPr>
        <p:spPr>
          <a:xfrm>
            <a:off x="827315" y="4067512"/>
            <a:ext cx="40901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⑤午後</a:t>
            </a:r>
            <a:r>
              <a:rPr lang="ja-JP" altLang="en-US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時は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度</a:t>
            </a:r>
            <a:endParaRPr lang="en-US" altLang="ja-JP" sz="36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5068836-99BC-3A4E-2FF7-C98CD814A31B}"/>
              </a:ext>
            </a:extLst>
          </p:cNvPr>
          <p:cNvSpPr txBox="1"/>
          <p:nvPr/>
        </p:nvSpPr>
        <p:spPr>
          <a:xfrm>
            <a:off x="827315" y="4713029"/>
            <a:ext cx="40901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⑥午後</a:t>
            </a:r>
            <a:r>
              <a:rPr lang="ja-JP" altLang="en-US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時は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度</a:t>
            </a:r>
            <a:endParaRPr lang="en-US" altLang="ja-JP" sz="36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BE581EF-88B4-C753-6B21-600ACA557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335" y="431770"/>
            <a:ext cx="5559446" cy="595580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0A6F55F-023E-5758-A230-84375EF27CEB}"/>
              </a:ext>
            </a:extLst>
          </p:cNvPr>
          <p:cNvSpPr txBox="1"/>
          <p:nvPr/>
        </p:nvSpPr>
        <p:spPr>
          <a:xfrm>
            <a:off x="10251440" y="3093205"/>
            <a:ext cx="411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●</a:t>
            </a:r>
            <a:endParaRPr lang="en-US" altLang="ja-JP" sz="1400" b="0" i="0" u="none" strike="noStrike" baseline="0" dirty="0">
              <a:solidFill>
                <a:srgbClr val="00B0F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4203AED-347C-5355-B4F4-CCE3D2DF6778}"/>
              </a:ext>
            </a:extLst>
          </p:cNvPr>
          <p:cNvSpPr txBox="1"/>
          <p:nvPr/>
        </p:nvSpPr>
        <p:spPr>
          <a:xfrm>
            <a:off x="6370320" y="5287765"/>
            <a:ext cx="411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●</a:t>
            </a:r>
            <a:endParaRPr lang="en-US" altLang="ja-JP" sz="1400" b="0" i="0" u="none" strike="noStrike" baseline="0" dirty="0">
              <a:solidFill>
                <a:srgbClr val="00B0F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7F2DAFF-416B-D7F2-B016-9B972F520205}"/>
              </a:ext>
            </a:extLst>
          </p:cNvPr>
          <p:cNvSpPr txBox="1"/>
          <p:nvPr/>
        </p:nvSpPr>
        <p:spPr>
          <a:xfrm>
            <a:off x="7025305" y="4979988"/>
            <a:ext cx="411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●</a:t>
            </a:r>
            <a:endParaRPr lang="en-US" altLang="ja-JP" sz="1400" b="0" i="0" u="none" strike="noStrike" baseline="0" dirty="0">
              <a:solidFill>
                <a:srgbClr val="00B0F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DC9A84B-5B06-CAD5-7009-AC39DD27F153}"/>
              </a:ext>
            </a:extLst>
          </p:cNvPr>
          <p:cNvSpPr txBox="1"/>
          <p:nvPr/>
        </p:nvSpPr>
        <p:spPr>
          <a:xfrm>
            <a:off x="7660640" y="4359492"/>
            <a:ext cx="411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●</a:t>
            </a:r>
            <a:endParaRPr lang="en-US" altLang="ja-JP" sz="1400" b="0" i="0" u="none" strike="noStrike" baseline="0" dirty="0">
              <a:solidFill>
                <a:srgbClr val="00B0F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B1134AE-4D46-0312-C1D7-3B30EAAD6778}"/>
              </a:ext>
            </a:extLst>
          </p:cNvPr>
          <p:cNvSpPr txBox="1"/>
          <p:nvPr/>
        </p:nvSpPr>
        <p:spPr>
          <a:xfrm>
            <a:off x="8300719" y="3755721"/>
            <a:ext cx="411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●</a:t>
            </a:r>
            <a:endParaRPr lang="en-US" altLang="ja-JP" sz="1400" b="0" i="0" u="none" strike="noStrike" baseline="0" dirty="0">
              <a:solidFill>
                <a:srgbClr val="00B0F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399D2DA-61F6-CF9C-7F15-8C4CCC0698BE}"/>
              </a:ext>
            </a:extLst>
          </p:cNvPr>
          <p:cNvSpPr txBox="1"/>
          <p:nvPr/>
        </p:nvSpPr>
        <p:spPr>
          <a:xfrm>
            <a:off x="8961119" y="2778729"/>
            <a:ext cx="411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●</a:t>
            </a:r>
            <a:endParaRPr lang="en-US" altLang="ja-JP" sz="1400" b="0" i="0" u="none" strike="noStrike" baseline="0" dirty="0">
              <a:solidFill>
                <a:srgbClr val="00B0F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BDB31C8-5A58-89D8-6675-EB8BF1D0C793}"/>
              </a:ext>
            </a:extLst>
          </p:cNvPr>
          <p:cNvSpPr txBox="1"/>
          <p:nvPr/>
        </p:nvSpPr>
        <p:spPr>
          <a:xfrm>
            <a:off x="9606280" y="2454065"/>
            <a:ext cx="411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●</a:t>
            </a:r>
            <a:endParaRPr lang="en-US" altLang="ja-JP" sz="1400" b="0" i="0" u="none" strike="noStrike" baseline="0" dirty="0">
              <a:solidFill>
                <a:srgbClr val="00B0F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48380E31-4FF9-1163-670A-EDC69CA57BEA}"/>
              </a:ext>
            </a:extLst>
          </p:cNvPr>
          <p:cNvCxnSpPr>
            <a:cxnSpLocks/>
          </p:cNvCxnSpPr>
          <p:nvPr/>
        </p:nvCxnSpPr>
        <p:spPr>
          <a:xfrm flipV="1">
            <a:off x="6553200" y="5120640"/>
            <a:ext cx="690880" cy="31496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09B3A974-BCDF-48BC-53C9-BD016516EB94}"/>
              </a:ext>
            </a:extLst>
          </p:cNvPr>
          <p:cNvCxnSpPr>
            <a:cxnSpLocks/>
          </p:cNvCxnSpPr>
          <p:nvPr/>
        </p:nvCxnSpPr>
        <p:spPr>
          <a:xfrm flipV="1">
            <a:off x="7182450" y="4513380"/>
            <a:ext cx="666485" cy="62987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DC28A81-F540-5671-E835-06EB680F463F}"/>
              </a:ext>
            </a:extLst>
          </p:cNvPr>
          <p:cNvCxnSpPr>
            <a:cxnSpLocks/>
          </p:cNvCxnSpPr>
          <p:nvPr/>
        </p:nvCxnSpPr>
        <p:spPr>
          <a:xfrm flipV="1">
            <a:off x="7849605" y="3883506"/>
            <a:ext cx="644825" cy="60728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EA1B05CB-AF55-FB1E-4AB7-F775C8243568}"/>
              </a:ext>
            </a:extLst>
          </p:cNvPr>
          <p:cNvCxnSpPr>
            <a:cxnSpLocks/>
          </p:cNvCxnSpPr>
          <p:nvPr/>
        </p:nvCxnSpPr>
        <p:spPr>
          <a:xfrm flipV="1">
            <a:off x="8478182" y="2932617"/>
            <a:ext cx="644825" cy="95088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CFD71C7-1167-7536-36E0-07ACDB23999C}"/>
              </a:ext>
            </a:extLst>
          </p:cNvPr>
          <p:cNvCxnSpPr>
            <a:cxnSpLocks/>
          </p:cNvCxnSpPr>
          <p:nvPr/>
        </p:nvCxnSpPr>
        <p:spPr>
          <a:xfrm flipV="1">
            <a:off x="9123007" y="2600770"/>
            <a:ext cx="690880" cy="31496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DB207D78-855C-303A-6200-A6FDE73C334E}"/>
              </a:ext>
            </a:extLst>
          </p:cNvPr>
          <p:cNvCxnSpPr>
            <a:cxnSpLocks/>
          </p:cNvCxnSpPr>
          <p:nvPr/>
        </p:nvCxnSpPr>
        <p:spPr>
          <a:xfrm>
            <a:off x="9806656" y="2615137"/>
            <a:ext cx="612086" cy="62477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07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1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3AC25F-9D48-4A75-D0C2-9D80E6527442}"/>
              </a:ext>
            </a:extLst>
          </p:cNvPr>
          <p:cNvSpPr txBox="1"/>
          <p:nvPr/>
        </p:nvSpPr>
        <p:spPr>
          <a:xfrm>
            <a:off x="1211219" y="185465"/>
            <a:ext cx="8802410" cy="83099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線の間に点を取る折れ線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グラフ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5444267-6513-C4BB-A9C2-537D385C239F}"/>
              </a:ext>
            </a:extLst>
          </p:cNvPr>
          <p:cNvSpPr txBox="1"/>
          <p:nvPr/>
        </p:nvSpPr>
        <p:spPr>
          <a:xfrm>
            <a:off x="787443" y="1364398"/>
            <a:ext cx="218943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P32</a:t>
            </a:r>
            <a:r>
              <a:rPr lang="ja-JP" altLang="en-US" sz="36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－２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4A4C584-A59C-F9A9-FEDC-D6F9FEE89ADB}"/>
              </a:ext>
            </a:extLst>
          </p:cNvPr>
          <p:cNvSpPr txBox="1"/>
          <p:nvPr/>
        </p:nvSpPr>
        <p:spPr>
          <a:xfrm>
            <a:off x="705395" y="2126312"/>
            <a:ext cx="4770845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①午前６時は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37.3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度②午前８時は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37.7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度</a:t>
            </a:r>
            <a:endParaRPr lang="en-US" altLang="ja-JP" sz="36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  <a:p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③午前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時は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38.5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度</a:t>
            </a:r>
            <a:endParaRPr lang="en-US" altLang="ja-JP" sz="36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  <a:p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④午前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時は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38.8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度</a:t>
            </a:r>
            <a:endParaRPr lang="en-US" altLang="ja-JP" sz="36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  <a:p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⑤午前</a:t>
            </a:r>
            <a:r>
              <a:rPr lang="ja-JP" altLang="en-US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時は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38.8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度</a:t>
            </a:r>
            <a:endParaRPr lang="en-US" altLang="ja-JP" sz="36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  <a:p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⑥午前４時は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37.5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度</a:t>
            </a:r>
            <a:endParaRPr lang="en-US" altLang="ja-JP" sz="36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  <a:p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⑦午前６時は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36.5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度</a:t>
            </a:r>
            <a:endParaRPr lang="en-US" altLang="ja-JP" sz="36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7902B1CD-4E90-560A-6783-BFB9113FD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416" y="1140878"/>
            <a:ext cx="5076825" cy="5438775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70E2D27A-4417-D69B-1EEA-1B97ABB91BC3}"/>
              </a:ext>
            </a:extLst>
          </p:cNvPr>
          <p:cNvSpPr/>
          <p:nvPr/>
        </p:nvSpPr>
        <p:spPr>
          <a:xfrm>
            <a:off x="6675119" y="2397759"/>
            <a:ext cx="132081" cy="13208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87597581-32B1-9018-3052-470101AFABF9}"/>
              </a:ext>
            </a:extLst>
          </p:cNvPr>
          <p:cNvSpPr/>
          <p:nvPr/>
        </p:nvSpPr>
        <p:spPr>
          <a:xfrm>
            <a:off x="7257063" y="2291078"/>
            <a:ext cx="132081" cy="13208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2AC0EB4B-5E99-C6A4-0156-82679920C6C7}"/>
              </a:ext>
            </a:extLst>
          </p:cNvPr>
          <p:cNvSpPr/>
          <p:nvPr/>
        </p:nvSpPr>
        <p:spPr>
          <a:xfrm>
            <a:off x="8435624" y="2009473"/>
            <a:ext cx="132081" cy="1320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CC89DAA0-E9D6-859E-D654-C68071E10945}"/>
              </a:ext>
            </a:extLst>
          </p:cNvPr>
          <p:cNvSpPr/>
          <p:nvPr/>
        </p:nvSpPr>
        <p:spPr>
          <a:xfrm>
            <a:off x="9617008" y="2365070"/>
            <a:ext cx="132081" cy="1320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E20C8319-F26F-272F-1A2A-752B76548C9C}"/>
              </a:ext>
            </a:extLst>
          </p:cNvPr>
          <p:cNvSpPr/>
          <p:nvPr/>
        </p:nvSpPr>
        <p:spPr>
          <a:xfrm>
            <a:off x="10198382" y="2630487"/>
            <a:ext cx="132081" cy="1320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A8BB8E83-1654-0158-46D7-0E660A662128}"/>
              </a:ext>
            </a:extLst>
          </p:cNvPr>
          <p:cNvSpPr/>
          <p:nvPr/>
        </p:nvSpPr>
        <p:spPr>
          <a:xfrm>
            <a:off x="7856504" y="2084721"/>
            <a:ext cx="132081" cy="13208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869CFEFD-8047-8153-EBC9-6BE3343E2EC5}"/>
              </a:ext>
            </a:extLst>
          </p:cNvPr>
          <p:cNvSpPr/>
          <p:nvPr/>
        </p:nvSpPr>
        <p:spPr>
          <a:xfrm>
            <a:off x="9035731" y="2011393"/>
            <a:ext cx="132081" cy="1320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767E4CF2-6057-6238-86D4-6B86D26C0E44}"/>
              </a:ext>
            </a:extLst>
          </p:cNvPr>
          <p:cNvCxnSpPr>
            <a:cxnSpLocks/>
            <a:endCxn id="19" idx="6"/>
          </p:cNvCxnSpPr>
          <p:nvPr/>
        </p:nvCxnSpPr>
        <p:spPr>
          <a:xfrm flipV="1">
            <a:off x="6770896" y="2357119"/>
            <a:ext cx="618248" cy="10860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853567D5-8AD5-7A03-A656-51D118699223}"/>
              </a:ext>
            </a:extLst>
          </p:cNvPr>
          <p:cNvCxnSpPr>
            <a:cxnSpLocks/>
            <a:endCxn id="23" idx="3"/>
          </p:cNvCxnSpPr>
          <p:nvPr/>
        </p:nvCxnSpPr>
        <p:spPr>
          <a:xfrm flipV="1">
            <a:off x="7389144" y="2197459"/>
            <a:ext cx="486703" cy="14284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A8A03E2-F397-4936-9073-21551B264CB0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7952456" y="2075514"/>
            <a:ext cx="483168" cy="66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579194F-DABD-3545-4AA4-6A1CEA7471AC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8476599" y="2077434"/>
            <a:ext cx="559132" cy="7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8DB9C4D-4CE0-E52A-D2A5-9AA7E990D5CD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9137330" y="2084721"/>
            <a:ext cx="499021" cy="2996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AC98E1-B812-D40A-00FA-F841B5596701}"/>
              </a:ext>
            </a:extLst>
          </p:cNvPr>
          <p:cNvCxnSpPr>
            <a:cxnSpLocks/>
          </p:cNvCxnSpPr>
          <p:nvPr/>
        </p:nvCxnSpPr>
        <p:spPr>
          <a:xfrm>
            <a:off x="9655133" y="2431110"/>
            <a:ext cx="616627" cy="271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3E6C813-50D1-6C57-A19B-4DBB704AD739}"/>
              </a:ext>
            </a:extLst>
          </p:cNvPr>
          <p:cNvSpPr txBox="1"/>
          <p:nvPr/>
        </p:nvSpPr>
        <p:spPr>
          <a:xfrm>
            <a:off x="5832430" y="3227691"/>
            <a:ext cx="507682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2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小数なので点が取りにくい</a:t>
            </a:r>
            <a:endParaRPr lang="en-US" altLang="ja-JP" sz="3200" b="0" i="0" u="none" strike="noStrike" baseline="0" dirty="0">
              <a:solidFill>
                <a:srgbClr val="0000FF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0D18F18-BB51-D2C5-DD50-23C9BDA2830E}"/>
              </a:ext>
            </a:extLst>
          </p:cNvPr>
          <p:cNvSpPr txBox="1"/>
          <p:nvPr/>
        </p:nvSpPr>
        <p:spPr>
          <a:xfrm>
            <a:off x="5581354" y="4055953"/>
            <a:ext cx="597270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2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体温の変わり方が分かりにくい</a:t>
            </a:r>
            <a:endParaRPr lang="en-US" altLang="ja-JP" sz="3200" b="0" i="0" u="none" strike="noStrike" baseline="0" dirty="0">
              <a:solidFill>
                <a:srgbClr val="0000FF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4AD20B9-1E98-42A1-AF72-EB1E661E846E}"/>
              </a:ext>
            </a:extLst>
          </p:cNvPr>
          <p:cNvSpPr txBox="1"/>
          <p:nvPr/>
        </p:nvSpPr>
        <p:spPr>
          <a:xfrm>
            <a:off x="5581354" y="4923128"/>
            <a:ext cx="595956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2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グラフの下の方は使っていない</a:t>
            </a:r>
            <a:endParaRPr lang="en-US" altLang="ja-JP" sz="3200" b="0" i="0" u="none" strike="noStrike" baseline="0" dirty="0">
              <a:solidFill>
                <a:srgbClr val="0000FF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49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  <p:bldP spid="28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5444267-6513-C4BB-A9C2-537D385C239F}"/>
              </a:ext>
            </a:extLst>
          </p:cNvPr>
          <p:cNvSpPr txBox="1"/>
          <p:nvPr/>
        </p:nvSpPr>
        <p:spPr>
          <a:xfrm>
            <a:off x="936172" y="1581249"/>
            <a:ext cx="994954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P32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のグラフ用紙と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P33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のアのグラフ用紙とはどこがちがいますか？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AA783AF-1D7E-B023-C293-419F270804A9}"/>
              </a:ext>
            </a:extLst>
          </p:cNvPr>
          <p:cNvSpPr txBox="1"/>
          <p:nvPr/>
        </p:nvSpPr>
        <p:spPr>
          <a:xfrm>
            <a:off x="936172" y="2998429"/>
            <a:ext cx="994954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P33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のアのグラフ用紙にグラフの続きを書きましょう。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6D7E2A-8394-58CF-7B44-C8180B4D7E94}"/>
              </a:ext>
            </a:extLst>
          </p:cNvPr>
          <p:cNvSpPr txBox="1"/>
          <p:nvPr/>
        </p:nvSpPr>
        <p:spPr>
          <a:xfrm>
            <a:off x="1038499" y="449625"/>
            <a:ext cx="695575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波線入りの折れ線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グラフ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1F85B20-19D9-AB0C-02CB-5C06880A8185}"/>
              </a:ext>
            </a:extLst>
          </p:cNvPr>
          <p:cNvSpPr txBox="1"/>
          <p:nvPr/>
        </p:nvSpPr>
        <p:spPr>
          <a:xfrm>
            <a:off x="936172" y="4415609"/>
            <a:ext cx="9949542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波線はそこの一部分を省略して（はぶいて）いますという意味で書いてあります。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149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6EBB9705-A441-A33F-3A0A-0F33AF9E0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527" y="279400"/>
            <a:ext cx="5676118" cy="629920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B84D1B1-BEDD-36FC-EA18-9E2B5853F60C}"/>
              </a:ext>
            </a:extLst>
          </p:cNvPr>
          <p:cNvSpPr txBox="1"/>
          <p:nvPr/>
        </p:nvSpPr>
        <p:spPr>
          <a:xfrm>
            <a:off x="625400" y="1154281"/>
            <a:ext cx="4770845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①午前６時は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37.3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度②午前８時は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37.7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度</a:t>
            </a:r>
            <a:endParaRPr lang="en-US" altLang="ja-JP" sz="36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  <a:p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③午前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時は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38.5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度</a:t>
            </a:r>
            <a:endParaRPr lang="en-US" altLang="ja-JP" sz="36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  <a:p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④午前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時は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38.8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度</a:t>
            </a:r>
            <a:endParaRPr lang="en-US" altLang="ja-JP" sz="36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  <a:p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⑤午前</a:t>
            </a:r>
            <a:r>
              <a:rPr lang="ja-JP" altLang="en-US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時は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38.8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度</a:t>
            </a:r>
            <a:endParaRPr lang="en-US" altLang="ja-JP" sz="36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  <a:p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⑥午前４時は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37.5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度</a:t>
            </a:r>
            <a:endParaRPr lang="en-US" altLang="ja-JP" sz="36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  <a:p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⑦午前６時は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36.5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度</a:t>
            </a:r>
            <a:endParaRPr lang="en-US" altLang="ja-JP" sz="36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0E4D14C4-9816-3743-241F-A87B082BE1BF}"/>
              </a:ext>
            </a:extLst>
          </p:cNvPr>
          <p:cNvSpPr/>
          <p:nvPr/>
        </p:nvSpPr>
        <p:spPr>
          <a:xfrm>
            <a:off x="6238239" y="3718559"/>
            <a:ext cx="132081" cy="13208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8CACC7D2-9C96-5167-786A-E714FCC0080D}"/>
              </a:ext>
            </a:extLst>
          </p:cNvPr>
          <p:cNvSpPr/>
          <p:nvPr/>
        </p:nvSpPr>
        <p:spPr>
          <a:xfrm>
            <a:off x="6969759" y="3007359"/>
            <a:ext cx="132081" cy="13208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C6DE1985-4682-FAFF-9E49-968B159847D1}"/>
              </a:ext>
            </a:extLst>
          </p:cNvPr>
          <p:cNvSpPr/>
          <p:nvPr/>
        </p:nvSpPr>
        <p:spPr>
          <a:xfrm>
            <a:off x="7701279" y="1544319"/>
            <a:ext cx="132081" cy="13208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1B5EB9B8-8E73-E652-20E5-FFB9665A6589}"/>
              </a:ext>
            </a:extLst>
          </p:cNvPr>
          <p:cNvSpPr/>
          <p:nvPr/>
        </p:nvSpPr>
        <p:spPr>
          <a:xfrm>
            <a:off x="8430104" y="985519"/>
            <a:ext cx="132081" cy="13208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0BF838DC-841D-F127-EA14-DA8F435FB308}"/>
              </a:ext>
            </a:extLst>
          </p:cNvPr>
          <p:cNvSpPr/>
          <p:nvPr/>
        </p:nvSpPr>
        <p:spPr>
          <a:xfrm>
            <a:off x="9151464" y="985519"/>
            <a:ext cx="132081" cy="13208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1A927A2E-E7A1-C73B-255C-A66D2D517604}"/>
              </a:ext>
            </a:extLst>
          </p:cNvPr>
          <p:cNvSpPr/>
          <p:nvPr/>
        </p:nvSpPr>
        <p:spPr>
          <a:xfrm>
            <a:off x="9882984" y="3362959"/>
            <a:ext cx="132081" cy="13208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780BDC04-50C7-9A41-9E91-CE633B436491}"/>
              </a:ext>
            </a:extLst>
          </p:cNvPr>
          <p:cNvSpPr/>
          <p:nvPr/>
        </p:nvSpPr>
        <p:spPr>
          <a:xfrm>
            <a:off x="10604344" y="5191759"/>
            <a:ext cx="132081" cy="13208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CB4995F-33A1-70A1-C3BB-93B1BD8AE9B0}"/>
              </a:ext>
            </a:extLst>
          </p:cNvPr>
          <p:cNvSpPr txBox="1"/>
          <p:nvPr/>
        </p:nvSpPr>
        <p:spPr>
          <a:xfrm>
            <a:off x="625400" y="471269"/>
            <a:ext cx="49620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P33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のアのグラフ用紙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F245E99B-C990-29A2-2F25-A1C3FE90F280}"/>
              </a:ext>
            </a:extLst>
          </p:cNvPr>
          <p:cNvCxnSpPr>
            <a:cxnSpLocks/>
            <a:endCxn id="15" idx="7"/>
          </p:cNvCxnSpPr>
          <p:nvPr/>
        </p:nvCxnSpPr>
        <p:spPr>
          <a:xfrm flipV="1">
            <a:off x="6314439" y="3026702"/>
            <a:ext cx="768058" cy="75789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616DDE16-0090-3349-3600-D432E6BABE5B}"/>
              </a:ext>
            </a:extLst>
          </p:cNvPr>
          <p:cNvCxnSpPr>
            <a:cxnSpLocks/>
            <a:endCxn id="16" idx="7"/>
          </p:cNvCxnSpPr>
          <p:nvPr/>
        </p:nvCxnSpPr>
        <p:spPr>
          <a:xfrm flipV="1">
            <a:off x="7079467" y="1563662"/>
            <a:ext cx="734550" cy="146811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6077FFA-3728-B148-055B-777245804F00}"/>
              </a:ext>
            </a:extLst>
          </p:cNvPr>
          <p:cNvCxnSpPr>
            <a:cxnSpLocks/>
            <a:endCxn id="17" idx="7"/>
          </p:cNvCxnSpPr>
          <p:nvPr/>
        </p:nvCxnSpPr>
        <p:spPr>
          <a:xfrm flipV="1">
            <a:off x="7743971" y="1004862"/>
            <a:ext cx="798871" cy="66137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24357A6F-9D6B-D34F-A1FF-6FC173539A5B}"/>
              </a:ext>
            </a:extLst>
          </p:cNvPr>
          <p:cNvCxnSpPr>
            <a:cxnSpLocks/>
            <a:endCxn id="18" idx="6"/>
          </p:cNvCxnSpPr>
          <p:nvPr/>
        </p:nvCxnSpPr>
        <p:spPr>
          <a:xfrm>
            <a:off x="8515487" y="1051559"/>
            <a:ext cx="768058" cy="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A20499C5-7920-3FA2-459D-1259935E3C4F}"/>
              </a:ext>
            </a:extLst>
          </p:cNvPr>
          <p:cNvCxnSpPr>
            <a:cxnSpLocks/>
            <a:endCxn id="19" idx="4"/>
          </p:cNvCxnSpPr>
          <p:nvPr/>
        </p:nvCxnSpPr>
        <p:spPr>
          <a:xfrm>
            <a:off x="9247007" y="1051559"/>
            <a:ext cx="702018" cy="244348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C29B497A-92A1-903F-1B09-0ECE5BCEE149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9968366" y="3435641"/>
            <a:ext cx="702019" cy="175611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77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6EBB9705-A441-A33F-3A0A-0F33AF9E0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527" y="279400"/>
            <a:ext cx="5676118" cy="629920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B84D1B1-BEDD-36FC-EA18-9E2B5853F60C}"/>
              </a:ext>
            </a:extLst>
          </p:cNvPr>
          <p:cNvSpPr txBox="1"/>
          <p:nvPr/>
        </p:nvSpPr>
        <p:spPr>
          <a:xfrm>
            <a:off x="625401" y="1154281"/>
            <a:ext cx="5124126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2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①体温が</a:t>
            </a:r>
            <a:r>
              <a:rPr lang="ja-JP" altLang="en-US" sz="320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一番上がっている</a:t>
            </a:r>
            <a:endParaRPr lang="en-US" altLang="ja-JP" sz="32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　</a:t>
            </a:r>
            <a:r>
              <a:rPr lang="ja-JP" altLang="en-US" sz="32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ところは何番？</a:t>
            </a:r>
            <a:endParaRPr lang="en-US" altLang="ja-JP" sz="32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  <a:p>
            <a:r>
              <a:rPr lang="ja-JP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②体温が</a:t>
            </a:r>
            <a:r>
              <a:rPr lang="ja-JP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変わっていない</a:t>
            </a:r>
            <a:endParaRPr lang="en-US" altLang="ja-JP" sz="32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　</a:t>
            </a:r>
            <a:r>
              <a:rPr lang="ja-JP" alt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ところは何番？</a:t>
            </a:r>
            <a:endParaRPr lang="en-US" altLang="ja-JP" sz="32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  <a:p>
            <a:r>
              <a:rPr lang="ja-JP" altLang="en-US" sz="3200" b="0" i="0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③体温が</a:t>
            </a:r>
            <a:r>
              <a:rPr lang="ja-JP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一番下がっている</a:t>
            </a:r>
            <a:endParaRPr lang="en-US" altLang="ja-JP" sz="3200" b="0" i="0" u="none" strike="noStrike" baseline="0" dirty="0">
              <a:solidFill>
                <a:srgbClr val="7030A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　</a:t>
            </a:r>
            <a:r>
              <a:rPr lang="ja-JP" altLang="en-US" sz="3200" b="0" i="0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ところは何番？</a:t>
            </a:r>
            <a:endParaRPr lang="en-US" altLang="ja-JP" sz="3200" b="0" i="0" u="none" strike="noStrike" baseline="0" dirty="0">
              <a:solidFill>
                <a:srgbClr val="7030A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0E4D14C4-9816-3743-241F-A87B082BE1BF}"/>
              </a:ext>
            </a:extLst>
          </p:cNvPr>
          <p:cNvSpPr/>
          <p:nvPr/>
        </p:nvSpPr>
        <p:spPr>
          <a:xfrm>
            <a:off x="6238239" y="3718559"/>
            <a:ext cx="132081" cy="13208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8CACC7D2-9C96-5167-786A-E714FCC0080D}"/>
              </a:ext>
            </a:extLst>
          </p:cNvPr>
          <p:cNvSpPr/>
          <p:nvPr/>
        </p:nvSpPr>
        <p:spPr>
          <a:xfrm>
            <a:off x="6969759" y="3007359"/>
            <a:ext cx="132081" cy="13208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C6DE1985-4682-FAFF-9E49-968B159847D1}"/>
              </a:ext>
            </a:extLst>
          </p:cNvPr>
          <p:cNvSpPr/>
          <p:nvPr/>
        </p:nvSpPr>
        <p:spPr>
          <a:xfrm>
            <a:off x="7701279" y="1544319"/>
            <a:ext cx="132081" cy="13208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1B5EB9B8-8E73-E652-20E5-FFB9665A6589}"/>
              </a:ext>
            </a:extLst>
          </p:cNvPr>
          <p:cNvSpPr/>
          <p:nvPr/>
        </p:nvSpPr>
        <p:spPr>
          <a:xfrm>
            <a:off x="8430104" y="985519"/>
            <a:ext cx="132081" cy="13208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0BF838DC-841D-F127-EA14-DA8F435FB308}"/>
              </a:ext>
            </a:extLst>
          </p:cNvPr>
          <p:cNvSpPr/>
          <p:nvPr/>
        </p:nvSpPr>
        <p:spPr>
          <a:xfrm>
            <a:off x="9151464" y="985519"/>
            <a:ext cx="132081" cy="13208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1A927A2E-E7A1-C73B-255C-A66D2D517604}"/>
              </a:ext>
            </a:extLst>
          </p:cNvPr>
          <p:cNvSpPr/>
          <p:nvPr/>
        </p:nvSpPr>
        <p:spPr>
          <a:xfrm>
            <a:off x="9882984" y="3362959"/>
            <a:ext cx="132081" cy="13208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780BDC04-50C7-9A41-9E91-CE633B436491}"/>
              </a:ext>
            </a:extLst>
          </p:cNvPr>
          <p:cNvSpPr/>
          <p:nvPr/>
        </p:nvSpPr>
        <p:spPr>
          <a:xfrm>
            <a:off x="10604344" y="5191759"/>
            <a:ext cx="132081" cy="13208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CB4995F-33A1-70A1-C3BB-93B1BD8AE9B0}"/>
              </a:ext>
            </a:extLst>
          </p:cNvPr>
          <p:cNvSpPr txBox="1"/>
          <p:nvPr/>
        </p:nvSpPr>
        <p:spPr>
          <a:xfrm>
            <a:off x="625400" y="471269"/>
            <a:ext cx="49620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P33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のアのグラフ用紙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F245E99B-C990-29A2-2F25-A1C3FE90F280}"/>
              </a:ext>
            </a:extLst>
          </p:cNvPr>
          <p:cNvCxnSpPr>
            <a:cxnSpLocks/>
            <a:endCxn id="15" idx="7"/>
          </p:cNvCxnSpPr>
          <p:nvPr/>
        </p:nvCxnSpPr>
        <p:spPr>
          <a:xfrm flipV="1">
            <a:off x="6314439" y="3026702"/>
            <a:ext cx="768058" cy="75789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616DDE16-0090-3349-3600-D432E6BABE5B}"/>
              </a:ext>
            </a:extLst>
          </p:cNvPr>
          <p:cNvCxnSpPr>
            <a:cxnSpLocks/>
            <a:endCxn id="16" idx="7"/>
          </p:cNvCxnSpPr>
          <p:nvPr/>
        </p:nvCxnSpPr>
        <p:spPr>
          <a:xfrm flipV="1">
            <a:off x="7079467" y="1563662"/>
            <a:ext cx="734550" cy="146811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6077FFA-3728-B148-055B-777245804F00}"/>
              </a:ext>
            </a:extLst>
          </p:cNvPr>
          <p:cNvCxnSpPr>
            <a:cxnSpLocks/>
            <a:endCxn id="17" idx="7"/>
          </p:cNvCxnSpPr>
          <p:nvPr/>
        </p:nvCxnSpPr>
        <p:spPr>
          <a:xfrm flipV="1">
            <a:off x="7743971" y="1004862"/>
            <a:ext cx="798871" cy="66137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24357A6F-9D6B-D34F-A1FF-6FC173539A5B}"/>
              </a:ext>
            </a:extLst>
          </p:cNvPr>
          <p:cNvCxnSpPr>
            <a:cxnSpLocks/>
            <a:endCxn id="18" idx="6"/>
          </p:cNvCxnSpPr>
          <p:nvPr/>
        </p:nvCxnSpPr>
        <p:spPr>
          <a:xfrm>
            <a:off x="8515487" y="1051559"/>
            <a:ext cx="768058" cy="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A20499C5-7920-3FA2-459D-1259935E3C4F}"/>
              </a:ext>
            </a:extLst>
          </p:cNvPr>
          <p:cNvCxnSpPr>
            <a:cxnSpLocks/>
            <a:endCxn id="19" idx="4"/>
          </p:cNvCxnSpPr>
          <p:nvPr/>
        </p:nvCxnSpPr>
        <p:spPr>
          <a:xfrm>
            <a:off x="9247007" y="1051559"/>
            <a:ext cx="702018" cy="244348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C29B497A-92A1-903F-1B09-0ECE5BCEE149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9968366" y="3435641"/>
            <a:ext cx="702019" cy="175611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C988713-D1E8-459B-7A19-FEA64F467EF6}"/>
              </a:ext>
            </a:extLst>
          </p:cNvPr>
          <p:cNvSpPr txBox="1"/>
          <p:nvPr/>
        </p:nvSpPr>
        <p:spPr>
          <a:xfrm>
            <a:off x="827314" y="4399588"/>
            <a:ext cx="10776857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波線を使って一部をはぶくことで目盛りのあいだが広くなります。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そうするとグラフの点も、とりやすくなり、変わり方も見やすくなります。</a:t>
            </a:r>
            <a:endParaRPr lang="en-US" altLang="ja-JP" sz="36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569E7BC0-947D-9B69-F349-ADF5FD4D2241}"/>
              </a:ext>
            </a:extLst>
          </p:cNvPr>
          <p:cNvSpPr/>
          <p:nvPr/>
        </p:nvSpPr>
        <p:spPr>
          <a:xfrm rot="17813132">
            <a:off x="6552367" y="2003081"/>
            <a:ext cx="1788751" cy="77724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5F643C72-7A67-710C-E0F4-BBCDEB3277A7}"/>
              </a:ext>
            </a:extLst>
          </p:cNvPr>
          <p:cNvSpPr/>
          <p:nvPr/>
        </p:nvSpPr>
        <p:spPr>
          <a:xfrm>
            <a:off x="8345423" y="802169"/>
            <a:ext cx="1094196" cy="4327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B8EB8157-963A-6C81-7150-1ADFF746983E}"/>
              </a:ext>
            </a:extLst>
          </p:cNvPr>
          <p:cNvSpPr/>
          <p:nvPr/>
        </p:nvSpPr>
        <p:spPr>
          <a:xfrm rot="4362235">
            <a:off x="8103957" y="1942060"/>
            <a:ext cx="2906429" cy="59388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EA18EB-583B-C3DC-3B68-FE4E6A236FF2}"/>
              </a:ext>
            </a:extLst>
          </p:cNvPr>
          <p:cNvSpPr txBox="1"/>
          <p:nvPr/>
        </p:nvSpPr>
        <p:spPr>
          <a:xfrm>
            <a:off x="4264763" y="1661027"/>
            <a:ext cx="546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kumimoji="1" lang="ja-JP" altLang="en-US" sz="32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55EF2E-9743-8BFF-BC49-952A6ADC35B2}"/>
              </a:ext>
            </a:extLst>
          </p:cNvPr>
          <p:cNvSpPr txBox="1"/>
          <p:nvPr/>
        </p:nvSpPr>
        <p:spPr>
          <a:xfrm>
            <a:off x="6204922" y="3034624"/>
            <a:ext cx="546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endParaRPr kumimoji="1" lang="ja-JP" altLang="en-US" sz="3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3FE23DD-BFEF-23EF-FF02-AF1022F074D1}"/>
              </a:ext>
            </a:extLst>
          </p:cNvPr>
          <p:cNvSpPr txBox="1"/>
          <p:nvPr/>
        </p:nvSpPr>
        <p:spPr>
          <a:xfrm>
            <a:off x="6969759" y="1924704"/>
            <a:ext cx="546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kumimoji="1" lang="ja-JP" altLang="en-US" sz="32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D981416-626A-E489-02B8-67E65B1E2155}"/>
              </a:ext>
            </a:extLst>
          </p:cNvPr>
          <p:cNvSpPr txBox="1"/>
          <p:nvPr/>
        </p:nvSpPr>
        <p:spPr>
          <a:xfrm>
            <a:off x="7688698" y="908544"/>
            <a:ext cx="546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endParaRPr kumimoji="1" lang="ja-JP" altLang="en-US" sz="3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8FEEB2D-9516-F805-6BDC-166BEC2CD8FF}"/>
              </a:ext>
            </a:extLst>
          </p:cNvPr>
          <p:cNvSpPr txBox="1"/>
          <p:nvPr/>
        </p:nvSpPr>
        <p:spPr>
          <a:xfrm>
            <a:off x="8553117" y="490306"/>
            <a:ext cx="546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endParaRPr kumimoji="1" lang="ja-JP" altLang="en-US" sz="32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48BF067-C289-AB90-A004-D1B399C1D588}"/>
              </a:ext>
            </a:extLst>
          </p:cNvPr>
          <p:cNvSpPr txBox="1"/>
          <p:nvPr/>
        </p:nvSpPr>
        <p:spPr>
          <a:xfrm>
            <a:off x="9498107" y="1888577"/>
            <a:ext cx="546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  <a:endParaRPr kumimoji="1" lang="ja-JP" altLang="en-US" sz="32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BC96E91-E8D4-8542-C1F1-29C377E7A4C2}"/>
              </a:ext>
            </a:extLst>
          </p:cNvPr>
          <p:cNvSpPr txBox="1"/>
          <p:nvPr/>
        </p:nvSpPr>
        <p:spPr>
          <a:xfrm>
            <a:off x="10156944" y="3724984"/>
            <a:ext cx="546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</a:t>
            </a:r>
            <a:endParaRPr kumimoji="1" lang="ja-JP" altLang="en-US" sz="32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AE4D3EF-781E-C80D-C67F-09BB41C472D4}"/>
              </a:ext>
            </a:extLst>
          </p:cNvPr>
          <p:cNvSpPr txBox="1"/>
          <p:nvPr/>
        </p:nvSpPr>
        <p:spPr>
          <a:xfrm>
            <a:off x="4282105" y="2638212"/>
            <a:ext cx="546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0" i="0" u="none" strike="noStrike" baseline="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CDCB2EE-E47A-963C-DD84-B4D99426D53E}"/>
              </a:ext>
            </a:extLst>
          </p:cNvPr>
          <p:cNvSpPr txBox="1"/>
          <p:nvPr/>
        </p:nvSpPr>
        <p:spPr>
          <a:xfrm>
            <a:off x="4282105" y="3642927"/>
            <a:ext cx="546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0" i="0" u="none" strike="noStrike" baseline="0" dirty="0">
                <a:solidFill>
                  <a:srgbClr val="7030A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  <a:endParaRPr kumimoji="1" lang="ja-JP" alt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9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3AC25F-9D48-4A75-D0C2-9D80E6527442}"/>
              </a:ext>
            </a:extLst>
          </p:cNvPr>
          <p:cNvSpPr txBox="1"/>
          <p:nvPr/>
        </p:nvSpPr>
        <p:spPr>
          <a:xfrm>
            <a:off x="1099459" y="533401"/>
            <a:ext cx="6955750" cy="830997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波線入りの折れ線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グラフ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5444267-6513-C4BB-A9C2-537D385C239F}"/>
              </a:ext>
            </a:extLst>
          </p:cNvPr>
          <p:cNvSpPr txBox="1"/>
          <p:nvPr/>
        </p:nvSpPr>
        <p:spPr>
          <a:xfrm>
            <a:off x="783771" y="1716349"/>
            <a:ext cx="997131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P33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の表の内容を折れ線グラフに表します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AA783AF-1D7E-B023-C293-419F270804A9}"/>
              </a:ext>
            </a:extLst>
          </p:cNvPr>
          <p:cNvSpPr txBox="1"/>
          <p:nvPr/>
        </p:nvSpPr>
        <p:spPr>
          <a:xfrm>
            <a:off x="696685" y="2310496"/>
            <a:ext cx="9321075" cy="25101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学年のわくには，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),(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),( 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),( 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身長のわくには，　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),(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),( 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),( 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 ,( 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7A2A9F3-FBF6-3818-7E92-8C454C97146F}"/>
              </a:ext>
            </a:extLst>
          </p:cNvPr>
          <p:cNvSpPr txBox="1"/>
          <p:nvPr/>
        </p:nvSpPr>
        <p:spPr>
          <a:xfrm>
            <a:off x="9026980" y="687289"/>
            <a:ext cx="27540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折れ線グラフ５</a:t>
            </a:r>
            <a:endParaRPr kumimoji="1" lang="ja-JP" altLang="en-US" sz="2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3CF73BF-F83E-F24C-085D-C074A72F24B6}"/>
              </a:ext>
            </a:extLst>
          </p:cNvPr>
          <p:cNvSpPr txBox="1"/>
          <p:nvPr/>
        </p:nvSpPr>
        <p:spPr>
          <a:xfrm>
            <a:off x="5107290" y="2517102"/>
            <a:ext cx="66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0" i="0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１</a:t>
            </a:r>
            <a:endParaRPr lang="en-US" altLang="ja-JP" sz="3600" b="0" i="0" strike="noStrike" baseline="0" dirty="0">
              <a:solidFill>
                <a:srgbClr val="00B0F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6A58D77-9DC8-63E4-48A8-1A85348A01E1}"/>
              </a:ext>
            </a:extLst>
          </p:cNvPr>
          <p:cNvSpPr txBox="1"/>
          <p:nvPr/>
        </p:nvSpPr>
        <p:spPr>
          <a:xfrm>
            <a:off x="6324600" y="2517102"/>
            <a:ext cx="66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0" i="0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２</a:t>
            </a:r>
            <a:endParaRPr lang="en-US" altLang="ja-JP" sz="3600" b="0" i="0" strike="noStrike" baseline="0" dirty="0">
              <a:solidFill>
                <a:srgbClr val="00B0F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D594966-72E5-5CE5-84DF-DB7F7A8E6448}"/>
              </a:ext>
            </a:extLst>
          </p:cNvPr>
          <p:cNvSpPr txBox="1"/>
          <p:nvPr/>
        </p:nvSpPr>
        <p:spPr>
          <a:xfrm>
            <a:off x="7541910" y="2517102"/>
            <a:ext cx="66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0" i="0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３</a:t>
            </a:r>
            <a:endParaRPr lang="en-US" altLang="ja-JP" sz="3600" b="0" i="0" strike="noStrike" baseline="0" dirty="0">
              <a:solidFill>
                <a:srgbClr val="00B0F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5D02238-9066-BA61-8ECB-159E179CEF76}"/>
              </a:ext>
            </a:extLst>
          </p:cNvPr>
          <p:cNvSpPr txBox="1"/>
          <p:nvPr/>
        </p:nvSpPr>
        <p:spPr>
          <a:xfrm>
            <a:off x="8872870" y="2517102"/>
            <a:ext cx="66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0" i="0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４</a:t>
            </a:r>
            <a:endParaRPr lang="en-US" altLang="ja-JP" sz="3600" b="0" i="0" strike="noStrike" baseline="0" dirty="0">
              <a:solidFill>
                <a:srgbClr val="00B0F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E6781E3-EC31-AE20-E85F-6C2698323E0F}"/>
              </a:ext>
            </a:extLst>
          </p:cNvPr>
          <p:cNvSpPr txBox="1"/>
          <p:nvPr/>
        </p:nvSpPr>
        <p:spPr>
          <a:xfrm>
            <a:off x="1409050" y="4214979"/>
            <a:ext cx="1202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0" i="0" strike="noStrike" baseline="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135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974CC3C-DEE5-883B-2078-8D342CBAB99B}"/>
              </a:ext>
            </a:extLst>
          </p:cNvPr>
          <p:cNvSpPr txBox="1"/>
          <p:nvPr/>
        </p:nvSpPr>
        <p:spPr>
          <a:xfrm>
            <a:off x="3044810" y="4214979"/>
            <a:ext cx="1202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0" i="0" strike="noStrike" baseline="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6DADD9B-9FBC-4907-48D5-191E3D675520}"/>
              </a:ext>
            </a:extLst>
          </p:cNvPr>
          <p:cNvSpPr txBox="1"/>
          <p:nvPr/>
        </p:nvSpPr>
        <p:spPr>
          <a:xfrm>
            <a:off x="4680570" y="4214979"/>
            <a:ext cx="1202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0" i="0" strike="noStrike" baseline="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125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0CA2FFF-C368-3DCE-9AF3-964E5B8B75C5}"/>
              </a:ext>
            </a:extLst>
          </p:cNvPr>
          <p:cNvSpPr txBox="1"/>
          <p:nvPr/>
        </p:nvSpPr>
        <p:spPr>
          <a:xfrm>
            <a:off x="6550010" y="4214979"/>
            <a:ext cx="1202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0" i="0" strike="noStrike" baseline="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25BB5DC-094D-BF76-89EF-B0DE9B56B859}"/>
              </a:ext>
            </a:extLst>
          </p:cNvPr>
          <p:cNvSpPr txBox="1"/>
          <p:nvPr/>
        </p:nvSpPr>
        <p:spPr>
          <a:xfrm>
            <a:off x="8425945" y="4214979"/>
            <a:ext cx="1202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0" i="0" strike="noStrike" baseline="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115</a:t>
            </a:r>
          </a:p>
        </p:txBody>
      </p:sp>
    </p:spTree>
    <p:extLst>
      <p:ext uri="{BB962C8B-B14F-4D97-AF65-F5344CB8AC3E}">
        <p14:creationId xmlns:p14="http://schemas.microsoft.com/office/powerpoint/2010/main" val="219643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3AC25F-9D48-4A75-D0C2-9D80E6527442}"/>
              </a:ext>
            </a:extLst>
          </p:cNvPr>
          <p:cNvSpPr txBox="1"/>
          <p:nvPr/>
        </p:nvSpPr>
        <p:spPr>
          <a:xfrm>
            <a:off x="1099459" y="533401"/>
            <a:ext cx="880241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折れ線グラフが２つあるグラフ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5444267-6513-C4BB-A9C2-537D385C239F}"/>
              </a:ext>
            </a:extLst>
          </p:cNvPr>
          <p:cNvSpPr txBox="1"/>
          <p:nvPr/>
        </p:nvSpPr>
        <p:spPr>
          <a:xfrm>
            <a:off x="1099459" y="1848730"/>
            <a:ext cx="1038497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P34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の１の表を見てシドニーの気温を下のグラフ用紙に書きくわえましょう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07261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8A9029-A144-4F27-4256-D19679625099}"/>
              </a:ext>
            </a:extLst>
          </p:cNvPr>
          <p:cNvSpPr txBox="1"/>
          <p:nvPr/>
        </p:nvSpPr>
        <p:spPr>
          <a:xfrm>
            <a:off x="1099459" y="533401"/>
            <a:ext cx="5109091" cy="83099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３年生の復習です</a:t>
            </a:r>
          </a:p>
        </p:txBody>
      </p:sp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699ACB2C-9B3A-4D43-9E9C-15BB925C05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1954316"/>
              </p:ext>
            </p:extLst>
          </p:nvPr>
        </p:nvGraphicFramePr>
        <p:xfrm>
          <a:off x="831671" y="1471927"/>
          <a:ext cx="9564186" cy="5113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32E370D-4326-6502-90B0-8A1F7176167C}"/>
              </a:ext>
            </a:extLst>
          </p:cNvPr>
          <p:cNvSpPr txBox="1"/>
          <p:nvPr/>
        </p:nvSpPr>
        <p:spPr>
          <a:xfrm>
            <a:off x="7413171" y="533401"/>
            <a:ext cx="345077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折れ線グラフ１の</a:t>
            </a:r>
            <a:endParaRPr lang="en-US" altLang="ja-JP" sz="28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  <a:p>
            <a:r>
              <a:rPr lang="ja-JP" altLang="en-US" sz="28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プリントを配ります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20221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3AC25F-9D48-4A75-D0C2-9D80E6527442}"/>
              </a:ext>
            </a:extLst>
          </p:cNvPr>
          <p:cNvSpPr txBox="1"/>
          <p:nvPr/>
        </p:nvSpPr>
        <p:spPr>
          <a:xfrm>
            <a:off x="1099459" y="533401"/>
            <a:ext cx="880241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折れ線グラフが２つあるグラフ</a:t>
            </a:r>
          </a:p>
        </p:txBody>
      </p:sp>
      <p:graphicFrame>
        <p:nvGraphicFramePr>
          <p:cNvPr id="9" name="グラフ 8">
            <a:extLst>
              <a:ext uri="{FF2B5EF4-FFF2-40B4-BE49-F238E27FC236}">
                <a16:creationId xmlns:a16="http://schemas.microsoft.com/office/drawing/2014/main" id="{AB02CDFA-46F1-B26F-0D2C-5545A0991E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586543"/>
              </p:ext>
            </p:extLst>
          </p:nvPr>
        </p:nvGraphicFramePr>
        <p:xfrm>
          <a:off x="1099459" y="1364398"/>
          <a:ext cx="8614833" cy="516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904F05B-FDEA-542E-612D-5F1AE2860F1E}"/>
              </a:ext>
            </a:extLst>
          </p:cNvPr>
          <p:cNvSpPr txBox="1"/>
          <p:nvPr/>
        </p:nvSpPr>
        <p:spPr>
          <a:xfrm>
            <a:off x="1018179" y="5333668"/>
            <a:ext cx="993430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グラフを見て気づいたことはどんなことですか</a:t>
            </a:r>
            <a:endParaRPr lang="en-US" altLang="ja-JP" sz="36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098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3AC25F-9D48-4A75-D0C2-9D80E6527442}"/>
              </a:ext>
            </a:extLst>
          </p:cNvPr>
          <p:cNvSpPr txBox="1"/>
          <p:nvPr/>
        </p:nvSpPr>
        <p:spPr>
          <a:xfrm>
            <a:off x="1099459" y="533401"/>
            <a:ext cx="880241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折れ線グラフが２つあるグラフ</a:t>
            </a:r>
          </a:p>
        </p:txBody>
      </p:sp>
      <p:graphicFrame>
        <p:nvGraphicFramePr>
          <p:cNvPr id="9" name="グラフ 8">
            <a:extLst>
              <a:ext uri="{FF2B5EF4-FFF2-40B4-BE49-F238E27FC236}">
                <a16:creationId xmlns:a16="http://schemas.microsoft.com/office/drawing/2014/main" id="{AB02CDFA-46F1-B26F-0D2C-5545A0991EDB}"/>
              </a:ext>
            </a:extLst>
          </p:cNvPr>
          <p:cNvGraphicFramePr>
            <a:graphicFrameLocks/>
          </p:cNvGraphicFramePr>
          <p:nvPr/>
        </p:nvGraphicFramePr>
        <p:xfrm>
          <a:off x="1099459" y="1364398"/>
          <a:ext cx="8614833" cy="516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85ECB30-3AEF-160D-356D-824B07815F20}"/>
              </a:ext>
            </a:extLst>
          </p:cNvPr>
          <p:cNvSpPr txBox="1"/>
          <p:nvPr/>
        </p:nvSpPr>
        <p:spPr>
          <a:xfrm>
            <a:off x="1720551" y="5332969"/>
            <a:ext cx="799374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２つのグラフをまとめて書いた場合の</a:t>
            </a:r>
            <a:endParaRPr lang="en-US" altLang="ja-JP" sz="36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  <a:p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良い点はどんなことですか</a:t>
            </a:r>
            <a:endParaRPr lang="en-US" altLang="ja-JP" sz="36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988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3AC25F-9D48-4A75-D0C2-9D80E6527442}"/>
              </a:ext>
            </a:extLst>
          </p:cNvPr>
          <p:cNvSpPr txBox="1"/>
          <p:nvPr/>
        </p:nvSpPr>
        <p:spPr>
          <a:xfrm>
            <a:off x="835360" y="533401"/>
            <a:ext cx="10649069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棒グラフと折れ線グラフがあるグラフ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5444267-6513-C4BB-A9C2-537D385C239F}"/>
              </a:ext>
            </a:extLst>
          </p:cNvPr>
          <p:cNvSpPr txBox="1"/>
          <p:nvPr/>
        </p:nvSpPr>
        <p:spPr>
          <a:xfrm>
            <a:off x="1099459" y="1739867"/>
            <a:ext cx="22347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P35</a:t>
            </a:r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の２</a:t>
            </a:r>
            <a:endParaRPr kumimoji="1" lang="ja-JP" altLang="en-US" sz="36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B407C2B-8C66-7ED5-00F6-9420DA32DE0D}"/>
              </a:ext>
            </a:extLst>
          </p:cNvPr>
          <p:cNvSpPr txBox="1"/>
          <p:nvPr/>
        </p:nvSpPr>
        <p:spPr>
          <a:xfrm>
            <a:off x="1099459" y="2504620"/>
            <a:ext cx="986245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①左のたて軸は（　　　　　）を表しています</a:t>
            </a:r>
            <a:endParaRPr lang="en-US" altLang="ja-JP" sz="36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  <a:p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　また（　　　　）グラフで表されています</a:t>
            </a:r>
            <a:endParaRPr lang="en-US" altLang="ja-JP" sz="36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BA9D916-4CD9-0C5D-FFE4-46B0BC6BBAAB}"/>
              </a:ext>
            </a:extLst>
          </p:cNvPr>
          <p:cNvSpPr txBox="1"/>
          <p:nvPr/>
        </p:nvSpPr>
        <p:spPr>
          <a:xfrm>
            <a:off x="1099458" y="3823371"/>
            <a:ext cx="986245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②右のたて軸は（　　　　　）を表しています</a:t>
            </a:r>
            <a:endParaRPr lang="en-US" altLang="ja-JP" sz="360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　また（　　　）グラフで表されています</a:t>
            </a:r>
            <a:endParaRPr lang="en-US" altLang="ja-JP" sz="360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BFE3AA5-0E6D-D925-A142-30EF02F490E8}"/>
              </a:ext>
            </a:extLst>
          </p:cNvPr>
          <p:cNvSpPr txBox="1"/>
          <p:nvPr/>
        </p:nvSpPr>
        <p:spPr>
          <a:xfrm>
            <a:off x="4950183" y="2504620"/>
            <a:ext cx="206021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月別気温</a:t>
            </a:r>
            <a:endParaRPr lang="en-US" altLang="ja-JP" sz="3600" b="0" i="0" u="none" strike="noStrike" baseline="0" dirty="0">
              <a:solidFill>
                <a:srgbClr val="00B0F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C865568-97A0-FE3C-908C-025CCA9EFC49}"/>
              </a:ext>
            </a:extLst>
          </p:cNvPr>
          <p:cNvSpPr txBox="1"/>
          <p:nvPr/>
        </p:nvSpPr>
        <p:spPr>
          <a:xfrm>
            <a:off x="3121384" y="3058618"/>
            <a:ext cx="16247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折れ線</a:t>
            </a:r>
            <a:endParaRPr lang="en-US" altLang="ja-JP" sz="3600" b="0" i="0" u="none" strike="noStrike" baseline="0" dirty="0">
              <a:solidFill>
                <a:srgbClr val="00B0F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87085C2-CFA2-FF53-0103-5517F2CBAE02}"/>
              </a:ext>
            </a:extLst>
          </p:cNvPr>
          <p:cNvSpPr txBox="1"/>
          <p:nvPr/>
        </p:nvSpPr>
        <p:spPr>
          <a:xfrm>
            <a:off x="4950183" y="3812485"/>
            <a:ext cx="209618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こう水量</a:t>
            </a:r>
            <a:endParaRPr lang="en-US" altLang="ja-JP" sz="3600" b="0" i="0" u="none" strike="noStrike" baseline="0" dirty="0">
              <a:solidFill>
                <a:srgbClr val="00B0F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C859496-D340-808F-11F3-D879B98FCCC5}"/>
              </a:ext>
            </a:extLst>
          </p:cNvPr>
          <p:cNvSpPr txBox="1"/>
          <p:nvPr/>
        </p:nvSpPr>
        <p:spPr>
          <a:xfrm>
            <a:off x="3388644" y="4360983"/>
            <a:ext cx="7144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棒</a:t>
            </a:r>
            <a:endParaRPr lang="en-US" altLang="ja-JP" sz="3600" b="0" i="0" u="none" strike="noStrike" baseline="0" dirty="0">
              <a:solidFill>
                <a:srgbClr val="00B0F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772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BDAE728-13E6-D6CC-C98B-96DE02DEB1C7}"/>
              </a:ext>
            </a:extLst>
          </p:cNvPr>
          <p:cNvSpPr txBox="1"/>
          <p:nvPr/>
        </p:nvSpPr>
        <p:spPr>
          <a:xfrm>
            <a:off x="6425183" y="237589"/>
            <a:ext cx="5262979" cy="64633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棒グラフと折れ線グラフ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853BC59-38F3-9174-C83F-DF87285355B5}"/>
              </a:ext>
            </a:extLst>
          </p:cNvPr>
          <p:cNvSpPr txBox="1"/>
          <p:nvPr/>
        </p:nvSpPr>
        <p:spPr>
          <a:xfrm>
            <a:off x="5793236" y="1339716"/>
            <a:ext cx="55575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月の気温は（　　　）</a:t>
            </a:r>
            <a:endParaRPr kumimoji="1" lang="ja-JP" altLang="en-US" sz="36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E182E89-A7A8-01CF-A24E-B4BC5672B35C}"/>
              </a:ext>
            </a:extLst>
          </p:cNvPr>
          <p:cNvSpPr txBox="1"/>
          <p:nvPr/>
        </p:nvSpPr>
        <p:spPr>
          <a:xfrm>
            <a:off x="5793236" y="2118677"/>
            <a:ext cx="62565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月のこう水量は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36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2F68B7-C6C5-7B5B-68AD-7F032F799A17}"/>
              </a:ext>
            </a:extLst>
          </p:cNvPr>
          <p:cNvSpPr txBox="1"/>
          <p:nvPr/>
        </p:nvSpPr>
        <p:spPr>
          <a:xfrm>
            <a:off x="5793236" y="2897638"/>
            <a:ext cx="55575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月の気温は（　　　）</a:t>
            </a:r>
            <a:endParaRPr kumimoji="1" lang="ja-JP" altLang="en-US" sz="36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A4D5F61-72C7-3399-C398-86EAEAFFDC3C}"/>
              </a:ext>
            </a:extLst>
          </p:cNvPr>
          <p:cNvSpPr txBox="1"/>
          <p:nvPr/>
        </p:nvSpPr>
        <p:spPr>
          <a:xfrm>
            <a:off x="5793236" y="3676599"/>
            <a:ext cx="62565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月のこう水量は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36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CCACD0A-264A-CDB6-00A4-C8CE9159BB1B}"/>
              </a:ext>
            </a:extLst>
          </p:cNvPr>
          <p:cNvSpPr txBox="1"/>
          <p:nvPr/>
        </p:nvSpPr>
        <p:spPr>
          <a:xfrm>
            <a:off x="5793236" y="4460490"/>
            <a:ext cx="55575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月の気温は（　　　）</a:t>
            </a:r>
            <a:endParaRPr kumimoji="1" lang="ja-JP" altLang="en-US" sz="36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85D6FB-1534-C7F7-B8F6-807CF93FCBE4}"/>
              </a:ext>
            </a:extLst>
          </p:cNvPr>
          <p:cNvSpPr txBox="1"/>
          <p:nvPr/>
        </p:nvSpPr>
        <p:spPr>
          <a:xfrm>
            <a:off x="5793236" y="5239451"/>
            <a:ext cx="62565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月のこう水量は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36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475B45E-CA91-7C55-C502-39FD032BF5A8}"/>
              </a:ext>
            </a:extLst>
          </p:cNvPr>
          <p:cNvSpPr txBox="1"/>
          <p:nvPr/>
        </p:nvSpPr>
        <p:spPr>
          <a:xfrm>
            <a:off x="9056672" y="4472343"/>
            <a:ext cx="14139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600" b="0" i="0" strike="noStrike" baseline="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lang="ja-JP" altLang="en-US" sz="3600" b="0" i="0" strike="noStrike" baseline="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度</a:t>
            </a:r>
            <a:endParaRPr lang="en-US" altLang="ja-JP" sz="3600" b="0" i="0" strike="noStrike" baseline="0" dirty="0">
              <a:solidFill>
                <a:srgbClr val="00B0F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FF644D2-D75B-7855-5491-3613662C3331}"/>
              </a:ext>
            </a:extLst>
          </p:cNvPr>
          <p:cNvSpPr txBox="1"/>
          <p:nvPr/>
        </p:nvSpPr>
        <p:spPr>
          <a:xfrm>
            <a:off x="9132102" y="1314044"/>
            <a:ext cx="11962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b="0" i="0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４度</a:t>
            </a:r>
            <a:endParaRPr lang="en-US" altLang="ja-JP" sz="3600" b="0" i="0" strike="noStrike" baseline="0" dirty="0">
              <a:solidFill>
                <a:srgbClr val="00B0F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F46427E-57B9-814F-CEBE-F565337BB650}"/>
              </a:ext>
            </a:extLst>
          </p:cNvPr>
          <p:cNvSpPr txBox="1"/>
          <p:nvPr/>
        </p:nvSpPr>
        <p:spPr>
          <a:xfrm>
            <a:off x="9132102" y="2897637"/>
            <a:ext cx="11962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b="0" i="0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７度</a:t>
            </a:r>
            <a:endParaRPr lang="en-US" altLang="ja-JP" sz="3600" b="0" i="0" strike="noStrike" baseline="0" dirty="0">
              <a:solidFill>
                <a:srgbClr val="00B0F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0B29A2-1119-FC01-0693-BF79DB8D1B05}"/>
              </a:ext>
            </a:extLst>
          </p:cNvPr>
          <p:cNvSpPr txBox="1"/>
          <p:nvPr/>
        </p:nvSpPr>
        <p:spPr>
          <a:xfrm>
            <a:off x="9730234" y="3732675"/>
            <a:ext cx="2133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0" i="0" u="none" strike="noStrike" baseline="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200" b="0" i="0" u="none" strike="noStrike" baseline="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ｍｍ</a:t>
            </a:r>
            <a:endParaRPr lang="en-US" altLang="ja-JP" sz="3200" b="0" i="0" u="none" strike="noStrike" baseline="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01DCDFE-50E7-E625-7820-C16BE83F3165}"/>
              </a:ext>
            </a:extLst>
          </p:cNvPr>
          <p:cNvSpPr txBox="1"/>
          <p:nvPr/>
        </p:nvSpPr>
        <p:spPr>
          <a:xfrm>
            <a:off x="9730234" y="2126722"/>
            <a:ext cx="2133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0" i="0" u="none" strike="noStrike" baseline="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</a:t>
            </a:r>
            <a:r>
              <a:rPr lang="ja-JP" altLang="en-US" sz="3200" b="0" i="0" u="none" strike="noStrike" baseline="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ｍｍ</a:t>
            </a:r>
            <a:endParaRPr lang="en-US" altLang="ja-JP" sz="3200" b="0" i="0" u="none" strike="noStrike" baseline="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23140E7-F664-BD6D-BC81-84AF5A3876AF}"/>
              </a:ext>
            </a:extLst>
          </p:cNvPr>
          <p:cNvSpPr txBox="1"/>
          <p:nvPr/>
        </p:nvSpPr>
        <p:spPr>
          <a:xfrm>
            <a:off x="9730234" y="5301007"/>
            <a:ext cx="2133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0" i="0" u="none" strike="noStrike" baseline="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140</a:t>
            </a:r>
            <a:r>
              <a:rPr lang="ja-JP" altLang="en-US" sz="3200" b="0" i="0" u="none" strike="noStrike" baseline="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ｍｍ</a:t>
            </a:r>
            <a:endParaRPr lang="en-US" altLang="ja-JP" sz="3200" b="0" i="0" u="none" strike="noStrike" baseline="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ADD78A5-74F8-69B5-AC96-53B2ADD86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66" y="97823"/>
            <a:ext cx="5171570" cy="666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8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0" grpId="0" animBg="1"/>
      <p:bldP spid="21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3AC25F-9D48-4A75-D0C2-9D80E6527442}"/>
              </a:ext>
            </a:extLst>
          </p:cNvPr>
          <p:cNvSpPr txBox="1"/>
          <p:nvPr/>
        </p:nvSpPr>
        <p:spPr>
          <a:xfrm>
            <a:off x="500202" y="434161"/>
            <a:ext cx="1126462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棒グラフと折れ線グラフをよみましょう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5444267-6513-C4BB-A9C2-537D385C239F}"/>
              </a:ext>
            </a:extLst>
          </p:cNvPr>
          <p:cNvSpPr txBox="1"/>
          <p:nvPr/>
        </p:nvSpPr>
        <p:spPr>
          <a:xfrm>
            <a:off x="1099459" y="1661743"/>
            <a:ext cx="1066536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こう水量を表しているのは（　　　）グラフ　</a:t>
            </a:r>
            <a:endParaRPr lang="en-US" altLang="ja-JP" sz="3600" b="0" i="0" u="none" strike="noStrike" baseline="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一番多いのは、（　　）月で（　　　　）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mm</a:t>
            </a:r>
            <a:endParaRPr kumimoji="1" lang="ja-JP" altLang="en-US" sz="36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B407C2B-8C66-7ED5-00F6-9420DA32DE0D}"/>
              </a:ext>
            </a:extLst>
          </p:cNvPr>
          <p:cNvSpPr txBox="1"/>
          <p:nvPr/>
        </p:nvSpPr>
        <p:spPr>
          <a:xfrm>
            <a:off x="1099460" y="3098984"/>
            <a:ext cx="1050326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イ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気温を表しているのは（　　　　 ）グラフ　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一番低かったのは（　　）月で（　　）度</a:t>
            </a:r>
            <a:endParaRPr lang="en-US" altLang="ja-JP" sz="36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BA9D916-4CD9-0C5D-FFE4-46B0BC6BBAAB}"/>
              </a:ext>
            </a:extLst>
          </p:cNvPr>
          <p:cNvSpPr txBox="1"/>
          <p:nvPr/>
        </p:nvSpPr>
        <p:spPr>
          <a:xfrm>
            <a:off x="1099459" y="4504091"/>
            <a:ext cx="11321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ウ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360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BFE3AA5-0E6D-D925-A142-30EF02F490E8}"/>
              </a:ext>
            </a:extLst>
          </p:cNvPr>
          <p:cNvSpPr txBox="1"/>
          <p:nvPr/>
        </p:nvSpPr>
        <p:spPr>
          <a:xfrm>
            <a:off x="5864316" y="2216019"/>
            <a:ext cx="590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７</a:t>
            </a:r>
            <a:endParaRPr lang="en-US" altLang="ja-JP" sz="3600" b="0" i="0" u="none" strike="noStrike" baseline="0" dirty="0">
              <a:solidFill>
                <a:srgbClr val="00B0F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C865568-97A0-FE3C-908C-025CCA9EFC49}"/>
              </a:ext>
            </a:extLst>
          </p:cNvPr>
          <p:cNvSpPr txBox="1"/>
          <p:nvPr/>
        </p:nvSpPr>
        <p:spPr>
          <a:xfrm>
            <a:off x="8564557" y="2212125"/>
            <a:ext cx="1624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５３０</a:t>
            </a:r>
            <a:endParaRPr lang="en-US" altLang="ja-JP" sz="3600" b="0" i="0" u="none" strike="noStrike" baseline="0" dirty="0">
              <a:solidFill>
                <a:srgbClr val="00B0F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87085C2-CFA2-FF53-0103-5517F2CBAE02}"/>
              </a:ext>
            </a:extLst>
          </p:cNvPr>
          <p:cNvSpPr txBox="1"/>
          <p:nvPr/>
        </p:nvSpPr>
        <p:spPr>
          <a:xfrm>
            <a:off x="6351090" y="3647490"/>
            <a:ext cx="714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２</a:t>
            </a:r>
            <a:endParaRPr lang="en-US" altLang="ja-JP" sz="3600" b="0" i="0" u="none" strike="noStrike" baseline="0" dirty="0">
              <a:solidFill>
                <a:srgbClr val="00B0F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C859496-D340-808F-11F3-D879B98FCCC5}"/>
              </a:ext>
            </a:extLst>
          </p:cNvPr>
          <p:cNvSpPr txBox="1"/>
          <p:nvPr/>
        </p:nvSpPr>
        <p:spPr>
          <a:xfrm>
            <a:off x="9098504" y="3688767"/>
            <a:ext cx="714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４</a:t>
            </a:r>
            <a:endParaRPr lang="en-US" altLang="ja-JP" sz="3600" b="0" i="0" u="none" strike="noStrike" baseline="0" dirty="0">
              <a:solidFill>
                <a:srgbClr val="00B0F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EA62246-5531-23E8-0DBE-1AE2380C94D6}"/>
              </a:ext>
            </a:extLst>
          </p:cNvPr>
          <p:cNvSpPr txBox="1"/>
          <p:nvPr/>
        </p:nvSpPr>
        <p:spPr>
          <a:xfrm>
            <a:off x="2203039" y="4543735"/>
            <a:ext cx="8068943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２つのことがらを１つグラフに表すと</a:t>
            </a:r>
            <a:endParaRPr lang="en-US" altLang="ja-JP" sz="360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２つのことがらを比べたり、</a:t>
            </a:r>
            <a:endParaRPr lang="en-US" altLang="ja-JP" sz="360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考えたりするのに便利です。</a:t>
            </a:r>
            <a:endParaRPr lang="en-US" altLang="ja-JP" sz="360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EEA3B34-191A-8A29-7DFF-68D33E229A75}"/>
              </a:ext>
            </a:extLst>
          </p:cNvPr>
          <p:cNvSpPr txBox="1"/>
          <p:nvPr/>
        </p:nvSpPr>
        <p:spPr>
          <a:xfrm>
            <a:off x="8150316" y="1644537"/>
            <a:ext cx="1176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ぼう</a:t>
            </a:r>
            <a:endParaRPr lang="en-US" altLang="ja-JP" sz="3600" b="0" i="0" u="none" strike="noStrike" baseline="0" dirty="0">
              <a:solidFill>
                <a:srgbClr val="00B0F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0F29920-330F-EEE2-6E04-6F1BE81D4FDB}"/>
              </a:ext>
            </a:extLst>
          </p:cNvPr>
          <p:cNvSpPr txBox="1"/>
          <p:nvPr/>
        </p:nvSpPr>
        <p:spPr>
          <a:xfrm>
            <a:off x="7269614" y="3105834"/>
            <a:ext cx="1624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折れ線</a:t>
            </a:r>
            <a:endParaRPr lang="en-US" altLang="ja-JP" sz="3600" b="0" i="0" u="none" strike="noStrike" baseline="0" dirty="0">
              <a:solidFill>
                <a:srgbClr val="00B0F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195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6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3AC25F-9D48-4A75-D0C2-9D80E6527442}"/>
              </a:ext>
            </a:extLst>
          </p:cNvPr>
          <p:cNvSpPr txBox="1"/>
          <p:nvPr/>
        </p:nvSpPr>
        <p:spPr>
          <a:xfrm>
            <a:off x="1271076" y="489949"/>
            <a:ext cx="4861437" cy="70788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P36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たしかめよう　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5444267-6513-C4BB-A9C2-537D385C239F}"/>
              </a:ext>
            </a:extLst>
          </p:cNvPr>
          <p:cNvSpPr txBox="1"/>
          <p:nvPr/>
        </p:nvSpPr>
        <p:spPr>
          <a:xfrm>
            <a:off x="2231571" y="1647026"/>
            <a:ext cx="579918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月は（　　　　　）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endParaRPr kumimoji="1" lang="ja-JP" altLang="en-US" sz="36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B407C2B-8C66-7ED5-00F6-9420DA32DE0D}"/>
              </a:ext>
            </a:extLst>
          </p:cNvPr>
          <p:cNvSpPr txBox="1"/>
          <p:nvPr/>
        </p:nvSpPr>
        <p:spPr>
          <a:xfrm>
            <a:off x="2231571" y="2460294"/>
            <a:ext cx="9014697" cy="1679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冷めていくようすを表したグラフは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      )</a:t>
            </a:r>
          </a:p>
          <a:p>
            <a:pPr>
              <a:lnSpc>
                <a:spcPct val="150000"/>
              </a:lnSpc>
            </a:pPr>
            <a:r>
              <a:rPr lang="ja-JP" altLang="en-US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理由は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                                    )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BFE3AA5-0E6D-D925-A142-30EF02F490E8}"/>
              </a:ext>
            </a:extLst>
          </p:cNvPr>
          <p:cNvSpPr txBox="1"/>
          <p:nvPr/>
        </p:nvSpPr>
        <p:spPr>
          <a:xfrm>
            <a:off x="4821129" y="1640198"/>
            <a:ext cx="2018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４０００</a:t>
            </a:r>
            <a:endParaRPr lang="en-US" altLang="ja-JP" sz="3600" b="0" i="0" u="none" strike="noStrike" baseline="0" dirty="0">
              <a:solidFill>
                <a:srgbClr val="00B0F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C865568-97A0-FE3C-908C-025CCA9EFC49}"/>
              </a:ext>
            </a:extLst>
          </p:cNvPr>
          <p:cNvSpPr txBox="1"/>
          <p:nvPr/>
        </p:nvSpPr>
        <p:spPr>
          <a:xfrm>
            <a:off x="9884226" y="2653552"/>
            <a:ext cx="61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あ</a:t>
            </a:r>
            <a:endParaRPr lang="en-US" altLang="ja-JP" sz="3600" b="0" i="0" u="none" strike="noStrike" baseline="0" dirty="0">
              <a:solidFill>
                <a:srgbClr val="00B0F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87085C2-CFA2-FF53-0103-5517F2CBAE02}"/>
              </a:ext>
            </a:extLst>
          </p:cNvPr>
          <p:cNvSpPr txBox="1"/>
          <p:nvPr/>
        </p:nvSpPr>
        <p:spPr>
          <a:xfrm>
            <a:off x="4097983" y="3493141"/>
            <a:ext cx="4847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右に下がっているから</a:t>
            </a:r>
            <a:endParaRPr lang="en-US" altLang="ja-JP" sz="3600" b="0" i="0" u="none" strike="noStrike" baseline="0" dirty="0">
              <a:solidFill>
                <a:srgbClr val="00B0F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C859496-D340-808F-11F3-D879B98FCCC5}"/>
              </a:ext>
            </a:extLst>
          </p:cNvPr>
          <p:cNvSpPr txBox="1"/>
          <p:nvPr/>
        </p:nvSpPr>
        <p:spPr>
          <a:xfrm>
            <a:off x="9527015" y="4499667"/>
            <a:ext cx="714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う</a:t>
            </a:r>
            <a:endParaRPr lang="en-US" altLang="ja-JP" sz="3600" b="0" i="0" u="none" strike="noStrike" baseline="0" dirty="0">
              <a:solidFill>
                <a:srgbClr val="00B0F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878778F5-2A61-DAB8-9EB7-99A6733EEED0}"/>
              </a:ext>
            </a:extLst>
          </p:cNvPr>
          <p:cNvSpPr/>
          <p:nvPr/>
        </p:nvSpPr>
        <p:spPr>
          <a:xfrm>
            <a:off x="1152841" y="1386840"/>
            <a:ext cx="1025347" cy="883920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0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6C223053-560D-B199-8F88-9064DD68CABD}"/>
              </a:ext>
            </a:extLst>
          </p:cNvPr>
          <p:cNvSpPr/>
          <p:nvPr/>
        </p:nvSpPr>
        <p:spPr>
          <a:xfrm>
            <a:off x="1152841" y="2460294"/>
            <a:ext cx="1025347" cy="883920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0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二等辺三角形 12">
            <a:extLst>
              <a:ext uri="{FF2B5EF4-FFF2-40B4-BE49-F238E27FC236}">
                <a16:creationId xmlns:a16="http://schemas.microsoft.com/office/drawing/2014/main" id="{1CD071D2-41C4-18A4-6AB6-B12C1BCD90DA}"/>
              </a:ext>
            </a:extLst>
          </p:cNvPr>
          <p:cNvSpPr/>
          <p:nvPr/>
        </p:nvSpPr>
        <p:spPr>
          <a:xfrm>
            <a:off x="1152841" y="4157675"/>
            <a:ext cx="1025347" cy="883920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0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3A3E85F-68D2-E960-FB5F-7072C347DD0C}"/>
              </a:ext>
            </a:extLst>
          </p:cNvPr>
          <p:cNvSpPr txBox="1"/>
          <p:nvPr/>
        </p:nvSpPr>
        <p:spPr>
          <a:xfrm>
            <a:off x="2231571" y="4306409"/>
            <a:ext cx="8619309" cy="1679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折れ線グラフで表すとよいものは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      )</a:t>
            </a:r>
          </a:p>
          <a:p>
            <a:pPr>
              <a:lnSpc>
                <a:spcPct val="150000"/>
              </a:lnSpc>
            </a:pPr>
            <a:r>
              <a:rPr lang="ja-JP" altLang="en-US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理由は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                                    </a:t>
            </a:r>
            <a:r>
              <a:rPr lang="ja-JP" altLang="en-US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lang="en-US" altLang="ja-JP" sz="3600" b="0" i="0" u="none" strike="noStrike" baseline="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B6F86DF-78EE-0DFB-1886-3EB986B00AC8}"/>
              </a:ext>
            </a:extLst>
          </p:cNvPr>
          <p:cNvSpPr txBox="1"/>
          <p:nvPr/>
        </p:nvSpPr>
        <p:spPr>
          <a:xfrm>
            <a:off x="4187969" y="5172319"/>
            <a:ext cx="5696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時間の経過とともに温度を調べているから</a:t>
            </a:r>
            <a:endParaRPr lang="en-US" altLang="ja-JP" sz="3600" b="0" i="0" u="none" strike="noStrike" baseline="0" dirty="0">
              <a:solidFill>
                <a:srgbClr val="00B0F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603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EC5EE0-754F-2318-53A7-0A5BDD1681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折れ線グラフ</a:t>
            </a:r>
            <a:br>
              <a:rPr kumimoji="1" lang="en-US" altLang="ja-JP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endParaRPr kumimoji="1" lang="ja-JP" altLang="en-US" sz="8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6" name="Picture 2" descr="折れ線グラフ">
            <a:extLst>
              <a:ext uri="{FF2B5EF4-FFF2-40B4-BE49-F238E27FC236}">
                <a16:creationId xmlns:a16="http://schemas.microsoft.com/office/drawing/2014/main" id="{90BC919C-0EF3-E8CF-0583-72F801489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" t="4156" r="1330" b="3827"/>
          <a:stretch/>
        </p:blipFill>
        <p:spPr bwMode="auto">
          <a:xfrm>
            <a:off x="1971342" y="2558143"/>
            <a:ext cx="8322341" cy="35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718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8A9029-A144-4F27-4256-D19679625099}"/>
              </a:ext>
            </a:extLst>
          </p:cNvPr>
          <p:cNvSpPr txBox="1"/>
          <p:nvPr/>
        </p:nvSpPr>
        <p:spPr>
          <a:xfrm>
            <a:off x="1099459" y="533401"/>
            <a:ext cx="3877985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折れ線グラフ</a:t>
            </a:r>
          </a:p>
        </p:txBody>
      </p:sp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699ACB2C-9B3A-4D43-9E9C-15BB925C05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608287"/>
              </p:ext>
            </p:extLst>
          </p:nvPr>
        </p:nvGraphicFramePr>
        <p:xfrm>
          <a:off x="831671" y="1403676"/>
          <a:ext cx="9498872" cy="5113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楕円 3">
            <a:extLst>
              <a:ext uri="{FF2B5EF4-FFF2-40B4-BE49-F238E27FC236}">
                <a16:creationId xmlns:a16="http://schemas.microsoft.com/office/drawing/2014/main" id="{EEED805B-BC56-5797-C4A5-3480499144C9}"/>
              </a:ext>
            </a:extLst>
          </p:cNvPr>
          <p:cNvSpPr/>
          <p:nvPr/>
        </p:nvSpPr>
        <p:spPr>
          <a:xfrm>
            <a:off x="7663542" y="2799471"/>
            <a:ext cx="163286" cy="1632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2C30A56B-806A-4BD4-65A7-18641AF04EC3}"/>
              </a:ext>
            </a:extLst>
          </p:cNvPr>
          <p:cNvSpPr/>
          <p:nvPr/>
        </p:nvSpPr>
        <p:spPr>
          <a:xfrm>
            <a:off x="2090057" y="4637314"/>
            <a:ext cx="163286" cy="1632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A8ADCF4C-C71B-082D-E5A3-5A3249AC927F}"/>
              </a:ext>
            </a:extLst>
          </p:cNvPr>
          <p:cNvSpPr/>
          <p:nvPr/>
        </p:nvSpPr>
        <p:spPr>
          <a:xfrm>
            <a:off x="2792186" y="4622827"/>
            <a:ext cx="163286" cy="1632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6EC9E970-5FC7-0035-341C-77031997BA97}"/>
              </a:ext>
            </a:extLst>
          </p:cNvPr>
          <p:cNvSpPr/>
          <p:nvPr/>
        </p:nvSpPr>
        <p:spPr>
          <a:xfrm>
            <a:off x="3472542" y="4402026"/>
            <a:ext cx="163286" cy="1632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B4152FE9-F7E2-1219-9EE5-463C160AF204}"/>
              </a:ext>
            </a:extLst>
          </p:cNvPr>
          <p:cNvSpPr/>
          <p:nvPr/>
        </p:nvSpPr>
        <p:spPr>
          <a:xfrm>
            <a:off x="4180115" y="3840898"/>
            <a:ext cx="163286" cy="1632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9EDFC9FC-0637-F2ED-BD4F-E978F8D5B3E0}"/>
              </a:ext>
            </a:extLst>
          </p:cNvPr>
          <p:cNvSpPr/>
          <p:nvPr/>
        </p:nvSpPr>
        <p:spPr>
          <a:xfrm>
            <a:off x="4887685" y="3344352"/>
            <a:ext cx="163286" cy="1632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13B3A89E-0D73-66A2-C9A1-F0DF86874606}"/>
              </a:ext>
            </a:extLst>
          </p:cNvPr>
          <p:cNvSpPr/>
          <p:nvPr/>
        </p:nvSpPr>
        <p:spPr>
          <a:xfrm>
            <a:off x="5584371" y="3015342"/>
            <a:ext cx="163286" cy="1632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BFF84DCE-40AB-2071-5EDC-0BD15C735F0C}"/>
              </a:ext>
            </a:extLst>
          </p:cNvPr>
          <p:cNvSpPr/>
          <p:nvPr/>
        </p:nvSpPr>
        <p:spPr>
          <a:xfrm>
            <a:off x="6286498" y="2690614"/>
            <a:ext cx="163286" cy="1632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A52893EE-EBFD-5A09-C68F-41BC5F5EA1C6}"/>
              </a:ext>
            </a:extLst>
          </p:cNvPr>
          <p:cNvSpPr/>
          <p:nvPr/>
        </p:nvSpPr>
        <p:spPr>
          <a:xfrm>
            <a:off x="6966855" y="2458412"/>
            <a:ext cx="163286" cy="1632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A76D9E69-AA83-471D-70D1-83CF8924EACA}"/>
              </a:ext>
            </a:extLst>
          </p:cNvPr>
          <p:cNvSpPr/>
          <p:nvPr/>
        </p:nvSpPr>
        <p:spPr>
          <a:xfrm>
            <a:off x="8360227" y="3376927"/>
            <a:ext cx="163286" cy="1632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2CA23292-8EE4-5EF0-3914-280C16EE8F4F}"/>
              </a:ext>
            </a:extLst>
          </p:cNvPr>
          <p:cNvSpPr/>
          <p:nvPr/>
        </p:nvSpPr>
        <p:spPr>
          <a:xfrm>
            <a:off x="9067798" y="3834127"/>
            <a:ext cx="163286" cy="1632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5D2293CC-8C0B-1EE6-9EFC-02B1291F7C70}"/>
              </a:ext>
            </a:extLst>
          </p:cNvPr>
          <p:cNvSpPr/>
          <p:nvPr/>
        </p:nvSpPr>
        <p:spPr>
          <a:xfrm>
            <a:off x="9764485" y="4391140"/>
            <a:ext cx="163286" cy="1632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F23F3C9-7356-38E1-AAA7-D696BA5BBA8D}"/>
              </a:ext>
            </a:extLst>
          </p:cNvPr>
          <p:cNvSpPr txBox="1"/>
          <p:nvPr/>
        </p:nvSpPr>
        <p:spPr>
          <a:xfrm>
            <a:off x="7413171" y="533401"/>
            <a:ext cx="345077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折れ線グラフ２の</a:t>
            </a:r>
            <a:endParaRPr lang="en-US" altLang="ja-JP" sz="28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  <a:p>
            <a:r>
              <a:rPr lang="ja-JP" altLang="en-US" sz="28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プリントを配ります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29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8A9029-A144-4F27-4256-D19679625099}"/>
              </a:ext>
            </a:extLst>
          </p:cNvPr>
          <p:cNvSpPr txBox="1"/>
          <p:nvPr/>
        </p:nvSpPr>
        <p:spPr>
          <a:xfrm>
            <a:off x="1099459" y="533401"/>
            <a:ext cx="3877985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折れ線グラフ</a:t>
            </a:r>
          </a:p>
        </p:txBody>
      </p:sp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699ACB2C-9B3A-4D43-9E9C-15BB925C050F}"/>
              </a:ext>
            </a:extLst>
          </p:cNvPr>
          <p:cNvGraphicFramePr>
            <a:graphicFrameLocks/>
          </p:cNvGraphicFramePr>
          <p:nvPr/>
        </p:nvGraphicFramePr>
        <p:xfrm>
          <a:off x="831671" y="1403676"/>
          <a:ext cx="9498872" cy="5113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楕円 3">
            <a:extLst>
              <a:ext uri="{FF2B5EF4-FFF2-40B4-BE49-F238E27FC236}">
                <a16:creationId xmlns:a16="http://schemas.microsoft.com/office/drawing/2014/main" id="{EEED805B-BC56-5797-C4A5-3480499144C9}"/>
              </a:ext>
            </a:extLst>
          </p:cNvPr>
          <p:cNvSpPr/>
          <p:nvPr/>
        </p:nvSpPr>
        <p:spPr>
          <a:xfrm>
            <a:off x="7663542" y="2799471"/>
            <a:ext cx="163286" cy="1632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2C30A56B-806A-4BD4-65A7-18641AF04EC3}"/>
              </a:ext>
            </a:extLst>
          </p:cNvPr>
          <p:cNvSpPr/>
          <p:nvPr/>
        </p:nvSpPr>
        <p:spPr>
          <a:xfrm>
            <a:off x="2090057" y="4637314"/>
            <a:ext cx="163286" cy="1632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A8ADCF4C-C71B-082D-E5A3-5A3249AC927F}"/>
              </a:ext>
            </a:extLst>
          </p:cNvPr>
          <p:cNvSpPr/>
          <p:nvPr/>
        </p:nvSpPr>
        <p:spPr>
          <a:xfrm>
            <a:off x="2792186" y="4622827"/>
            <a:ext cx="163286" cy="1632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6EC9E970-5FC7-0035-341C-77031997BA97}"/>
              </a:ext>
            </a:extLst>
          </p:cNvPr>
          <p:cNvSpPr/>
          <p:nvPr/>
        </p:nvSpPr>
        <p:spPr>
          <a:xfrm>
            <a:off x="3472542" y="4402026"/>
            <a:ext cx="163286" cy="1632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B4152FE9-F7E2-1219-9EE5-463C160AF204}"/>
              </a:ext>
            </a:extLst>
          </p:cNvPr>
          <p:cNvSpPr/>
          <p:nvPr/>
        </p:nvSpPr>
        <p:spPr>
          <a:xfrm>
            <a:off x="4180115" y="3840898"/>
            <a:ext cx="163286" cy="1632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9EDFC9FC-0637-F2ED-BD4F-E978F8D5B3E0}"/>
              </a:ext>
            </a:extLst>
          </p:cNvPr>
          <p:cNvSpPr/>
          <p:nvPr/>
        </p:nvSpPr>
        <p:spPr>
          <a:xfrm>
            <a:off x="4887685" y="3344352"/>
            <a:ext cx="163286" cy="1632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13B3A89E-0D73-66A2-C9A1-F0DF86874606}"/>
              </a:ext>
            </a:extLst>
          </p:cNvPr>
          <p:cNvSpPr/>
          <p:nvPr/>
        </p:nvSpPr>
        <p:spPr>
          <a:xfrm>
            <a:off x="5584371" y="3015342"/>
            <a:ext cx="163286" cy="1632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BFF84DCE-40AB-2071-5EDC-0BD15C735F0C}"/>
              </a:ext>
            </a:extLst>
          </p:cNvPr>
          <p:cNvSpPr/>
          <p:nvPr/>
        </p:nvSpPr>
        <p:spPr>
          <a:xfrm>
            <a:off x="6286498" y="2690614"/>
            <a:ext cx="163286" cy="1632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A52893EE-EBFD-5A09-C68F-41BC5F5EA1C6}"/>
              </a:ext>
            </a:extLst>
          </p:cNvPr>
          <p:cNvSpPr/>
          <p:nvPr/>
        </p:nvSpPr>
        <p:spPr>
          <a:xfrm>
            <a:off x="6966855" y="2458412"/>
            <a:ext cx="163286" cy="1632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A76D9E69-AA83-471D-70D1-83CF8924EACA}"/>
              </a:ext>
            </a:extLst>
          </p:cNvPr>
          <p:cNvSpPr/>
          <p:nvPr/>
        </p:nvSpPr>
        <p:spPr>
          <a:xfrm>
            <a:off x="8360227" y="3376927"/>
            <a:ext cx="163286" cy="1632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2CA23292-8EE4-5EF0-3914-280C16EE8F4F}"/>
              </a:ext>
            </a:extLst>
          </p:cNvPr>
          <p:cNvSpPr/>
          <p:nvPr/>
        </p:nvSpPr>
        <p:spPr>
          <a:xfrm>
            <a:off x="9067798" y="3834127"/>
            <a:ext cx="163286" cy="1632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5D2293CC-8C0B-1EE6-9EFC-02B1291F7C70}"/>
              </a:ext>
            </a:extLst>
          </p:cNvPr>
          <p:cNvSpPr/>
          <p:nvPr/>
        </p:nvSpPr>
        <p:spPr>
          <a:xfrm>
            <a:off x="9764485" y="4391140"/>
            <a:ext cx="163286" cy="1632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88E13CD-34F0-3C4D-BEBA-2D387258B930}"/>
              </a:ext>
            </a:extLst>
          </p:cNvPr>
          <p:cNvCxnSpPr>
            <a:cxnSpLocks/>
          </p:cNvCxnSpPr>
          <p:nvPr/>
        </p:nvCxnSpPr>
        <p:spPr>
          <a:xfrm>
            <a:off x="2142835" y="4718657"/>
            <a:ext cx="759859" cy="94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84F06F74-B939-0184-B61A-DB08F666902F}"/>
              </a:ext>
            </a:extLst>
          </p:cNvPr>
          <p:cNvCxnSpPr>
            <a:cxnSpLocks/>
            <a:endCxn id="7" idx="6"/>
          </p:cNvCxnSpPr>
          <p:nvPr/>
        </p:nvCxnSpPr>
        <p:spPr>
          <a:xfrm flipV="1">
            <a:off x="2902694" y="4483669"/>
            <a:ext cx="733134" cy="2349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808011A3-B482-BEEA-1DBB-DA0A5367FA38}"/>
              </a:ext>
            </a:extLst>
          </p:cNvPr>
          <p:cNvCxnSpPr>
            <a:cxnSpLocks/>
            <a:stCxn id="7" idx="3"/>
            <a:endCxn id="8" idx="3"/>
          </p:cNvCxnSpPr>
          <p:nvPr/>
        </p:nvCxnSpPr>
        <p:spPr>
          <a:xfrm flipV="1">
            <a:off x="3496455" y="3980271"/>
            <a:ext cx="707573" cy="5611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C9F1FF71-42C2-6760-A13B-9B748520E892}"/>
              </a:ext>
            </a:extLst>
          </p:cNvPr>
          <p:cNvCxnSpPr>
            <a:cxnSpLocks/>
            <a:endCxn id="9" idx="3"/>
          </p:cNvCxnSpPr>
          <p:nvPr/>
        </p:nvCxnSpPr>
        <p:spPr>
          <a:xfrm flipV="1">
            <a:off x="4260599" y="3483725"/>
            <a:ext cx="650999" cy="4388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EA94F2EE-7593-71F4-591C-BCE5B7AE60E8}"/>
              </a:ext>
            </a:extLst>
          </p:cNvPr>
          <p:cNvCxnSpPr>
            <a:cxnSpLocks/>
            <a:endCxn id="11" idx="7"/>
          </p:cNvCxnSpPr>
          <p:nvPr/>
        </p:nvCxnSpPr>
        <p:spPr>
          <a:xfrm flipV="1">
            <a:off x="4969328" y="2714527"/>
            <a:ext cx="1456543" cy="71476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F7ACEADB-25E1-6FA8-E74E-731982B09373}"/>
              </a:ext>
            </a:extLst>
          </p:cNvPr>
          <p:cNvCxnSpPr>
            <a:cxnSpLocks/>
          </p:cNvCxnSpPr>
          <p:nvPr/>
        </p:nvCxnSpPr>
        <p:spPr>
          <a:xfrm flipV="1">
            <a:off x="6323529" y="2535907"/>
            <a:ext cx="733134" cy="2349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4B4E6D3F-D06F-7FCE-DD61-9D7885A6E40C}"/>
              </a:ext>
            </a:extLst>
          </p:cNvPr>
          <p:cNvCxnSpPr>
            <a:cxnSpLocks/>
            <a:stCxn id="12" idx="6"/>
            <a:endCxn id="4" idx="1"/>
          </p:cNvCxnSpPr>
          <p:nvPr/>
        </p:nvCxnSpPr>
        <p:spPr>
          <a:xfrm>
            <a:off x="7130141" y="2540055"/>
            <a:ext cx="557314" cy="28332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F5BEC3BC-DE7B-9454-3986-EAFB2CE8BA7B}"/>
              </a:ext>
            </a:extLst>
          </p:cNvPr>
          <p:cNvCxnSpPr>
            <a:cxnSpLocks/>
          </p:cNvCxnSpPr>
          <p:nvPr/>
        </p:nvCxnSpPr>
        <p:spPr>
          <a:xfrm>
            <a:off x="7706592" y="2808664"/>
            <a:ext cx="754415" cy="6351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AEAB61D4-16D8-19D9-5403-3C908E773F74}"/>
              </a:ext>
            </a:extLst>
          </p:cNvPr>
          <p:cNvCxnSpPr>
            <a:cxnSpLocks/>
            <a:stCxn id="13" idx="1"/>
            <a:endCxn id="14" idx="5"/>
          </p:cNvCxnSpPr>
          <p:nvPr/>
        </p:nvCxnSpPr>
        <p:spPr>
          <a:xfrm>
            <a:off x="8384140" y="3400840"/>
            <a:ext cx="823031" cy="5726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217C45DE-6521-F209-D706-60F6605DC3BE}"/>
              </a:ext>
            </a:extLst>
          </p:cNvPr>
          <p:cNvCxnSpPr>
            <a:cxnSpLocks/>
            <a:stCxn id="14" idx="5"/>
          </p:cNvCxnSpPr>
          <p:nvPr/>
        </p:nvCxnSpPr>
        <p:spPr>
          <a:xfrm>
            <a:off x="9207171" y="3973500"/>
            <a:ext cx="725056" cy="5481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95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B973D46-DD2A-FBF0-4586-8E3BDEC9D1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1" t="1529" r="499" b="6566"/>
          <a:stretch/>
        </p:blipFill>
        <p:spPr>
          <a:xfrm>
            <a:off x="1262743" y="1364398"/>
            <a:ext cx="9274628" cy="523234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EFB073F-A8FA-C3EF-C503-C1B91B7CB1DC}"/>
              </a:ext>
            </a:extLst>
          </p:cNvPr>
          <p:cNvSpPr txBox="1"/>
          <p:nvPr/>
        </p:nvSpPr>
        <p:spPr>
          <a:xfrm>
            <a:off x="1099459" y="533401"/>
            <a:ext cx="3877985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折れ線グラフ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5795AE9-A20F-3C7A-9699-5372C1E03EF4}"/>
              </a:ext>
            </a:extLst>
          </p:cNvPr>
          <p:cNvSpPr txBox="1"/>
          <p:nvPr/>
        </p:nvSpPr>
        <p:spPr>
          <a:xfrm>
            <a:off x="1099459" y="3579558"/>
            <a:ext cx="10341428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時間のけいかに伴って</a:t>
            </a:r>
            <a:r>
              <a:rPr lang="ja-JP" altLang="en-US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、データがどのように変化するかを表すときに、折れ線グラフを使うことが多いです。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0682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5F271BF-E38C-59AE-6AF5-316D50C21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15" y="2151688"/>
            <a:ext cx="11201400" cy="20574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4A11206-0539-9E33-C485-EB50E252BEB2}"/>
              </a:ext>
            </a:extLst>
          </p:cNvPr>
          <p:cNvSpPr txBox="1"/>
          <p:nvPr/>
        </p:nvSpPr>
        <p:spPr>
          <a:xfrm>
            <a:off x="1099459" y="533401"/>
            <a:ext cx="449353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グラフの読み方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4FFC621-E156-36EF-2EDD-9B8031A8D554}"/>
              </a:ext>
            </a:extLst>
          </p:cNvPr>
          <p:cNvSpPr txBox="1"/>
          <p:nvPr/>
        </p:nvSpPr>
        <p:spPr>
          <a:xfrm>
            <a:off x="7413171" y="533401"/>
            <a:ext cx="345077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折れ線グラフ３の</a:t>
            </a:r>
            <a:endParaRPr lang="en-US" altLang="ja-JP" sz="28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  <a:p>
            <a:r>
              <a:rPr lang="ja-JP" altLang="en-US" sz="28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プリントを配ります</a:t>
            </a:r>
            <a:endParaRPr kumimoji="1" lang="ja-JP" altLang="en-US" sz="28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6F5E7D7-4F4F-06F2-6612-FA7651D94FE5}"/>
              </a:ext>
            </a:extLst>
          </p:cNvPr>
          <p:cNvSpPr txBox="1"/>
          <p:nvPr/>
        </p:nvSpPr>
        <p:spPr>
          <a:xfrm>
            <a:off x="1665514" y="4581925"/>
            <a:ext cx="6330579" cy="16791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ｱ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ｲ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ｳ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ｴ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ｵ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ｶ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31038A7-3044-91B9-FF36-CE2D6B8D72D1}"/>
              </a:ext>
            </a:extLst>
          </p:cNvPr>
          <p:cNvSpPr txBox="1"/>
          <p:nvPr/>
        </p:nvSpPr>
        <p:spPr>
          <a:xfrm>
            <a:off x="2593352" y="486751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4E0C0EC-E6AE-99D9-E642-72B2DD8A33C2}"/>
              </a:ext>
            </a:extLst>
          </p:cNvPr>
          <p:cNvSpPr txBox="1"/>
          <p:nvPr/>
        </p:nvSpPr>
        <p:spPr>
          <a:xfrm>
            <a:off x="4656631" y="486751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7F29DE5-F43E-AD3F-9EE5-C0ED9FD22122}"/>
              </a:ext>
            </a:extLst>
          </p:cNvPr>
          <p:cNvSpPr txBox="1"/>
          <p:nvPr/>
        </p:nvSpPr>
        <p:spPr>
          <a:xfrm>
            <a:off x="6766840" y="486751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8A16CE8-C122-C3E2-420B-5805EE7A203B}"/>
              </a:ext>
            </a:extLst>
          </p:cNvPr>
          <p:cNvSpPr txBox="1"/>
          <p:nvPr/>
        </p:nvSpPr>
        <p:spPr>
          <a:xfrm>
            <a:off x="2593352" y="561477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2C6239A-23F1-E655-F2BA-DBE724AA7FC6}"/>
              </a:ext>
            </a:extLst>
          </p:cNvPr>
          <p:cNvSpPr txBox="1"/>
          <p:nvPr/>
        </p:nvSpPr>
        <p:spPr>
          <a:xfrm>
            <a:off x="4656631" y="561477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BD4EBD2-8A8C-458D-9074-166381311944}"/>
              </a:ext>
            </a:extLst>
          </p:cNvPr>
          <p:cNvSpPr txBox="1"/>
          <p:nvPr/>
        </p:nvSpPr>
        <p:spPr>
          <a:xfrm>
            <a:off x="6766840" y="561477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65481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458309-DFD5-6426-5925-BC12F6639488}"/>
              </a:ext>
            </a:extLst>
          </p:cNvPr>
          <p:cNvSpPr txBox="1"/>
          <p:nvPr/>
        </p:nvSpPr>
        <p:spPr>
          <a:xfrm>
            <a:off x="1099459" y="533401"/>
            <a:ext cx="4493538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グラフの読み方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5C1B71-9E04-101B-5315-0DB75E50E077}"/>
              </a:ext>
            </a:extLst>
          </p:cNvPr>
          <p:cNvSpPr txBox="1"/>
          <p:nvPr/>
        </p:nvSpPr>
        <p:spPr>
          <a:xfrm>
            <a:off x="7413171" y="533401"/>
            <a:ext cx="345077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折れ線グラフ３の</a:t>
            </a:r>
            <a:endParaRPr lang="en-US" altLang="ja-JP" sz="28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  <a:p>
            <a:r>
              <a:rPr lang="ja-JP" altLang="en-US" sz="28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プリントの内容です</a:t>
            </a:r>
            <a:endParaRPr kumimoji="1" lang="ja-JP" altLang="en-US" sz="28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4294211-AB17-4A07-C660-5C019AD4F37F}"/>
              </a:ext>
            </a:extLst>
          </p:cNvPr>
          <p:cNvSpPr txBox="1"/>
          <p:nvPr/>
        </p:nvSpPr>
        <p:spPr>
          <a:xfrm>
            <a:off x="2035629" y="5254567"/>
            <a:ext cx="4281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ｱ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ｲ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916F421-4CC5-9DE1-9CC0-F5BE63C94213}"/>
              </a:ext>
            </a:extLst>
          </p:cNvPr>
          <p:cNvSpPr txBox="1"/>
          <p:nvPr/>
        </p:nvSpPr>
        <p:spPr>
          <a:xfrm>
            <a:off x="3072323" y="525456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75A591E-3158-08B1-C042-18C5FBFEBC22}"/>
              </a:ext>
            </a:extLst>
          </p:cNvPr>
          <p:cNvSpPr txBox="1"/>
          <p:nvPr/>
        </p:nvSpPr>
        <p:spPr>
          <a:xfrm>
            <a:off x="5135602" y="525456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149DAE49-A977-DBD4-BA25-06FEA6502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86" y="1552821"/>
            <a:ext cx="10910228" cy="2709181"/>
          </a:xfrm>
          <a:prstGeom prst="rect">
            <a:avLst/>
          </a:prstGeom>
        </p:spPr>
      </p:pic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D6E8E269-9ABF-4F07-D897-997BA220B2FC}"/>
              </a:ext>
            </a:extLst>
          </p:cNvPr>
          <p:cNvCxnSpPr/>
          <p:nvPr/>
        </p:nvCxnSpPr>
        <p:spPr>
          <a:xfrm flipV="1">
            <a:off x="1828800" y="1948543"/>
            <a:ext cx="772886" cy="23134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0B0455F-3B5D-8CBF-F454-0039C8CE2A2D}"/>
              </a:ext>
            </a:extLst>
          </p:cNvPr>
          <p:cNvCxnSpPr/>
          <p:nvPr/>
        </p:nvCxnSpPr>
        <p:spPr>
          <a:xfrm flipV="1">
            <a:off x="6498771" y="2721429"/>
            <a:ext cx="2318658" cy="7837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A1DAD20-CC94-6F12-DEDA-0BDC169D7068}"/>
              </a:ext>
            </a:extLst>
          </p:cNvPr>
          <p:cNvSpPr txBox="1"/>
          <p:nvPr/>
        </p:nvSpPr>
        <p:spPr>
          <a:xfrm>
            <a:off x="1209821" y="4450425"/>
            <a:ext cx="1034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どちらの坂道が急な坂になっているかを考えよう</a:t>
            </a:r>
          </a:p>
        </p:txBody>
      </p:sp>
    </p:spTree>
    <p:extLst>
      <p:ext uri="{BB962C8B-B14F-4D97-AF65-F5344CB8AC3E}">
        <p14:creationId xmlns:p14="http://schemas.microsoft.com/office/powerpoint/2010/main" val="206922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B9B3EC-1B07-88FF-5FB9-4691E451F7AA}"/>
              </a:ext>
            </a:extLst>
          </p:cNvPr>
          <p:cNvSpPr txBox="1"/>
          <p:nvPr/>
        </p:nvSpPr>
        <p:spPr>
          <a:xfrm>
            <a:off x="1099459" y="533401"/>
            <a:ext cx="4493538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グラフの読み方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6BEDDA5-AB04-72B1-6377-EC1AF67C3A87}"/>
              </a:ext>
            </a:extLst>
          </p:cNvPr>
          <p:cNvSpPr txBox="1"/>
          <p:nvPr/>
        </p:nvSpPr>
        <p:spPr>
          <a:xfrm>
            <a:off x="1345680" y="5637766"/>
            <a:ext cx="849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変わり方が大きいのは黒ですか赤ですか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EBEB26C-17B9-E1FD-0D5F-2A21020D5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360" y="1468437"/>
            <a:ext cx="9167575" cy="416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1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B407C2B-8C66-7ED5-00F6-9420DA32DE0D}"/>
              </a:ext>
            </a:extLst>
          </p:cNvPr>
          <p:cNvSpPr txBox="1"/>
          <p:nvPr/>
        </p:nvSpPr>
        <p:spPr>
          <a:xfrm>
            <a:off x="827316" y="1610326"/>
            <a:ext cx="96556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①横軸は（　　）、たて軸は（　　　　　）</a:t>
            </a:r>
            <a:endParaRPr lang="en-US" altLang="ja-JP" sz="36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0D4A7F6-C360-735A-D994-1727FC5F951F}"/>
              </a:ext>
            </a:extLst>
          </p:cNvPr>
          <p:cNvSpPr txBox="1"/>
          <p:nvPr/>
        </p:nvSpPr>
        <p:spPr>
          <a:xfrm>
            <a:off x="827316" y="2348695"/>
            <a:ext cx="7826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②５月の平均気温は、（　　　）度</a:t>
            </a:r>
            <a:endParaRPr lang="en-US" altLang="ja-JP" sz="3600" b="0" i="0" u="none" strike="noStrike" baseline="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0A6F55F-023E-5758-A230-84375EF27CEB}"/>
              </a:ext>
            </a:extLst>
          </p:cNvPr>
          <p:cNvSpPr txBox="1"/>
          <p:nvPr/>
        </p:nvSpPr>
        <p:spPr>
          <a:xfrm>
            <a:off x="7391401" y="1579399"/>
            <a:ext cx="22206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平均気温</a:t>
            </a:r>
            <a:endParaRPr lang="en-US" altLang="ja-JP" sz="3600" b="0" i="0" u="none" strike="noStrike" baseline="0" dirty="0">
              <a:solidFill>
                <a:srgbClr val="00B0F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6E4262-C0E7-C7DC-FD0E-5FC1C065C423}"/>
              </a:ext>
            </a:extLst>
          </p:cNvPr>
          <p:cNvSpPr txBox="1"/>
          <p:nvPr/>
        </p:nvSpPr>
        <p:spPr>
          <a:xfrm>
            <a:off x="750713" y="533401"/>
            <a:ext cx="8186857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折れ線グラフからよみとろう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DDDA32B-8AE0-0AD3-46C6-E3D773704850}"/>
              </a:ext>
            </a:extLst>
          </p:cNvPr>
          <p:cNvSpPr txBox="1"/>
          <p:nvPr/>
        </p:nvSpPr>
        <p:spPr>
          <a:xfrm>
            <a:off x="9026980" y="687289"/>
            <a:ext cx="27540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折れ線グラフ４</a:t>
            </a:r>
            <a:endParaRPr kumimoji="1" lang="ja-JP" altLang="en-US" sz="28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CC94DF8-E5EC-59FB-AFFF-B5FC52B57369}"/>
              </a:ext>
            </a:extLst>
          </p:cNvPr>
          <p:cNvSpPr txBox="1"/>
          <p:nvPr/>
        </p:nvSpPr>
        <p:spPr>
          <a:xfrm>
            <a:off x="827316" y="3087064"/>
            <a:ext cx="8512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③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℃</a:t>
            </a:r>
            <a:r>
              <a:rPr lang="ja-JP" altLang="en-US" sz="360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になっているのは、（　　）月</a:t>
            </a:r>
            <a:endParaRPr lang="en-US" altLang="ja-JP" sz="360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89DC140-3336-66B5-4623-C7FC9DAB882F}"/>
              </a:ext>
            </a:extLst>
          </p:cNvPr>
          <p:cNvSpPr txBox="1"/>
          <p:nvPr/>
        </p:nvSpPr>
        <p:spPr>
          <a:xfrm>
            <a:off x="827316" y="3825433"/>
            <a:ext cx="10831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④</a:t>
            </a:r>
            <a:r>
              <a:rPr lang="ja-JP" altLang="en-US" sz="360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（　 　）月から（　 　）月の間で、（　　 ）度</a:t>
            </a:r>
            <a:endParaRPr lang="en-US" altLang="ja-JP" sz="360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27490E0-1C88-408C-81C9-6A4DB6FBA9F5}"/>
              </a:ext>
            </a:extLst>
          </p:cNvPr>
          <p:cNvSpPr txBox="1"/>
          <p:nvPr/>
        </p:nvSpPr>
        <p:spPr>
          <a:xfrm>
            <a:off x="827316" y="4563801"/>
            <a:ext cx="9655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⑤</a:t>
            </a:r>
            <a:r>
              <a:rPr lang="ja-JP" altLang="en-US" sz="360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平均気温の一番下がったのは、（　 　）度</a:t>
            </a:r>
            <a:endParaRPr lang="en-US" altLang="ja-JP" sz="360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F2E7B51-474D-8DD8-6A45-8E6F98062064}"/>
              </a:ext>
            </a:extLst>
          </p:cNvPr>
          <p:cNvSpPr txBox="1"/>
          <p:nvPr/>
        </p:nvSpPr>
        <p:spPr>
          <a:xfrm>
            <a:off x="827316" y="5313814"/>
            <a:ext cx="9655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⑥</a:t>
            </a:r>
            <a:r>
              <a:rPr lang="ja-JP" altLang="en-US" sz="3600" dirty="0"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３月と（　　　）月は、平均気温が同じ</a:t>
            </a:r>
            <a:endParaRPr lang="en-US" altLang="ja-JP" sz="3600" dirty="0"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16DCF7D-36D2-6839-4E64-F891EEAC0E0C}"/>
              </a:ext>
            </a:extLst>
          </p:cNvPr>
          <p:cNvSpPr txBox="1"/>
          <p:nvPr/>
        </p:nvSpPr>
        <p:spPr>
          <a:xfrm>
            <a:off x="3320143" y="1638437"/>
            <a:ext cx="70757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月</a:t>
            </a:r>
            <a:endParaRPr lang="en-US" altLang="ja-JP" sz="3600" b="0" i="0" u="none" strike="noStrike" baseline="0" dirty="0">
              <a:solidFill>
                <a:srgbClr val="00B0F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F6B9636-B392-5429-D21C-A0A7F8B6DB0B}"/>
              </a:ext>
            </a:extLst>
          </p:cNvPr>
          <p:cNvSpPr txBox="1"/>
          <p:nvPr/>
        </p:nvSpPr>
        <p:spPr>
          <a:xfrm>
            <a:off x="6132513" y="2348694"/>
            <a:ext cx="8561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600" b="0" i="0" u="none" strike="noStrike" baseline="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51BBFC2-C903-84D7-8B07-514020747165}"/>
              </a:ext>
            </a:extLst>
          </p:cNvPr>
          <p:cNvSpPr txBox="1"/>
          <p:nvPr/>
        </p:nvSpPr>
        <p:spPr>
          <a:xfrm>
            <a:off x="7184571" y="3105834"/>
            <a:ext cx="70757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９</a:t>
            </a:r>
            <a:endParaRPr lang="en-US" altLang="ja-JP" sz="3600" b="0" i="0" u="none" strike="noStrike" baseline="0" dirty="0">
              <a:solidFill>
                <a:srgbClr val="00B0F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E862627-9B94-BF1B-4F66-9FB085D92FBB}"/>
              </a:ext>
            </a:extLst>
          </p:cNvPr>
          <p:cNvSpPr txBox="1"/>
          <p:nvPr/>
        </p:nvSpPr>
        <p:spPr>
          <a:xfrm>
            <a:off x="2002972" y="3806663"/>
            <a:ext cx="70757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３</a:t>
            </a:r>
            <a:endParaRPr lang="en-US" altLang="ja-JP" sz="3600" b="0" i="0" u="none" strike="noStrike" baseline="0" dirty="0">
              <a:solidFill>
                <a:srgbClr val="00B0F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354C711-97DD-FD92-EE48-FC1EA34A93F4}"/>
              </a:ext>
            </a:extLst>
          </p:cNvPr>
          <p:cNvSpPr txBox="1"/>
          <p:nvPr/>
        </p:nvSpPr>
        <p:spPr>
          <a:xfrm>
            <a:off x="5301343" y="3806663"/>
            <a:ext cx="70757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４</a:t>
            </a:r>
            <a:endParaRPr lang="en-US" altLang="ja-JP" sz="3600" b="0" i="0" u="none" strike="noStrike" baseline="0" dirty="0">
              <a:solidFill>
                <a:srgbClr val="00B0F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8D0FBF1-562B-7885-FC23-75F1E8751CF1}"/>
              </a:ext>
            </a:extLst>
          </p:cNvPr>
          <p:cNvSpPr txBox="1"/>
          <p:nvPr/>
        </p:nvSpPr>
        <p:spPr>
          <a:xfrm>
            <a:off x="9546771" y="3806663"/>
            <a:ext cx="70757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５</a:t>
            </a:r>
            <a:endParaRPr lang="en-US" altLang="ja-JP" sz="3600" b="0" i="0" u="none" strike="noStrike" baseline="0" dirty="0">
              <a:solidFill>
                <a:srgbClr val="00B0F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BF8F7E8-FD89-0317-4C0C-8E5CE52DEFF3}"/>
              </a:ext>
            </a:extLst>
          </p:cNvPr>
          <p:cNvSpPr txBox="1"/>
          <p:nvPr/>
        </p:nvSpPr>
        <p:spPr>
          <a:xfrm>
            <a:off x="8414657" y="4560777"/>
            <a:ext cx="70757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b="0" i="0" u="none" strike="noStrike" baseline="0" dirty="0">
                <a:solidFill>
                  <a:srgbClr val="00B0F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５</a:t>
            </a:r>
            <a:endParaRPr lang="en-US" altLang="ja-JP" sz="3600" b="0" i="0" u="none" strike="noStrike" baseline="0" dirty="0">
              <a:solidFill>
                <a:srgbClr val="00B0F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ACCE162-1D18-19F7-24BE-6967CA4850B8}"/>
              </a:ext>
            </a:extLst>
          </p:cNvPr>
          <p:cNvSpPr txBox="1"/>
          <p:nvPr/>
        </p:nvSpPr>
        <p:spPr>
          <a:xfrm>
            <a:off x="3411084" y="5313814"/>
            <a:ext cx="8561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600" b="0" i="0" u="none" strike="noStrike" baseline="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4822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1096</Words>
  <Application>Microsoft Office PowerPoint</Application>
  <PresentationFormat>ワイド画面</PresentationFormat>
  <Paragraphs>230</Paragraphs>
  <Slides>26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2" baseType="lpstr">
      <vt:lpstr>Arial</vt:lpstr>
      <vt:lpstr>游ゴシック</vt:lpstr>
      <vt:lpstr>UD デジタル 教科書体 NP-B</vt:lpstr>
      <vt:lpstr>Times New Roman</vt:lpstr>
      <vt:lpstr>游ゴシック Light</vt:lpstr>
      <vt:lpstr>Office テーマ</vt:lpstr>
      <vt:lpstr>折れ線グラフ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折れ線グラフ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折れ線グラフ</dc:title>
  <dc:creator>ito tutomu</dc:creator>
  <cp:lastModifiedBy>ito tutomu</cp:lastModifiedBy>
  <cp:revision>40</cp:revision>
  <dcterms:created xsi:type="dcterms:W3CDTF">2023-04-11T09:00:23Z</dcterms:created>
  <dcterms:modified xsi:type="dcterms:W3CDTF">2023-05-15T09:39:19Z</dcterms:modified>
</cp:coreProperties>
</file>