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353" r:id="rId4"/>
    <p:sldId id="335" r:id="rId5"/>
    <p:sldId id="259" r:id="rId6"/>
    <p:sldId id="334" r:id="rId7"/>
    <p:sldId id="330" r:id="rId8"/>
    <p:sldId id="302" r:id="rId9"/>
    <p:sldId id="331" r:id="rId10"/>
    <p:sldId id="348" r:id="rId11"/>
    <p:sldId id="347" r:id="rId12"/>
    <p:sldId id="350" r:id="rId13"/>
    <p:sldId id="300" r:id="rId14"/>
    <p:sldId id="303" r:id="rId15"/>
    <p:sldId id="351" r:id="rId16"/>
    <p:sldId id="352" r:id="rId17"/>
    <p:sldId id="305" r:id="rId18"/>
    <p:sldId id="304" r:id="rId19"/>
    <p:sldId id="332" r:id="rId20"/>
    <p:sldId id="333" r:id="rId21"/>
    <p:sldId id="306" r:id="rId22"/>
    <p:sldId id="307" r:id="rId23"/>
    <p:sldId id="308" r:id="rId24"/>
    <p:sldId id="309" r:id="rId25"/>
    <p:sldId id="301" r:id="rId26"/>
    <p:sldId id="261" r:id="rId27"/>
    <p:sldId id="336" r:id="rId28"/>
    <p:sldId id="262" r:id="rId29"/>
    <p:sldId id="346" r:id="rId30"/>
    <p:sldId id="338" r:id="rId31"/>
    <p:sldId id="263" r:id="rId32"/>
    <p:sldId id="354" r:id="rId33"/>
    <p:sldId id="264" r:id="rId34"/>
    <p:sldId id="310" r:id="rId35"/>
    <p:sldId id="311" r:id="rId36"/>
    <p:sldId id="312" r:id="rId37"/>
    <p:sldId id="313" r:id="rId38"/>
    <p:sldId id="314" r:id="rId39"/>
    <p:sldId id="315" r:id="rId40"/>
    <p:sldId id="355" r:id="rId41"/>
    <p:sldId id="316" r:id="rId42"/>
    <p:sldId id="317" r:id="rId43"/>
    <p:sldId id="325" r:id="rId44"/>
    <p:sldId id="318" r:id="rId45"/>
    <p:sldId id="319" r:id="rId46"/>
    <p:sldId id="356" r:id="rId47"/>
    <p:sldId id="320" r:id="rId48"/>
    <p:sldId id="321" r:id="rId49"/>
    <p:sldId id="323" r:id="rId50"/>
    <p:sldId id="322" r:id="rId51"/>
    <p:sldId id="357" r:id="rId52"/>
    <p:sldId id="326" r:id="rId53"/>
    <p:sldId id="329" r:id="rId54"/>
    <p:sldId id="328" r:id="rId55"/>
    <p:sldId id="327" r:id="rId56"/>
    <p:sldId id="339" r:id="rId57"/>
    <p:sldId id="294" r:id="rId58"/>
    <p:sldId id="295" r:id="rId59"/>
    <p:sldId id="296" r:id="rId60"/>
    <p:sldId id="299" r:id="rId61"/>
    <p:sldId id="297" r:id="rId62"/>
    <p:sldId id="298" r:id="rId63"/>
    <p:sldId id="343" r:id="rId64"/>
    <p:sldId id="341" r:id="rId65"/>
    <p:sldId id="345" r:id="rId66"/>
    <p:sldId id="324" r:id="rId67"/>
  </p:sldIdLst>
  <p:sldSz cx="12192000" cy="6858000"/>
  <p:notesSz cx="6858000" cy="9144000"/>
  <p:embeddedFontLst>
    <p:embeddedFont>
      <p:font typeface="Tosho-J Roman Italic" panose="020B0600000000000000" pitchFamily="34" charset="0"/>
      <p:regular r:id="rId68"/>
    </p:embeddedFont>
    <p:embeddedFont>
      <p:font typeface="UD デジタル 教科書体 NP-B" panose="02020700000000000000" pitchFamily="18" charset="-128"/>
      <p:bold r:id="rId69"/>
    </p:embeddedFont>
    <p:embeddedFont>
      <p:font typeface="游ゴシック" panose="020B0400000000000000" pitchFamily="50" charset="-128"/>
      <p:regular r:id="rId70"/>
      <p:bold r:id="rId71"/>
    </p:embeddedFont>
    <p:embeddedFont>
      <p:font typeface="游ゴシック Light" panose="020B0300000000000000" pitchFamily="50" charset="-128"/>
      <p:regular r:id="rId72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FF33CC"/>
    <a:srgbClr val="00CC00"/>
    <a:srgbClr val="000099"/>
    <a:srgbClr val="0000CC"/>
    <a:srgbClr val="FF99FF"/>
    <a:srgbClr val="66FFFF"/>
    <a:srgbClr val="CC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311" autoAdjust="0"/>
  </p:normalViewPr>
  <p:slideViewPr>
    <p:cSldViewPr snapToGrid="0" showGuides="1">
      <p:cViewPr varScale="1">
        <p:scale>
          <a:sx n="58" d="100"/>
          <a:sy n="58" d="100"/>
        </p:scale>
        <p:origin x="988" y="36"/>
      </p:cViewPr>
      <p:guideLst>
        <p:guide orient="horz" pos="2160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1DA8-B0E6-4406-A577-6AC6B10F77C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63FC-867E-468D-89C8-28D86104E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40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1DA8-B0E6-4406-A577-6AC6B10F77C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63FC-867E-468D-89C8-28D86104E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16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1DA8-B0E6-4406-A577-6AC6B10F77C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63FC-867E-468D-89C8-28D86104E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90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1DA8-B0E6-4406-A577-6AC6B10F77C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63FC-867E-468D-89C8-28D86104E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37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1DA8-B0E6-4406-A577-6AC6B10F77C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63FC-867E-468D-89C8-28D86104E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07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1DA8-B0E6-4406-A577-6AC6B10F77C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63FC-867E-468D-89C8-28D86104E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452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1DA8-B0E6-4406-A577-6AC6B10F77C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63FC-867E-468D-89C8-28D86104E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59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1DA8-B0E6-4406-A577-6AC6B10F77C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63FC-867E-468D-89C8-28D86104E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04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1DA8-B0E6-4406-A577-6AC6B10F77C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63FC-867E-468D-89C8-28D86104E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93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1DA8-B0E6-4406-A577-6AC6B10F77C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63FC-867E-468D-89C8-28D86104E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56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1DA8-B0E6-4406-A577-6AC6B10F77C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63FC-867E-468D-89C8-28D86104E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72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51DA8-B0E6-4406-A577-6AC6B10F77C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763FC-867E-468D-89C8-28D86104E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70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-keirin.com/es20/sansu/sansu4/sansu4b_09901_s.php" TargetMode="External"/><Relationship Id="rId2" Type="http://schemas.openxmlformats.org/officeDocument/2006/relationships/hyperlink" Target="https://digi-keirin.com/es20/sansu/sansu4/sansu4b_09801_s.php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-keirin.com/es20/sansu/sansu4/sansu4b_09602_s.php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3778E8B5-EC7A-36F8-D420-CFA25B7784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8" t="32581" r="7572" b="28413"/>
          <a:stretch/>
        </p:blipFill>
        <p:spPr>
          <a:xfrm>
            <a:off x="7740868" y="2971416"/>
            <a:ext cx="2790496" cy="32716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458158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49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ちょくほうたい　りっぽうたい</a:t>
            </a:r>
            <a:br>
              <a:rPr kumimoji="1" lang="en-US" altLang="ja-JP" sz="49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9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72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直方体 と 立方体</a:t>
            </a:r>
            <a:endParaRPr kumimoji="1" lang="ja-JP" altLang="en-US" sz="66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11528" y="3222733"/>
            <a:ext cx="6406055" cy="276898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長方形や正方形で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つくる</a:t>
            </a:r>
            <a:r>
              <a:rPr kumimoji="1"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立体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学びます</a:t>
            </a:r>
          </a:p>
        </p:txBody>
      </p:sp>
    </p:spTree>
    <p:extLst>
      <p:ext uri="{BB962C8B-B14F-4D97-AF65-F5344CB8AC3E}">
        <p14:creationId xmlns:p14="http://schemas.microsoft.com/office/powerpoint/2010/main" val="314655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546B0-5949-343B-62C0-9E9D20ABE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4">
            <a:extLst>
              <a:ext uri="{FF2B5EF4-FFF2-40B4-BE49-F238E27FC236}">
                <a16:creationId xmlns:a16="http://schemas.microsoft.com/office/drawing/2014/main" id="{E96BC357-4B0E-4DA8-5531-B4590B34BE63}"/>
              </a:ext>
            </a:extLst>
          </p:cNvPr>
          <p:cNvGraphicFramePr>
            <a:graphicFrameLocks noGrp="1"/>
          </p:cNvGraphicFramePr>
          <p:nvPr/>
        </p:nvGraphicFramePr>
        <p:xfrm>
          <a:off x="1097966" y="1280283"/>
          <a:ext cx="7210460" cy="5035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1046">
                  <a:extLst>
                    <a:ext uri="{9D8B030D-6E8A-4147-A177-3AD203B41FA5}">
                      <a16:colId xmlns:a16="http://schemas.microsoft.com/office/drawing/2014/main" val="3877007368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2214282031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1962929710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2895078318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1913050393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2514148353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3101842892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701071165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3187341418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1380563171"/>
                    </a:ext>
                  </a:extLst>
                </a:gridCol>
              </a:tblGrid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815007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549597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745511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318841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963699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269430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979403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030999"/>
                  </a:ext>
                </a:extLst>
              </a:tr>
            </a:tbl>
          </a:graphicData>
        </a:graphic>
      </p:graphicFrame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18A294A3-8C22-4306-C252-63285BECC5A5}"/>
              </a:ext>
            </a:extLst>
          </p:cNvPr>
          <p:cNvCxnSpPr/>
          <p:nvPr/>
        </p:nvCxnSpPr>
        <p:spPr>
          <a:xfrm flipV="1">
            <a:off x="1097966" y="1906157"/>
            <a:ext cx="2171353" cy="185744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21243F4-52D0-A42F-CD27-267619C3369D}"/>
              </a:ext>
            </a:extLst>
          </p:cNvPr>
          <p:cNvCxnSpPr/>
          <p:nvPr/>
        </p:nvCxnSpPr>
        <p:spPr>
          <a:xfrm flipV="1">
            <a:off x="4698124" y="1923364"/>
            <a:ext cx="2171353" cy="185744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C75C4E0-CC62-E6BC-C944-DA79276C3C8A}"/>
              </a:ext>
            </a:extLst>
          </p:cNvPr>
          <p:cNvCxnSpPr/>
          <p:nvPr/>
        </p:nvCxnSpPr>
        <p:spPr>
          <a:xfrm flipV="1">
            <a:off x="4698124" y="4458308"/>
            <a:ext cx="2171353" cy="185744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68A8F40-FF69-DB99-3124-28E06E7F68F5}"/>
              </a:ext>
            </a:extLst>
          </p:cNvPr>
          <p:cNvSpPr txBox="1"/>
          <p:nvPr/>
        </p:nvSpPr>
        <p:spPr>
          <a:xfrm>
            <a:off x="1097966" y="356564"/>
            <a:ext cx="4134465" cy="76944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見取図の書き方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147B049-2DAB-49B3-CD73-BC2E2BF2CE9B}"/>
              </a:ext>
            </a:extLst>
          </p:cNvPr>
          <p:cNvSpPr/>
          <p:nvPr/>
        </p:nvSpPr>
        <p:spPr>
          <a:xfrm>
            <a:off x="1097966" y="3798019"/>
            <a:ext cx="3600158" cy="2517736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56D28C8-5956-064F-18E9-FAD774696B8B}"/>
              </a:ext>
            </a:extLst>
          </p:cNvPr>
          <p:cNvSpPr txBox="1"/>
          <p:nvPr/>
        </p:nvSpPr>
        <p:spPr>
          <a:xfrm>
            <a:off x="5218386" y="554946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1EC7876-C8FD-4DED-6822-903C59514859}"/>
              </a:ext>
            </a:extLst>
          </p:cNvPr>
          <p:cNvSpPr txBox="1"/>
          <p:nvPr/>
        </p:nvSpPr>
        <p:spPr>
          <a:xfrm>
            <a:off x="5969391" y="490348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7CC7B64-BD3C-BE4B-25A7-4FE7A75404D5}"/>
              </a:ext>
            </a:extLst>
          </p:cNvPr>
          <p:cNvSpPr txBox="1"/>
          <p:nvPr/>
        </p:nvSpPr>
        <p:spPr>
          <a:xfrm>
            <a:off x="6674552" y="428903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ED9B8FE-2CF4-5BBE-67A0-2B2BDBFB793A}"/>
              </a:ext>
            </a:extLst>
          </p:cNvPr>
          <p:cNvSpPr txBox="1"/>
          <p:nvPr/>
        </p:nvSpPr>
        <p:spPr>
          <a:xfrm>
            <a:off x="5247771" y="2995748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C4E34F7-D26C-584E-E830-E99E78052EDB}"/>
              </a:ext>
            </a:extLst>
          </p:cNvPr>
          <p:cNvSpPr txBox="1"/>
          <p:nvPr/>
        </p:nvSpPr>
        <p:spPr>
          <a:xfrm>
            <a:off x="5957219" y="2365128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29B9069-83CA-B959-C494-C52C98D46D62}"/>
              </a:ext>
            </a:extLst>
          </p:cNvPr>
          <p:cNvSpPr txBox="1"/>
          <p:nvPr/>
        </p:nvSpPr>
        <p:spPr>
          <a:xfrm>
            <a:off x="6682433" y="1736880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E980747-4E8A-4D0B-D8CB-8A2D3424DC2B}"/>
              </a:ext>
            </a:extLst>
          </p:cNvPr>
          <p:cNvSpPr txBox="1"/>
          <p:nvPr/>
        </p:nvSpPr>
        <p:spPr>
          <a:xfrm>
            <a:off x="2350452" y="2365128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99FD93D-A376-EAAE-3C28-3CC41547C083}"/>
              </a:ext>
            </a:extLst>
          </p:cNvPr>
          <p:cNvSpPr txBox="1"/>
          <p:nvPr/>
        </p:nvSpPr>
        <p:spPr>
          <a:xfrm>
            <a:off x="1643901" y="2995748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8309623-3388-DC73-4982-DA3ED0A5099A}"/>
              </a:ext>
            </a:extLst>
          </p:cNvPr>
          <p:cNvSpPr txBox="1"/>
          <p:nvPr/>
        </p:nvSpPr>
        <p:spPr>
          <a:xfrm>
            <a:off x="3064250" y="1754087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E2F1EB5-1510-32EB-61D6-4403C8C0BE8B}"/>
              </a:ext>
            </a:extLst>
          </p:cNvPr>
          <p:cNvSpPr txBox="1"/>
          <p:nvPr/>
        </p:nvSpPr>
        <p:spPr>
          <a:xfrm>
            <a:off x="7332410" y="935454"/>
            <a:ext cx="4673074" cy="206210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①正面に長方形</a:t>
            </a:r>
            <a:r>
              <a:rPr kumimoji="1" lang="en-US" altLang="ja-JP" sz="32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2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正方形</a:t>
            </a:r>
            <a:r>
              <a:rPr kumimoji="1" lang="en-US" altLang="ja-JP" sz="32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ja-JP" altLang="en-US" sz="32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32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を書きます</a:t>
            </a:r>
            <a:endParaRPr kumimoji="1" lang="en-US" altLang="ja-JP" sz="32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②赤い点をとり</a:t>
            </a:r>
            <a:endParaRPr kumimoji="1" lang="en-US" altLang="ja-JP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32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2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＋点線</a:t>
            </a:r>
            <a:r>
              <a:rPr kumimoji="1" lang="en-US" altLang="ja-JP" sz="32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を書きます</a:t>
            </a:r>
            <a:endParaRPr kumimoji="1" lang="en-US" altLang="ja-JP" sz="32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F75FBC7-DEC7-8B51-CDD8-D1E11E59480D}"/>
              </a:ext>
            </a:extLst>
          </p:cNvPr>
          <p:cNvCxnSpPr/>
          <p:nvPr/>
        </p:nvCxnSpPr>
        <p:spPr>
          <a:xfrm flipV="1">
            <a:off x="1097966" y="4458308"/>
            <a:ext cx="2171353" cy="1857447"/>
          </a:xfrm>
          <a:prstGeom prst="line">
            <a:avLst/>
          </a:prstGeom>
          <a:ln w="5715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0E1BCCB-2057-E562-011E-AE93B0DD2F19}"/>
              </a:ext>
            </a:extLst>
          </p:cNvPr>
          <p:cNvSpPr txBox="1"/>
          <p:nvPr/>
        </p:nvSpPr>
        <p:spPr>
          <a:xfrm>
            <a:off x="2350452" y="4917279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41AAA3F-0C9D-BF5E-BF71-DA34E5F22758}"/>
              </a:ext>
            </a:extLst>
          </p:cNvPr>
          <p:cNvSpPr txBox="1"/>
          <p:nvPr/>
        </p:nvSpPr>
        <p:spPr>
          <a:xfrm>
            <a:off x="1643901" y="5547899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274B033-1F01-589D-DF68-9BC0412925F3}"/>
              </a:ext>
            </a:extLst>
          </p:cNvPr>
          <p:cNvSpPr txBox="1"/>
          <p:nvPr/>
        </p:nvSpPr>
        <p:spPr>
          <a:xfrm>
            <a:off x="3064250" y="4306238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●</a:t>
            </a:r>
          </a:p>
        </p:txBody>
      </p:sp>
    </p:spTree>
    <p:extLst>
      <p:ext uri="{BB962C8B-B14F-4D97-AF65-F5344CB8AC3E}">
        <p14:creationId xmlns:p14="http://schemas.microsoft.com/office/powerpoint/2010/main" val="128205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5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1139F-5613-6BF7-5CE1-F3D433C91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4">
            <a:extLst>
              <a:ext uri="{FF2B5EF4-FFF2-40B4-BE49-F238E27FC236}">
                <a16:creationId xmlns:a16="http://schemas.microsoft.com/office/drawing/2014/main" id="{B0D3190E-4FF1-A8A0-655E-A7BAA9C0D31D}"/>
              </a:ext>
            </a:extLst>
          </p:cNvPr>
          <p:cNvGraphicFramePr>
            <a:graphicFrameLocks noGrp="1"/>
          </p:cNvGraphicFramePr>
          <p:nvPr/>
        </p:nvGraphicFramePr>
        <p:xfrm>
          <a:off x="1097966" y="1280283"/>
          <a:ext cx="7210460" cy="5035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1046">
                  <a:extLst>
                    <a:ext uri="{9D8B030D-6E8A-4147-A177-3AD203B41FA5}">
                      <a16:colId xmlns:a16="http://schemas.microsoft.com/office/drawing/2014/main" val="3877007368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2214282031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1962929710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2895078318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1913050393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2514148353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3101842892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701071165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3187341418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1380563171"/>
                    </a:ext>
                  </a:extLst>
                </a:gridCol>
              </a:tblGrid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815007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549597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745511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318841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963699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269430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979403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030999"/>
                  </a:ext>
                </a:extLst>
              </a:tr>
            </a:tbl>
          </a:graphicData>
        </a:graphic>
      </p:graphicFrame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9BE33BBF-B1B2-23A4-CA87-C34BFC9EF80C}"/>
              </a:ext>
            </a:extLst>
          </p:cNvPr>
          <p:cNvCxnSpPr/>
          <p:nvPr/>
        </p:nvCxnSpPr>
        <p:spPr>
          <a:xfrm flipV="1">
            <a:off x="1097966" y="4458308"/>
            <a:ext cx="2171353" cy="1857447"/>
          </a:xfrm>
          <a:prstGeom prst="line">
            <a:avLst/>
          </a:prstGeom>
          <a:ln w="5715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2987AC5-6E1B-7C87-236E-B8E2DA41E0C5}"/>
              </a:ext>
            </a:extLst>
          </p:cNvPr>
          <p:cNvCxnSpPr/>
          <p:nvPr/>
        </p:nvCxnSpPr>
        <p:spPr>
          <a:xfrm flipV="1">
            <a:off x="1097966" y="1906157"/>
            <a:ext cx="2171353" cy="185744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6D924FE-BF2D-B444-507F-30A6CC666F3C}"/>
              </a:ext>
            </a:extLst>
          </p:cNvPr>
          <p:cNvCxnSpPr/>
          <p:nvPr/>
        </p:nvCxnSpPr>
        <p:spPr>
          <a:xfrm flipV="1">
            <a:off x="4698124" y="1923364"/>
            <a:ext cx="2171353" cy="185744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87EEE14-0FFE-E3ED-B156-5571DF7BC04D}"/>
              </a:ext>
            </a:extLst>
          </p:cNvPr>
          <p:cNvCxnSpPr/>
          <p:nvPr/>
        </p:nvCxnSpPr>
        <p:spPr>
          <a:xfrm flipV="1">
            <a:off x="4698124" y="4458308"/>
            <a:ext cx="2171353" cy="185744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6F9457-C0CC-E17E-0E3A-329BB49D551F}"/>
              </a:ext>
            </a:extLst>
          </p:cNvPr>
          <p:cNvSpPr txBox="1"/>
          <p:nvPr/>
        </p:nvSpPr>
        <p:spPr>
          <a:xfrm>
            <a:off x="1097966" y="356564"/>
            <a:ext cx="4134465" cy="76944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見取図の書き方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88B3063-14B2-DDDB-FCC5-8B57271278DE}"/>
              </a:ext>
            </a:extLst>
          </p:cNvPr>
          <p:cNvSpPr/>
          <p:nvPr/>
        </p:nvSpPr>
        <p:spPr>
          <a:xfrm>
            <a:off x="1097966" y="3798019"/>
            <a:ext cx="3600158" cy="2517736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C56282-2DD6-86E4-6DF5-446D9D4A04CB}"/>
              </a:ext>
            </a:extLst>
          </p:cNvPr>
          <p:cNvSpPr txBox="1"/>
          <p:nvPr/>
        </p:nvSpPr>
        <p:spPr>
          <a:xfrm>
            <a:off x="5218386" y="554946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9E119FE-DA52-5AE8-3388-153E75A33537}"/>
              </a:ext>
            </a:extLst>
          </p:cNvPr>
          <p:cNvSpPr txBox="1"/>
          <p:nvPr/>
        </p:nvSpPr>
        <p:spPr>
          <a:xfrm>
            <a:off x="5969391" y="490348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00946CD-EADE-5080-D633-415B4677B0AF}"/>
              </a:ext>
            </a:extLst>
          </p:cNvPr>
          <p:cNvSpPr txBox="1"/>
          <p:nvPr/>
        </p:nvSpPr>
        <p:spPr>
          <a:xfrm>
            <a:off x="6674552" y="428903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6FAF19-90AA-754C-9093-51CEBAAB3F89}"/>
              </a:ext>
            </a:extLst>
          </p:cNvPr>
          <p:cNvSpPr txBox="1"/>
          <p:nvPr/>
        </p:nvSpPr>
        <p:spPr>
          <a:xfrm>
            <a:off x="5247771" y="2995748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2D679BE-96E0-D717-190A-CD191B1E1E9B}"/>
              </a:ext>
            </a:extLst>
          </p:cNvPr>
          <p:cNvSpPr txBox="1"/>
          <p:nvPr/>
        </p:nvSpPr>
        <p:spPr>
          <a:xfrm>
            <a:off x="5957219" y="2365128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DD0D5AB-596B-F886-9096-3FEC4B8FD089}"/>
              </a:ext>
            </a:extLst>
          </p:cNvPr>
          <p:cNvSpPr txBox="1"/>
          <p:nvPr/>
        </p:nvSpPr>
        <p:spPr>
          <a:xfrm>
            <a:off x="6682433" y="1736880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50CDE93-A3D0-32F7-4BC0-8A35A646CF43}"/>
              </a:ext>
            </a:extLst>
          </p:cNvPr>
          <p:cNvSpPr txBox="1"/>
          <p:nvPr/>
        </p:nvSpPr>
        <p:spPr>
          <a:xfrm>
            <a:off x="2350452" y="2365128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004A3FE-D28B-056C-6884-C8572852C260}"/>
              </a:ext>
            </a:extLst>
          </p:cNvPr>
          <p:cNvSpPr txBox="1"/>
          <p:nvPr/>
        </p:nvSpPr>
        <p:spPr>
          <a:xfrm>
            <a:off x="1643901" y="2995748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107DA8F-25A5-73B4-C7AA-70E45ED92E54}"/>
              </a:ext>
            </a:extLst>
          </p:cNvPr>
          <p:cNvSpPr txBox="1"/>
          <p:nvPr/>
        </p:nvSpPr>
        <p:spPr>
          <a:xfrm>
            <a:off x="3064250" y="1754087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●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0EA6C9D-75A2-FD19-1D85-9B9243A11EE9}"/>
              </a:ext>
            </a:extLst>
          </p:cNvPr>
          <p:cNvCxnSpPr/>
          <p:nvPr/>
        </p:nvCxnSpPr>
        <p:spPr>
          <a:xfrm>
            <a:off x="3269319" y="1906157"/>
            <a:ext cx="360015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7E65214-3902-5E6C-42D2-1C7E1A2C31CB}"/>
              </a:ext>
            </a:extLst>
          </p:cNvPr>
          <p:cNvCxnSpPr/>
          <p:nvPr/>
        </p:nvCxnSpPr>
        <p:spPr>
          <a:xfrm>
            <a:off x="6869477" y="1906157"/>
            <a:ext cx="0" cy="255215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B3B39C7-5DA9-3CBF-37B6-371ABA2851A5}"/>
              </a:ext>
            </a:extLst>
          </p:cNvPr>
          <p:cNvSpPr txBox="1"/>
          <p:nvPr/>
        </p:nvSpPr>
        <p:spPr>
          <a:xfrm>
            <a:off x="7332410" y="935454"/>
            <a:ext cx="4673074" cy="35394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①正面に長方形を</a:t>
            </a:r>
            <a:endParaRPr kumimoji="1" lang="en-US" altLang="ja-JP" sz="32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書きます</a:t>
            </a:r>
            <a:endParaRPr kumimoji="1" lang="en-US" altLang="ja-JP" sz="32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②赤い点をとり</a:t>
            </a:r>
            <a:endParaRPr kumimoji="1" lang="en-US" altLang="ja-JP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32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2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＋点線</a:t>
            </a:r>
            <a:r>
              <a:rPr kumimoji="1" lang="en-US" altLang="ja-JP" sz="32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を書きます</a:t>
            </a:r>
            <a:endParaRPr kumimoji="1" lang="en-US" altLang="ja-JP" sz="32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③赤い点を結びますが</a:t>
            </a:r>
          </a:p>
          <a:p>
            <a:r>
              <a:rPr kumimoji="1" lang="ja-JP" altLang="en-US" sz="32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④見えない線は</a:t>
            </a:r>
            <a:endParaRPr kumimoji="1" lang="en-US" altLang="ja-JP" sz="3200" dirty="0">
              <a:solidFill>
                <a:srgbClr val="FF33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点線で書きます</a:t>
            </a:r>
            <a:endParaRPr kumimoji="1" lang="en-US" altLang="ja-JP" sz="3200" dirty="0">
              <a:solidFill>
                <a:srgbClr val="FF33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5F4F25F-F185-588E-E130-06FB5B92219E}"/>
              </a:ext>
            </a:extLst>
          </p:cNvPr>
          <p:cNvCxnSpPr>
            <a:stCxn id="19" idx="0"/>
          </p:cNvCxnSpPr>
          <p:nvPr/>
        </p:nvCxnSpPr>
        <p:spPr>
          <a:xfrm>
            <a:off x="3259175" y="1754087"/>
            <a:ext cx="0" cy="2704221"/>
          </a:xfrm>
          <a:prstGeom prst="line">
            <a:avLst/>
          </a:prstGeom>
          <a:ln w="5715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1AAD1C32-D74A-0909-2401-D91F19BE0DE0}"/>
              </a:ext>
            </a:extLst>
          </p:cNvPr>
          <p:cNvCxnSpPr/>
          <p:nvPr/>
        </p:nvCxnSpPr>
        <p:spPr>
          <a:xfrm>
            <a:off x="3269319" y="4458308"/>
            <a:ext cx="3600158" cy="0"/>
          </a:xfrm>
          <a:prstGeom prst="line">
            <a:avLst/>
          </a:prstGeom>
          <a:ln w="5715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43E4324-77C2-03F5-5DFA-36E147F4A810}"/>
              </a:ext>
            </a:extLst>
          </p:cNvPr>
          <p:cNvSpPr txBox="1"/>
          <p:nvPr/>
        </p:nvSpPr>
        <p:spPr>
          <a:xfrm>
            <a:off x="2350452" y="4917279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BEF00BC-5839-A7AA-1DBA-5AF17DBBDCD1}"/>
              </a:ext>
            </a:extLst>
          </p:cNvPr>
          <p:cNvSpPr txBox="1"/>
          <p:nvPr/>
        </p:nvSpPr>
        <p:spPr>
          <a:xfrm>
            <a:off x="1643901" y="5547899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BB6CEBA-4F4B-8775-AB93-62EF700E8454}"/>
              </a:ext>
            </a:extLst>
          </p:cNvPr>
          <p:cNvSpPr txBox="1"/>
          <p:nvPr/>
        </p:nvSpPr>
        <p:spPr>
          <a:xfrm>
            <a:off x="3064250" y="4306238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●</a:t>
            </a:r>
          </a:p>
        </p:txBody>
      </p:sp>
    </p:spTree>
    <p:extLst>
      <p:ext uri="{BB962C8B-B14F-4D97-AF65-F5344CB8AC3E}">
        <p14:creationId xmlns:p14="http://schemas.microsoft.com/office/powerpoint/2010/main" val="108577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6450A-CC24-1FA7-5C4C-3358B87FA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4">
            <a:extLst>
              <a:ext uri="{FF2B5EF4-FFF2-40B4-BE49-F238E27FC236}">
                <a16:creationId xmlns:a16="http://schemas.microsoft.com/office/drawing/2014/main" id="{F80675E4-E5D5-315F-C43E-B61EFFA6E741}"/>
              </a:ext>
            </a:extLst>
          </p:cNvPr>
          <p:cNvGraphicFramePr>
            <a:graphicFrameLocks noGrp="1"/>
          </p:cNvGraphicFramePr>
          <p:nvPr/>
        </p:nvGraphicFramePr>
        <p:xfrm>
          <a:off x="1097966" y="1280283"/>
          <a:ext cx="7210460" cy="5035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1046">
                  <a:extLst>
                    <a:ext uri="{9D8B030D-6E8A-4147-A177-3AD203B41FA5}">
                      <a16:colId xmlns:a16="http://schemas.microsoft.com/office/drawing/2014/main" val="3877007368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2214282031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1962929710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2895078318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1913050393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2514148353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3101842892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701071165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3187341418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1380563171"/>
                    </a:ext>
                  </a:extLst>
                </a:gridCol>
              </a:tblGrid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815007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549597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745511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318841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963699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269430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979403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030999"/>
                  </a:ext>
                </a:extLst>
              </a:tr>
            </a:tbl>
          </a:graphicData>
        </a:graphic>
      </p:graphicFrame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8A915C34-58D5-B5E7-3925-E56F238B3AC8}"/>
              </a:ext>
            </a:extLst>
          </p:cNvPr>
          <p:cNvCxnSpPr/>
          <p:nvPr/>
        </p:nvCxnSpPr>
        <p:spPr>
          <a:xfrm flipV="1">
            <a:off x="1097966" y="4458308"/>
            <a:ext cx="2171353" cy="1857447"/>
          </a:xfrm>
          <a:prstGeom prst="line">
            <a:avLst/>
          </a:prstGeom>
          <a:ln w="5715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BC251DA-6708-ED95-7E8B-A30D6CF6832F}"/>
              </a:ext>
            </a:extLst>
          </p:cNvPr>
          <p:cNvCxnSpPr/>
          <p:nvPr/>
        </p:nvCxnSpPr>
        <p:spPr>
          <a:xfrm flipV="1">
            <a:off x="1097966" y="1906157"/>
            <a:ext cx="2171353" cy="185744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C89C6E7-AD37-369E-CDB9-0B4BBCE1F141}"/>
              </a:ext>
            </a:extLst>
          </p:cNvPr>
          <p:cNvCxnSpPr/>
          <p:nvPr/>
        </p:nvCxnSpPr>
        <p:spPr>
          <a:xfrm flipV="1">
            <a:off x="4698124" y="1923364"/>
            <a:ext cx="2171353" cy="185744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42BB3A6-1E29-82C5-E820-2BF08703A616}"/>
              </a:ext>
            </a:extLst>
          </p:cNvPr>
          <p:cNvCxnSpPr/>
          <p:nvPr/>
        </p:nvCxnSpPr>
        <p:spPr>
          <a:xfrm flipV="1">
            <a:off x="4698124" y="4458308"/>
            <a:ext cx="2171353" cy="185744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FC662C-E1AE-E5C4-77C3-C269ADDFE56A}"/>
              </a:ext>
            </a:extLst>
          </p:cNvPr>
          <p:cNvSpPr txBox="1"/>
          <p:nvPr/>
        </p:nvSpPr>
        <p:spPr>
          <a:xfrm>
            <a:off x="1097966" y="356564"/>
            <a:ext cx="4134465" cy="76944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見取図の書き方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6DA7090-514B-D247-F2DC-457BE6B91E42}"/>
              </a:ext>
            </a:extLst>
          </p:cNvPr>
          <p:cNvSpPr/>
          <p:nvPr/>
        </p:nvSpPr>
        <p:spPr>
          <a:xfrm>
            <a:off x="1097966" y="3798019"/>
            <a:ext cx="3600158" cy="2517736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9531F97-50A8-93B6-79DF-75EE5DC8D59C}"/>
              </a:ext>
            </a:extLst>
          </p:cNvPr>
          <p:cNvSpPr txBox="1"/>
          <p:nvPr/>
        </p:nvSpPr>
        <p:spPr>
          <a:xfrm>
            <a:off x="5218386" y="554946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B7545F-8249-9C81-282A-22492FCDDECE}"/>
              </a:ext>
            </a:extLst>
          </p:cNvPr>
          <p:cNvSpPr txBox="1"/>
          <p:nvPr/>
        </p:nvSpPr>
        <p:spPr>
          <a:xfrm>
            <a:off x="5969391" y="490348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8F71572-92F4-7644-E6A8-A20893102729}"/>
              </a:ext>
            </a:extLst>
          </p:cNvPr>
          <p:cNvSpPr txBox="1"/>
          <p:nvPr/>
        </p:nvSpPr>
        <p:spPr>
          <a:xfrm>
            <a:off x="6674552" y="428903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3F4C5B7-9876-6588-F745-08E73751BAF6}"/>
              </a:ext>
            </a:extLst>
          </p:cNvPr>
          <p:cNvSpPr txBox="1"/>
          <p:nvPr/>
        </p:nvSpPr>
        <p:spPr>
          <a:xfrm>
            <a:off x="5247771" y="2995748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1A806DF-1A62-8DFC-B2A8-2DEAAC19B001}"/>
              </a:ext>
            </a:extLst>
          </p:cNvPr>
          <p:cNvSpPr txBox="1"/>
          <p:nvPr/>
        </p:nvSpPr>
        <p:spPr>
          <a:xfrm>
            <a:off x="5957219" y="2365128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185D941-3436-69C2-C37A-4624B429D64D}"/>
              </a:ext>
            </a:extLst>
          </p:cNvPr>
          <p:cNvSpPr txBox="1"/>
          <p:nvPr/>
        </p:nvSpPr>
        <p:spPr>
          <a:xfrm>
            <a:off x="6682433" y="1736880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A120A41-EDA7-55B0-2766-42113EDAF7A1}"/>
              </a:ext>
            </a:extLst>
          </p:cNvPr>
          <p:cNvSpPr txBox="1"/>
          <p:nvPr/>
        </p:nvSpPr>
        <p:spPr>
          <a:xfrm>
            <a:off x="2350452" y="2365128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F3E8531-D2F3-FE6F-9B83-FD107182949B}"/>
              </a:ext>
            </a:extLst>
          </p:cNvPr>
          <p:cNvSpPr txBox="1"/>
          <p:nvPr/>
        </p:nvSpPr>
        <p:spPr>
          <a:xfrm>
            <a:off x="1643901" y="2995748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FD62914-955D-FFBC-A944-61643C26AB0F}"/>
              </a:ext>
            </a:extLst>
          </p:cNvPr>
          <p:cNvSpPr txBox="1"/>
          <p:nvPr/>
        </p:nvSpPr>
        <p:spPr>
          <a:xfrm>
            <a:off x="3064250" y="1754087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●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CAE2FB03-9AED-ED35-FFEF-5339B3195FDA}"/>
              </a:ext>
            </a:extLst>
          </p:cNvPr>
          <p:cNvCxnSpPr/>
          <p:nvPr/>
        </p:nvCxnSpPr>
        <p:spPr>
          <a:xfrm>
            <a:off x="3269319" y="1906157"/>
            <a:ext cx="360015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B714E63-7E99-60FC-9129-58CF732884DB}"/>
              </a:ext>
            </a:extLst>
          </p:cNvPr>
          <p:cNvCxnSpPr/>
          <p:nvPr/>
        </p:nvCxnSpPr>
        <p:spPr>
          <a:xfrm>
            <a:off x="6869477" y="1906157"/>
            <a:ext cx="0" cy="255215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E4EE70B-080E-9332-5397-1EDABAC594B0}"/>
              </a:ext>
            </a:extLst>
          </p:cNvPr>
          <p:cNvSpPr txBox="1"/>
          <p:nvPr/>
        </p:nvSpPr>
        <p:spPr>
          <a:xfrm>
            <a:off x="7332410" y="935454"/>
            <a:ext cx="4288353" cy="35394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①正面に長方形を</a:t>
            </a:r>
            <a:endParaRPr kumimoji="1" lang="en-US" altLang="ja-JP" sz="32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書きます</a:t>
            </a:r>
            <a:endParaRPr kumimoji="1" lang="en-US" altLang="ja-JP" sz="32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②赤い点をとり</a:t>
            </a:r>
            <a:endParaRPr kumimoji="1" lang="en-US" altLang="ja-JP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本の辺を書きます</a:t>
            </a:r>
            <a:endParaRPr kumimoji="1" lang="en-US" altLang="ja-JP" sz="32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③赤い点を結びますが</a:t>
            </a:r>
          </a:p>
          <a:p>
            <a:r>
              <a:rPr kumimoji="1" lang="ja-JP" altLang="en-US" sz="32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④見えない線は</a:t>
            </a:r>
            <a:endParaRPr kumimoji="1" lang="en-US" altLang="ja-JP" sz="3200" dirty="0">
              <a:solidFill>
                <a:srgbClr val="FF33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点線で書きます</a:t>
            </a:r>
            <a:endParaRPr kumimoji="1" lang="en-US" altLang="ja-JP" sz="3200" dirty="0">
              <a:solidFill>
                <a:srgbClr val="FF33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D993510-4A02-C409-64D5-7902C2506152}"/>
              </a:ext>
            </a:extLst>
          </p:cNvPr>
          <p:cNvCxnSpPr>
            <a:stCxn id="19" idx="0"/>
          </p:cNvCxnSpPr>
          <p:nvPr/>
        </p:nvCxnSpPr>
        <p:spPr>
          <a:xfrm>
            <a:off x="3259175" y="1754087"/>
            <a:ext cx="0" cy="2704221"/>
          </a:xfrm>
          <a:prstGeom prst="line">
            <a:avLst/>
          </a:prstGeom>
          <a:ln w="5715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239A6EB-5DD0-1B4F-518A-31E60551B0A5}"/>
              </a:ext>
            </a:extLst>
          </p:cNvPr>
          <p:cNvCxnSpPr/>
          <p:nvPr/>
        </p:nvCxnSpPr>
        <p:spPr>
          <a:xfrm>
            <a:off x="3269319" y="4458308"/>
            <a:ext cx="3600158" cy="0"/>
          </a:xfrm>
          <a:prstGeom prst="line">
            <a:avLst/>
          </a:prstGeom>
          <a:ln w="5715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1DAB845-2DED-DFD1-293E-C5DD02E950F4}"/>
              </a:ext>
            </a:extLst>
          </p:cNvPr>
          <p:cNvSpPr txBox="1"/>
          <p:nvPr/>
        </p:nvSpPr>
        <p:spPr>
          <a:xfrm>
            <a:off x="2350452" y="4917279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A6B4ADE-B95E-D75E-B8FB-1A8D12BE3C27}"/>
              </a:ext>
            </a:extLst>
          </p:cNvPr>
          <p:cNvSpPr txBox="1"/>
          <p:nvPr/>
        </p:nvSpPr>
        <p:spPr>
          <a:xfrm>
            <a:off x="1643901" y="5547899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00CC"/>
                </a:solidFill>
              </a:rPr>
              <a:t>●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3B08A63-2AE5-42AE-E064-C876B7A503ED}"/>
              </a:ext>
            </a:extLst>
          </p:cNvPr>
          <p:cNvSpPr txBox="1"/>
          <p:nvPr/>
        </p:nvSpPr>
        <p:spPr>
          <a:xfrm>
            <a:off x="3064250" y="4306238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C32A20-CE6A-1C8C-08B6-04865AEEF6D3}"/>
              </a:ext>
            </a:extLst>
          </p:cNvPr>
          <p:cNvSpPr txBox="1"/>
          <p:nvPr/>
        </p:nvSpPr>
        <p:spPr>
          <a:xfrm>
            <a:off x="7332410" y="4560469"/>
            <a:ext cx="4134465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奥と正面，右と左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上と下は同じ形ですよ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書く順は違っても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85357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50680" y="590373"/>
            <a:ext cx="6917278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展開図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てんかいず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02415" y="3128076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hlinkClick r:id="rId2"/>
              </a:rPr>
              <a:t>直方体を分解して展開すると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02415" y="3997531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hlinkClick r:id="rId3"/>
              </a:rPr>
              <a:t>立方体を分解して展開すると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50680" y="4970803"/>
            <a:ext cx="89050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展開図は何通りか作ることができます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展開図には、のりしろは書きません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D498EE-1AF0-BED9-CB93-051FAA7A9006}"/>
              </a:ext>
            </a:extLst>
          </p:cNvPr>
          <p:cNvSpPr txBox="1"/>
          <p:nvPr/>
        </p:nvSpPr>
        <p:spPr>
          <a:xfrm>
            <a:off x="1150680" y="1519957"/>
            <a:ext cx="8905002" cy="132343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立体などを、辺にそって切り開いて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平面の上に広げて書いた図を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いいます</a:t>
            </a:r>
          </a:p>
        </p:txBody>
      </p:sp>
    </p:spTree>
    <p:extLst>
      <p:ext uri="{BB962C8B-B14F-4D97-AF65-F5344CB8AC3E}">
        <p14:creationId xmlns:p14="http://schemas.microsoft.com/office/powerpoint/2010/main" val="214391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94795" y="598269"/>
            <a:ext cx="8802410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立方体の展開図を書いてみよう</a:t>
            </a:r>
          </a:p>
        </p:txBody>
      </p:sp>
      <p:grpSp>
        <p:nvGrpSpPr>
          <p:cNvPr id="27" name="グループ化 26"/>
          <p:cNvGrpSpPr/>
          <p:nvPr/>
        </p:nvGrpSpPr>
        <p:grpSpPr>
          <a:xfrm>
            <a:off x="3934343" y="2255520"/>
            <a:ext cx="3271199" cy="3168972"/>
            <a:chOff x="1746414" y="2234654"/>
            <a:chExt cx="2664867" cy="2581588"/>
          </a:xfrm>
        </p:grpSpPr>
        <p:sp>
          <p:nvSpPr>
            <p:cNvPr id="11" name="直方体 10"/>
            <p:cNvSpPr/>
            <p:nvPr/>
          </p:nvSpPr>
          <p:spPr>
            <a:xfrm>
              <a:off x="1746414" y="2234654"/>
              <a:ext cx="2664867" cy="2581588"/>
            </a:xfrm>
            <a:prstGeom prst="cub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2417589" y="2234654"/>
              <a:ext cx="0" cy="1917621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V="1">
              <a:off x="1746414" y="4152275"/>
              <a:ext cx="671175" cy="627211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2417589" y="4152275"/>
              <a:ext cx="1993692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067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94795" y="598269"/>
            <a:ext cx="8802410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立方体の展開図を書いてみよう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EEDEA630-7931-6ED3-C016-2367BC51B730}"/>
              </a:ext>
            </a:extLst>
          </p:cNvPr>
          <p:cNvGrpSpPr/>
          <p:nvPr/>
        </p:nvGrpSpPr>
        <p:grpSpPr>
          <a:xfrm>
            <a:off x="1136475" y="1775050"/>
            <a:ext cx="2871274" cy="2152803"/>
            <a:chOff x="1381237" y="901506"/>
            <a:chExt cx="7365169" cy="5522202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FBBA7C38-EC85-52A1-9AC3-C973313369D2}"/>
                </a:ext>
              </a:extLst>
            </p:cNvPr>
            <p:cNvSpPr/>
            <p:nvPr/>
          </p:nvSpPr>
          <p:spPr>
            <a:xfrm>
              <a:off x="5065898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F4BDF1B2-27E9-767B-9DAF-F9A421F06D1D}"/>
                </a:ext>
              </a:extLst>
            </p:cNvPr>
            <p:cNvSpPr/>
            <p:nvPr/>
          </p:nvSpPr>
          <p:spPr>
            <a:xfrm>
              <a:off x="3225644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4300DF46-86A8-11C7-4AF5-231ED4C23583}"/>
                </a:ext>
              </a:extLst>
            </p:cNvPr>
            <p:cNvSpPr/>
            <p:nvPr/>
          </p:nvSpPr>
          <p:spPr>
            <a:xfrm>
              <a:off x="6906152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F5B1D85-8441-FB38-8096-BB178CAD8B96}"/>
                </a:ext>
              </a:extLst>
            </p:cNvPr>
            <p:cNvSpPr/>
            <p:nvPr/>
          </p:nvSpPr>
          <p:spPr>
            <a:xfrm>
              <a:off x="1381237" y="4583454"/>
              <a:ext cx="1840254" cy="184025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5510A026-8260-570A-1037-E17430242D84}"/>
                </a:ext>
              </a:extLst>
            </p:cNvPr>
            <p:cNvSpPr/>
            <p:nvPr/>
          </p:nvSpPr>
          <p:spPr>
            <a:xfrm>
              <a:off x="1381237" y="901506"/>
              <a:ext cx="1840254" cy="18402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93D30AA2-30A0-B97E-E1A6-20194D113FD1}"/>
                </a:ext>
              </a:extLst>
            </p:cNvPr>
            <p:cNvSpPr/>
            <p:nvPr/>
          </p:nvSpPr>
          <p:spPr>
            <a:xfrm>
              <a:off x="1381237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02F5715-6B7F-60B2-0A9A-44BCFFDE6861}"/>
              </a:ext>
            </a:extLst>
          </p:cNvPr>
          <p:cNvGrpSpPr/>
          <p:nvPr/>
        </p:nvGrpSpPr>
        <p:grpSpPr>
          <a:xfrm>
            <a:off x="4340647" y="1775050"/>
            <a:ext cx="2809300" cy="2106335"/>
            <a:chOff x="1381237" y="901506"/>
            <a:chExt cx="7365169" cy="5522202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FC666DAE-2400-5EA4-CD50-8EB9C0D37953}"/>
                </a:ext>
              </a:extLst>
            </p:cNvPr>
            <p:cNvSpPr/>
            <p:nvPr/>
          </p:nvSpPr>
          <p:spPr>
            <a:xfrm>
              <a:off x="5065898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D65CD0A4-B4CC-7DEA-5C05-1C930CF3DC3D}"/>
                </a:ext>
              </a:extLst>
            </p:cNvPr>
            <p:cNvSpPr/>
            <p:nvPr/>
          </p:nvSpPr>
          <p:spPr>
            <a:xfrm>
              <a:off x="3225644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C7480556-3F9E-F100-EE3D-B53EB064E535}"/>
                </a:ext>
              </a:extLst>
            </p:cNvPr>
            <p:cNvSpPr/>
            <p:nvPr/>
          </p:nvSpPr>
          <p:spPr>
            <a:xfrm>
              <a:off x="6906152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107D6CA3-E6D6-5E88-A626-516D63F5CDB3}"/>
                </a:ext>
              </a:extLst>
            </p:cNvPr>
            <p:cNvSpPr/>
            <p:nvPr/>
          </p:nvSpPr>
          <p:spPr>
            <a:xfrm>
              <a:off x="3225644" y="4583454"/>
              <a:ext cx="1840254" cy="184025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7E62DD9D-75B0-90B4-26EF-F54080F1A58F}"/>
                </a:ext>
              </a:extLst>
            </p:cNvPr>
            <p:cNvSpPr/>
            <p:nvPr/>
          </p:nvSpPr>
          <p:spPr>
            <a:xfrm>
              <a:off x="1381237" y="901506"/>
              <a:ext cx="1840254" cy="18402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120BD8C5-0BB6-B8D9-F523-E7AB6F572FE4}"/>
                </a:ext>
              </a:extLst>
            </p:cNvPr>
            <p:cNvSpPr/>
            <p:nvPr/>
          </p:nvSpPr>
          <p:spPr>
            <a:xfrm>
              <a:off x="1381237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EA3451FD-125C-C7FE-F327-4D11AAE48468}"/>
              </a:ext>
            </a:extLst>
          </p:cNvPr>
          <p:cNvGrpSpPr/>
          <p:nvPr/>
        </p:nvGrpSpPr>
        <p:grpSpPr>
          <a:xfrm>
            <a:off x="7529334" y="1730498"/>
            <a:ext cx="3074355" cy="2150887"/>
            <a:chOff x="1381237" y="901506"/>
            <a:chExt cx="7365169" cy="5522202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C77287BA-FB28-9C8A-7404-6D28E5E7D20F}"/>
                </a:ext>
              </a:extLst>
            </p:cNvPr>
            <p:cNvSpPr/>
            <p:nvPr/>
          </p:nvSpPr>
          <p:spPr>
            <a:xfrm>
              <a:off x="6906152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6E1ED709-F568-27E0-3F56-CCDAA2D50830}"/>
                </a:ext>
              </a:extLst>
            </p:cNvPr>
            <p:cNvGrpSpPr/>
            <p:nvPr/>
          </p:nvGrpSpPr>
          <p:grpSpPr>
            <a:xfrm>
              <a:off x="1381237" y="901506"/>
              <a:ext cx="5529068" cy="5522202"/>
              <a:chOff x="1381237" y="901506"/>
              <a:chExt cx="5529068" cy="5522202"/>
            </a:xfrm>
          </p:grpSpPr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E06B5FC0-E8B7-5537-9134-48489B8240C2}"/>
                  </a:ext>
                </a:extLst>
              </p:cNvPr>
              <p:cNvSpPr/>
              <p:nvPr/>
            </p:nvSpPr>
            <p:spPr>
              <a:xfrm>
                <a:off x="5065898" y="2743200"/>
                <a:ext cx="1840254" cy="184025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8F7530ED-B926-86BB-594F-8A3D513A6583}"/>
                  </a:ext>
                </a:extLst>
              </p:cNvPr>
              <p:cNvSpPr/>
              <p:nvPr/>
            </p:nvSpPr>
            <p:spPr>
              <a:xfrm>
                <a:off x="3225644" y="2743200"/>
                <a:ext cx="1840254" cy="184025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F6F4FBDB-7AA5-7A19-92B8-9CEC8CE503BC}"/>
                  </a:ext>
                </a:extLst>
              </p:cNvPr>
              <p:cNvSpPr/>
              <p:nvPr/>
            </p:nvSpPr>
            <p:spPr>
              <a:xfrm>
                <a:off x="5070051" y="4583454"/>
                <a:ext cx="1840254" cy="1840254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09B8101D-D6E6-24BE-AE5A-E04C2394AB30}"/>
                  </a:ext>
                </a:extLst>
              </p:cNvPr>
              <p:cNvSpPr/>
              <p:nvPr/>
            </p:nvSpPr>
            <p:spPr>
              <a:xfrm>
                <a:off x="1381237" y="901506"/>
                <a:ext cx="1840254" cy="184025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B6C09D6E-FB02-8B8F-F407-AA17187A9923}"/>
                  </a:ext>
                </a:extLst>
              </p:cNvPr>
              <p:cNvSpPr/>
              <p:nvPr/>
            </p:nvSpPr>
            <p:spPr>
              <a:xfrm>
                <a:off x="1381237" y="2743200"/>
                <a:ext cx="1840254" cy="184025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69020AF3-2528-6722-3636-3F0C526F7569}"/>
              </a:ext>
            </a:extLst>
          </p:cNvPr>
          <p:cNvGrpSpPr/>
          <p:nvPr/>
        </p:nvGrpSpPr>
        <p:grpSpPr>
          <a:xfrm>
            <a:off x="1136475" y="4214151"/>
            <a:ext cx="2871274" cy="2152803"/>
            <a:chOff x="1381237" y="901506"/>
            <a:chExt cx="7365169" cy="5522202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240C2B04-2E9E-3DF2-5C59-EE4E9ED7EAE3}"/>
                </a:ext>
              </a:extLst>
            </p:cNvPr>
            <p:cNvSpPr/>
            <p:nvPr/>
          </p:nvSpPr>
          <p:spPr>
            <a:xfrm>
              <a:off x="5065898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CF943B1A-A8DC-85F1-BDEC-665D9D13D8D0}"/>
                </a:ext>
              </a:extLst>
            </p:cNvPr>
            <p:cNvSpPr/>
            <p:nvPr/>
          </p:nvSpPr>
          <p:spPr>
            <a:xfrm>
              <a:off x="3225644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4FD2AC59-E140-CF2A-BDA2-BA3101C6EFED}"/>
                </a:ext>
              </a:extLst>
            </p:cNvPr>
            <p:cNvSpPr/>
            <p:nvPr/>
          </p:nvSpPr>
          <p:spPr>
            <a:xfrm>
              <a:off x="6906152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C534CF2A-C43B-1040-4FCE-E035A034F4AB}"/>
                </a:ext>
              </a:extLst>
            </p:cNvPr>
            <p:cNvSpPr/>
            <p:nvPr/>
          </p:nvSpPr>
          <p:spPr>
            <a:xfrm>
              <a:off x="6906152" y="4583454"/>
              <a:ext cx="1840254" cy="184025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FC3B386B-D184-C564-DDA6-2F5A980CC4B4}"/>
                </a:ext>
              </a:extLst>
            </p:cNvPr>
            <p:cNvSpPr/>
            <p:nvPr/>
          </p:nvSpPr>
          <p:spPr>
            <a:xfrm>
              <a:off x="1381237" y="901506"/>
              <a:ext cx="1840254" cy="18402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D8C104E0-691A-1391-D6BB-A69CC38BC1C0}"/>
                </a:ext>
              </a:extLst>
            </p:cNvPr>
            <p:cNvSpPr/>
            <p:nvPr/>
          </p:nvSpPr>
          <p:spPr>
            <a:xfrm>
              <a:off x="1381237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E8C9E51B-F747-E595-FA26-AFFC507E064C}"/>
              </a:ext>
            </a:extLst>
          </p:cNvPr>
          <p:cNvGrpSpPr/>
          <p:nvPr/>
        </p:nvGrpSpPr>
        <p:grpSpPr>
          <a:xfrm>
            <a:off x="4287433" y="4189699"/>
            <a:ext cx="2810580" cy="2177255"/>
            <a:chOff x="1381237" y="901506"/>
            <a:chExt cx="7365169" cy="5522202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3A63A5C9-6FD3-344E-A759-57280BF70582}"/>
                </a:ext>
              </a:extLst>
            </p:cNvPr>
            <p:cNvSpPr/>
            <p:nvPr/>
          </p:nvSpPr>
          <p:spPr>
            <a:xfrm>
              <a:off x="5065898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6DEAE72D-F1F2-A66F-90A5-D4D5B2FC5B78}"/>
                </a:ext>
              </a:extLst>
            </p:cNvPr>
            <p:cNvSpPr/>
            <p:nvPr/>
          </p:nvSpPr>
          <p:spPr>
            <a:xfrm>
              <a:off x="3225644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C92EBC6E-319E-4A4E-ECFE-35BD49E6DEA0}"/>
                </a:ext>
              </a:extLst>
            </p:cNvPr>
            <p:cNvSpPr/>
            <p:nvPr/>
          </p:nvSpPr>
          <p:spPr>
            <a:xfrm>
              <a:off x="6906152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69C348E9-CB08-883A-D866-D3B14F4FAC94}"/>
                </a:ext>
              </a:extLst>
            </p:cNvPr>
            <p:cNvSpPr/>
            <p:nvPr/>
          </p:nvSpPr>
          <p:spPr>
            <a:xfrm>
              <a:off x="3236001" y="4583454"/>
              <a:ext cx="1840254" cy="184025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11A46F9B-6D07-2350-AB9C-D34804F49152}"/>
                </a:ext>
              </a:extLst>
            </p:cNvPr>
            <p:cNvSpPr/>
            <p:nvPr/>
          </p:nvSpPr>
          <p:spPr>
            <a:xfrm>
              <a:off x="3235779" y="901506"/>
              <a:ext cx="1840254" cy="18402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9723ED1F-FA20-30C4-8BA1-0E70F08FC5EE}"/>
                </a:ext>
              </a:extLst>
            </p:cNvPr>
            <p:cNvSpPr/>
            <p:nvPr/>
          </p:nvSpPr>
          <p:spPr>
            <a:xfrm>
              <a:off x="1381237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5EEFF6C6-4134-6963-2997-EDAF3788FF79}"/>
              </a:ext>
            </a:extLst>
          </p:cNvPr>
          <p:cNvGrpSpPr/>
          <p:nvPr/>
        </p:nvGrpSpPr>
        <p:grpSpPr>
          <a:xfrm>
            <a:off x="7529334" y="4214150"/>
            <a:ext cx="3074355" cy="2152803"/>
            <a:chOff x="1381237" y="901506"/>
            <a:chExt cx="7365169" cy="5522202"/>
          </a:xfrm>
        </p:grpSpPr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8EE742B8-135F-B46B-BC02-935FF52B23D2}"/>
                </a:ext>
              </a:extLst>
            </p:cNvPr>
            <p:cNvSpPr/>
            <p:nvPr/>
          </p:nvSpPr>
          <p:spPr>
            <a:xfrm>
              <a:off x="5065898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BE545BD2-0785-4B75-2502-EB83C0AA63CF}"/>
                </a:ext>
              </a:extLst>
            </p:cNvPr>
            <p:cNvSpPr/>
            <p:nvPr/>
          </p:nvSpPr>
          <p:spPr>
            <a:xfrm>
              <a:off x="3225644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6B872E73-1DB2-F744-F40B-C5A5837618E7}"/>
                </a:ext>
              </a:extLst>
            </p:cNvPr>
            <p:cNvSpPr/>
            <p:nvPr/>
          </p:nvSpPr>
          <p:spPr>
            <a:xfrm>
              <a:off x="6906152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D7AF1FA1-9447-7063-4ACB-04C991212198}"/>
                </a:ext>
              </a:extLst>
            </p:cNvPr>
            <p:cNvSpPr/>
            <p:nvPr/>
          </p:nvSpPr>
          <p:spPr>
            <a:xfrm>
              <a:off x="5063886" y="4583454"/>
              <a:ext cx="1840254" cy="184025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7FEBE19D-A140-C5E8-3055-55224F716B6A}"/>
                </a:ext>
              </a:extLst>
            </p:cNvPr>
            <p:cNvSpPr/>
            <p:nvPr/>
          </p:nvSpPr>
          <p:spPr>
            <a:xfrm>
              <a:off x="3235779" y="901506"/>
              <a:ext cx="1840254" cy="18402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F3BF557A-E4B5-1BB5-09FB-34A1EA8D9E72}"/>
                </a:ext>
              </a:extLst>
            </p:cNvPr>
            <p:cNvSpPr/>
            <p:nvPr/>
          </p:nvSpPr>
          <p:spPr>
            <a:xfrm>
              <a:off x="1381237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402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94795" y="598269"/>
            <a:ext cx="8802410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立方体の展開図を書いてみよう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4F95E00-BB30-D314-2172-2F54DD4E2147}"/>
              </a:ext>
            </a:extLst>
          </p:cNvPr>
          <p:cNvGrpSpPr/>
          <p:nvPr/>
        </p:nvGrpSpPr>
        <p:grpSpPr>
          <a:xfrm>
            <a:off x="1322024" y="1686591"/>
            <a:ext cx="3083736" cy="2313405"/>
            <a:chOff x="1385390" y="901506"/>
            <a:chExt cx="7361016" cy="5522202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EA7A8B5E-6623-85CF-04D4-26D954D9C075}"/>
                </a:ext>
              </a:extLst>
            </p:cNvPr>
            <p:cNvSpPr/>
            <p:nvPr/>
          </p:nvSpPr>
          <p:spPr>
            <a:xfrm>
              <a:off x="5065898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2A8FF2C9-CBC8-0115-DC6B-073B4B75C0B3}"/>
                </a:ext>
              </a:extLst>
            </p:cNvPr>
            <p:cNvSpPr/>
            <p:nvPr/>
          </p:nvSpPr>
          <p:spPr>
            <a:xfrm>
              <a:off x="3225644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3DA0322-C941-E57B-38BD-422F22D732AB}"/>
                </a:ext>
              </a:extLst>
            </p:cNvPr>
            <p:cNvSpPr/>
            <p:nvPr/>
          </p:nvSpPr>
          <p:spPr>
            <a:xfrm>
              <a:off x="6906152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1FFA103C-FEBA-8B69-BE24-C1241651D479}"/>
                </a:ext>
              </a:extLst>
            </p:cNvPr>
            <p:cNvSpPr/>
            <p:nvPr/>
          </p:nvSpPr>
          <p:spPr>
            <a:xfrm>
              <a:off x="3230712" y="4583454"/>
              <a:ext cx="1840254" cy="1840254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9006375-E2E7-BD57-1F0E-92F36CD60811}"/>
                </a:ext>
              </a:extLst>
            </p:cNvPr>
            <p:cNvSpPr/>
            <p:nvPr/>
          </p:nvSpPr>
          <p:spPr>
            <a:xfrm>
              <a:off x="3235779" y="901506"/>
              <a:ext cx="1840254" cy="1840254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DE3B2356-1F89-9E7A-41B7-6E8FD4924DFB}"/>
                </a:ext>
              </a:extLst>
            </p:cNvPr>
            <p:cNvSpPr/>
            <p:nvPr/>
          </p:nvSpPr>
          <p:spPr>
            <a:xfrm>
              <a:off x="1385390" y="4583454"/>
              <a:ext cx="1840254" cy="1840254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5CF3C4E-14AA-F7A1-D760-D149FAA3A500}"/>
              </a:ext>
            </a:extLst>
          </p:cNvPr>
          <p:cNvGrpSpPr/>
          <p:nvPr/>
        </p:nvGrpSpPr>
        <p:grpSpPr>
          <a:xfrm>
            <a:off x="4890075" y="1757996"/>
            <a:ext cx="2896167" cy="2171197"/>
            <a:chOff x="1380322" y="901506"/>
            <a:chExt cx="7366084" cy="5522202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8FCD91A0-5F49-053F-541D-FA1A24E0A959}"/>
                </a:ext>
              </a:extLst>
            </p:cNvPr>
            <p:cNvSpPr/>
            <p:nvPr/>
          </p:nvSpPr>
          <p:spPr>
            <a:xfrm>
              <a:off x="5065898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21521770-97AB-8406-770C-EA10F752A48A}"/>
                </a:ext>
              </a:extLst>
            </p:cNvPr>
            <p:cNvSpPr/>
            <p:nvPr/>
          </p:nvSpPr>
          <p:spPr>
            <a:xfrm>
              <a:off x="3225644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62C12ECE-1BA7-E453-C84F-D654247558B6}"/>
                </a:ext>
              </a:extLst>
            </p:cNvPr>
            <p:cNvSpPr/>
            <p:nvPr/>
          </p:nvSpPr>
          <p:spPr>
            <a:xfrm>
              <a:off x="6906152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C5605C10-1491-F089-5396-8862D9B2A784}"/>
                </a:ext>
              </a:extLst>
            </p:cNvPr>
            <p:cNvSpPr/>
            <p:nvPr/>
          </p:nvSpPr>
          <p:spPr>
            <a:xfrm>
              <a:off x="3230712" y="4583454"/>
              <a:ext cx="1840254" cy="1840254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EECB2BD2-039E-22AD-45A9-B3C2FF1FD08F}"/>
                </a:ext>
              </a:extLst>
            </p:cNvPr>
            <p:cNvSpPr/>
            <p:nvPr/>
          </p:nvSpPr>
          <p:spPr>
            <a:xfrm>
              <a:off x="5065898" y="901506"/>
              <a:ext cx="1840254" cy="1840254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B44DD9D0-1F39-01CB-E5A0-670EB5512354}"/>
                </a:ext>
              </a:extLst>
            </p:cNvPr>
            <p:cNvSpPr/>
            <p:nvPr/>
          </p:nvSpPr>
          <p:spPr>
            <a:xfrm>
              <a:off x="1380322" y="4583454"/>
              <a:ext cx="1840254" cy="1840254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5613B636-D777-34A7-6977-F9ED207BE063}"/>
              </a:ext>
            </a:extLst>
          </p:cNvPr>
          <p:cNvGrpSpPr/>
          <p:nvPr/>
        </p:nvGrpSpPr>
        <p:grpSpPr>
          <a:xfrm>
            <a:off x="8249510" y="1724945"/>
            <a:ext cx="2940254" cy="2204248"/>
            <a:chOff x="1380322" y="901506"/>
            <a:chExt cx="7366084" cy="5522202"/>
          </a:xfrm>
        </p:grpSpPr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206C04C7-F0A3-13DE-C19B-8843B5E2B197}"/>
                </a:ext>
              </a:extLst>
            </p:cNvPr>
            <p:cNvSpPr/>
            <p:nvPr/>
          </p:nvSpPr>
          <p:spPr>
            <a:xfrm>
              <a:off x="5065898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41E5A765-84EF-2BF4-F139-34D2C2F4651B}"/>
                </a:ext>
              </a:extLst>
            </p:cNvPr>
            <p:cNvSpPr/>
            <p:nvPr/>
          </p:nvSpPr>
          <p:spPr>
            <a:xfrm>
              <a:off x="3225644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EFD2E9D8-1FDC-35E0-56D7-31B31521622B}"/>
                </a:ext>
              </a:extLst>
            </p:cNvPr>
            <p:cNvSpPr/>
            <p:nvPr/>
          </p:nvSpPr>
          <p:spPr>
            <a:xfrm>
              <a:off x="6906152" y="2743200"/>
              <a:ext cx="1840254" cy="18402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3A9A2F78-6435-01F6-4CB6-FC4859953726}"/>
                </a:ext>
              </a:extLst>
            </p:cNvPr>
            <p:cNvSpPr/>
            <p:nvPr/>
          </p:nvSpPr>
          <p:spPr>
            <a:xfrm>
              <a:off x="3230712" y="4583454"/>
              <a:ext cx="1840254" cy="1840254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5A0A2C80-6EC1-AEBC-DAC9-CAEAD893285A}"/>
                </a:ext>
              </a:extLst>
            </p:cNvPr>
            <p:cNvSpPr/>
            <p:nvPr/>
          </p:nvSpPr>
          <p:spPr>
            <a:xfrm>
              <a:off x="6906152" y="901506"/>
              <a:ext cx="1840254" cy="1840254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D69FA2C0-EF02-9A01-C663-FF63D4639347}"/>
                </a:ext>
              </a:extLst>
            </p:cNvPr>
            <p:cNvSpPr/>
            <p:nvPr/>
          </p:nvSpPr>
          <p:spPr>
            <a:xfrm>
              <a:off x="1380322" y="4583454"/>
              <a:ext cx="1840254" cy="1840254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B13426FC-86B8-954F-8940-1DE6A71E9A44}"/>
              </a:ext>
            </a:extLst>
          </p:cNvPr>
          <p:cNvGrpSpPr/>
          <p:nvPr/>
        </p:nvGrpSpPr>
        <p:grpSpPr>
          <a:xfrm>
            <a:off x="1383349" y="4752045"/>
            <a:ext cx="3766473" cy="1507686"/>
            <a:chOff x="1380322" y="2743200"/>
            <a:chExt cx="9194575" cy="368050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84E82A09-26BB-819F-016E-5FA45860897A}"/>
                </a:ext>
              </a:extLst>
            </p:cNvPr>
            <p:cNvSpPr/>
            <p:nvPr/>
          </p:nvSpPr>
          <p:spPr>
            <a:xfrm>
              <a:off x="5065898" y="2743200"/>
              <a:ext cx="1840254" cy="1840254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31A48A4F-5D32-E567-396D-616EB40D80E0}"/>
                </a:ext>
              </a:extLst>
            </p:cNvPr>
            <p:cNvSpPr/>
            <p:nvPr/>
          </p:nvSpPr>
          <p:spPr>
            <a:xfrm>
              <a:off x="5081102" y="4583454"/>
              <a:ext cx="1840254" cy="18402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548511A7-C0E3-AAE0-105D-5336092182BC}"/>
                </a:ext>
              </a:extLst>
            </p:cNvPr>
            <p:cNvSpPr/>
            <p:nvPr/>
          </p:nvSpPr>
          <p:spPr>
            <a:xfrm>
              <a:off x="8734643" y="2743200"/>
              <a:ext cx="1840254" cy="1840254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EE9A9083-8E98-72B0-5A60-CA9B786AD5FF}"/>
                </a:ext>
              </a:extLst>
            </p:cNvPr>
            <p:cNvSpPr/>
            <p:nvPr/>
          </p:nvSpPr>
          <p:spPr>
            <a:xfrm>
              <a:off x="3230712" y="4583454"/>
              <a:ext cx="1840254" cy="18402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450C3FAB-2C3C-C156-2A33-D07813A2BB52}"/>
                </a:ext>
              </a:extLst>
            </p:cNvPr>
            <p:cNvSpPr/>
            <p:nvPr/>
          </p:nvSpPr>
          <p:spPr>
            <a:xfrm>
              <a:off x="6899457" y="2743200"/>
              <a:ext cx="1840254" cy="1840254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09C204C5-49B6-F582-7BFE-0E889DF87889}"/>
                </a:ext>
              </a:extLst>
            </p:cNvPr>
            <p:cNvSpPr/>
            <p:nvPr/>
          </p:nvSpPr>
          <p:spPr>
            <a:xfrm>
              <a:off x="1380322" y="4583454"/>
              <a:ext cx="1840254" cy="18402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261D41D1-005E-F50E-495A-98E38EF71AF2}"/>
              </a:ext>
            </a:extLst>
          </p:cNvPr>
          <p:cNvGrpSpPr/>
          <p:nvPr/>
        </p:nvGrpSpPr>
        <p:grpSpPr>
          <a:xfrm>
            <a:off x="5892619" y="4258490"/>
            <a:ext cx="2999923" cy="2255487"/>
            <a:chOff x="1380322" y="890563"/>
            <a:chExt cx="7359389" cy="5533145"/>
          </a:xfrm>
        </p:grpSpPr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0F602DE6-31FB-7988-A924-672FB3C620DE}"/>
                </a:ext>
              </a:extLst>
            </p:cNvPr>
            <p:cNvSpPr/>
            <p:nvPr/>
          </p:nvSpPr>
          <p:spPr>
            <a:xfrm>
              <a:off x="5065898" y="2743200"/>
              <a:ext cx="1840254" cy="1840254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36044B20-7910-2F30-7FCC-C0F7C7D9CD2D}"/>
                </a:ext>
              </a:extLst>
            </p:cNvPr>
            <p:cNvSpPr/>
            <p:nvPr/>
          </p:nvSpPr>
          <p:spPr>
            <a:xfrm>
              <a:off x="3225644" y="2743200"/>
              <a:ext cx="1840254" cy="1840254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75BF5667-DF5A-8A2E-F4B8-C9BDCAC368E7}"/>
                </a:ext>
              </a:extLst>
            </p:cNvPr>
            <p:cNvSpPr/>
            <p:nvPr/>
          </p:nvSpPr>
          <p:spPr>
            <a:xfrm>
              <a:off x="5065898" y="890563"/>
              <a:ext cx="1840254" cy="1840254"/>
            </a:xfrm>
            <a:prstGeom prst="rect">
              <a:avLst/>
            </a:prstGeom>
            <a:solidFill>
              <a:srgbClr val="FF99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7125EF54-86E8-E0CC-5FF7-6F993286DC0E}"/>
                </a:ext>
              </a:extLst>
            </p:cNvPr>
            <p:cNvSpPr/>
            <p:nvPr/>
          </p:nvSpPr>
          <p:spPr>
            <a:xfrm>
              <a:off x="3230712" y="4583454"/>
              <a:ext cx="1840254" cy="1840254"/>
            </a:xfrm>
            <a:prstGeom prst="rect">
              <a:avLst/>
            </a:prstGeom>
            <a:solidFill>
              <a:srgbClr val="CC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2E5582EE-E1E5-90A1-5830-05504798E1D9}"/>
                </a:ext>
              </a:extLst>
            </p:cNvPr>
            <p:cNvSpPr/>
            <p:nvPr/>
          </p:nvSpPr>
          <p:spPr>
            <a:xfrm>
              <a:off x="6899457" y="902946"/>
              <a:ext cx="1840254" cy="1840254"/>
            </a:xfrm>
            <a:prstGeom prst="rect">
              <a:avLst/>
            </a:prstGeom>
            <a:solidFill>
              <a:srgbClr val="FF99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E3078705-C4EE-A3D7-F00E-38B80B454643}"/>
                </a:ext>
              </a:extLst>
            </p:cNvPr>
            <p:cNvSpPr/>
            <p:nvPr/>
          </p:nvSpPr>
          <p:spPr>
            <a:xfrm>
              <a:off x="1380322" y="4583454"/>
              <a:ext cx="1840254" cy="1840254"/>
            </a:xfrm>
            <a:prstGeom prst="rect">
              <a:avLst/>
            </a:prstGeom>
            <a:solidFill>
              <a:srgbClr val="CC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844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D5DA100-5E05-41E6-B65B-EB520DF90E47}"/>
              </a:ext>
            </a:extLst>
          </p:cNvPr>
          <p:cNvSpPr/>
          <p:nvPr/>
        </p:nvSpPr>
        <p:spPr>
          <a:xfrm>
            <a:off x="4020893" y="2063095"/>
            <a:ext cx="3753532" cy="2007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3CD856A-6E5E-41AA-8133-49B9F2C7D244}"/>
              </a:ext>
            </a:extLst>
          </p:cNvPr>
          <p:cNvSpPr/>
          <p:nvPr/>
        </p:nvSpPr>
        <p:spPr>
          <a:xfrm>
            <a:off x="2568437" y="3429000"/>
            <a:ext cx="3753532" cy="2007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00026" y="590373"/>
            <a:ext cx="10443885" cy="707886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次の直方体の展開図をノートに書いてみよう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6438" y="5436629"/>
            <a:ext cx="1388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73761" y="4432814"/>
            <a:ext cx="1388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74425" y="2614438"/>
            <a:ext cx="1388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3cm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568437" y="2025618"/>
            <a:ext cx="5210398" cy="3411011"/>
            <a:chOff x="6263081" y="2410073"/>
            <a:chExt cx="3387778" cy="2230750"/>
          </a:xfrm>
          <a:noFill/>
        </p:grpSpPr>
        <p:sp>
          <p:nvSpPr>
            <p:cNvPr id="8" name="直方体 7"/>
            <p:cNvSpPr/>
            <p:nvPr/>
          </p:nvSpPr>
          <p:spPr>
            <a:xfrm>
              <a:off x="6263081" y="2410073"/>
              <a:ext cx="3387778" cy="2230750"/>
            </a:xfrm>
            <a:prstGeom prst="cube">
              <a:avLst>
                <a:gd name="adj" fmla="val 40652"/>
              </a:avLst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7207462" y="2410073"/>
              <a:ext cx="0" cy="1337468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H="1">
              <a:off x="6263081" y="3747541"/>
              <a:ext cx="944381" cy="893282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7207462" y="3747541"/>
              <a:ext cx="2443397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4038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6255185" y="800089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直方体</a:t>
            </a:r>
            <a:r>
              <a:rPr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の展開図１</a:t>
            </a:r>
            <a:endParaRPr kumimoji="1" lang="en-US" altLang="ja-JP" sz="48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1790756" y="3392488"/>
            <a:ext cx="2157189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947945" y="3392488"/>
            <a:ext cx="1433524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381469" y="3392488"/>
            <a:ext cx="2157189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538658" y="3392488"/>
            <a:ext cx="1433524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790756" y="1993693"/>
            <a:ext cx="2157189" cy="13987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790756" y="4497049"/>
            <a:ext cx="2157189" cy="1398796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84896" y="3351761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10396" y="3351760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972182" y="3621602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59933" y="3351761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640821" y="3369104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47945" y="2283645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947945" y="4873281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47945" y="2287928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94323" y="4873281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94323" y="2287928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5359" y="3621602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4854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/>
          <p:cNvSpPr/>
          <p:nvPr/>
        </p:nvSpPr>
        <p:spPr>
          <a:xfrm>
            <a:off x="1790756" y="3392488"/>
            <a:ext cx="2157189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947945" y="3392488"/>
            <a:ext cx="1433524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381469" y="3392488"/>
            <a:ext cx="2157189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538658" y="3392488"/>
            <a:ext cx="1433524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790756" y="1993693"/>
            <a:ext cx="2157189" cy="13987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381468" y="4497049"/>
            <a:ext cx="2157189" cy="1398796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84896" y="3351761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10396" y="3351760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972182" y="3621602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59933" y="3351761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640821" y="3369104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47945" y="2283645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09730" y="4873281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47945" y="2287928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84613" y="4873281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94323" y="2287928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5359" y="3621602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306C24E-88C6-5C95-FE18-E2E8BE40F7E0}"/>
              </a:ext>
            </a:extLst>
          </p:cNvPr>
          <p:cNvSpPr txBox="1"/>
          <p:nvPr/>
        </p:nvSpPr>
        <p:spPr>
          <a:xfrm>
            <a:off x="6255185" y="800089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直方体</a:t>
            </a:r>
            <a:r>
              <a:rPr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の展開図２</a:t>
            </a:r>
            <a:endParaRPr kumimoji="1" lang="en-US" altLang="ja-JP" sz="48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627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2775" y="547629"/>
            <a:ext cx="9879628" cy="92333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直方体と立方体について知ろう</a:t>
            </a:r>
          </a:p>
        </p:txBody>
      </p:sp>
      <p:sp>
        <p:nvSpPr>
          <p:cNvPr id="3" name="直方体 2"/>
          <p:cNvSpPr/>
          <p:nvPr/>
        </p:nvSpPr>
        <p:spPr>
          <a:xfrm>
            <a:off x="1171301" y="1726699"/>
            <a:ext cx="1926928" cy="2378381"/>
          </a:xfrm>
          <a:prstGeom prst="cub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直方体 3"/>
          <p:cNvSpPr/>
          <p:nvPr/>
        </p:nvSpPr>
        <p:spPr>
          <a:xfrm>
            <a:off x="1171301" y="4360820"/>
            <a:ext cx="2176632" cy="2106992"/>
          </a:xfrm>
          <a:prstGeom prst="cube">
            <a:avLst/>
          </a:prstGeom>
          <a:solidFill>
            <a:srgbClr val="CCFF9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71301" y="2638093"/>
            <a:ext cx="2339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ちょくほうたい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直方体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75929" y="5175973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りっぽうたい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立方体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10403" y="2192386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長方形だけ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25092" y="4196819"/>
            <a:ext cx="334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正方形だけ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右中かっこ 9">
            <a:extLst>
              <a:ext uri="{FF2B5EF4-FFF2-40B4-BE49-F238E27FC236}">
                <a16:creationId xmlns:a16="http://schemas.microsoft.com/office/drawing/2014/main" id="{63942A8E-0D43-B31F-B833-A120F4805E43}"/>
              </a:ext>
            </a:extLst>
          </p:cNvPr>
          <p:cNvSpPr/>
          <p:nvPr/>
        </p:nvSpPr>
        <p:spPr>
          <a:xfrm>
            <a:off x="7697521" y="2146878"/>
            <a:ext cx="555701" cy="1400586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EA0C7E-7D20-02FB-E66B-1E9BDAE6B6D7}"/>
              </a:ext>
            </a:extLst>
          </p:cNvPr>
          <p:cNvSpPr txBox="1"/>
          <p:nvPr/>
        </p:nvSpPr>
        <p:spPr>
          <a:xfrm>
            <a:off x="8181711" y="2185451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でかこまれた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立体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794C7E5-108B-C41D-9A3C-DCD7AC9C400D}"/>
              </a:ext>
            </a:extLst>
          </p:cNvPr>
          <p:cNvSpPr txBox="1"/>
          <p:nvPr/>
        </p:nvSpPr>
        <p:spPr>
          <a:xfrm>
            <a:off x="4013104" y="5176884"/>
            <a:ext cx="7109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直方体や立方体の面のように</a:t>
            </a:r>
            <a:endParaRPr lang="en-US" altLang="ja-JP" sz="3600" b="1" i="0" u="none" strike="noStrike" baseline="0" dirty="0">
              <a:solidFill>
                <a:srgbClr val="000000"/>
              </a:solidFill>
              <a:latin typeface="Tosho-J Roman Italic" panose="020B0600000000000000" pitchFamily="34" charset="0"/>
              <a:ea typeface="UD デジタル 教科書体 NP-B" panose="02020700000000000000" pitchFamily="18" charset="-128"/>
            </a:endParaRPr>
          </a:p>
          <a:p>
            <a:r>
              <a:rPr lang="ja-JP" altLang="en-US" sz="3600" b="1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平らな面を（　　　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）といいます</a:t>
            </a:r>
            <a:endParaRPr kumimoji="1" lang="ja-JP" altLang="en-US" sz="36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C4A596D-19E8-4D21-1556-7FCAB37C823D}"/>
              </a:ext>
            </a:extLst>
          </p:cNvPr>
          <p:cNvSpPr txBox="1"/>
          <p:nvPr/>
        </p:nvSpPr>
        <p:spPr>
          <a:xfrm>
            <a:off x="6732346" y="4212245"/>
            <a:ext cx="428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でかこまれた立体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ACDFA1B-196A-D101-CF12-7395BB6ED20A}"/>
              </a:ext>
            </a:extLst>
          </p:cNvPr>
          <p:cNvSpPr txBox="1"/>
          <p:nvPr/>
        </p:nvSpPr>
        <p:spPr>
          <a:xfrm>
            <a:off x="3510403" y="2847106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長方形と正方形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1446E7B-EE8C-4B19-1EA3-B564B31127FC}"/>
              </a:ext>
            </a:extLst>
          </p:cNvPr>
          <p:cNvSpPr txBox="1"/>
          <p:nvPr/>
        </p:nvSpPr>
        <p:spPr>
          <a:xfrm>
            <a:off x="6874525" y="572441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平面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56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/>
          <p:cNvSpPr/>
          <p:nvPr/>
        </p:nvSpPr>
        <p:spPr>
          <a:xfrm>
            <a:off x="1790756" y="3392488"/>
            <a:ext cx="2157189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947945" y="3392488"/>
            <a:ext cx="1433524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381469" y="3392488"/>
            <a:ext cx="2157189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538658" y="3392488"/>
            <a:ext cx="1433524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381468" y="1993693"/>
            <a:ext cx="2157189" cy="13987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381468" y="4497049"/>
            <a:ext cx="2157189" cy="1398796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84896" y="3351761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10396" y="3351760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972182" y="3621602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59933" y="3351761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640821" y="3369104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47846" y="2283645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09730" y="4873281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484613" y="2287928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84613" y="4873281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5359" y="3621602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3562A3C-CF15-8A9A-A5E3-D10B4E240666}"/>
              </a:ext>
            </a:extLst>
          </p:cNvPr>
          <p:cNvSpPr txBox="1"/>
          <p:nvPr/>
        </p:nvSpPr>
        <p:spPr>
          <a:xfrm>
            <a:off x="6255185" y="800089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直方体</a:t>
            </a:r>
            <a:r>
              <a:rPr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の展開図３</a:t>
            </a:r>
            <a:endParaRPr kumimoji="1" lang="en-US" altLang="ja-JP" sz="48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3833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/>
          <p:cNvSpPr/>
          <p:nvPr/>
        </p:nvSpPr>
        <p:spPr>
          <a:xfrm>
            <a:off x="1790756" y="3392488"/>
            <a:ext cx="2157189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947945" y="3392488"/>
            <a:ext cx="1433524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381469" y="3392488"/>
            <a:ext cx="2157189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538658" y="3392488"/>
            <a:ext cx="1433524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 rot="5400000">
            <a:off x="3586112" y="1591786"/>
            <a:ext cx="2157189" cy="14335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388396" y="4497049"/>
            <a:ext cx="2157189" cy="1398796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84896" y="3351761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10396" y="3351760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972182" y="3621602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59933" y="3351761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640821" y="3369104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77729" y="4873281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779035" y="1967345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A77634C-DCAD-514C-DD39-6DC4B954DB3F}"/>
              </a:ext>
            </a:extLst>
          </p:cNvPr>
          <p:cNvSpPr txBox="1"/>
          <p:nvPr/>
        </p:nvSpPr>
        <p:spPr>
          <a:xfrm>
            <a:off x="6255185" y="800089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直方体</a:t>
            </a:r>
            <a:r>
              <a:rPr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の展開図４</a:t>
            </a:r>
            <a:endParaRPr kumimoji="1" lang="en-US" altLang="ja-JP" sz="48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4635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/>
          <p:cNvSpPr/>
          <p:nvPr/>
        </p:nvSpPr>
        <p:spPr>
          <a:xfrm>
            <a:off x="1790756" y="3392488"/>
            <a:ext cx="2157189" cy="1104561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947945" y="3392488"/>
            <a:ext cx="1433524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381469" y="3392488"/>
            <a:ext cx="2157189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538658" y="3392488"/>
            <a:ext cx="1433524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 rot="5400000">
            <a:off x="3586112" y="1573750"/>
            <a:ext cx="2157189" cy="14335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84896" y="3351761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10396" y="3351760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972182" y="3621602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59933" y="3351761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640821" y="3369104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779035" y="1967345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 rot="5400000">
            <a:off x="3586112" y="4858882"/>
            <a:ext cx="2157189" cy="1433524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779035" y="5103797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DFA15D1-9705-7094-3F98-74B3EAE6B3AD}"/>
              </a:ext>
            </a:extLst>
          </p:cNvPr>
          <p:cNvSpPr txBox="1"/>
          <p:nvPr/>
        </p:nvSpPr>
        <p:spPr>
          <a:xfrm>
            <a:off x="6255185" y="800089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直方体</a:t>
            </a:r>
            <a:r>
              <a:rPr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の展開図５</a:t>
            </a:r>
            <a:endParaRPr kumimoji="1" lang="en-US" altLang="ja-JP" sz="48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0060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/>
          <p:cNvSpPr/>
          <p:nvPr/>
        </p:nvSpPr>
        <p:spPr>
          <a:xfrm rot="5400000">
            <a:off x="2317068" y="1761613"/>
            <a:ext cx="2157189" cy="1104561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947945" y="3392488"/>
            <a:ext cx="1433524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381469" y="3392488"/>
            <a:ext cx="2157189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538658" y="3392488"/>
            <a:ext cx="1433524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 rot="5400000">
            <a:off x="3586112" y="1603754"/>
            <a:ext cx="2157189" cy="14335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04671" y="3364678"/>
            <a:ext cx="130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10396" y="3351760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972182" y="3621602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59933" y="3351761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640821" y="3369104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80463" y="2045812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 rot="5400000">
            <a:off x="3586112" y="4858882"/>
            <a:ext cx="2157189" cy="1433524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779035" y="5103797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D7AF47F-41A1-9EDC-9FA2-D655F9ECAB0A}"/>
              </a:ext>
            </a:extLst>
          </p:cNvPr>
          <p:cNvSpPr txBox="1"/>
          <p:nvPr/>
        </p:nvSpPr>
        <p:spPr>
          <a:xfrm>
            <a:off x="6255185" y="800089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直方体</a:t>
            </a:r>
            <a:r>
              <a:rPr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の展開図６</a:t>
            </a:r>
            <a:endParaRPr kumimoji="1" lang="en-US" altLang="ja-JP" sz="48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1886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/>
          <p:cNvSpPr/>
          <p:nvPr/>
        </p:nvSpPr>
        <p:spPr>
          <a:xfrm rot="5400000">
            <a:off x="2317068" y="1761613"/>
            <a:ext cx="2157189" cy="1104561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947945" y="3392488"/>
            <a:ext cx="1433524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381469" y="3392488"/>
            <a:ext cx="2157189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538658" y="3392488"/>
            <a:ext cx="1433524" cy="1104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 rot="5400000">
            <a:off x="3586112" y="1597132"/>
            <a:ext cx="2157189" cy="14335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04671" y="3364678"/>
            <a:ext cx="130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10396" y="3351760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972182" y="3621602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59933" y="3351761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640821" y="3369104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80463" y="2045812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219486" y="4779486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388396" y="4497049"/>
            <a:ext cx="2157189" cy="1398796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794072" y="1651755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数が多いので終了</a:t>
            </a:r>
            <a:endParaRPr kumimoji="1" lang="en-US" altLang="ja-JP" sz="48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DB3DAEC-57BA-D449-5901-8A0072F9E553}"/>
              </a:ext>
            </a:extLst>
          </p:cNvPr>
          <p:cNvSpPr txBox="1"/>
          <p:nvPr/>
        </p:nvSpPr>
        <p:spPr>
          <a:xfrm>
            <a:off x="6255185" y="800089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直方体</a:t>
            </a:r>
            <a:r>
              <a:rPr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の展開図７</a:t>
            </a:r>
            <a:endParaRPr kumimoji="1" lang="en-US" altLang="ja-JP" sz="48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8547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94795" y="727007"/>
            <a:ext cx="8802410" cy="156966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平面の図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展開図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立体の図形を考えてみましょう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94795" y="2828870"/>
            <a:ext cx="864852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展開図をもとに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直方体や立方体を組み立てたとき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重なる辺や頂点を求めていきます</a:t>
            </a:r>
          </a:p>
        </p:txBody>
      </p:sp>
    </p:spTree>
    <p:extLst>
      <p:ext uri="{BB962C8B-B14F-4D97-AF65-F5344CB8AC3E}">
        <p14:creationId xmlns:p14="http://schemas.microsoft.com/office/powerpoint/2010/main" val="3197347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1128625" y="614363"/>
            <a:ext cx="7348892" cy="5682373"/>
            <a:chOff x="1716207" y="614363"/>
            <a:chExt cx="7348892" cy="5682373"/>
          </a:xfrm>
        </p:grpSpPr>
        <p:sp>
          <p:nvSpPr>
            <p:cNvPr id="2" name="正方形/長方形 1"/>
            <p:cNvSpPr/>
            <p:nvPr/>
          </p:nvSpPr>
          <p:spPr>
            <a:xfrm>
              <a:off x="3190378" y="614363"/>
              <a:ext cx="2200275" cy="14001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3190378" y="4896561"/>
              <a:ext cx="2200275" cy="14001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3190378" y="2014538"/>
              <a:ext cx="2200275" cy="28820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5390653" y="2014538"/>
              <a:ext cx="1474171" cy="28820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864824" y="2014538"/>
              <a:ext cx="2200275" cy="28820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716207" y="2014538"/>
              <a:ext cx="1474171" cy="28820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5770464" y="475065"/>
            <a:ext cx="582723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重なる辺を求めましょう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4785055" y="2014538"/>
            <a:ext cx="147417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890552" y="1428582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44542" y="4896561"/>
            <a:ext cx="56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95074" y="4896561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64617" y="5982457"/>
            <a:ext cx="591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90716" y="5982457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60440" y="4901877"/>
            <a:ext cx="518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09866" y="4886279"/>
            <a:ext cx="591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182404" y="4906841"/>
            <a:ext cx="590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257362" y="1428582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95144" y="1428582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J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85055" y="1428582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37566" y="220756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78055" y="220756"/>
            <a:ext cx="678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66220" y="1411675"/>
            <a:ext cx="590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N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4760440" y="614363"/>
            <a:ext cx="0" cy="14001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4785055" y="4896560"/>
            <a:ext cx="0" cy="1400175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4785055" y="4896560"/>
            <a:ext cx="1474171" cy="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2602796" y="614363"/>
            <a:ext cx="2182259" cy="0"/>
          </a:xfrm>
          <a:prstGeom prst="line">
            <a:avLst/>
          </a:prstGeom>
          <a:ln w="762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6288463" y="2014537"/>
            <a:ext cx="2182259" cy="0"/>
          </a:xfrm>
          <a:prstGeom prst="line">
            <a:avLst/>
          </a:prstGeom>
          <a:ln w="762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6288463" y="4896560"/>
            <a:ext cx="2182259" cy="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2602796" y="6296735"/>
            <a:ext cx="2182259" cy="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8854821" y="1578789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KJ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850013" y="4076217"/>
            <a:ext cx="1891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EF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865716" y="2827503"/>
            <a:ext cx="2031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ML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869722" y="5183333"/>
            <a:ext cx="2023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GH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9965098" y="2185120"/>
            <a:ext cx="1399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KL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9971014" y="4552898"/>
            <a:ext cx="1438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lang="en-US" altLang="ja-JP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r>
              <a:rPr kumimoji="1" lang="en-US" altLang="ja-JP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endParaRPr kumimoji="1" lang="ja-JP" altLang="en-US" sz="4000" dirty="0">
              <a:solidFill>
                <a:srgbClr val="FF33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9985186" y="3454198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</a:t>
            </a:r>
            <a:r>
              <a:rPr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J</a:t>
            </a:r>
            <a:endParaRPr kumimoji="1" lang="ja-JP" altLang="en-US" sz="40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9985186" y="5736109"/>
            <a:ext cx="1452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lang="en-US" altLang="ja-JP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r>
              <a:rPr kumimoji="1" lang="en-US" altLang="ja-JP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22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1128625" y="614363"/>
            <a:ext cx="7348892" cy="5682373"/>
            <a:chOff x="1716207" y="614363"/>
            <a:chExt cx="7348892" cy="5682373"/>
          </a:xfrm>
        </p:grpSpPr>
        <p:sp>
          <p:nvSpPr>
            <p:cNvPr id="2" name="正方形/長方形 1"/>
            <p:cNvSpPr/>
            <p:nvPr/>
          </p:nvSpPr>
          <p:spPr>
            <a:xfrm>
              <a:off x="3190378" y="614363"/>
              <a:ext cx="2200275" cy="14001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3190378" y="4896561"/>
              <a:ext cx="2200275" cy="14001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3190378" y="2014538"/>
              <a:ext cx="2200275" cy="28820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5390653" y="2014538"/>
              <a:ext cx="1474171" cy="28820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864824" y="2014538"/>
              <a:ext cx="2200275" cy="28820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716207" y="2014538"/>
              <a:ext cx="1474171" cy="28820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5770464" y="475065"/>
            <a:ext cx="582723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重なる辺を求めましょう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1128625" y="2014538"/>
            <a:ext cx="147417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890552" y="1428582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44542" y="4896561"/>
            <a:ext cx="56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95074" y="4896561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64617" y="5982457"/>
            <a:ext cx="591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90716" y="5982457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60440" y="4901877"/>
            <a:ext cx="518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09866" y="4886279"/>
            <a:ext cx="591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182404" y="4906841"/>
            <a:ext cx="590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257362" y="1428582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95144" y="1428582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J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85055" y="1428582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37566" y="220756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78055" y="220756"/>
            <a:ext cx="678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66220" y="1411675"/>
            <a:ext cx="590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N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2602796" y="614363"/>
            <a:ext cx="0" cy="14001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2629658" y="4896560"/>
            <a:ext cx="0" cy="1400175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1128625" y="4896560"/>
            <a:ext cx="1474171" cy="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1128625" y="2014537"/>
            <a:ext cx="0" cy="2882023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8472708" y="2014537"/>
            <a:ext cx="0" cy="2882023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8854821" y="1578789"/>
            <a:ext cx="1988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AN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850013" y="3039206"/>
            <a:ext cx="1994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CD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853794" y="4444248"/>
            <a:ext cx="1963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0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AB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9925895" y="2260978"/>
            <a:ext cx="1596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MN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9951688" y="3651053"/>
            <a:ext cx="1455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lang="en-US" altLang="ja-JP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r>
              <a:rPr kumimoji="1" lang="en-US" altLang="ja-JP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solidFill>
                <a:srgbClr val="FF33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9977446" y="5085589"/>
            <a:ext cx="1345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0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IH</a:t>
            </a:r>
            <a:endParaRPr kumimoji="1" lang="ja-JP" altLang="en-US" sz="40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186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楕円 45"/>
          <p:cNvSpPr/>
          <p:nvPr/>
        </p:nvSpPr>
        <p:spPr>
          <a:xfrm>
            <a:off x="8253651" y="4707251"/>
            <a:ext cx="309314" cy="309314"/>
          </a:xfrm>
          <a:prstGeom prst="ellipse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5" name="楕円 44"/>
          <p:cNvSpPr/>
          <p:nvPr/>
        </p:nvSpPr>
        <p:spPr>
          <a:xfrm>
            <a:off x="923720" y="4707251"/>
            <a:ext cx="309314" cy="309314"/>
          </a:xfrm>
          <a:prstGeom prst="ellipse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4" name="楕円 43"/>
          <p:cNvSpPr/>
          <p:nvPr/>
        </p:nvSpPr>
        <p:spPr>
          <a:xfrm>
            <a:off x="2437865" y="6142079"/>
            <a:ext cx="309314" cy="309314"/>
          </a:xfrm>
          <a:prstGeom prst="ellipse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0" name="楕円 39"/>
          <p:cNvSpPr/>
          <p:nvPr/>
        </p:nvSpPr>
        <p:spPr>
          <a:xfrm>
            <a:off x="8254398" y="1859881"/>
            <a:ext cx="309314" cy="309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5" name="楕円 34"/>
          <p:cNvSpPr/>
          <p:nvPr/>
        </p:nvSpPr>
        <p:spPr>
          <a:xfrm>
            <a:off x="2437865" y="454344"/>
            <a:ext cx="309314" cy="309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" name="楕円 8"/>
          <p:cNvSpPr/>
          <p:nvPr/>
        </p:nvSpPr>
        <p:spPr>
          <a:xfrm>
            <a:off x="910315" y="1859881"/>
            <a:ext cx="309314" cy="309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084782" y="614363"/>
            <a:ext cx="7356220" cy="5682373"/>
            <a:chOff x="1708879" y="614363"/>
            <a:chExt cx="7356220" cy="5682373"/>
          </a:xfrm>
        </p:grpSpPr>
        <p:sp>
          <p:nvSpPr>
            <p:cNvPr id="2" name="正方形/長方形 1"/>
            <p:cNvSpPr/>
            <p:nvPr/>
          </p:nvSpPr>
          <p:spPr>
            <a:xfrm>
              <a:off x="3190378" y="614363"/>
              <a:ext cx="2200275" cy="14001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3190378" y="4896561"/>
              <a:ext cx="2200275" cy="14001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3190378" y="2014538"/>
              <a:ext cx="2200275" cy="28820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5390653" y="2014538"/>
              <a:ext cx="1474171" cy="28820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864824" y="2014538"/>
              <a:ext cx="2200275" cy="28820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708879" y="2009176"/>
              <a:ext cx="1481499" cy="288738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499627" y="1428582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1846" y="4896561"/>
            <a:ext cx="56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89681" y="4896561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74452" y="5983629"/>
            <a:ext cx="591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49933" y="5983629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05278" y="4901923"/>
            <a:ext cx="518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82968" y="4901923"/>
            <a:ext cx="591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441002" y="4901923"/>
            <a:ext cx="590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441002" y="1428582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02014" y="1266045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J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46541" y="1395368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888153" y="220756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87890" y="220756"/>
            <a:ext cx="678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37333" y="1411675"/>
            <a:ext cx="590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N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854821" y="1578789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850013" y="3113085"/>
            <a:ext cx="170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865716" y="4519882"/>
            <a:ext cx="1592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en-US" altLang="ja-JP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0240839" y="1578789"/>
            <a:ext cx="981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J</a:t>
            </a:r>
            <a:endParaRPr kumimoji="1" lang="ja-JP" altLang="en-US" sz="40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240839" y="3123557"/>
            <a:ext cx="1069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0240839" y="384191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0240839" y="4516890"/>
            <a:ext cx="1104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en-US" altLang="ja-JP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solidFill>
                <a:srgbClr val="FF33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0240839" y="5250504"/>
            <a:ext cx="1103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en-US" altLang="ja-JP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</a:t>
            </a:r>
            <a:endParaRPr kumimoji="1" lang="ja-JP" altLang="en-US" sz="4000" dirty="0">
              <a:solidFill>
                <a:srgbClr val="FF33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770464" y="475065"/>
            <a:ext cx="582723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重なる点を求めましょう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8854821" y="2377101"/>
            <a:ext cx="1617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0240839" y="2377101"/>
            <a:ext cx="1045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C81CF328-1EC1-837D-BE10-EC76223C3B9F}"/>
              </a:ext>
            </a:extLst>
          </p:cNvPr>
          <p:cNvCxnSpPr>
            <a:cxnSpLocks/>
          </p:cNvCxnSpPr>
          <p:nvPr/>
        </p:nvCxnSpPr>
        <p:spPr>
          <a:xfrm>
            <a:off x="4798789" y="614363"/>
            <a:ext cx="0" cy="1409928"/>
          </a:xfrm>
          <a:prstGeom prst="line">
            <a:avLst/>
          </a:prstGeom>
          <a:ln w="762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360BC5DC-0451-0CA6-C6A7-7D6F568DA65A}"/>
              </a:ext>
            </a:extLst>
          </p:cNvPr>
          <p:cNvCxnSpPr/>
          <p:nvPr/>
        </p:nvCxnSpPr>
        <p:spPr>
          <a:xfrm>
            <a:off x="2627559" y="629286"/>
            <a:ext cx="218225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4C968E7-6D19-418D-F3EA-A25CC45AF7C7}"/>
              </a:ext>
            </a:extLst>
          </p:cNvPr>
          <p:cNvCxnSpPr>
            <a:cxnSpLocks/>
          </p:cNvCxnSpPr>
          <p:nvPr/>
        </p:nvCxnSpPr>
        <p:spPr>
          <a:xfrm>
            <a:off x="2592024" y="614363"/>
            <a:ext cx="0" cy="14099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087E8E11-AB21-55DA-F8DE-5F24D6E656F1}"/>
              </a:ext>
            </a:extLst>
          </p:cNvPr>
          <p:cNvCxnSpPr>
            <a:cxnSpLocks/>
          </p:cNvCxnSpPr>
          <p:nvPr/>
        </p:nvCxnSpPr>
        <p:spPr>
          <a:xfrm>
            <a:off x="1117853" y="2024291"/>
            <a:ext cx="147417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6B9F72C-893A-C5DF-EA5F-ED9BD4BA036C}"/>
              </a:ext>
            </a:extLst>
          </p:cNvPr>
          <p:cNvCxnSpPr>
            <a:cxnSpLocks/>
          </p:cNvCxnSpPr>
          <p:nvPr/>
        </p:nvCxnSpPr>
        <p:spPr>
          <a:xfrm>
            <a:off x="1117853" y="4896561"/>
            <a:ext cx="1474171" cy="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4FAA84BD-60F7-4047-AE12-EA1AD8B8724C}"/>
              </a:ext>
            </a:extLst>
          </p:cNvPr>
          <p:cNvCxnSpPr>
            <a:cxnSpLocks/>
          </p:cNvCxnSpPr>
          <p:nvPr/>
        </p:nvCxnSpPr>
        <p:spPr>
          <a:xfrm>
            <a:off x="2571704" y="4856328"/>
            <a:ext cx="0" cy="1409928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1C56580-1B79-F3F8-F139-B7A347B2DEDE}"/>
              </a:ext>
            </a:extLst>
          </p:cNvPr>
          <p:cNvCxnSpPr/>
          <p:nvPr/>
        </p:nvCxnSpPr>
        <p:spPr>
          <a:xfrm>
            <a:off x="6240727" y="4896561"/>
            <a:ext cx="2182259" cy="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楕円 55"/>
          <p:cNvSpPr/>
          <p:nvPr/>
        </p:nvSpPr>
        <p:spPr>
          <a:xfrm>
            <a:off x="6087151" y="4716176"/>
            <a:ext cx="309314" cy="309314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AA46B7B-B0D6-B92F-3261-EAF58B1F9C87}"/>
              </a:ext>
            </a:extLst>
          </p:cNvPr>
          <p:cNvCxnSpPr/>
          <p:nvPr/>
        </p:nvCxnSpPr>
        <p:spPr>
          <a:xfrm>
            <a:off x="2584297" y="6296736"/>
            <a:ext cx="2182259" cy="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楕円 53"/>
          <p:cNvSpPr/>
          <p:nvPr/>
        </p:nvSpPr>
        <p:spPr>
          <a:xfrm>
            <a:off x="4595276" y="6140263"/>
            <a:ext cx="292877" cy="311130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2" name="楕円 41"/>
          <p:cNvSpPr/>
          <p:nvPr/>
        </p:nvSpPr>
        <p:spPr>
          <a:xfrm>
            <a:off x="4646365" y="454344"/>
            <a:ext cx="309314" cy="309314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3E6958B5-CAF0-D912-3FED-70DDD2F2A3C5}"/>
              </a:ext>
            </a:extLst>
          </p:cNvPr>
          <p:cNvCxnSpPr/>
          <p:nvPr/>
        </p:nvCxnSpPr>
        <p:spPr>
          <a:xfrm>
            <a:off x="6258743" y="2024291"/>
            <a:ext cx="218225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F10573F-9D54-E67C-F4E8-2ECF40C5ED84}"/>
              </a:ext>
            </a:extLst>
          </p:cNvPr>
          <p:cNvCxnSpPr>
            <a:cxnSpLocks/>
          </p:cNvCxnSpPr>
          <p:nvPr/>
        </p:nvCxnSpPr>
        <p:spPr>
          <a:xfrm>
            <a:off x="4766556" y="2024291"/>
            <a:ext cx="1474171" cy="0"/>
          </a:xfrm>
          <a:prstGeom prst="line">
            <a:avLst/>
          </a:prstGeom>
          <a:ln w="762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楕円 42"/>
          <p:cNvSpPr/>
          <p:nvPr/>
        </p:nvSpPr>
        <p:spPr>
          <a:xfrm>
            <a:off x="6087151" y="1854519"/>
            <a:ext cx="309314" cy="309314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A3E11A0C-33D4-223E-E153-8FE45CB38614}"/>
              </a:ext>
            </a:extLst>
          </p:cNvPr>
          <p:cNvCxnSpPr>
            <a:cxnSpLocks/>
          </p:cNvCxnSpPr>
          <p:nvPr/>
        </p:nvCxnSpPr>
        <p:spPr>
          <a:xfrm>
            <a:off x="4766556" y="4896561"/>
            <a:ext cx="1474171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00715238-71F6-CFF5-65F9-6B15682ADB6C}"/>
              </a:ext>
            </a:extLst>
          </p:cNvPr>
          <p:cNvCxnSpPr>
            <a:cxnSpLocks/>
          </p:cNvCxnSpPr>
          <p:nvPr/>
        </p:nvCxnSpPr>
        <p:spPr>
          <a:xfrm>
            <a:off x="4798789" y="4856328"/>
            <a:ext cx="0" cy="1409928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1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4" grpId="0" animBg="1"/>
      <p:bldP spid="40" grpId="0" animBg="1"/>
      <p:bldP spid="9" grpId="0" animBg="1"/>
      <p:bldP spid="41" grpId="0"/>
      <p:bldP spid="48" grpId="0"/>
      <p:bldP spid="49" grpId="0"/>
      <p:bldP spid="50" grpId="0"/>
      <p:bldP spid="51" grpId="0"/>
      <p:bldP spid="53" grpId="0"/>
      <p:bldP spid="54" grpId="0" animBg="1"/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5065898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5942" y="475065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16201" y="2439401"/>
            <a:ext cx="56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78214" y="2737995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71669" y="4244973"/>
            <a:ext cx="591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1226" y="6069765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68408" y="6069765"/>
            <a:ext cx="518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52391" y="4556318"/>
            <a:ext cx="591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32600" y="4639777"/>
            <a:ext cx="590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709264" y="4639777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728998" y="2136468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J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11641" y="2046045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44337" y="2122257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33442" y="475065"/>
            <a:ext cx="678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918905" y="301257"/>
            <a:ext cx="590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N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25644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906152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3225644" y="4583454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3225644" y="901506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1381237" y="901506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8B906AEE-F484-6D76-D851-BE04E282FA9F}"/>
              </a:ext>
            </a:extLst>
          </p:cNvPr>
          <p:cNvSpPr/>
          <p:nvPr/>
        </p:nvSpPr>
        <p:spPr>
          <a:xfrm>
            <a:off x="4862388" y="751727"/>
            <a:ext cx="309314" cy="309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754C6344-6E1B-6C9A-4466-8C96993AA57C}"/>
              </a:ext>
            </a:extLst>
          </p:cNvPr>
          <p:cNvSpPr/>
          <p:nvPr/>
        </p:nvSpPr>
        <p:spPr>
          <a:xfrm>
            <a:off x="1256334" y="751727"/>
            <a:ext cx="309314" cy="309314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A26B46-56DE-37F8-7A45-F6EF8C10DD87}"/>
              </a:ext>
            </a:extLst>
          </p:cNvPr>
          <p:cNvSpPr txBox="1"/>
          <p:nvPr/>
        </p:nvSpPr>
        <p:spPr>
          <a:xfrm>
            <a:off x="5770464" y="475065"/>
            <a:ext cx="582723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重なる点を求めましょう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A1BBC2-B53F-3CDA-D16F-4DD50AA66616}"/>
              </a:ext>
            </a:extLst>
          </p:cNvPr>
          <p:cNvSpPr txBox="1"/>
          <p:nvPr/>
        </p:nvSpPr>
        <p:spPr>
          <a:xfrm>
            <a:off x="9200642" y="166781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3799CAA-38B5-6C00-AD7F-E8CE0596A9EA}"/>
              </a:ext>
            </a:extLst>
          </p:cNvPr>
          <p:cNvSpPr txBox="1"/>
          <p:nvPr/>
        </p:nvSpPr>
        <p:spPr>
          <a:xfrm>
            <a:off x="9195834" y="3355395"/>
            <a:ext cx="1592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en-US" altLang="ja-JP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E5E8C15-A11E-0583-5397-F82CF6A36078}"/>
              </a:ext>
            </a:extLst>
          </p:cNvPr>
          <p:cNvSpPr txBox="1"/>
          <p:nvPr/>
        </p:nvSpPr>
        <p:spPr>
          <a:xfrm>
            <a:off x="9211537" y="4202375"/>
            <a:ext cx="1592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20A958C-0ADC-2195-7113-F44B7BE2BD14}"/>
              </a:ext>
            </a:extLst>
          </p:cNvPr>
          <p:cNvSpPr txBox="1"/>
          <p:nvPr/>
        </p:nvSpPr>
        <p:spPr>
          <a:xfrm>
            <a:off x="10586660" y="1667814"/>
            <a:ext cx="1072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8F94216-BEF2-F329-7DBC-98F5E8392703}"/>
              </a:ext>
            </a:extLst>
          </p:cNvPr>
          <p:cNvSpPr txBox="1"/>
          <p:nvPr/>
        </p:nvSpPr>
        <p:spPr>
          <a:xfrm>
            <a:off x="10586660" y="3365867"/>
            <a:ext cx="1104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en-US" altLang="ja-JP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solidFill>
                <a:srgbClr val="FF33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6BAA3F0-57E4-D3F8-BB33-71919F1401DE}"/>
              </a:ext>
            </a:extLst>
          </p:cNvPr>
          <p:cNvSpPr txBox="1"/>
          <p:nvPr/>
        </p:nvSpPr>
        <p:spPr>
          <a:xfrm>
            <a:off x="10586660" y="4199383"/>
            <a:ext cx="1045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17B059A-1573-CA63-677A-0BB8BCEEE001}"/>
              </a:ext>
            </a:extLst>
          </p:cNvPr>
          <p:cNvSpPr txBox="1"/>
          <p:nvPr/>
        </p:nvSpPr>
        <p:spPr>
          <a:xfrm>
            <a:off x="10586660" y="50493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4036966-34F3-BA2C-F7B5-143D21692C5F}"/>
              </a:ext>
            </a:extLst>
          </p:cNvPr>
          <p:cNvSpPr txBox="1"/>
          <p:nvPr/>
        </p:nvSpPr>
        <p:spPr>
          <a:xfrm>
            <a:off x="9200642" y="2511604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en-US" altLang="ja-JP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CE91536-8232-2636-22AF-89193F8B22DD}"/>
              </a:ext>
            </a:extLst>
          </p:cNvPr>
          <p:cNvSpPr txBox="1"/>
          <p:nvPr/>
        </p:nvSpPr>
        <p:spPr>
          <a:xfrm>
            <a:off x="10586660" y="2511604"/>
            <a:ext cx="1031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en-US" altLang="ja-JP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endParaRPr kumimoji="1" lang="ja-JP" altLang="en-US" sz="40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820C9870-3BCC-842A-0228-ED9ED3CB36E2}"/>
              </a:ext>
            </a:extLst>
          </p:cNvPr>
          <p:cNvSpPr/>
          <p:nvPr/>
        </p:nvSpPr>
        <p:spPr>
          <a:xfrm>
            <a:off x="6765002" y="2571801"/>
            <a:ext cx="309314" cy="309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3A185302-9492-262D-E6E6-4C209E604D8C}"/>
              </a:ext>
            </a:extLst>
          </p:cNvPr>
          <p:cNvSpPr/>
          <p:nvPr/>
        </p:nvSpPr>
        <p:spPr>
          <a:xfrm>
            <a:off x="3084005" y="6269051"/>
            <a:ext cx="309314" cy="309314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AA0B1E5A-A5AA-969C-2D8C-48EA420B10DF}"/>
              </a:ext>
            </a:extLst>
          </p:cNvPr>
          <p:cNvSpPr/>
          <p:nvPr/>
        </p:nvSpPr>
        <p:spPr>
          <a:xfrm>
            <a:off x="8540674" y="4428797"/>
            <a:ext cx="309314" cy="309314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94064F2A-5A21-A8C7-54A6-7618E9546526}"/>
              </a:ext>
            </a:extLst>
          </p:cNvPr>
          <p:cNvCxnSpPr/>
          <p:nvPr/>
        </p:nvCxnSpPr>
        <p:spPr>
          <a:xfrm>
            <a:off x="1432037" y="2748155"/>
            <a:ext cx="1865399" cy="0"/>
          </a:xfrm>
          <a:prstGeom prst="line">
            <a:avLst/>
          </a:prstGeom>
          <a:ln w="1016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A71D6090-065F-B16E-7DAF-D52315F85921}"/>
              </a:ext>
            </a:extLst>
          </p:cNvPr>
          <p:cNvCxnSpPr/>
          <p:nvPr/>
        </p:nvCxnSpPr>
        <p:spPr>
          <a:xfrm>
            <a:off x="5075287" y="901506"/>
            <a:ext cx="0" cy="1836489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1F3A2BC8-488C-E211-6D9D-13CAA4C0B46B}"/>
              </a:ext>
            </a:extLst>
          </p:cNvPr>
          <p:cNvCxnSpPr/>
          <p:nvPr/>
        </p:nvCxnSpPr>
        <p:spPr>
          <a:xfrm>
            <a:off x="5052391" y="2737995"/>
            <a:ext cx="1865399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2E160E37-DC82-47A2-4A4E-A1E59EDF78C5}"/>
              </a:ext>
            </a:extLst>
          </p:cNvPr>
          <p:cNvCxnSpPr/>
          <p:nvPr/>
        </p:nvCxnSpPr>
        <p:spPr>
          <a:xfrm>
            <a:off x="5052391" y="4583551"/>
            <a:ext cx="1865399" cy="0"/>
          </a:xfrm>
          <a:prstGeom prst="line">
            <a:avLst/>
          </a:prstGeom>
          <a:ln w="1016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A0C059A8-96A1-413E-D9DD-64C2C2327ECC}"/>
              </a:ext>
            </a:extLst>
          </p:cNvPr>
          <p:cNvCxnSpPr/>
          <p:nvPr/>
        </p:nvCxnSpPr>
        <p:spPr>
          <a:xfrm>
            <a:off x="5075287" y="4556318"/>
            <a:ext cx="0" cy="1836489"/>
          </a:xfrm>
          <a:prstGeom prst="line">
            <a:avLst/>
          </a:prstGeom>
          <a:ln w="1016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AE066D69-BFFA-367B-6AF9-07714E37D3BE}"/>
              </a:ext>
            </a:extLst>
          </p:cNvPr>
          <p:cNvCxnSpPr/>
          <p:nvPr/>
        </p:nvCxnSpPr>
        <p:spPr>
          <a:xfrm>
            <a:off x="1381237" y="901506"/>
            <a:ext cx="0" cy="1836489"/>
          </a:xfrm>
          <a:prstGeom prst="line">
            <a:avLst/>
          </a:prstGeom>
          <a:ln w="1016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BDF38427-2689-5181-7FAF-188FBC8F1243}"/>
              </a:ext>
            </a:extLst>
          </p:cNvPr>
          <p:cNvCxnSpPr/>
          <p:nvPr/>
        </p:nvCxnSpPr>
        <p:spPr>
          <a:xfrm>
            <a:off x="3238662" y="4598916"/>
            <a:ext cx="0" cy="1836489"/>
          </a:xfrm>
          <a:prstGeom prst="line">
            <a:avLst/>
          </a:prstGeom>
          <a:ln w="1016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楕円 2">
            <a:extLst>
              <a:ext uri="{FF2B5EF4-FFF2-40B4-BE49-F238E27FC236}">
                <a16:creationId xmlns:a16="http://schemas.microsoft.com/office/drawing/2014/main" id="{2654398C-DE7D-D1DC-4AB8-B5437D404F80}"/>
              </a:ext>
            </a:extLst>
          </p:cNvPr>
          <p:cNvSpPr/>
          <p:nvPr/>
        </p:nvSpPr>
        <p:spPr>
          <a:xfrm>
            <a:off x="1245358" y="2583338"/>
            <a:ext cx="309314" cy="309314"/>
          </a:xfrm>
          <a:prstGeom prst="ellipse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47DBBF60-D0C6-5510-B57C-716B28F41B65}"/>
              </a:ext>
            </a:extLst>
          </p:cNvPr>
          <p:cNvCxnSpPr/>
          <p:nvPr/>
        </p:nvCxnSpPr>
        <p:spPr>
          <a:xfrm>
            <a:off x="3240269" y="2762427"/>
            <a:ext cx="0" cy="1836489"/>
          </a:xfrm>
          <a:prstGeom prst="line">
            <a:avLst/>
          </a:prstGeom>
          <a:ln w="1016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楕円 33">
            <a:extLst>
              <a:ext uri="{FF2B5EF4-FFF2-40B4-BE49-F238E27FC236}">
                <a16:creationId xmlns:a16="http://schemas.microsoft.com/office/drawing/2014/main" id="{1DCD0FE9-E440-83AD-5DC7-728B6F17D8CF}"/>
              </a:ext>
            </a:extLst>
          </p:cNvPr>
          <p:cNvSpPr/>
          <p:nvPr/>
        </p:nvSpPr>
        <p:spPr>
          <a:xfrm>
            <a:off x="3080376" y="4415229"/>
            <a:ext cx="309314" cy="309314"/>
          </a:xfrm>
          <a:prstGeom prst="ellipse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3FF14C71-B078-8AF6-7945-2532CC665F42}"/>
              </a:ext>
            </a:extLst>
          </p:cNvPr>
          <p:cNvCxnSpPr/>
          <p:nvPr/>
        </p:nvCxnSpPr>
        <p:spPr>
          <a:xfrm>
            <a:off x="3237927" y="6423708"/>
            <a:ext cx="1865399" cy="0"/>
          </a:xfrm>
          <a:prstGeom prst="line">
            <a:avLst/>
          </a:prstGeom>
          <a:ln w="1016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楕円 32">
            <a:extLst>
              <a:ext uri="{FF2B5EF4-FFF2-40B4-BE49-F238E27FC236}">
                <a16:creationId xmlns:a16="http://schemas.microsoft.com/office/drawing/2014/main" id="{9F119B87-B2F1-CA5D-32A0-38B35EFF8912}"/>
              </a:ext>
            </a:extLst>
          </p:cNvPr>
          <p:cNvSpPr/>
          <p:nvPr/>
        </p:nvSpPr>
        <p:spPr>
          <a:xfrm>
            <a:off x="4948669" y="6228278"/>
            <a:ext cx="309314" cy="309314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6CAAB6EA-95A6-3383-8E6A-6F4817E6F975}"/>
              </a:ext>
            </a:extLst>
          </p:cNvPr>
          <p:cNvCxnSpPr/>
          <p:nvPr/>
        </p:nvCxnSpPr>
        <p:spPr>
          <a:xfrm>
            <a:off x="6917790" y="4611664"/>
            <a:ext cx="1865399" cy="0"/>
          </a:xfrm>
          <a:prstGeom prst="line">
            <a:avLst/>
          </a:prstGeom>
          <a:ln w="1016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楕円 4">
            <a:extLst>
              <a:ext uri="{FF2B5EF4-FFF2-40B4-BE49-F238E27FC236}">
                <a16:creationId xmlns:a16="http://schemas.microsoft.com/office/drawing/2014/main" id="{66DAB799-A912-8417-B95A-E2F190507E1B}"/>
              </a:ext>
            </a:extLst>
          </p:cNvPr>
          <p:cNvSpPr/>
          <p:nvPr/>
        </p:nvSpPr>
        <p:spPr>
          <a:xfrm>
            <a:off x="6773056" y="4420072"/>
            <a:ext cx="309314" cy="309314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8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1" grpId="0"/>
      <p:bldP spid="32" grpId="0" animBg="1"/>
      <p:bldP spid="36" grpId="0" animBg="1"/>
      <p:bldP spid="37" grpId="0" animBg="1"/>
      <p:bldP spid="34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1B2CEB-5274-738C-489B-7ADB49F96D92}"/>
              </a:ext>
            </a:extLst>
          </p:cNvPr>
          <p:cNvSpPr txBox="1"/>
          <p:nvPr/>
        </p:nvSpPr>
        <p:spPr>
          <a:xfrm>
            <a:off x="1072775" y="547629"/>
            <a:ext cx="9879628" cy="92333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直方体と立方体について知ろう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60E3C0-2860-7D0D-3EF4-02FECB8BED1F}"/>
              </a:ext>
            </a:extLst>
          </p:cNvPr>
          <p:cNvSpPr txBox="1"/>
          <p:nvPr/>
        </p:nvSpPr>
        <p:spPr>
          <a:xfrm>
            <a:off x="1241531" y="2268805"/>
            <a:ext cx="8186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hlinkClick r:id="rId2"/>
              </a:rPr>
              <a:t>直方体と立方体を見てみよう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直方体 4">
            <a:extLst>
              <a:ext uri="{FF2B5EF4-FFF2-40B4-BE49-F238E27FC236}">
                <a16:creationId xmlns:a16="http://schemas.microsoft.com/office/drawing/2014/main" id="{B3E42259-331E-A452-B61A-9C26DA6A0944}"/>
              </a:ext>
            </a:extLst>
          </p:cNvPr>
          <p:cNvSpPr/>
          <p:nvPr/>
        </p:nvSpPr>
        <p:spPr>
          <a:xfrm>
            <a:off x="3242472" y="3626259"/>
            <a:ext cx="1926928" cy="2378381"/>
          </a:xfrm>
          <a:prstGeom prst="cub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137E9C-F89F-A1CC-8609-98598D848170}"/>
              </a:ext>
            </a:extLst>
          </p:cNvPr>
          <p:cNvSpPr txBox="1"/>
          <p:nvPr/>
        </p:nvSpPr>
        <p:spPr>
          <a:xfrm>
            <a:off x="3242472" y="4537653"/>
            <a:ext cx="2339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ちょくほうたい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直方体</a:t>
            </a:r>
          </a:p>
        </p:txBody>
      </p:sp>
      <p:sp>
        <p:nvSpPr>
          <p:cNvPr id="7" name="直方体 6">
            <a:extLst>
              <a:ext uri="{FF2B5EF4-FFF2-40B4-BE49-F238E27FC236}">
                <a16:creationId xmlns:a16="http://schemas.microsoft.com/office/drawing/2014/main" id="{30B8E391-EF4C-135B-64AB-85C54AF59CFC}"/>
              </a:ext>
            </a:extLst>
          </p:cNvPr>
          <p:cNvSpPr/>
          <p:nvPr/>
        </p:nvSpPr>
        <p:spPr>
          <a:xfrm>
            <a:off x="6536516" y="3897648"/>
            <a:ext cx="2176632" cy="2106992"/>
          </a:xfrm>
          <a:prstGeom prst="cube">
            <a:avLst/>
          </a:prstGeom>
          <a:solidFill>
            <a:srgbClr val="CCFF9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84354F3-515F-F741-6347-C0CA3A9DA6B5}"/>
              </a:ext>
            </a:extLst>
          </p:cNvPr>
          <p:cNvSpPr txBox="1"/>
          <p:nvPr/>
        </p:nvSpPr>
        <p:spPr>
          <a:xfrm>
            <a:off x="6541144" y="4712801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りっぽうたい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立方体</a:t>
            </a:r>
          </a:p>
        </p:txBody>
      </p:sp>
    </p:spTree>
    <p:extLst>
      <p:ext uri="{BB962C8B-B14F-4D97-AF65-F5344CB8AC3E}">
        <p14:creationId xmlns:p14="http://schemas.microsoft.com/office/powerpoint/2010/main" val="42099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5065898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5942" y="475065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16201" y="2439401"/>
            <a:ext cx="56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78897" y="2737995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63668" y="4290163"/>
            <a:ext cx="591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52646" y="6069765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17045" y="6069765"/>
            <a:ext cx="518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52391" y="4556318"/>
            <a:ext cx="591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29920" y="4542617"/>
            <a:ext cx="590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731781" y="4482300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728998" y="2136468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J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16172" y="2124572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44337" y="2122257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33442" y="475065"/>
            <a:ext cx="678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918905" y="301257"/>
            <a:ext cx="590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N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25644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906152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3225644" y="4583454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3225644" y="901506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コネクタ 44"/>
          <p:cNvCxnSpPr/>
          <p:nvPr/>
        </p:nvCxnSpPr>
        <p:spPr>
          <a:xfrm>
            <a:off x="3225644" y="2737995"/>
            <a:ext cx="0" cy="1855572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1381237" y="901506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/>
          <p:cNvCxnSpPr/>
          <p:nvPr/>
        </p:nvCxnSpPr>
        <p:spPr>
          <a:xfrm>
            <a:off x="3221491" y="4583454"/>
            <a:ext cx="0" cy="1836489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1345971" y="2746499"/>
            <a:ext cx="187552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5730386" y="414413"/>
            <a:ext cx="582723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重なる辺を求めましょう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183234" y="1369802"/>
            <a:ext cx="1999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BC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178426" y="3774414"/>
            <a:ext cx="2023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GH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9194129" y="2622445"/>
            <a:ext cx="1963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AB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0275902" y="1994348"/>
            <a:ext cx="148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242029" y="4383631"/>
            <a:ext cx="1438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GF</a:t>
            </a:r>
            <a:endParaRPr kumimoji="1" lang="ja-JP" altLang="en-US" sz="4000" dirty="0">
              <a:solidFill>
                <a:srgbClr val="FF33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0275902" y="3139655"/>
            <a:ext cx="1452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>
            <a:off x="1381237" y="910010"/>
            <a:ext cx="0" cy="1836489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9178426" y="5018390"/>
            <a:ext cx="1858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HI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0242029" y="5627607"/>
            <a:ext cx="1378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0" name="直線コネクタ 49"/>
          <p:cNvCxnSpPr/>
          <p:nvPr/>
        </p:nvCxnSpPr>
        <p:spPr>
          <a:xfrm>
            <a:off x="5030657" y="4598055"/>
            <a:ext cx="1865399" cy="0"/>
          </a:xfrm>
          <a:prstGeom prst="line">
            <a:avLst/>
          </a:prstGeom>
          <a:ln w="1016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6906152" y="4590592"/>
            <a:ext cx="1852953" cy="0"/>
          </a:xfrm>
          <a:prstGeom prst="line">
            <a:avLst/>
          </a:prstGeom>
          <a:ln w="1016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3190378" y="6406729"/>
            <a:ext cx="1875520" cy="0"/>
          </a:xfrm>
          <a:prstGeom prst="line">
            <a:avLst/>
          </a:prstGeom>
          <a:ln w="1016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5052391" y="4590592"/>
            <a:ext cx="0" cy="1855572"/>
          </a:xfrm>
          <a:prstGeom prst="line">
            <a:avLst/>
          </a:prstGeom>
          <a:ln w="1016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7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51" grpId="0"/>
      <p:bldP spid="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5065898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5030657" y="2737995"/>
            <a:ext cx="1865399" cy="0"/>
          </a:xfrm>
          <a:prstGeom prst="line">
            <a:avLst/>
          </a:prstGeom>
          <a:ln w="1016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815942" y="475065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16201" y="2439401"/>
            <a:ext cx="56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78897" y="2737995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63668" y="4290163"/>
            <a:ext cx="591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52646" y="6069765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17045" y="6069765"/>
            <a:ext cx="518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52391" y="4556318"/>
            <a:ext cx="591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29920" y="4542617"/>
            <a:ext cx="590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731781" y="4482300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728998" y="2136468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J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16172" y="2124572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44337" y="2122257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33442" y="475065"/>
            <a:ext cx="678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918905" y="301257"/>
            <a:ext cx="590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N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25644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906152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3225644" y="4583454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3225644" y="901506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/>
          <p:cNvCxnSpPr/>
          <p:nvPr/>
        </p:nvCxnSpPr>
        <p:spPr>
          <a:xfrm>
            <a:off x="3199438" y="901506"/>
            <a:ext cx="1852953" cy="0"/>
          </a:xfrm>
          <a:prstGeom prst="line">
            <a:avLst/>
          </a:prstGeom>
          <a:ln w="1016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062890" y="901506"/>
            <a:ext cx="0" cy="1836489"/>
          </a:xfrm>
          <a:prstGeom prst="line">
            <a:avLst/>
          </a:prstGeom>
          <a:ln w="1016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8728998" y="2737995"/>
            <a:ext cx="0" cy="1855572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1381237" y="901506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コネクタ 48"/>
          <p:cNvCxnSpPr/>
          <p:nvPr/>
        </p:nvCxnSpPr>
        <p:spPr>
          <a:xfrm>
            <a:off x="1323918" y="901506"/>
            <a:ext cx="187552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5741281" y="1118329"/>
            <a:ext cx="582723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重なる辺を求めましょう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183234" y="4825643"/>
            <a:ext cx="1999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AN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178426" y="2291245"/>
            <a:ext cx="2031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ML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0275902" y="5450189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J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242029" y="2900462"/>
            <a:ext cx="1399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lang="en-US" altLang="ja-JP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</a:t>
            </a:r>
            <a:r>
              <a:rPr kumimoji="1" lang="en-US" altLang="ja-JP" sz="4000" dirty="0">
                <a:solidFill>
                  <a:srgbClr val="FF33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kumimoji="1" lang="ja-JP" altLang="en-US" sz="4000" dirty="0">
              <a:solidFill>
                <a:srgbClr val="FF33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2" name="直線コネクタ 51"/>
          <p:cNvCxnSpPr/>
          <p:nvPr/>
        </p:nvCxnSpPr>
        <p:spPr>
          <a:xfrm>
            <a:off x="6876045" y="2746499"/>
            <a:ext cx="1852953" cy="0"/>
          </a:xfrm>
          <a:prstGeom prst="line">
            <a:avLst/>
          </a:prstGeom>
          <a:ln w="1016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9178426" y="3535221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KJ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0242029" y="4144438"/>
            <a:ext cx="1596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N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36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50A633-22CC-6E73-76C3-0EF416498CC0}"/>
              </a:ext>
            </a:extLst>
          </p:cNvPr>
          <p:cNvSpPr txBox="1"/>
          <p:nvPr/>
        </p:nvSpPr>
        <p:spPr>
          <a:xfrm>
            <a:off x="1390700" y="666670"/>
            <a:ext cx="780213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33CC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直方体を使って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面と面の関係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を調べよう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EFCBDB-8455-36FB-9520-2CF376BEF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9312" r="2956" b="2518"/>
          <a:stretch/>
        </p:blipFill>
        <p:spPr bwMode="auto">
          <a:xfrm>
            <a:off x="3303223" y="2654915"/>
            <a:ext cx="5585553" cy="364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349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3583416" y="2981975"/>
            <a:ext cx="4204179" cy="214988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1611086" y="4074846"/>
            <a:ext cx="4204179" cy="2149881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611086" y="3017836"/>
            <a:ext cx="6176509" cy="3171033"/>
            <a:chOff x="1843087" y="2383632"/>
            <a:chExt cx="6800851" cy="3805238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4014788" y="2383632"/>
              <a:ext cx="0" cy="2536825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1843088" y="3652045"/>
              <a:ext cx="4629150" cy="253682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4014788" y="4920457"/>
              <a:ext cx="462915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014788" y="2383632"/>
              <a:ext cx="46291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8643938" y="2383632"/>
              <a:ext cx="0" cy="253682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6472238" y="2383632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6472238" y="4920456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1843087" y="2383632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1843087" y="4920456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テキスト ボックス 13"/>
          <p:cNvSpPr txBox="1"/>
          <p:nvPr/>
        </p:nvSpPr>
        <p:spPr>
          <a:xfrm>
            <a:off x="1022776" y="534851"/>
            <a:ext cx="7571303" cy="83099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な面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を見つけよう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0DBCB1-105A-4F73-8BE9-6552918E0F05}"/>
              </a:ext>
            </a:extLst>
          </p:cNvPr>
          <p:cNvSpPr txBox="1"/>
          <p:nvPr/>
        </p:nvSpPr>
        <p:spPr>
          <a:xfrm>
            <a:off x="5218974" y="3218355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15B25B-6149-4736-A9EB-9549430F16A0}"/>
              </a:ext>
            </a:extLst>
          </p:cNvPr>
          <p:cNvSpPr txBox="1"/>
          <p:nvPr/>
        </p:nvSpPr>
        <p:spPr>
          <a:xfrm>
            <a:off x="3583415" y="4321048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A00FFD-7AF2-D6E7-594A-01EC58AC62AF}"/>
              </a:ext>
            </a:extLst>
          </p:cNvPr>
          <p:cNvSpPr txBox="1"/>
          <p:nvPr/>
        </p:nvSpPr>
        <p:spPr>
          <a:xfrm>
            <a:off x="8204011" y="3017836"/>
            <a:ext cx="2680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答．面い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787F9F8-EF0B-26B3-A180-B100991494DB}"/>
              </a:ext>
            </a:extLst>
          </p:cNvPr>
          <p:cNvSpPr txBox="1"/>
          <p:nvPr/>
        </p:nvSpPr>
        <p:spPr>
          <a:xfrm>
            <a:off x="8204011" y="4310368"/>
            <a:ext cx="35538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教室の前と後ろは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になっている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B7EAC02-E383-6C71-E8BC-B9231E296037}"/>
              </a:ext>
            </a:extLst>
          </p:cNvPr>
          <p:cNvSpPr txBox="1"/>
          <p:nvPr/>
        </p:nvSpPr>
        <p:spPr>
          <a:xfrm>
            <a:off x="991375" y="1591612"/>
            <a:ext cx="581005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面え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な面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775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平行四辺形 22"/>
          <p:cNvSpPr/>
          <p:nvPr/>
        </p:nvSpPr>
        <p:spPr>
          <a:xfrm>
            <a:off x="1559687" y="3017833"/>
            <a:ext cx="6227907" cy="1057011"/>
          </a:xfrm>
          <a:prstGeom prst="parallelogram">
            <a:avLst>
              <a:gd name="adj" fmla="val 170256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平行四辺形 15"/>
          <p:cNvSpPr/>
          <p:nvPr/>
        </p:nvSpPr>
        <p:spPr>
          <a:xfrm>
            <a:off x="1611086" y="5131857"/>
            <a:ext cx="6176508" cy="1057010"/>
          </a:xfrm>
          <a:prstGeom prst="parallelogram">
            <a:avLst>
              <a:gd name="adj" fmla="val 186734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611086" y="3017836"/>
            <a:ext cx="6176509" cy="3171033"/>
            <a:chOff x="1843087" y="2383632"/>
            <a:chExt cx="6800851" cy="3805238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4014788" y="2383632"/>
              <a:ext cx="0" cy="2536825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1843088" y="3652045"/>
              <a:ext cx="4629150" cy="253682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4014788" y="4920457"/>
              <a:ext cx="462915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014788" y="2383632"/>
              <a:ext cx="46291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8643938" y="2383632"/>
              <a:ext cx="0" cy="253682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6472238" y="2383632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6472238" y="4920456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1843087" y="2383632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1843087" y="4920456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E1DC2C9-52B9-4F3F-B65B-5BA3275DA029}"/>
              </a:ext>
            </a:extLst>
          </p:cNvPr>
          <p:cNvSpPr txBox="1"/>
          <p:nvPr/>
        </p:nvSpPr>
        <p:spPr>
          <a:xfrm>
            <a:off x="4437444" y="3012622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C6FECD2-E889-42B6-842B-876499F98AB5}"/>
              </a:ext>
            </a:extLst>
          </p:cNvPr>
          <p:cNvSpPr txBox="1"/>
          <p:nvPr/>
        </p:nvSpPr>
        <p:spPr>
          <a:xfrm>
            <a:off x="4103050" y="5142616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5BBDE5-BAC6-3CA8-1646-043030F60FFC}"/>
              </a:ext>
            </a:extLst>
          </p:cNvPr>
          <p:cNvSpPr txBox="1"/>
          <p:nvPr/>
        </p:nvSpPr>
        <p:spPr>
          <a:xfrm>
            <a:off x="8204011" y="4362048"/>
            <a:ext cx="35538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教室の床と天井は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になっている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124B9-A96C-96AD-5497-98391557447C}"/>
              </a:ext>
            </a:extLst>
          </p:cNvPr>
          <p:cNvSpPr txBox="1"/>
          <p:nvPr/>
        </p:nvSpPr>
        <p:spPr>
          <a:xfrm>
            <a:off x="1022776" y="534851"/>
            <a:ext cx="7571303" cy="83099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な面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を見つけよう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114F121-131F-605C-C183-65D22C83E266}"/>
              </a:ext>
            </a:extLst>
          </p:cNvPr>
          <p:cNvSpPr txBox="1"/>
          <p:nvPr/>
        </p:nvSpPr>
        <p:spPr>
          <a:xfrm>
            <a:off x="991375" y="1586675"/>
            <a:ext cx="581005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面か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な面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E0A2407-2866-A778-07D6-ED8E6DAFE94A}"/>
              </a:ext>
            </a:extLst>
          </p:cNvPr>
          <p:cNvSpPr txBox="1"/>
          <p:nvPr/>
        </p:nvSpPr>
        <p:spPr>
          <a:xfrm>
            <a:off x="8204011" y="3017836"/>
            <a:ext cx="2680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答．面あ</a:t>
            </a:r>
          </a:p>
        </p:txBody>
      </p:sp>
    </p:spTree>
    <p:extLst>
      <p:ext uri="{BB962C8B-B14F-4D97-AF65-F5344CB8AC3E}">
        <p14:creationId xmlns:p14="http://schemas.microsoft.com/office/powerpoint/2010/main" val="317106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/>
      <p:bldP spid="5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平行四辺形 21"/>
          <p:cNvSpPr/>
          <p:nvPr/>
        </p:nvSpPr>
        <p:spPr>
          <a:xfrm rot="8928239">
            <a:off x="889951" y="3706167"/>
            <a:ext cx="3408448" cy="1809199"/>
          </a:xfrm>
          <a:prstGeom prst="parallelogram">
            <a:avLst>
              <a:gd name="adj" fmla="val 62083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平行四辺形 23"/>
          <p:cNvSpPr/>
          <p:nvPr/>
        </p:nvSpPr>
        <p:spPr>
          <a:xfrm rot="9017760">
            <a:off x="5056167" y="3684527"/>
            <a:ext cx="3455671" cy="1916077"/>
          </a:xfrm>
          <a:prstGeom prst="parallelogram">
            <a:avLst>
              <a:gd name="adj" fmla="val 62123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611086" y="3017836"/>
            <a:ext cx="6176509" cy="3171033"/>
            <a:chOff x="1843087" y="2383632"/>
            <a:chExt cx="6800851" cy="3805238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4014788" y="2383632"/>
              <a:ext cx="0" cy="2536825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1843088" y="3652045"/>
              <a:ext cx="4629150" cy="253682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4014788" y="4920457"/>
              <a:ext cx="462915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014788" y="2383632"/>
              <a:ext cx="46291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8643938" y="2383632"/>
              <a:ext cx="0" cy="253682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6472238" y="2383632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6472238" y="4920456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1843087" y="2383632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1843087" y="4920456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4D2781-AAF2-43A6-8FBE-1BE47C9B10AF}"/>
              </a:ext>
            </a:extLst>
          </p:cNvPr>
          <p:cNvSpPr txBox="1"/>
          <p:nvPr/>
        </p:nvSpPr>
        <p:spPr>
          <a:xfrm>
            <a:off x="8075556" y="4181921"/>
            <a:ext cx="3951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向かいあって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いる面は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になっている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5721E2F-99E2-4598-B6E3-DA205CB61365}"/>
              </a:ext>
            </a:extLst>
          </p:cNvPr>
          <p:cNvSpPr txBox="1"/>
          <p:nvPr/>
        </p:nvSpPr>
        <p:spPr>
          <a:xfrm rot="20763468">
            <a:off x="6226218" y="4074846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80C04AE-B039-4220-9303-6AF93690C959}"/>
              </a:ext>
            </a:extLst>
          </p:cNvPr>
          <p:cNvSpPr txBox="1"/>
          <p:nvPr/>
        </p:nvSpPr>
        <p:spPr>
          <a:xfrm rot="20232777">
            <a:off x="2130722" y="4181976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07532C1-D6DA-A214-B860-9F2551DBD4B1}"/>
              </a:ext>
            </a:extLst>
          </p:cNvPr>
          <p:cNvSpPr txBox="1"/>
          <p:nvPr/>
        </p:nvSpPr>
        <p:spPr>
          <a:xfrm>
            <a:off x="1022776" y="534851"/>
            <a:ext cx="7571303" cy="83099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な面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を見つけよう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74ACFAC-0C5C-504D-B37A-B19462E8E71D}"/>
              </a:ext>
            </a:extLst>
          </p:cNvPr>
          <p:cNvSpPr txBox="1"/>
          <p:nvPr/>
        </p:nvSpPr>
        <p:spPr>
          <a:xfrm>
            <a:off x="991375" y="1611699"/>
            <a:ext cx="581005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面う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な面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FCD0816-C7ED-0C3E-FD97-846E452F9D9D}"/>
              </a:ext>
            </a:extLst>
          </p:cNvPr>
          <p:cNvSpPr txBox="1"/>
          <p:nvPr/>
        </p:nvSpPr>
        <p:spPr>
          <a:xfrm>
            <a:off x="8204011" y="3017836"/>
            <a:ext cx="2680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答．面お</a:t>
            </a:r>
          </a:p>
        </p:txBody>
      </p:sp>
    </p:spTree>
    <p:extLst>
      <p:ext uri="{BB962C8B-B14F-4D97-AF65-F5344CB8AC3E}">
        <p14:creationId xmlns:p14="http://schemas.microsoft.com/office/powerpoint/2010/main" val="278639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/>
      <p:bldP spid="25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平行四辺形 25"/>
          <p:cNvSpPr/>
          <p:nvPr/>
        </p:nvSpPr>
        <p:spPr>
          <a:xfrm rot="9042974">
            <a:off x="922649" y="3671536"/>
            <a:ext cx="3383084" cy="1922602"/>
          </a:xfrm>
          <a:prstGeom prst="parallelogram">
            <a:avLst>
              <a:gd name="adj" fmla="val 57349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592348" y="3017835"/>
            <a:ext cx="4195248" cy="210671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平行四辺形 24"/>
          <p:cNvSpPr/>
          <p:nvPr/>
        </p:nvSpPr>
        <p:spPr>
          <a:xfrm rot="9042974">
            <a:off x="5128628" y="3671537"/>
            <a:ext cx="3383084" cy="1922602"/>
          </a:xfrm>
          <a:prstGeom prst="parallelogram">
            <a:avLst>
              <a:gd name="adj" fmla="val 57349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611086" y="3017836"/>
            <a:ext cx="6176509" cy="3171033"/>
            <a:chOff x="1843087" y="2383632"/>
            <a:chExt cx="6800851" cy="3805238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4014788" y="2383632"/>
              <a:ext cx="0" cy="2536825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1843088" y="3652045"/>
              <a:ext cx="4629150" cy="253682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4014788" y="4920457"/>
              <a:ext cx="462915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014788" y="2383632"/>
              <a:ext cx="46291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8643938" y="2383632"/>
              <a:ext cx="0" cy="253682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6472238" y="2383632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6472238" y="4920456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1843087" y="2383632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1843087" y="4920456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7D69178-B03B-42D1-A123-7291DE4147C1}"/>
              </a:ext>
            </a:extLst>
          </p:cNvPr>
          <p:cNvSpPr txBox="1"/>
          <p:nvPr/>
        </p:nvSpPr>
        <p:spPr>
          <a:xfrm>
            <a:off x="4622685" y="3191131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2BC6A41-A768-4BFD-B77A-AD86C3C79E0D}"/>
              </a:ext>
            </a:extLst>
          </p:cNvPr>
          <p:cNvSpPr txBox="1"/>
          <p:nvPr/>
        </p:nvSpPr>
        <p:spPr>
          <a:xfrm rot="20464850">
            <a:off x="2152370" y="4108890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6A80404-51CB-4B42-8CAD-D9A65CF24B23}"/>
              </a:ext>
            </a:extLst>
          </p:cNvPr>
          <p:cNvSpPr txBox="1"/>
          <p:nvPr/>
        </p:nvSpPr>
        <p:spPr>
          <a:xfrm rot="20464850">
            <a:off x="6238858" y="4018789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EECE663-467A-5BA1-727E-2959D08AF205}"/>
              </a:ext>
            </a:extLst>
          </p:cNvPr>
          <p:cNvSpPr txBox="1"/>
          <p:nvPr/>
        </p:nvSpPr>
        <p:spPr>
          <a:xfrm>
            <a:off x="8331254" y="2933555"/>
            <a:ext cx="3300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endParaRPr kumimoji="1" lang="en-US" altLang="ja-JP" sz="48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面お，面う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D7BD69-93D6-4564-72D9-672A958AAA5C}"/>
              </a:ext>
            </a:extLst>
          </p:cNvPr>
          <p:cNvSpPr txBox="1"/>
          <p:nvPr/>
        </p:nvSpPr>
        <p:spPr>
          <a:xfrm>
            <a:off x="1022776" y="534851"/>
            <a:ext cx="7571303" cy="83099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な面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を見つけよう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751BEBC-5915-FA21-C046-8C6B2548F0A8}"/>
              </a:ext>
            </a:extLst>
          </p:cNvPr>
          <p:cNvSpPr txBox="1"/>
          <p:nvPr/>
        </p:nvSpPr>
        <p:spPr>
          <a:xfrm>
            <a:off x="1022776" y="1609616"/>
            <a:ext cx="5810055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面え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な面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003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4" grpId="0"/>
      <p:bldP spid="27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平行四辺形 21"/>
          <p:cNvSpPr/>
          <p:nvPr/>
        </p:nvSpPr>
        <p:spPr>
          <a:xfrm>
            <a:off x="1514902" y="5073704"/>
            <a:ext cx="6224934" cy="1084571"/>
          </a:xfrm>
          <a:prstGeom prst="parallelogram">
            <a:avLst>
              <a:gd name="adj" fmla="val 170256"/>
            </a:avLst>
          </a:prstGeom>
          <a:pattFill prst="wdDn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平行四辺形 25"/>
          <p:cNvSpPr/>
          <p:nvPr/>
        </p:nvSpPr>
        <p:spPr>
          <a:xfrm rot="9042974">
            <a:off x="922649" y="3671536"/>
            <a:ext cx="3383084" cy="1922602"/>
          </a:xfrm>
          <a:prstGeom prst="parallelogram">
            <a:avLst>
              <a:gd name="adj" fmla="val 57349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592348" y="3017835"/>
            <a:ext cx="4195248" cy="210671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平行四辺形 24"/>
          <p:cNvSpPr/>
          <p:nvPr/>
        </p:nvSpPr>
        <p:spPr>
          <a:xfrm rot="9042974">
            <a:off x="5128628" y="3671537"/>
            <a:ext cx="3383084" cy="1922602"/>
          </a:xfrm>
          <a:prstGeom prst="parallelogram">
            <a:avLst>
              <a:gd name="adj" fmla="val 57349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平行四辺形 26"/>
          <p:cNvSpPr/>
          <p:nvPr/>
        </p:nvSpPr>
        <p:spPr>
          <a:xfrm>
            <a:off x="1702638" y="2966987"/>
            <a:ext cx="6029086" cy="1100046"/>
          </a:xfrm>
          <a:prstGeom prst="parallelogram">
            <a:avLst>
              <a:gd name="adj" fmla="val 170256"/>
            </a:avLst>
          </a:prstGeom>
          <a:pattFill prst="wdDn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1611086" y="3017836"/>
            <a:ext cx="6176509" cy="3171033"/>
            <a:chOff x="1843087" y="2383632"/>
            <a:chExt cx="6800851" cy="3805238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4014788" y="2383632"/>
              <a:ext cx="0" cy="2536825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1843088" y="3652045"/>
              <a:ext cx="4629150" cy="253682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4014788" y="4920457"/>
              <a:ext cx="462915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014788" y="2383632"/>
              <a:ext cx="46291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8643938" y="2383632"/>
              <a:ext cx="0" cy="253682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6472238" y="2383632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6472238" y="4920456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1843087" y="2383632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1843087" y="4920456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0F2AF70-8DE4-4BC0-9208-D4518890A037}"/>
              </a:ext>
            </a:extLst>
          </p:cNvPr>
          <p:cNvSpPr txBox="1"/>
          <p:nvPr/>
        </p:nvSpPr>
        <p:spPr>
          <a:xfrm rot="1373931">
            <a:off x="3703182" y="3012620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366AD11-9971-4C62-9F2D-8B5CAAC0C2BC}"/>
              </a:ext>
            </a:extLst>
          </p:cNvPr>
          <p:cNvSpPr txBox="1"/>
          <p:nvPr/>
        </p:nvSpPr>
        <p:spPr>
          <a:xfrm rot="1963976">
            <a:off x="3368788" y="5142614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7AA42A9-746B-4B3B-8202-76AF8A9DB076}"/>
              </a:ext>
            </a:extLst>
          </p:cNvPr>
          <p:cNvSpPr txBox="1"/>
          <p:nvPr/>
        </p:nvSpPr>
        <p:spPr>
          <a:xfrm>
            <a:off x="4622685" y="3191131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42D62EA-875C-4996-BA22-659BFBD9069A}"/>
              </a:ext>
            </a:extLst>
          </p:cNvPr>
          <p:cNvSpPr txBox="1"/>
          <p:nvPr/>
        </p:nvSpPr>
        <p:spPr>
          <a:xfrm>
            <a:off x="7835285" y="5439894"/>
            <a:ext cx="3877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平行になる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面以外はすべて垂直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446305-EDF7-9333-120C-D496319F00A5}"/>
              </a:ext>
            </a:extLst>
          </p:cNvPr>
          <p:cNvSpPr txBox="1"/>
          <p:nvPr/>
        </p:nvSpPr>
        <p:spPr>
          <a:xfrm>
            <a:off x="8331253" y="4390471"/>
            <a:ext cx="3289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面あ，面か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C1D3D17-3312-6350-F60F-2C6ACE1886CD}"/>
              </a:ext>
            </a:extLst>
          </p:cNvPr>
          <p:cNvSpPr txBox="1"/>
          <p:nvPr/>
        </p:nvSpPr>
        <p:spPr>
          <a:xfrm>
            <a:off x="1022776" y="534851"/>
            <a:ext cx="7571303" cy="83099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な面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を見つけよう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F7ADDBD-25D3-16D8-C7CE-E3606B1CFE28}"/>
              </a:ext>
            </a:extLst>
          </p:cNvPr>
          <p:cNvSpPr txBox="1"/>
          <p:nvPr/>
        </p:nvSpPr>
        <p:spPr>
          <a:xfrm>
            <a:off x="991375" y="1620709"/>
            <a:ext cx="5810055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面え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な面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B5BC695-860B-0128-B0BE-78795C3EA77B}"/>
              </a:ext>
            </a:extLst>
          </p:cNvPr>
          <p:cNvSpPr txBox="1"/>
          <p:nvPr/>
        </p:nvSpPr>
        <p:spPr>
          <a:xfrm>
            <a:off x="8331254" y="2933555"/>
            <a:ext cx="3300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endParaRPr kumimoji="1" lang="en-US" altLang="ja-JP" sz="48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面お，面う</a:t>
            </a:r>
          </a:p>
        </p:txBody>
      </p:sp>
    </p:spTree>
    <p:extLst>
      <p:ext uri="{BB962C8B-B14F-4D97-AF65-F5344CB8AC3E}">
        <p14:creationId xmlns:p14="http://schemas.microsoft.com/office/powerpoint/2010/main" val="327595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/>
      <p:bldP spid="29" grpId="0"/>
      <p:bldP spid="2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辺形 30"/>
          <p:cNvSpPr/>
          <p:nvPr/>
        </p:nvSpPr>
        <p:spPr>
          <a:xfrm rot="9042974">
            <a:off x="922649" y="3671536"/>
            <a:ext cx="3383084" cy="1922602"/>
          </a:xfrm>
          <a:prstGeom prst="parallelogram">
            <a:avLst>
              <a:gd name="adj" fmla="val 57349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平行四辺形 23"/>
          <p:cNvSpPr/>
          <p:nvPr/>
        </p:nvSpPr>
        <p:spPr>
          <a:xfrm>
            <a:off x="1611086" y="5131856"/>
            <a:ext cx="6176510" cy="1057011"/>
          </a:xfrm>
          <a:prstGeom prst="parallelogram">
            <a:avLst>
              <a:gd name="adj" fmla="val 18704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平行四辺形 28"/>
          <p:cNvSpPr/>
          <p:nvPr/>
        </p:nvSpPr>
        <p:spPr>
          <a:xfrm rot="9026542">
            <a:off x="5089844" y="3714068"/>
            <a:ext cx="3411939" cy="1788571"/>
          </a:xfrm>
          <a:prstGeom prst="parallelogram">
            <a:avLst>
              <a:gd name="adj" fmla="val 60723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611086" y="3017834"/>
            <a:ext cx="6176509" cy="3171033"/>
            <a:chOff x="1843087" y="2383632"/>
            <a:chExt cx="6800851" cy="3805238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4014788" y="2383632"/>
              <a:ext cx="0" cy="2536825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1843088" y="3652045"/>
              <a:ext cx="4629150" cy="253682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4014788" y="4920457"/>
              <a:ext cx="462915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014788" y="2383632"/>
              <a:ext cx="46291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8643938" y="2383632"/>
              <a:ext cx="0" cy="253682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6472238" y="2383632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6472238" y="4920456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1843087" y="2383632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1843087" y="4920456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正方形/長方形 31"/>
          <p:cNvSpPr/>
          <p:nvPr/>
        </p:nvSpPr>
        <p:spPr>
          <a:xfrm>
            <a:off x="1611085" y="4035902"/>
            <a:ext cx="4204179" cy="2123993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3583416" y="2988390"/>
            <a:ext cx="4204179" cy="2123993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425F2B1-020B-4C01-B63F-A370B3823BBC}"/>
              </a:ext>
            </a:extLst>
          </p:cNvPr>
          <p:cNvSpPr txBox="1"/>
          <p:nvPr/>
        </p:nvSpPr>
        <p:spPr>
          <a:xfrm rot="20232777">
            <a:off x="2130722" y="4181976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73FC8C9-0B07-4895-ABD2-FEA99B26D9C0}"/>
              </a:ext>
            </a:extLst>
          </p:cNvPr>
          <p:cNvSpPr txBox="1"/>
          <p:nvPr/>
        </p:nvSpPr>
        <p:spPr>
          <a:xfrm rot="1963976">
            <a:off x="3678104" y="5142615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9BB12B5-5137-407D-9D98-45709CB239EC}"/>
              </a:ext>
            </a:extLst>
          </p:cNvPr>
          <p:cNvSpPr txBox="1"/>
          <p:nvPr/>
        </p:nvSpPr>
        <p:spPr>
          <a:xfrm rot="20763468">
            <a:off x="6226218" y="4074846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DDB0F6B-EFEF-4816-900C-B297D51EBC0A}"/>
              </a:ext>
            </a:extLst>
          </p:cNvPr>
          <p:cNvSpPr txBox="1"/>
          <p:nvPr/>
        </p:nvSpPr>
        <p:spPr>
          <a:xfrm>
            <a:off x="4774093" y="2966989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A8A788F-E647-4F83-8F41-F29092C1727B}"/>
              </a:ext>
            </a:extLst>
          </p:cNvPr>
          <p:cNvSpPr txBox="1"/>
          <p:nvPr/>
        </p:nvSpPr>
        <p:spPr>
          <a:xfrm>
            <a:off x="930236" y="2629076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2674318-2A30-8473-24AB-60F936DABCCE}"/>
              </a:ext>
            </a:extLst>
          </p:cNvPr>
          <p:cNvCxnSpPr>
            <a:stCxn id="28" idx="3"/>
          </p:cNvCxnSpPr>
          <p:nvPr/>
        </p:nvCxnSpPr>
        <p:spPr>
          <a:xfrm>
            <a:off x="1863297" y="3136908"/>
            <a:ext cx="1360761" cy="8404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3DC393-F182-0508-8674-58F7E131EC49}"/>
              </a:ext>
            </a:extLst>
          </p:cNvPr>
          <p:cNvSpPr txBox="1"/>
          <p:nvPr/>
        </p:nvSpPr>
        <p:spPr>
          <a:xfrm>
            <a:off x="8307296" y="2789574"/>
            <a:ext cx="3342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endParaRPr kumimoji="1" lang="en-US" altLang="ja-JP" sz="48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面お，面う</a:t>
            </a:r>
            <a:endParaRPr kumimoji="1" lang="en-US" altLang="ja-JP" sz="48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面え，面い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9026B0-48E6-505F-E5CF-26F3A3F5A616}"/>
              </a:ext>
            </a:extLst>
          </p:cNvPr>
          <p:cNvSpPr txBox="1"/>
          <p:nvPr/>
        </p:nvSpPr>
        <p:spPr>
          <a:xfrm>
            <a:off x="1022776" y="534851"/>
            <a:ext cx="7571303" cy="83099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な面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を見つけよう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02B4E8B-6B98-0E93-E998-996B74321F12}"/>
              </a:ext>
            </a:extLst>
          </p:cNvPr>
          <p:cNvSpPr txBox="1"/>
          <p:nvPr/>
        </p:nvSpPr>
        <p:spPr>
          <a:xfrm>
            <a:off x="991375" y="1633637"/>
            <a:ext cx="5810055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面あ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な面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2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2" grpId="0" animBg="1"/>
      <p:bldP spid="33" grpId="0" animBg="1"/>
      <p:bldP spid="22" grpId="0"/>
      <p:bldP spid="26" grpId="0"/>
      <p:bldP spid="27" grpId="0"/>
      <p:bldP spid="28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辺形 30"/>
          <p:cNvSpPr/>
          <p:nvPr/>
        </p:nvSpPr>
        <p:spPr>
          <a:xfrm rot="9042974">
            <a:off x="922650" y="3671536"/>
            <a:ext cx="3383084" cy="1922602"/>
          </a:xfrm>
          <a:prstGeom prst="parallelogram">
            <a:avLst>
              <a:gd name="adj" fmla="val 57349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/>
          <p:cNvSpPr/>
          <p:nvPr/>
        </p:nvSpPr>
        <p:spPr>
          <a:xfrm>
            <a:off x="1647530" y="3017831"/>
            <a:ext cx="6140065" cy="1013468"/>
          </a:xfrm>
          <a:prstGeom prst="parallelogram">
            <a:avLst>
              <a:gd name="adj" fmla="val 193921"/>
            </a:avLst>
          </a:prstGeom>
          <a:pattFill prst="wdDnDiag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平行四辺形 21"/>
          <p:cNvSpPr/>
          <p:nvPr/>
        </p:nvSpPr>
        <p:spPr>
          <a:xfrm>
            <a:off x="1647530" y="5131853"/>
            <a:ext cx="6140065" cy="1013468"/>
          </a:xfrm>
          <a:prstGeom prst="parallelogram">
            <a:avLst>
              <a:gd name="adj" fmla="val 193921"/>
            </a:avLst>
          </a:prstGeom>
          <a:pattFill prst="wdDnDiag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平行四辺形 23"/>
          <p:cNvSpPr/>
          <p:nvPr/>
        </p:nvSpPr>
        <p:spPr>
          <a:xfrm>
            <a:off x="1611086" y="5131856"/>
            <a:ext cx="6176510" cy="1057011"/>
          </a:xfrm>
          <a:prstGeom prst="parallelogram">
            <a:avLst>
              <a:gd name="adj" fmla="val 187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611086" y="3017834"/>
            <a:ext cx="6176509" cy="3171033"/>
            <a:chOff x="1843087" y="2383632"/>
            <a:chExt cx="6800851" cy="3805238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4014788" y="2383632"/>
              <a:ext cx="0" cy="2536825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1843088" y="3652045"/>
              <a:ext cx="4629150" cy="253682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4014788" y="4920457"/>
              <a:ext cx="462915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014788" y="2383632"/>
              <a:ext cx="46291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8643938" y="2383632"/>
              <a:ext cx="0" cy="253682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6472238" y="2383632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6472238" y="4920456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1843087" y="2383632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1843087" y="4920456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正方形/長方形 24"/>
          <p:cNvSpPr/>
          <p:nvPr/>
        </p:nvSpPr>
        <p:spPr>
          <a:xfrm>
            <a:off x="1575424" y="4031299"/>
            <a:ext cx="4239840" cy="2143081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3547754" y="2992852"/>
            <a:ext cx="4239840" cy="2143081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873EA27-8B9F-4C4A-A4DB-D6E6F1340FB3}"/>
              </a:ext>
            </a:extLst>
          </p:cNvPr>
          <p:cNvSpPr txBox="1"/>
          <p:nvPr/>
        </p:nvSpPr>
        <p:spPr>
          <a:xfrm>
            <a:off x="8416478" y="4932850"/>
            <a:ext cx="31598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となりあって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いる面は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なっている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7CB0354-A3C9-44B4-8FC8-147547D9F6DE}"/>
              </a:ext>
            </a:extLst>
          </p:cNvPr>
          <p:cNvSpPr txBox="1"/>
          <p:nvPr/>
        </p:nvSpPr>
        <p:spPr>
          <a:xfrm rot="1963976">
            <a:off x="3678104" y="5142615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E8E4911-3911-4266-B4E5-5FAB23611842}"/>
              </a:ext>
            </a:extLst>
          </p:cNvPr>
          <p:cNvSpPr txBox="1"/>
          <p:nvPr/>
        </p:nvSpPr>
        <p:spPr>
          <a:xfrm rot="1373931">
            <a:off x="4012498" y="3012621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58A82A6-15C7-453C-B811-4551C86765B6}"/>
              </a:ext>
            </a:extLst>
          </p:cNvPr>
          <p:cNvSpPr txBox="1"/>
          <p:nvPr/>
        </p:nvSpPr>
        <p:spPr>
          <a:xfrm>
            <a:off x="6491105" y="3419455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FF1362E-76E4-4FDC-A00F-0C12E897E22D}"/>
              </a:ext>
            </a:extLst>
          </p:cNvPr>
          <p:cNvSpPr txBox="1"/>
          <p:nvPr/>
        </p:nvSpPr>
        <p:spPr>
          <a:xfrm rot="19720173">
            <a:off x="1979980" y="4124940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4003625-9412-8136-9D43-F5ADDB199065}"/>
              </a:ext>
            </a:extLst>
          </p:cNvPr>
          <p:cNvSpPr txBox="1"/>
          <p:nvPr/>
        </p:nvSpPr>
        <p:spPr>
          <a:xfrm>
            <a:off x="930236" y="2629076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</a:t>
            </a: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622DB403-051F-5602-935A-11964F6A5B14}"/>
              </a:ext>
            </a:extLst>
          </p:cNvPr>
          <p:cNvCxnSpPr>
            <a:stCxn id="28" idx="3"/>
          </p:cNvCxnSpPr>
          <p:nvPr/>
        </p:nvCxnSpPr>
        <p:spPr>
          <a:xfrm>
            <a:off x="1863297" y="3136908"/>
            <a:ext cx="1360761" cy="8404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6D215F-5988-45E8-5102-6FC731E5916C}"/>
              </a:ext>
            </a:extLst>
          </p:cNvPr>
          <p:cNvSpPr txBox="1"/>
          <p:nvPr/>
        </p:nvSpPr>
        <p:spPr>
          <a:xfrm>
            <a:off x="8416478" y="2402991"/>
            <a:ext cx="32788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endParaRPr kumimoji="1" lang="en-US" altLang="ja-JP" sz="48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面あ，面か</a:t>
            </a:r>
            <a:endParaRPr kumimoji="1" lang="en-US" altLang="ja-JP" sz="48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面え，面い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6AD93A-7025-1076-D43D-98135A4818A7}"/>
              </a:ext>
            </a:extLst>
          </p:cNvPr>
          <p:cNvSpPr txBox="1"/>
          <p:nvPr/>
        </p:nvSpPr>
        <p:spPr>
          <a:xfrm>
            <a:off x="1022776" y="534851"/>
            <a:ext cx="7571303" cy="83099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な面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を見つけよう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938D0D-3089-5BD7-3197-9199A245A1B9}"/>
              </a:ext>
            </a:extLst>
          </p:cNvPr>
          <p:cNvSpPr txBox="1"/>
          <p:nvPr/>
        </p:nvSpPr>
        <p:spPr>
          <a:xfrm>
            <a:off x="991375" y="1647084"/>
            <a:ext cx="5810055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面お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な面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972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5" grpId="0" animBg="1"/>
      <p:bldP spid="26" grpId="0" animBg="1"/>
      <p:bldP spid="27" grpId="0"/>
      <p:bldP spid="29" grpId="0"/>
      <p:bldP spid="30" grpId="0"/>
      <p:bldP spid="33" grpId="0"/>
      <p:bldP spid="2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345EA89-C032-5E92-758F-5E550A1B477E}"/>
              </a:ext>
            </a:extLst>
          </p:cNvPr>
          <p:cNvSpPr/>
          <p:nvPr/>
        </p:nvSpPr>
        <p:spPr>
          <a:xfrm>
            <a:off x="7564485" y="2111106"/>
            <a:ext cx="1691207" cy="157189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5400DB9-791E-7FD9-5203-0A2E8353149E}"/>
              </a:ext>
            </a:extLst>
          </p:cNvPr>
          <p:cNvSpPr/>
          <p:nvPr/>
        </p:nvSpPr>
        <p:spPr>
          <a:xfrm>
            <a:off x="3546897" y="1736053"/>
            <a:ext cx="1514493" cy="198416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直方体 2"/>
          <p:cNvSpPr/>
          <p:nvPr/>
        </p:nvSpPr>
        <p:spPr>
          <a:xfrm>
            <a:off x="3039609" y="1723869"/>
            <a:ext cx="2037357" cy="2514682"/>
          </a:xfrm>
          <a:prstGeom prst="cub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直方体 3"/>
          <p:cNvSpPr/>
          <p:nvPr/>
        </p:nvSpPr>
        <p:spPr>
          <a:xfrm>
            <a:off x="7033770" y="2086065"/>
            <a:ext cx="2221922" cy="2152485"/>
          </a:xfrm>
          <a:prstGeom prst="cub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60300" y="426291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面の数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75429" y="4899545"/>
            <a:ext cx="7308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直方体　①　　  ③　　　⑤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75429" y="5668986"/>
            <a:ext cx="7308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立方体　②　　  ④　　　⑥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93197" y="426291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辺の数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068720" y="426291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頂点の数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10481" y="2543108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直方体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82545" y="250600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立方体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48305" y="489954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48305" y="566898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81375" y="533238"/>
            <a:ext cx="10341293" cy="76944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復習：面と辺と頂点の数を数えてみよう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4E5A4A3-3893-44C7-A589-034F81BB3ED2}"/>
              </a:ext>
            </a:extLst>
          </p:cNvPr>
          <p:cNvGrpSpPr/>
          <p:nvPr/>
        </p:nvGrpSpPr>
        <p:grpSpPr>
          <a:xfrm>
            <a:off x="7033770" y="2086064"/>
            <a:ext cx="2221922" cy="2152486"/>
            <a:chOff x="2153850" y="1689235"/>
            <a:chExt cx="2664867" cy="2544832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9731B27A-F769-4494-BFB4-B12FCFBD81EA}"/>
                </a:ext>
              </a:extLst>
            </p:cNvPr>
            <p:cNvCxnSpPr/>
            <p:nvPr/>
          </p:nvCxnSpPr>
          <p:spPr>
            <a:xfrm>
              <a:off x="2825025" y="1689235"/>
              <a:ext cx="0" cy="1917621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DFE44688-38DF-4B32-9142-D16D3C094D0A}"/>
                </a:ext>
              </a:extLst>
            </p:cNvPr>
            <p:cNvCxnSpPr/>
            <p:nvPr/>
          </p:nvCxnSpPr>
          <p:spPr>
            <a:xfrm flipV="1">
              <a:off x="2153850" y="3606856"/>
              <a:ext cx="671175" cy="627211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D7E71363-6B99-4D46-8A9C-2273BDC580B7}"/>
                </a:ext>
              </a:extLst>
            </p:cNvPr>
            <p:cNvCxnSpPr/>
            <p:nvPr/>
          </p:nvCxnSpPr>
          <p:spPr>
            <a:xfrm>
              <a:off x="2825025" y="3606856"/>
              <a:ext cx="1993692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F2FD73C-AC31-470B-A26F-2123179AB754}"/>
              </a:ext>
            </a:extLst>
          </p:cNvPr>
          <p:cNvCxnSpPr>
            <a:cxnSpLocks/>
          </p:cNvCxnSpPr>
          <p:nvPr/>
        </p:nvCxnSpPr>
        <p:spPr>
          <a:xfrm>
            <a:off x="3565897" y="1723869"/>
            <a:ext cx="0" cy="1984169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2D4FFA7C-D609-4D2C-9AB6-7C60A3A683E6}"/>
              </a:ext>
            </a:extLst>
          </p:cNvPr>
          <p:cNvCxnSpPr>
            <a:cxnSpLocks/>
          </p:cNvCxnSpPr>
          <p:nvPr/>
        </p:nvCxnSpPr>
        <p:spPr>
          <a:xfrm flipV="1">
            <a:off x="3033810" y="3704887"/>
            <a:ext cx="503302" cy="558032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76433A24-BDFE-4EB6-ACA0-27D480269A1B}"/>
              </a:ext>
            </a:extLst>
          </p:cNvPr>
          <p:cNvCxnSpPr>
            <a:cxnSpLocks/>
          </p:cNvCxnSpPr>
          <p:nvPr/>
        </p:nvCxnSpPr>
        <p:spPr>
          <a:xfrm>
            <a:off x="3508326" y="3708038"/>
            <a:ext cx="156864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56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94B97-F1C3-B8DF-2888-1413965C1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B6A9A4-163B-7271-8E5B-12E9DCEC3471}"/>
              </a:ext>
            </a:extLst>
          </p:cNvPr>
          <p:cNvSpPr txBox="1"/>
          <p:nvPr/>
        </p:nvSpPr>
        <p:spPr>
          <a:xfrm>
            <a:off x="1390700" y="666670"/>
            <a:ext cx="780213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33CC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直方体を使って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辺と辺の関係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を調べよう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92DF22-3107-6FD2-80F2-A300141CE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9312" r="2956" b="2518"/>
          <a:stretch/>
        </p:blipFill>
        <p:spPr bwMode="auto">
          <a:xfrm>
            <a:off x="3303223" y="2654915"/>
            <a:ext cx="5585553" cy="364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1662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平行四辺形 23"/>
          <p:cNvSpPr/>
          <p:nvPr/>
        </p:nvSpPr>
        <p:spPr>
          <a:xfrm>
            <a:off x="1611086" y="5131856"/>
            <a:ext cx="6176510" cy="1057011"/>
          </a:xfrm>
          <a:prstGeom prst="parallelogram">
            <a:avLst>
              <a:gd name="adj" fmla="val 187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611086" y="3017834"/>
            <a:ext cx="6176509" cy="3171033"/>
            <a:chOff x="1843087" y="2383632"/>
            <a:chExt cx="6800851" cy="3805238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4014788" y="2383632"/>
              <a:ext cx="0" cy="2536825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1843088" y="3652045"/>
              <a:ext cx="4629150" cy="253682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4014788" y="4920457"/>
              <a:ext cx="462915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014788" y="2383632"/>
              <a:ext cx="46291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8643938" y="2383632"/>
              <a:ext cx="0" cy="253682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6472238" y="2383632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6472238" y="4920456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1843087" y="2383632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1843087" y="4920456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直線コネクタ 26"/>
          <p:cNvCxnSpPr/>
          <p:nvPr/>
        </p:nvCxnSpPr>
        <p:spPr>
          <a:xfrm>
            <a:off x="3583416" y="3017834"/>
            <a:ext cx="4204179" cy="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3583416" y="5131855"/>
            <a:ext cx="4204179" cy="0"/>
          </a:xfrm>
          <a:prstGeom prst="line">
            <a:avLst/>
          </a:prstGeom>
          <a:ln w="1143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611086" y="4095053"/>
            <a:ext cx="4204179" cy="0"/>
          </a:xfrm>
          <a:prstGeom prst="line">
            <a:avLst/>
          </a:prstGeom>
          <a:ln w="1143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611086" y="6188865"/>
            <a:ext cx="4204179" cy="0"/>
          </a:xfrm>
          <a:prstGeom prst="line">
            <a:avLst/>
          </a:prstGeom>
          <a:ln w="1143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FADEBE4-0AA5-4FB2-8173-4E969EB5A653}"/>
              </a:ext>
            </a:extLst>
          </p:cNvPr>
          <p:cNvSpPr txBox="1"/>
          <p:nvPr/>
        </p:nvSpPr>
        <p:spPr>
          <a:xfrm>
            <a:off x="1007670" y="576462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99A6667-91CC-4331-9B6D-CC6B058EB79C}"/>
              </a:ext>
            </a:extLst>
          </p:cNvPr>
          <p:cNvSpPr txBox="1"/>
          <p:nvPr/>
        </p:nvSpPr>
        <p:spPr>
          <a:xfrm>
            <a:off x="5788994" y="6118570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F002F59-BBA1-4929-A88D-F344BE3CE37A}"/>
              </a:ext>
            </a:extLst>
          </p:cNvPr>
          <p:cNvSpPr txBox="1"/>
          <p:nvPr/>
        </p:nvSpPr>
        <p:spPr>
          <a:xfrm>
            <a:off x="7685195" y="5096708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0A62114-8EFD-4824-A2A5-6AC7EB90A86C}"/>
              </a:ext>
            </a:extLst>
          </p:cNvPr>
          <p:cNvSpPr txBox="1"/>
          <p:nvPr/>
        </p:nvSpPr>
        <p:spPr>
          <a:xfrm>
            <a:off x="2980001" y="4570893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F285F1C-5B49-445C-AC55-4CE11FE876C3}"/>
              </a:ext>
            </a:extLst>
          </p:cNvPr>
          <p:cNvSpPr txBox="1"/>
          <p:nvPr/>
        </p:nvSpPr>
        <p:spPr>
          <a:xfrm>
            <a:off x="1007670" y="3702972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AE2B21F-CF83-4D91-BFD4-7DD69EC3C15B}"/>
              </a:ext>
            </a:extLst>
          </p:cNvPr>
          <p:cNvSpPr txBox="1"/>
          <p:nvPr/>
        </p:nvSpPr>
        <p:spPr>
          <a:xfrm>
            <a:off x="5876119" y="3951785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ED5E469-5030-4B53-9CC6-84CBEB34D8A5}"/>
              </a:ext>
            </a:extLst>
          </p:cNvPr>
          <p:cNvSpPr txBox="1"/>
          <p:nvPr/>
        </p:nvSpPr>
        <p:spPr>
          <a:xfrm>
            <a:off x="7791975" y="267205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3FA20F2-B380-4B00-88C1-1624B9F2BA87}"/>
              </a:ext>
            </a:extLst>
          </p:cNvPr>
          <p:cNvSpPr txBox="1"/>
          <p:nvPr/>
        </p:nvSpPr>
        <p:spPr>
          <a:xfrm>
            <a:off x="3031399" y="2480198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3F8FF22-CEFE-49E9-A8B6-BD86A4B56CDF}"/>
              </a:ext>
            </a:extLst>
          </p:cNvPr>
          <p:cNvSpPr txBox="1"/>
          <p:nvPr/>
        </p:nvSpPr>
        <p:spPr>
          <a:xfrm>
            <a:off x="8654645" y="4570893"/>
            <a:ext cx="28826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HG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に平行な辺は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３本ある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HG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も含めると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セット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CEC3B6-CE9D-1A51-D27E-5AC1C56CE9F8}"/>
              </a:ext>
            </a:extLst>
          </p:cNvPr>
          <p:cNvSpPr txBox="1"/>
          <p:nvPr/>
        </p:nvSpPr>
        <p:spPr>
          <a:xfrm>
            <a:off x="8715491" y="1617449"/>
            <a:ext cx="25071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答え．</a:t>
            </a:r>
            <a:endParaRPr kumimoji="1" lang="en-US" altLang="ja-JP" sz="44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DC</a:t>
            </a:r>
          </a:p>
          <a:p>
            <a:r>
              <a:rPr kumimoji="1" lang="ja-JP" altLang="en-US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EF</a:t>
            </a:r>
          </a:p>
          <a:p>
            <a:r>
              <a:rPr kumimoji="1" lang="ja-JP" altLang="en-US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AB</a:t>
            </a:r>
            <a:endParaRPr kumimoji="1" lang="ja-JP" altLang="en-US" sz="44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9FD596-434A-0FC8-254D-01888CBB8204}"/>
              </a:ext>
            </a:extLst>
          </p:cNvPr>
          <p:cNvSpPr txBox="1"/>
          <p:nvPr/>
        </p:nvSpPr>
        <p:spPr>
          <a:xfrm>
            <a:off x="1022776" y="534851"/>
            <a:ext cx="7571303" cy="83099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な辺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を見つけよう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15AC4A-18AC-015C-0304-C93B6B26474E}"/>
              </a:ext>
            </a:extLst>
          </p:cNvPr>
          <p:cNvSpPr txBox="1"/>
          <p:nvPr/>
        </p:nvSpPr>
        <p:spPr>
          <a:xfrm>
            <a:off x="991375" y="1582681"/>
            <a:ext cx="617651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HG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な辺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330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平行四辺形 23"/>
          <p:cNvSpPr/>
          <p:nvPr/>
        </p:nvSpPr>
        <p:spPr>
          <a:xfrm>
            <a:off x="1611086" y="5131856"/>
            <a:ext cx="6176510" cy="1057011"/>
          </a:xfrm>
          <a:prstGeom prst="parallelogram">
            <a:avLst>
              <a:gd name="adj" fmla="val 187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611086" y="3017834"/>
            <a:ext cx="6176509" cy="3171033"/>
            <a:chOff x="1843087" y="2383632"/>
            <a:chExt cx="6800851" cy="3805238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4014788" y="2383632"/>
              <a:ext cx="0" cy="2536825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1843088" y="3652045"/>
              <a:ext cx="4629150" cy="253682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4014788" y="4920457"/>
              <a:ext cx="462915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014788" y="2383632"/>
              <a:ext cx="46291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8643938" y="2383632"/>
              <a:ext cx="0" cy="253682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6472238" y="2383632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6472238" y="4920456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1843087" y="2383632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1843087" y="4920456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直線コネクタ 21"/>
          <p:cNvCxnSpPr/>
          <p:nvPr/>
        </p:nvCxnSpPr>
        <p:spPr>
          <a:xfrm flipH="1">
            <a:off x="1536745" y="3017832"/>
            <a:ext cx="2076747" cy="1108788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>
            <a:off x="5780459" y="3017832"/>
            <a:ext cx="2041942" cy="1052346"/>
          </a:xfrm>
          <a:prstGeom prst="line">
            <a:avLst/>
          </a:prstGeom>
          <a:ln w="1143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>
            <a:off x="1611085" y="5089416"/>
            <a:ext cx="1972331" cy="1066343"/>
          </a:xfrm>
          <a:prstGeom prst="line">
            <a:avLst/>
          </a:prstGeom>
          <a:ln w="1143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H="1">
            <a:off x="5780459" y="5103413"/>
            <a:ext cx="2041942" cy="1052346"/>
          </a:xfrm>
          <a:prstGeom prst="line">
            <a:avLst/>
          </a:prstGeom>
          <a:ln w="1143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C199194-8BA5-45F4-8EDD-2BA4E59AC57C}"/>
              </a:ext>
            </a:extLst>
          </p:cNvPr>
          <p:cNvSpPr txBox="1"/>
          <p:nvPr/>
        </p:nvSpPr>
        <p:spPr>
          <a:xfrm>
            <a:off x="1007670" y="576462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9D8025F-41F1-403B-B5E8-83ADB02755C1}"/>
              </a:ext>
            </a:extLst>
          </p:cNvPr>
          <p:cNvSpPr txBox="1"/>
          <p:nvPr/>
        </p:nvSpPr>
        <p:spPr>
          <a:xfrm>
            <a:off x="5788994" y="6118570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35EFE8E-D252-4793-A033-27AD32F4C66A}"/>
              </a:ext>
            </a:extLst>
          </p:cNvPr>
          <p:cNvSpPr txBox="1"/>
          <p:nvPr/>
        </p:nvSpPr>
        <p:spPr>
          <a:xfrm>
            <a:off x="7890392" y="4866534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AD7E690-48D5-453C-A5DB-5D7B3F27A577}"/>
              </a:ext>
            </a:extLst>
          </p:cNvPr>
          <p:cNvSpPr txBox="1"/>
          <p:nvPr/>
        </p:nvSpPr>
        <p:spPr>
          <a:xfrm>
            <a:off x="2980001" y="4570893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DEB58AE-D898-4A57-BD95-77C9F4B81C95}"/>
              </a:ext>
            </a:extLst>
          </p:cNvPr>
          <p:cNvSpPr txBox="1"/>
          <p:nvPr/>
        </p:nvSpPr>
        <p:spPr>
          <a:xfrm>
            <a:off x="1007670" y="3702972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AD31AED-9B85-4753-84E5-B210F8093E50}"/>
              </a:ext>
            </a:extLst>
          </p:cNvPr>
          <p:cNvSpPr txBox="1"/>
          <p:nvPr/>
        </p:nvSpPr>
        <p:spPr>
          <a:xfrm>
            <a:off x="5876119" y="3951785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69E5A2F-F8E7-4B16-919F-B7E0CB451E22}"/>
              </a:ext>
            </a:extLst>
          </p:cNvPr>
          <p:cNvSpPr txBox="1"/>
          <p:nvPr/>
        </p:nvSpPr>
        <p:spPr>
          <a:xfrm>
            <a:off x="7791975" y="267205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F7BE520-6112-4066-9CF5-DDB26AFDB9E7}"/>
              </a:ext>
            </a:extLst>
          </p:cNvPr>
          <p:cNvSpPr txBox="1"/>
          <p:nvPr/>
        </p:nvSpPr>
        <p:spPr>
          <a:xfrm>
            <a:off x="3031399" y="2480198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B87642-F706-1EA2-6F1A-7194BC973402}"/>
              </a:ext>
            </a:extLst>
          </p:cNvPr>
          <p:cNvSpPr txBox="1"/>
          <p:nvPr/>
        </p:nvSpPr>
        <p:spPr>
          <a:xfrm>
            <a:off x="8659985" y="1610091"/>
            <a:ext cx="24636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答え．</a:t>
            </a:r>
            <a:endParaRPr kumimoji="1" lang="en-US" altLang="ja-JP" sz="44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FG</a:t>
            </a:r>
          </a:p>
          <a:p>
            <a:r>
              <a:rPr kumimoji="1" lang="ja-JP" altLang="en-US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AD</a:t>
            </a:r>
          </a:p>
          <a:p>
            <a:r>
              <a:rPr kumimoji="1" lang="ja-JP" altLang="en-US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BC</a:t>
            </a:r>
            <a:endParaRPr kumimoji="1" lang="ja-JP" altLang="en-US" sz="44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0B7496-B411-4B39-A9E6-54891AB89574}"/>
              </a:ext>
            </a:extLst>
          </p:cNvPr>
          <p:cNvSpPr txBox="1"/>
          <p:nvPr/>
        </p:nvSpPr>
        <p:spPr>
          <a:xfrm>
            <a:off x="8859521" y="4575210"/>
            <a:ext cx="2550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またまた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本セットに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なっている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885B0A7-BEB1-26AD-084F-EACB5E62ADF7}"/>
              </a:ext>
            </a:extLst>
          </p:cNvPr>
          <p:cNvSpPr txBox="1"/>
          <p:nvPr/>
        </p:nvSpPr>
        <p:spPr>
          <a:xfrm>
            <a:off x="1022776" y="534851"/>
            <a:ext cx="7571303" cy="83099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な辺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を見つけよう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2FADF4-FF5A-98C8-21F9-ED4DFA5E4792}"/>
              </a:ext>
            </a:extLst>
          </p:cNvPr>
          <p:cNvSpPr txBox="1"/>
          <p:nvPr/>
        </p:nvSpPr>
        <p:spPr>
          <a:xfrm>
            <a:off x="991375" y="1582681"/>
            <a:ext cx="6136538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EH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な辺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500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平行四辺形 23"/>
          <p:cNvSpPr/>
          <p:nvPr/>
        </p:nvSpPr>
        <p:spPr>
          <a:xfrm>
            <a:off x="1611086" y="5131856"/>
            <a:ext cx="6176510" cy="1057011"/>
          </a:xfrm>
          <a:prstGeom prst="parallelogram">
            <a:avLst>
              <a:gd name="adj" fmla="val 187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611086" y="3017834"/>
            <a:ext cx="6176509" cy="3171033"/>
            <a:chOff x="1843087" y="2383632"/>
            <a:chExt cx="6800851" cy="3805238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4014788" y="2383632"/>
              <a:ext cx="0" cy="2536825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1843088" y="3652045"/>
              <a:ext cx="4629150" cy="253682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4014788" y="4920457"/>
              <a:ext cx="462915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014788" y="2383632"/>
              <a:ext cx="46291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8643938" y="2383632"/>
              <a:ext cx="0" cy="253682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6472238" y="2383632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6472238" y="4920456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1843087" y="2383632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1843087" y="4920456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F7CDD94-2B1C-44DD-8A1B-25014DA39650}"/>
              </a:ext>
            </a:extLst>
          </p:cNvPr>
          <p:cNvCxnSpPr/>
          <p:nvPr/>
        </p:nvCxnSpPr>
        <p:spPr>
          <a:xfrm>
            <a:off x="1611086" y="4067503"/>
            <a:ext cx="0" cy="2121364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3DABB30-8B2F-4AC7-89C9-804B6125F453}"/>
              </a:ext>
            </a:extLst>
          </p:cNvPr>
          <p:cNvCxnSpPr/>
          <p:nvPr/>
        </p:nvCxnSpPr>
        <p:spPr>
          <a:xfrm>
            <a:off x="7787595" y="3010491"/>
            <a:ext cx="0" cy="2121364"/>
          </a:xfrm>
          <a:prstGeom prst="line">
            <a:avLst/>
          </a:prstGeom>
          <a:ln w="1143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3281B6DD-C3A8-4595-B84A-96FF9A4B68B0}"/>
              </a:ext>
            </a:extLst>
          </p:cNvPr>
          <p:cNvCxnSpPr/>
          <p:nvPr/>
        </p:nvCxnSpPr>
        <p:spPr>
          <a:xfrm>
            <a:off x="5815265" y="4067501"/>
            <a:ext cx="0" cy="2121364"/>
          </a:xfrm>
          <a:prstGeom prst="line">
            <a:avLst/>
          </a:prstGeom>
          <a:ln w="1143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756A1FC1-4DF9-4CD9-AE5E-BB669FAC1E0A}"/>
              </a:ext>
            </a:extLst>
          </p:cNvPr>
          <p:cNvCxnSpPr/>
          <p:nvPr/>
        </p:nvCxnSpPr>
        <p:spPr>
          <a:xfrm>
            <a:off x="3583416" y="3017834"/>
            <a:ext cx="0" cy="2121364"/>
          </a:xfrm>
          <a:prstGeom prst="line">
            <a:avLst/>
          </a:prstGeom>
          <a:ln w="1143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3F8FF22-CEFE-49E9-A8B6-BD86A4B56CDF}"/>
              </a:ext>
            </a:extLst>
          </p:cNvPr>
          <p:cNvSpPr txBox="1"/>
          <p:nvPr/>
        </p:nvSpPr>
        <p:spPr>
          <a:xfrm>
            <a:off x="8434344" y="4487802"/>
            <a:ext cx="327299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辺は全部で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本ずつ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組の辺がそれぞれ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になっている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58065BE-5F78-4C23-BAF0-AAFC6B3FD103}"/>
              </a:ext>
            </a:extLst>
          </p:cNvPr>
          <p:cNvSpPr txBox="1"/>
          <p:nvPr/>
        </p:nvSpPr>
        <p:spPr>
          <a:xfrm>
            <a:off x="1007670" y="576462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60AFCB8-C6AE-4C18-AF48-1040E1B63002}"/>
              </a:ext>
            </a:extLst>
          </p:cNvPr>
          <p:cNvSpPr txBox="1"/>
          <p:nvPr/>
        </p:nvSpPr>
        <p:spPr>
          <a:xfrm>
            <a:off x="5788994" y="6118570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A464931-4BFF-44D3-A14A-227AD42347BC}"/>
              </a:ext>
            </a:extLst>
          </p:cNvPr>
          <p:cNvSpPr txBox="1"/>
          <p:nvPr/>
        </p:nvSpPr>
        <p:spPr>
          <a:xfrm>
            <a:off x="7588685" y="5099704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8EB633B-D143-4BE6-860D-51F456147A19}"/>
              </a:ext>
            </a:extLst>
          </p:cNvPr>
          <p:cNvSpPr txBox="1"/>
          <p:nvPr/>
        </p:nvSpPr>
        <p:spPr>
          <a:xfrm>
            <a:off x="2980001" y="4570893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2386B95-34A7-4545-B01F-B83EDD5697AC}"/>
              </a:ext>
            </a:extLst>
          </p:cNvPr>
          <p:cNvSpPr txBox="1"/>
          <p:nvPr/>
        </p:nvSpPr>
        <p:spPr>
          <a:xfrm>
            <a:off x="1007670" y="3702972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E004678-35CA-4356-A695-136185FF901B}"/>
              </a:ext>
            </a:extLst>
          </p:cNvPr>
          <p:cNvSpPr txBox="1"/>
          <p:nvPr/>
        </p:nvSpPr>
        <p:spPr>
          <a:xfrm>
            <a:off x="5876119" y="3951785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1C38AF3-FA76-467E-B4BA-EE7AED163065}"/>
              </a:ext>
            </a:extLst>
          </p:cNvPr>
          <p:cNvSpPr txBox="1"/>
          <p:nvPr/>
        </p:nvSpPr>
        <p:spPr>
          <a:xfrm>
            <a:off x="7791975" y="267205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979A2E4-64DF-4CFD-BFF7-F3C8E4F81B12}"/>
              </a:ext>
            </a:extLst>
          </p:cNvPr>
          <p:cNvSpPr txBox="1"/>
          <p:nvPr/>
        </p:nvSpPr>
        <p:spPr>
          <a:xfrm>
            <a:off x="3031399" y="2480198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AC43E6-C554-F72C-438F-F7FCC89669B6}"/>
              </a:ext>
            </a:extLst>
          </p:cNvPr>
          <p:cNvSpPr txBox="1"/>
          <p:nvPr/>
        </p:nvSpPr>
        <p:spPr>
          <a:xfrm>
            <a:off x="8659985" y="1610091"/>
            <a:ext cx="23842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答え．</a:t>
            </a:r>
            <a:endParaRPr kumimoji="1" lang="en-US" altLang="ja-JP" sz="44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HD</a:t>
            </a:r>
            <a:endParaRPr lang="en-US" altLang="ja-JP" sz="44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FB</a:t>
            </a:r>
          </a:p>
          <a:p>
            <a:r>
              <a:rPr kumimoji="1" lang="ja-JP" altLang="en-US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GC</a:t>
            </a:r>
            <a:endParaRPr kumimoji="1" lang="ja-JP" altLang="en-US" sz="36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FFB5D41-4EF4-4B8E-5885-81148E276D14}"/>
              </a:ext>
            </a:extLst>
          </p:cNvPr>
          <p:cNvSpPr txBox="1"/>
          <p:nvPr/>
        </p:nvSpPr>
        <p:spPr>
          <a:xfrm>
            <a:off x="1022776" y="534851"/>
            <a:ext cx="7571303" cy="83099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な辺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を見つけよう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9D6428A-BA89-935F-C8E0-9248B7797528}"/>
              </a:ext>
            </a:extLst>
          </p:cNvPr>
          <p:cNvSpPr txBox="1"/>
          <p:nvPr/>
        </p:nvSpPr>
        <p:spPr>
          <a:xfrm>
            <a:off x="991375" y="1582681"/>
            <a:ext cx="6136538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EA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な辺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38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平行四辺形 23"/>
          <p:cNvSpPr/>
          <p:nvPr/>
        </p:nvSpPr>
        <p:spPr>
          <a:xfrm>
            <a:off x="1611086" y="5131856"/>
            <a:ext cx="6176510" cy="1057011"/>
          </a:xfrm>
          <a:prstGeom prst="parallelogram">
            <a:avLst>
              <a:gd name="adj" fmla="val 187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611086" y="3017834"/>
            <a:ext cx="6176509" cy="3171033"/>
            <a:chOff x="1843087" y="2383632"/>
            <a:chExt cx="6800851" cy="3805238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4014788" y="2383632"/>
              <a:ext cx="0" cy="2536825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1843088" y="3652045"/>
              <a:ext cx="4629150" cy="253682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4014788" y="4920457"/>
              <a:ext cx="462915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014788" y="2383632"/>
              <a:ext cx="46291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8643938" y="2383632"/>
              <a:ext cx="0" cy="253682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6472238" y="2383632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6472238" y="4920456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1843087" y="2383632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1843087" y="4920456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線コネクタ 22"/>
          <p:cNvCxnSpPr/>
          <p:nvPr/>
        </p:nvCxnSpPr>
        <p:spPr>
          <a:xfrm>
            <a:off x="3583416" y="3017834"/>
            <a:ext cx="4204179" cy="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>
            <a:off x="1536745" y="3017832"/>
            <a:ext cx="2076747" cy="1108788"/>
          </a:xfrm>
          <a:prstGeom prst="line">
            <a:avLst/>
          </a:pr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H="1">
            <a:off x="5780459" y="3017832"/>
            <a:ext cx="2041942" cy="1052346"/>
          </a:xfrm>
          <a:prstGeom prst="line">
            <a:avLst/>
          </a:pr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7787595" y="3017832"/>
            <a:ext cx="0" cy="2114023"/>
          </a:xfrm>
          <a:prstGeom prst="line">
            <a:avLst/>
          </a:pr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3613492" y="3017832"/>
            <a:ext cx="0" cy="2114023"/>
          </a:xfrm>
          <a:prstGeom prst="line">
            <a:avLst/>
          </a:pr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B286EC4-F8E9-44F5-8827-A6EE4EABC795}"/>
              </a:ext>
            </a:extLst>
          </p:cNvPr>
          <p:cNvSpPr txBox="1"/>
          <p:nvPr/>
        </p:nvSpPr>
        <p:spPr>
          <a:xfrm>
            <a:off x="1007670" y="576462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B186DC6-446B-4C07-B2A5-3146021A1FEB}"/>
              </a:ext>
            </a:extLst>
          </p:cNvPr>
          <p:cNvSpPr txBox="1"/>
          <p:nvPr/>
        </p:nvSpPr>
        <p:spPr>
          <a:xfrm>
            <a:off x="5788994" y="6118570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5CD1233-C09B-4A64-A3F5-7B1C5715CFDB}"/>
              </a:ext>
            </a:extLst>
          </p:cNvPr>
          <p:cNvSpPr txBox="1"/>
          <p:nvPr/>
        </p:nvSpPr>
        <p:spPr>
          <a:xfrm>
            <a:off x="7890392" y="4866534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1D954EF-006C-48AC-A8A5-481A23DCED25}"/>
              </a:ext>
            </a:extLst>
          </p:cNvPr>
          <p:cNvSpPr txBox="1"/>
          <p:nvPr/>
        </p:nvSpPr>
        <p:spPr>
          <a:xfrm>
            <a:off x="2980001" y="4570893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63BB2A2-EC1B-4129-9169-F2B4B94CB1B1}"/>
              </a:ext>
            </a:extLst>
          </p:cNvPr>
          <p:cNvSpPr txBox="1"/>
          <p:nvPr/>
        </p:nvSpPr>
        <p:spPr>
          <a:xfrm>
            <a:off x="1007670" y="3702972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E7174B8-95F3-4120-A98D-D8F7F66A9E75}"/>
              </a:ext>
            </a:extLst>
          </p:cNvPr>
          <p:cNvSpPr txBox="1"/>
          <p:nvPr/>
        </p:nvSpPr>
        <p:spPr>
          <a:xfrm>
            <a:off x="5876119" y="3951785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FF9B98E-2783-44BC-83B2-E5B4ED8A9EE0}"/>
              </a:ext>
            </a:extLst>
          </p:cNvPr>
          <p:cNvSpPr txBox="1"/>
          <p:nvPr/>
        </p:nvSpPr>
        <p:spPr>
          <a:xfrm>
            <a:off x="7791975" y="267205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8927DB0-D54C-4C7F-B0D5-37D24C0D4D4F}"/>
              </a:ext>
            </a:extLst>
          </p:cNvPr>
          <p:cNvSpPr txBox="1"/>
          <p:nvPr/>
        </p:nvSpPr>
        <p:spPr>
          <a:xfrm>
            <a:off x="3031399" y="2480198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A3E0F75-73AC-4C50-AC83-0286072586DE}"/>
              </a:ext>
            </a:extLst>
          </p:cNvPr>
          <p:cNvSpPr txBox="1"/>
          <p:nvPr/>
        </p:nvSpPr>
        <p:spPr>
          <a:xfrm>
            <a:off x="8383633" y="1490008"/>
            <a:ext cx="35702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ja-JP" altLang="en-US" sz="2400" b="1" i="0" u="none" strike="noStrike" baseline="0" dirty="0">
                <a:solidFill>
                  <a:schemeClr val="accent6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辺と辺が交わって</a:t>
            </a:r>
            <a:endParaRPr lang="en-US" altLang="ja-JP" sz="2400" b="1" i="0" u="none" strike="noStrike" baseline="0" dirty="0">
              <a:solidFill>
                <a:schemeClr val="accent6"/>
              </a:solidFill>
              <a:latin typeface="Tosho-J Roman Italic" panose="020B0600000000000000" pitchFamily="34" charset="0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2400" b="1" i="0" u="none" strike="noStrike" baseline="0" dirty="0">
                <a:solidFill>
                  <a:schemeClr val="accent6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いないと角度は測れない</a:t>
            </a:r>
            <a:endParaRPr lang="en-US" altLang="ja-JP" sz="2400" b="1" i="0" u="none" strike="noStrike" baseline="0" dirty="0">
              <a:solidFill>
                <a:schemeClr val="accent6"/>
              </a:solidFill>
              <a:latin typeface="Tosho-J Roman Italic" panose="020B0600000000000000" pitchFamily="34" charset="0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2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垂直になるのは</a:t>
            </a:r>
            <a:endParaRPr lang="en-US" altLang="ja-JP" sz="2400" b="1" dirty="0">
              <a:solidFill>
                <a:srgbClr val="000000"/>
              </a:solidFill>
              <a:latin typeface="Tosho-J Roman Italic" panose="020B0600000000000000" pitchFamily="34" charset="0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2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辺の両端のＨとＧから</a:t>
            </a:r>
            <a:endParaRPr lang="en-US" altLang="ja-JP" sz="2400" b="1" i="0" u="none" strike="noStrike" baseline="0" dirty="0">
              <a:solidFill>
                <a:srgbClr val="000000"/>
              </a:solidFill>
              <a:latin typeface="Tosho-J Roman Italic" panose="020B0600000000000000" pitchFamily="34" charset="0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2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でている辺</a:t>
            </a:r>
            <a:endParaRPr kumimoji="1"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23202CC-4824-FDAA-DC1B-33EDA7CBA7B7}"/>
              </a:ext>
            </a:extLst>
          </p:cNvPr>
          <p:cNvSpPr txBox="1"/>
          <p:nvPr/>
        </p:nvSpPr>
        <p:spPr>
          <a:xfrm>
            <a:off x="8695869" y="3429000"/>
            <a:ext cx="22673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答え．</a:t>
            </a:r>
            <a:endParaRPr kumimoji="1" lang="en-US" altLang="ja-JP" sz="40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HE</a:t>
            </a:r>
            <a:endParaRPr lang="en-US" altLang="ja-JP" sz="40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000" b="1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HD</a:t>
            </a:r>
          </a:p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GF</a:t>
            </a:r>
            <a:endParaRPr lang="en-US" altLang="ja-JP" sz="40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GC</a:t>
            </a:r>
            <a:endParaRPr kumimoji="1" lang="ja-JP" altLang="en-US" sz="40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5C851B8-C7D1-BBA8-15DD-89B306CAFCE8}"/>
              </a:ext>
            </a:extLst>
          </p:cNvPr>
          <p:cNvSpPr txBox="1"/>
          <p:nvPr/>
        </p:nvSpPr>
        <p:spPr>
          <a:xfrm>
            <a:off x="1022776" y="534851"/>
            <a:ext cx="7571303" cy="83099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な辺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を見つけよう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E36FFC9-FC69-E8AF-74E8-95D84B07BE16}"/>
              </a:ext>
            </a:extLst>
          </p:cNvPr>
          <p:cNvSpPr txBox="1"/>
          <p:nvPr/>
        </p:nvSpPr>
        <p:spPr>
          <a:xfrm>
            <a:off x="991375" y="1562082"/>
            <a:ext cx="6187947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HG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な辺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54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平行四辺形 23"/>
          <p:cNvSpPr/>
          <p:nvPr/>
        </p:nvSpPr>
        <p:spPr>
          <a:xfrm>
            <a:off x="1611086" y="5131856"/>
            <a:ext cx="6176510" cy="1057011"/>
          </a:xfrm>
          <a:prstGeom prst="parallelogram">
            <a:avLst>
              <a:gd name="adj" fmla="val 187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611086" y="3017834"/>
            <a:ext cx="6176509" cy="3171033"/>
            <a:chOff x="1843087" y="2383632"/>
            <a:chExt cx="6800851" cy="3805238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4014788" y="2383632"/>
              <a:ext cx="0" cy="2536825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1843088" y="3652045"/>
              <a:ext cx="4629150" cy="253682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4014788" y="4920457"/>
              <a:ext cx="462915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014788" y="2383632"/>
              <a:ext cx="46291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8643938" y="2383632"/>
              <a:ext cx="0" cy="253682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6472238" y="2383632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6472238" y="4920456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1843087" y="2383632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1843087" y="4920456"/>
              <a:ext cx="2171700" cy="1268412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直線コネクタ 26"/>
          <p:cNvCxnSpPr/>
          <p:nvPr/>
        </p:nvCxnSpPr>
        <p:spPr>
          <a:xfrm flipH="1">
            <a:off x="1536745" y="3017832"/>
            <a:ext cx="2076747" cy="1108788"/>
          </a:xfrm>
          <a:prstGeom prst="line">
            <a:avLst/>
          </a:pr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H="1">
            <a:off x="1571550" y="5108300"/>
            <a:ext cx="2011866" cy="1104120"/>
          </a:xfrm>
          <a:prstGeom prst="line">
            <a:avLst/>
          </a:pr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611086" y="4070178"/>
            <a:ext cx="0" cy="2114023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1611086" y="4095053"/>
            <a:ext cx="4204179" cy="0"/>
          </a:xfrm>
          <a:prstGeom prst="line">
            <a:avLst/>
          </a:pr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1611086" y="6188865"/>
            <a:ext cx="4204179" cy="0"/>
          </a:xfrm>
          <a:prstGeom prst="line">
            <a:avLst/>
          </a:pr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AF0A7F8-BFDC-406F-8595-04D7594DBF28}"/>
              </a:ext>
            </a:extLst>
          </p:cNvPr>
          <p:cNvSpPr txBox="1"/>
          <p:nvPr/>
        </p:nvSpPr>
        <p:spPr>
          <a:xfrm>
            <a:off x="1007670" y="576462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F3A533-1E76-4EEE-8C14-36CC0E60A5DF}"/>
              </a:ext>
            </a:extLst>
          </p:cNvPr>
          <p:cNvSpPr txBox="1"/>
          <p:nvPr/>
        </p:nvSpPr>
        <p:spPr>
          <a:xfrm>
            <a:off x="5788994" y="6118570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7976E3E-80F3-47C4-806B-DDD7143D33DF}"/>
              </a:ext>
            </a:extLst>
          </p:cNvPr>
          <p:cNvSpPr txBox="1"/>
          <p:nvPr/>
        </p:nvSpPr>
        <p:spPr>
          <a:xfrm>
            <a:off x="7890392" y="4866534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40D7079-59EA-42EA-A36C-1E9E8DAFF621}"/>
              </a:ext>
            </a:extLst>
          </p:cNvPr>
          <p:cNvSpPr txBox="1"/>
          <p:nvPr/>
        </p:nvSpPr>
        <p:spPr>
          <a:xfrm>
            <a:off x="2980001" y="4570893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345ABD0-C3BA-47E8-BD78-F3B51ACA6FB3}"/>
              </a:ext>
            </a:extLst>
          </p:cNvPr>
          <p:cNvSpPr txBox="1"/>
          <p:nvPr/>
        </p:nvSpPr>
        <p:spPr>
          <a:xfrm>
            <a:off x="1007670" y="3702972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1204E51-ACD6-4BD6-944D-ED9845BFCD86}"/>
              </a:ext>
            </a:extLst>
          </p:cNvPr>
          <p:cNvSpPr txBox="1"/>
          <p:nvPr/>
        </p:nvSpPr>
        <p:spPr>
          <a:xfrm>
            <a:off x="5876119" y="3951785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A151CCC-D048-4723-A262-344337CDE7C2}"/>
              </a:ext>
            </a:extLst>
          </p:cNvPr>
          <p:cNvSpPr txBox="1"/>
          <p:nvPr/>
        </p:nvSpPr>
        <p:spPr>
          <a:xfrm>
            <a:off x="7791975" y="267205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AA22979-67DF-4223-A84A-AFAE69D8C4B3}"/>
              </a:ext>
            </a:extLst>
          </p:cNvPr>
          <p:cNvSpPr txBox="1"/>
          <p:nvPr/>
        </p:nvSpPr>
        <p:spPr>
          <a:xfrm>
            <a:off x="3031399" y="2480198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45573C-1753-45F0-A95C-7CFA6D8BECA6}"/>
              </a:ext>
            </a:extLst>
          </p:cNvPr>
          <p:cNvSpPr txBox="1"/>
          <p:nvPr/>
        </p:nvSpPr>
        <p:spPr>
          <a:xfrm>
            <a:off x="8493806" y="4410858"/>
            <a:ext cx="341632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ja-JP" altLang="en-US" sz="28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一つの頂点に集まる</a:t>
            </a:r>
            <a:endParaRPr lang="en-US" altLang="ja-JP" sz="2800" b="1" i="0" u="none" strike="noStrike" baseline="0" dirty="0">
              <a:solidFill>
                <a:srgbClr val="000000"/>
              </a:solidFill>
              <a:latin typeface="Tosho-J Roman Italic" panose="020B0600000000000000" pitchFamily="34" charset="0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28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三つの辺は</a:t>
            </a:r>
            <a:endParaRPr lang="ja-JP" altLang="en-US" sz="2800" b="1" i="0" u="none" strike="noStrike" baseline="0" dirty="0">
              <a:solidFill>
                <a:srgbClr val="000000"/>
              </a:solidFill>
              <a:latin typeface="Tosho-J Roman Italic" panose="020B0600000000000000" pitchFamily="34" charset="0"/>
              <a:ea typeface="ＭＳ 明朝" panose="02020609040205080304" pitchFamily="17" charset="-128"/>
            </a:endParaRPr>
          </a:p>
          <a:p>
            <a:pPr algn="just"/>
            <a:r>
              <a:rPr lang="ja-JP" altLang="en-US" sz="28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お互いに</a:t>
            </a:r>
            <a:r>
              <a:rPr lang="ja-JP" altLang="en-US" sz="3200" b="1" i="0" u="none" strike="noStrike" baseline="0" dirty="0">
                <a:solidFill>
                  <a:srgbClr val="FF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垂直</a:t>
            </a:r>
            <a:r>
              <a:rPr lang="ja-JP" altLang="en-US" sz="28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に</a:t>
            </a:r>
            <a:endParaRPr lang="en-US" altLang="ja-JP" sz="2800" b="1" i="0" u="none" strike="noStrike" baseline="0" dirty="0">
              <a:solidFill>
                <a:srgbClr val="000000"/>
              </a:solidFill>
              <a:latin typeface="Tosho-J Roman Italic" panose="020B0600000000000000" pitchFamily="34" charset="0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28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なっている</a:t>
            </a:r>
            <a:endParaRPr kumimoji="1" lang="ja-JP" altLang="en-US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A3D2BE-D1A2-715A-B234-8ABCD552E3D1}"/>
              </a:ext>
            </a:extLst>
          </p:cNvPr>
          <p:cNvSpPr txBox="1"/>
          <p:nvPr/>
        </p:nvSpPr>
        <p:spPr>
          <a:xfrm>
            <a:off x="8932113" y="1087007"/>
            <a:ext cx="21145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答え．</a:t>
            </a:r>
            <a:endParaRPr kumimoji="1" lang="en-US" altLang="ja-JP" sz="40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EH</a:t>
            </a:r>
            <a:endParaRPr lang="en-US" altLang="ja-JP" sz="40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EF</a:t>
            </a:r>
          </a:p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AD</a:t>
            </a:r>
            <a:endParaRPr lang="en-US" altLang="ja-JP" sz="40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AB</a:t>
            </a:r>
            <a:endParaRPr kumimoji="1" lang="ja-JP" altLang="en-US" sz="40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022054EA-F545-056B-FD0C-118E02564BF7}"/>
              </a:ext>
            </a:extLst>
          </p:cNvPr>
          <p:cNvSpPr/>
          <p:nvPr/>
        </p:nvSpPr>
        <p:spPr>
          <a:xfrm>
            <a:off x="903735" y="3515360"/>
            <a:ext cx="1144311" cy="1144311"/>
          </a:xfrm>
          <a:prstGeom prst="ellipse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3034BAA2-6E7E-0A06-68B5-DD3EBB139570}"/>
              </a:ext>
            </a:extLst>
          </p:cNvPr>
          <p:cNvSpPr/>
          <p:nvPr/>
        </p:nvSpPr>
        <p:spPr>
          <a:xfrm>
            <a:off x="903735" y="5481219"/>
            <a:ext cx="1144311" cy="1144311"/>
          </a:xfrm>
          <a:prstGeom prst="ellipse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F0B0C8F-E1EF-4945-025C-AF8203533DB8}"/>
              </a:ext>
            </a:extLst>
          </p:cNvPr>
          <p:cNvSpPr txBox="1"/>
          <p:nvPr/>
        </p:nvSpPr>
        <p:spPr>
          <a:xfrm>
            <a:off x="1022776" y="534851"/>
            <a:ext cx="7571303" cy="83099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な辺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を見つけよう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42C9FBE-D1B7-2A69-A61D-E64E16A860DC}"/>
              </a:ext>
            </a:extLst>
          </p:cNvPr>
          <p:cNvSpPr txBox="1"/>
          <p:nvPr/>
        </p:nvSpPr>
        <p:spPr>
          <a:xfrm>
            <a:off x="991375" y="1562082"/>
            <a:ext cx="6187947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EA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な辺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101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7FFF9-D9F6-B9D8-7FC1-A7D553E62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859051B-90C2-343B-536E-D1F97A29EEAB}"/>
              </a:ext>
            </a:extLst>
          </p:cNvPr>
          <p:cNvSpPr txBox="1"/>
          <p:nvPr/>
        </p:nvSpPr>
        <p:spPr>
          <a:xfrm>
            <a:off x="1390700" y="666670"/>
            <a:ext cx="780213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33CC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直方体を使って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面と辺の関係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を調べよう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4B4827-04D7-2816-3DA7-5B8367957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9312" r="2956" b="2518"/>
          <a:stretch/>
        </p:blipFill>
        <p:spPr bwMode="auto">
          <a:xfrm>
            <a:off x="3303223" y="2654915"/>
            <a:ext cx="5585553" cy="364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402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平行四辺形 34"/>
          <p:cNvSpPr/>
          <p:nvPr/>
        </p:nvSpPr>
        <p:spPr>
          <a:xfrm>
            <a:off x="1611852" y="5108301"/>
            <a:ext cx="6136208" cy="1057012"/>
          </a:xfrm>
          <a:prstGeom prst="parallelogram">
            <a:avLst>
              <a:gd name="adj" fmla="val 19294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平行四辺形 23"/>
          <p:cNvSpPr/>
          <p:nvPr/>
        </p:nvSpPr>
        <p:spPr>
          <a:xfrm>
            <a:off x="1611086" y="5131856"/>
            <a:ext cx="6176510" cy="1057011"/>
          </a:xfrm>
          <a:prstGeom prst="parallelogram">
            <a:avLst>
              <a:gd name="adj" fmla="val 187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611086" y="3017834"/>
            <a:ext cx="6176509" cy="3171033"/>
            <a:chOff x="1843087" y="2383631"/>
            <a:chExt cx="6800852" cy="3805236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4014788" y="2383631"/>
              <a:ext cx="0" cy="2536824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1843088" y="3652043"/>
              <a:ext cx="4629151" cy="253682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4014788" y="4920455"/>
              <a:ext cx="4629151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014788" y="2383631"/>
              <a:ext cx="46291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8643939" y="2383631"/>
              <a:ext cx="0" cy="25368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6472239" y="2383631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6472239" y="4920454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1843087" y="2383632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1843087" y="4920456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直線コネクタ 27"/>
          <p:cNvCxnSpPr/>
          <p:nvPr/>
        </p:nvCxnSpPr>
        <p:spPr>
          <a:xfrm flipH="1">
            <a:off x="1611085" y="2994279"/>
            <a:ext cx="2011866" cy="1104120"/>
          </a:xfrm>
          <a:prstGeom prst="line">
            <a:avLst/>
          </a:prstGeom>
          <a:ln w="1143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1611086" y="4095053"/>
            <a:ext cx="4204179" cy="0"/>
          </a:xfrm>
          <a:prstGeom prst="line">
            <a:avLst/>
          </a:prstGeom>
          <a:ln w="1143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3596268" y="3017834"/>
            <a:ext cx="4204179" cy="0"/>
          </a:xfrm>
          <a:prstGeom prst="line">
            <a:avLst/>
          </a:prstGeom>
          <a:ln w="1143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5736194" y="3020166"/>
            <a:ext cx="2011866" cy="1104120"/>
          </a:xfrm>
          <a:prstGeom prst="line">
            <a:avLst/>
          </a:prstGeom>
          <a:ln w="1143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1F32CAB-310E-4EA8-AE07-DEDCE0121AB5}"/>
              </a:ext>
            </a:extLst>
          </p:cNvPr>
          <p:cNvSpPr txBox="1"/>
          <p:nvPr/>
        </p:nvSpPr>
        <p:spPr>
          <a:xfrm>
            <a:off x="1007670" y="576462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F5D61AD-70AF-4441-8ED8-1CEB32D9BE46}"/>
              </a:ext>
            </a:extLst>
          </p:cNvPr>
          <p:cNvSpPr txBox="1"/>
          <p:nvPr/>
        </p:nvSpPr>
        <p:spPr>
          <a:xfrm>
            <a:off x="5788994" y="6118570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4571261-A41D-4F76-92C9-3CAEBA81CB20}"/>
              </a:ext>
            </a:extLst>
          </p:cNvPr>
          <p:cNvSpPr txBox="1"/>
          <p:nvPr/>
        </p:nvSpPr>
        <p:spPr>
          <a:xfrm>
            <a:off x="7890392" y="4866534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A7E0411-5B0B-4739-831A-4330606EA026}"/>
              </a:ext>
            </a:extLst>
          </p:cNvPr>
          <p:cNvSpPr txBox="1"/>
          <p:nvPr/>
        </p:nvSpPr>
        <p:spPr>
          <a:xfrm>
            <a:off x="2980001" y="4570893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6F81DF1-AAAE-4EA9-91AD-2F7622CAD1BA}"/>
              </a:ext>
            </a:extLst>
          </p:cNvPr>
          <p:cNvSpPr txBox="1"/>
          <p:nvPr/>
        </p:nvSpPr>
        <p:spPr>
          <a:xfrm>
            <a:off x="1007670" y="3702972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33B79E9-1F7F-43EF-8B46-57D4C1A9EBFC}"/>
              </a:ext>
            </a:extLst>
          </p:cNvPr>
          <p:cNvSpPr txBox="1"/>
          <p:nvPr/>
        </p:nvSpPr>
        <p:spPr>
          <a:xfrm>
            <a:off x="5876119" y="3951785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F67C9EB-BAC0-4A9B-AD75-615F23CA8D2D}"/>
              </a:ext>
            </a:extLst>
          </p:cNvPr>
          <p:cNvSpPr txBox="1"/>
          <p:nvPr/>
        </p:nvSpPr>
        <p:spPr>
          <a:xfrm>
            <a:off x="7791975" y="267205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732630F-44AB-4AF3-A7AD-EA39ABBA7987}"/>
              </a:ext>
            </a:extLst>
          </p:cNvPr>
          <p:cNvSpPr txBox="1"/>
          <p:nvPr/>
        </p:nvSpPr>
        <p:spPr>
          <a:xfrm>
            <a:off x="3031399" y="2480198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AC6559A-2C84-4CCE-9E0A-0B453BE6610B}"/>
              </a:ext>
            </a:extLst>
          </p:cNvPr>
          <p:cNvSpPr txBox="1"/>
          <p:nvPr/>
        </p:nvSpPr>
        <p:spPr>
          <a:xfrm>
            <a:off x="4078148" y="5152527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BA5AC83-FB43-462A-B7F0-8805B7575A82}"/>
              </a:ext>
            </a:extLst>
          </p:cNvPr>
          <p:cNvSpPr txBox="1"/>
          <p:nvPr/>
        </p:nvSpPr>
        <p:spPr>
          <a:xfrm>
            <a:off x="8472812" y="1564061"/>
            <a:ext cx="34163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ja-JP" altLang="en-US" sz="28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平行になる面をまず</a:t>
            </a:r>
            <a:endParaRPr lang="en-US" altLang="ja-JP" sz="2800" b="1" i="0" u="none" strike="noStrike" baseline="0" dirty="0">
              <a:solidFill>
                <a:srgbClr val="000000"/>
              </a:solidFill>
              <a:latin typeface="Tosho-J Roman Italic" panose="020B0600000000000000" pitchFamily="34" charset="0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28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探してみよう</a:t>
            </a:r>
            <a:endParaRPr lang="en-US" altLang="ja-JP" sz="2800" b="1" i="0" u="none" strike="noStrike" baseline="0" dirty="0">
              <a:solidFill>
                <a:srgbClr val="000000"/>
              </a:solidFill>
              <a:latin typeface="Tosho-J Roman Italic" panose="020B0600000000000000" pitchFamily="34" charset="0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28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面と離れていないと</a:t>
            </a:r>
            <a:endParaRPr lang="en-US" altLang="ja-JP" sz="2800" b="1" i="0" u="none" strike="noStrike" baseline="0" dirty="0">
              <a:solidFill>
                <a:srgbClr val="000000"/>
              </a:solidFill>
              <a:latin typeface="Tosho-J Roman Italic" panose="020B0600000000000000" pitchFamily="34" charset="0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28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平行にはならない</a:t>
            </a:r>
            <a:endParaRPr kumimoji="1" lang="ja-JP" altLang="en-US" sz="28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4321F1-0651-3A4C-B0D8-28321F175C4A}"/>
              </a:ext>
            </a:extLst>
          </p:cNvPr>
          <p:cNvSpPr txBox="1"/>
          <p:nvPr/>
        </p:nvSpPr>
        <p:spPr>
          <a:xfrm>
            <a:off x="8860317" y="3408014"/>
            <a:ext cx="21601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答え．</a:t>
            </a:r>
            <a:endParaRPr kumimoji="1" lang="en-US" altLang="ja-JP" sz="40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EH</a:t>
            </a:r>
            <a:endParaRPr lang="en-US" altLang="ja-JP" sz="40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000" b="1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HG</a:t>
            </a:r>
          </a:p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GF</a:t>
            </a:r>
            <a:endParaRPr lang="en-US" altLang="ja-JP" sz="40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FE</a:t>
            </a:r>
            <a:endParaRPr kumimoji="1" lang="ja-JP" altLang="en-US" sz="40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DA23A6-D5AD-F984-D872-55B8B016336F}"/>
              </a:ext>
            </a:extLst>
          </p:cNvPr>
          <p:cNvSpPr txBox="1"/>
          <p:nvPr/>
        </p:nvSpPr>
        <p:spPr>
          <a:xfrm>
            <a:off x="1022776" y="534851"/>
            <a:ext cx="7571303" cy="83099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な辺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を見つけよう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0AB584-3667-3499-0511-F8341154E5BF}"/>
              </a:ext>
            </a:extLst>
          </p:cNvPr>
          <p:cNvSpPr txBox="1"/>
          <p:nvPr/>
        </p:nvSpPr>
        <p:spPr>
          <a:xfrm>
            <a:off x="991375" y="1582681"/>
            <a:ext cx="6136538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面あ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な辺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433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平行四辺形 26"/>
          <p:cNvSpPr/>
          <p:nvPr/>
        </p:nvSpPr>
        <p:spPr>
          <a:xfrm rot="9102365">
            <a:off x="945787" y="3682658"/>
            <a:ext cx="3263391" cy="1817827"/>
          </a:xfrm>
          <a:prstGeom prst="parallelogram">
            <a:avLst>
              <a:gd name="adj" fmla="val 5631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平行四辺形 23"/>
          <p:cNvSpPr/>
          <p:nvPr/>
        </p:nvSpPr>
        <p:spPr>
          <a:xfrm>
            <a:off x="1611086" y="5131856"/>
            <a:ext cx="6176510" cy="1057011"/>
          </a:xfrm>
          <a:prstGeom prst="parallelogram">
            <a:avLst>
              <a:gd name="adj" fmla="val 187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611086" y="3017834"/>
            <a:ext cx="6176509" cy="3171033"/>
            <a:chOff x="1843087" y="2383631"/>
            <a:chExt cx="6800852" cy="3805236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4014788" y="2383631"/>
              <a:ext cx="0" cy="2536824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1843088" y="3652043"/>
              <a:ext cx="4629151" cy="253682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4014788" y="4920455"/>
              <a:ext cx="4629151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014788" y="2383631"/>
              <a:ext cx="46291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8643939" y="2383631"/>
              <a:ext cx="0" cy="25368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6472239" y="2383631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6472239" y="4920454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1843087" y="2383632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1843087" y="4920456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直線コネクタ 27"/>
          <p:cNvCxnSpPr/>
          <p:nvPr/>
        </p:nvCxnSpPr>
        <p:spPr>
          <a:xfrm flipH="1">
            <a:off x="5815265" y="5082415"/>
            <a:ext cx="2011866" cy="1104120"/>
          </a:xfrm>
          <a:prstGeom prst="line">
            <a:avLst/>
          </a:prstGeom>
          <a:ln w="1143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5736194" y="3020166"/>
            <a:ext cx="2011866" cy="1104120"/>
          </a:xfrm>
          <a:prstGeom prst="line">
            <a:avLst/>
          </a:prstGeom>
          <a:ln w="1143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7787595" y="2994278"/>
            <a:ext cx="0" cy="2114023"/>
          </a:xfrm>
          <a:prstGeom prst="line">
            <a:avLst/>
          </a:prstGeom>
          <a:ln w="1143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837955" y="4051290"/>
            <a:ext cx="0" cy="2114023"/>
          </a:xfrm>
          <a:prstGeom prst="line">
            <a:avLst/>
          </a:prstGeom>
          <a:ln w="1143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B4FC7F6-ECF4-4E3C-A78C-03B7C9A3A4BC}"/>
              </a:ext>
            </a:extLst>
          </p:cNvPr>
          <p:cNvSpPr txBox="1"/>
          <p:nvPr/>
        </p:nvSpPr>
        <p:spPr>
          <a:xfrm>
            <a:off x="1007670" y="576462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AA4BFCD-A30B-4382-A9A0-6041E0364570}"/>
              </a:ext>
            </a:extLst>
          </p:cNvPr>
          <p:cNvSpPr txBox="1"/>
          <p:nvPr/>
        </p:nvSpPr>
        <p:spPr>
          <a:xfrm>
            <a:off x="5788994" y="6118570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13AFAF4-81CA-4CD5-BA11-A261CEE278DA}"/>
              </a:ext>
            </a:extLst>
          </p:cNvPr>
          <p:cNvSpPr txBox="1"/>
          <p:nvPr/>
        </p:nvSpPr>
        <p:spPr>
          <a:xfrm>
            <a:off x="7890392" y="4866534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961E7A6-149A-405B-A665-14C612D0AF44}"/>
              </a:ext>
            </a:extLst>
          </p:cNvPr>
          <p:cNvSpPr txBox="1"/>
          <p:nvPr/>
        </p:nvSpPr>
        <p:spPr>
          <a:xfrm>
            <a:off x="2980001" y="4570893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2EC53F6-2210-445D-AE96-1D8B0EC98F6C}"/>
              </a:ext>
            </a:extLst>
          </p:cNvPr>
          <p:cNvSpPr txBox="1"/>
          <p:nvPr/>
        </p:nvSpPr>
        <p:spPr>
          <a:xfrm>
            <a:off x="1007670" y="3702972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ADFF171-22EE-4306-9671-4CDCDA1C0197}"/>
              </a:ext>
            </a:extLst>
          </p:cNvPr>
          <p:cNvSpPr txBox="1"/>
          <p:nvPr/>
        </p:nvSpPr>
        <p:spPr>
          <a:xfrm>
            <a:off x="5876119" y="3951785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11C57DE-9C91-4BA1-9D21-5C3BD1142ABE}"/>
              </a:ext>
            </a:extLst>
          </p:cNvPr>
          <p:cNvSpPr txBox="1"/>
          <p:nvPr/>
        </p:nvSpPr>
        <p:spPr>
          <a:xfrm>
            <a:off x="7791975" y="267205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510BE78-8765-4109-8B52-9322E6C4BFBF}"/>
              </a:ext>
            </a:extLst>
          </p:cNvPr>
          <p:cNvSpPr txBox="1"/>
          <p:nvPr/>
        </p:nvSpPr>
        <p:spPr>
          <a:xfrm>
            <a:off x="3031399" y="2480198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D0A674E-A4DF-49E1-9102-E74DA04048AD}"/>
              </a:ext>
            </a:extLst>
          </p:cNvPr>
          <p:cNvSpPr txBox="1"/>
          <p:nvPr/>
        </p:nvSpPr>
        <p:spPr>
          <a:xfrm>
            <a:off x="1979980" y="4124940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BD8B65-6515-4A5C-B719-D9E6084B7DF6}"/>
              </a:ext>
            </a:extLst>
          </p:cNvPr>
          <p:cNvSpPr txBox="1"/>
          <p:nvPr/>
        </p:nvSpPr>
        <p:spPr>
          <a:xfrm>
            <a:off x="8473911" y="1500450"/>
            <a:ext cx="31447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8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「お」の面に</a:t>
            </a:r>
            <a:endParaRPr lang="en-US" altLang="ja-JP" sz="2800" b="1" i="0" u="none" strike="noStrike" baseline="0" dirty="0">
              <a:solidFill>
                <a:srgbClr val="000000"/>
              </a:solidFill>
              <a:latin typeface="Tosho-J Roman Italic" panose="020B0600000000000000" pitchFamily="34" charset="0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2800" b="1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含まれている辺は平行にも</a:t>
            </a:r>
            <a:endParaRPr lang="en-US" altLang="ja-JP" sz="2800" b="1" dirty="0">
              <a:solidFill>
                <a:srgbClr val="000000"/>
              </a:solidFill>
              <a:latin typeface="Tosho-J Roman Italic" panose="020B0600000000000000" pitchFamily="34" charset="0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2800" b="1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垂直にもならない</a:t>
            </a:r>
            <a:endParaRPr kumimoji="1" lang="ja-JP" altLang="en-US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B3DEC2-EE6D-DD03-F86E-7D63EEEC9732}"/>
              </a:ext>
            </a:extLst>
          </p:cNvPr>
          <p:cNvSpPr txBox="1"/>
          <p:nvPr/>
        </p:nvSpPr>
        <p:spPr>
          <a:xfrm>
            <a:off x="8895123" y="3379943"/>
            <a:ext cx="22486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答え．</a:t>
            </a:r>
            <a:endParaRPr kumimoji="1" lang="en-US" altLang="ja-JP" sz="40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BF</a:t>
            </a:r>
            <a:endParaRPr lang="en-US" altLang="ja-JP" sz="40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FG</a:t>
            </a:r>
          </a:p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GC</a:t>
            </a:r>
            <a:endParaRPr lang="en-US" altLang="ja-JP" sz="40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CB</a:t>
            </a:r>
            <a:endParaRPr kumimoji="1" lang="ja-JP" altLang="en-US" sz="40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5F312DB-3146-ECAC-942D-781C33AA429C}"/>
              </a:ext>
            </a:extLst>
          </p:cNvPr>
          <p:cNvSpPr txBox="1"/>
          <p:nvPr/>
        </p:nvSpPr>
        <p:spPr>
          <a:xfrm>
            <a:off x="1022776" y="534851"/>
            <a:ext cx="7571303" cy="83099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な辺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を見つけよう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AAF81D4-57D5-265C-FF51-2D36D3E2EB00}"/>
              </a:ext>
            </a:extLst>
          </p:cNvPr>
          <p:cNvSpPr txBox="1"/>
          <p:nvPr/>
        </p:nvSpPr>
        <p:spPr>
          <a:xfrm>
            <a:off x="991375" y="1582681"/>
            <a:ext cx="6136538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面お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な辺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105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平行四辺形 34"/>
          <p:cNvSpPr/>
          <p:nvPr/>
        </p:nvSpPr>
        <p:spPr>
          <a:xfrm>
            <a:off x="1611852" y="5108301"/>
            <a:ext cx="6136208" cy="1057012"/>
          </a:xfrm>
          <a:prstGeom prst="parallelogram">
            <a:avLst>
              <a:gd name="adj" fmla="val 19294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平行四辺形 23"/>
          <p:cNvSpPr/>
          <p:nvPr/>
        </p:nvSpPr>
        <p:spPr>
          <a:xfrm>
            <a:off x="1611086" y="5131856"/>
            <a:ext cx="6176510" cy="1057011"/>
          </a:xfrm>
          <a:prstGeom prst="parallelogram">
            <a:avLst>
              <a:gd name="adj" fmla="val 187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611086" y="3017834"/>
            <a:ext cx="6176509" cy="3171033"/>
            <a:chOff x="1843087" y="2383631"/>
            <a:chExt cx="6800852" cy="3805236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4014788" y="2383631"/>
              <a:ext cx="0" cy="2536824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1843088" y="3652043"/>
              <a:ext cx="4629151" cy="253682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4014788" y="4920455"/>
              <a:ext cx="4629151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014788" y="2383631"/>
              <a:ext cx="46291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8643939" y="2383631"/>
              <a:ext cx="0" cy="25368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6472239" y="2383631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6472239" y="4920454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1843087" y="2383632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1843087" y="4920456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線コネクタ 22"/>
          <p:cNvCxnSpPr/>
          <p:nvPr/>
        </p:nvCxnSpPr>
        <p:spPr>
          <a:xfrm>
            <a:off x="7787595" y="2994278"/>
            <a:ext cx="0" cy="2114023"/>
          </a:xfrm>
          <a:prstGeom prst="line">
            <a:avLst/>
          </a:pr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837955" y="4051290"/>
            <a:ext cx="0" cy="2114023"/>
          </a:xfrm>
          <a:prstGeom prst="line">
            <a:avLst/>
          </a:pr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560726" y="3017832"/>
            <a:ext cx="0" cy="2114023"/>
          </a:xfrm>
          <a:prstGeom prst="line">
            <a:avLst/>
          </a:pr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1611086" y="4074844"/>
            <a:ext cx="0" cy="2114023"/>
          </a:xfrm>
          <a:prstGeom prst="line">
            <a:avLst/>
          </a:pr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E04AC49-AB5F-4206-BB14-06F5CF2E2D38}"/>
              </a:ext>
            </a:extLst>
          </p:cNvPr>
          <p:cNvSpPr txBox="1"/>
          <p:nvPr/>
        </p:nvSpPr>
        <p:spPr>
          <a:xfrm>
            <a:off x="1007670" y="576462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30CF0DD-ED0D-4679-A8E6-5119E5A7C985}"/>
              </a:ext>
            </a:extLst>
          </p:cNvPr>
          <p:cNvSpPr txBox="1"/>
          <p:nvPr/>
        </p:nvSpPr>
        <p:spPr>
          <a:xfrm>
            <a:off x="5788994" y="6118570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219C8-BF15-43B8-9353-495476BC4B61}"/>
              </a:ext>
            </a:extLst>
          </p:cNvPr>
          <p:cNvSpPr txBox="1"/>
          <p:nvPr/>
        </p:nvSpPr>
        <p:spPr>
          <a:xfrm>
            <a:off x="7890392" y="4866534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BDB395-18AE-4C90-A875-DCDF7BD08467}"/>
              </a:ext>
            </a:extLst>
          </p:cNvPr>
          <p:cNvSpPr txBox="1"/>
          <p:nvPr/>
        </p:nvSpPr>
        <p:spPr>
          <a:xfrm>
            <a:off x="2980001" y="4570893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8524EA6-C2CA-4682-A3F9-E9558BC946C2}"/>
              </a:ext>
            </a:extLst>
          </p:cNvPr>
          <p:cNvSpPr txBox="1"/>
          <p:nvPr/>
        </p:nvSpPr>
        <p:spPr>
          <a:xfrm>
            <a:off x="1007670" y="3702972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1316D61-6326-4C7B-BFDD-0536C184E2C1}"/>
              </a:ext>
            </a:extLst>
          </p:cNvPr>
          <p:cNvSpPr txBox="1"/>
          <p:nvPr/>
        </p:nvSpPr>
        <p:spPr>
          <a:xfrm>
            <a:off x="5876119" y="3951785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0316578-6B48-4A31-971E-B2E30F8C6473}"/>
              </a:ext>
            </a:extLst>
          </p:cNvPr>
          <p:cNvSpPr txBox="1"/>
          <p:nvPr/>
        </p:nvSpPr>
        <p:spPr>
          <a:xfrm>
            <a:off x="7791975" y="267205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29EBB7C-FC2C-4C32-ADE6-AF82C3A8D975}"/>
              </a:ext>
            </a:extLst>
          </p:cNvPr>
          <p:cNvSpPr txBox="1"/>
          <p:nvPr/>
        </p:nvSpPr>
        <p:spPr>
          <a:xfrm>
            <a:off x="3031399" y="2480198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5EA993E-E983-4515-A64C-5EC35A8E3914}"/>
              </a:ext>
            </a:extLst>
          </p:cNvPr>
          <p:cNvSpPr txBox="1"/>
          <p:nvPr/>
        </p:nvSpPr>
        <p:spPr>
          <a:xfrm>
            <a:off x="4078148" y="5152527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BD8B65-6515-4A5C-B719-D9E6084B7DF6}"/>
              </a:ext>
            </a:extLst>
          </p:cNvPr>
          <p:cNvSpPr txBox="1"/>
          <p:nvPr/>
        </p:nvSpPr>
        <p:spPr>
          <a:xfrm>
            <a:off x="8397164" y="1613118"/>
            <a:ext cx="34063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8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面あを床と考えると床にまっすぐ立っている柱が垂直になる</a:t>
            </a:r>
            <a:endParaRPr kumimoji="1" lang="ja-JP" altLang="en-US" sz="28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6AC5E9-B56E-5F9B-3670-109845D46F6F}"/>
              </a:ext>
            </a:extLst>
          </p:cNvPr>
          <p:cNvSpPr txBox="1"/>
          <p:nvPr/>
        </p:nvSpPr>
        <p:spPr>
          <a:xfrm>
            <a:off x="8807189" y="3148128"/>
            <a:ext cx="21986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答え．</a:t>
            </a:r>
            <a:endParaRPr kumimoji="1" lang="en-US" altLang="ja-JP" sz="40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BF</a:t>
            </a:r>
            <a:endParaRPr lang="en-US" altLang="ja-JP" sz="40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AE</a:t>
            </a:r>
          </a:p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DH</a:t>
            </a:r>
            <a:endParaRPr lang="en-US" altLang="ja-JP" sz="40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辺</a:t>
            </a:r>
            <a:r>
              <a:rPr kumimoji="1" lang="en-US" altLang="ja-JP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CG</a:t>
            </a:r>
            <a:endParaRPr kumimoji="1" lang="ja-JP" altLang="en-US" sz="40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BABC6B5-9EF1-FDC0-ADCA-0225E9C6BF9B}"/>
              </a:ext>
            </a:extLst>
          </p:cNvPr>
          <p:cNvSpPr txBox="1"/>
          <p:nvPr/>
        </p:nvSpPr>
        <p:spPr>
          <a:xfrm>
            <a:off x="1022776" y="534851"/>
            <a:ext cx="7571303" cy="83099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な辺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を見つけよう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08B0617-50A4-8AD0-3F15-BF2324A4A341}"/>
              </a:ext>
            </a:extLst>
          </p:cNvPr>
          <p:cNvSpPr txBox="1"/>
          <p:nvPr/>
        </p:nvSpPr>
        <p:spPr>
          <a:xfrm>
            <a:off x="991375" y="1562082"/>
            <a:ext cx="6187947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面あ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な辺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145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方体 2"/>
          <p:cNvSpPr/>
          <p:nvPr/>
        </p:nvSpPr>
        <p:spPr>
          <a:xfrm>
            <a:off x="3039609" y="1723869"/>
            <a:ext cx="2037357" cy="2514682"/>
          </a:xfrm>
          <a:prstGeom prst="cub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直方体 3"/>
          <p:cNvSpPr/>
          <p:nvPr/>
        </p:nvSpPr>
        <p:spPr>
          <a:xfrm>
            <a:off x="7033770" y="2086065"/>
            <a:ext cx="2221922" cy="2152485"/>
          </a:xfrm>
          <a:prstGeom prst="cub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75429" y="4899545"/>
            <a:ext cx="7308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直方体　①　　  ③　　　⑤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75429" y="5668986"/>
            <a:ext cx="7308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立方体　②　　  ④　　　⑥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10481" y="2543108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直方体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82545" y="250600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立方体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48305" y="489954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48305" y="566898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54912" y="4899544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54912" y="5668985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81375" y="533238"/>
            <a:ext cx="10341293" cy="76944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復習：面と辺と頂点の数を調べてみよう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4E5A4A3-3893-44C7-A589-034F81BB3ED2}"/>
              </a:ext>
            </a:extLst>
          </p:cNvPr>
          <p:cNvGrpSpPr/>
          <p:nvPr/>
        </p:nvGrpSpPr>
        <p:grpSpPr>
          <a:xfrm>
            <a:off x="7033770" y="2086064"/>
            <a:ext cx="2221922" cy="2152486"/>
            <a:chOff x="2153850" y="1689235"/>
            <a:chExt cx="2664867" cy="2544832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9731B27A-F769-4494-BFB4-B12FCFBD81EA}"/>
                </a:ext>
              </a:extLst>
            </p:cNvPr>
            <p:cNvCxnSpPr/>
            <p:nvPr/>
          </p:nvCxnSpPr>
          <p:spPr>
            <a:xfrm>
              <a:off x="2825025" y="1689235"/>
              <a:ext cx="0" cy="1917621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DFE44688-38DF-4B32-9142-D16D3C094D0A}"/>
                </a:ext>
              </a:extLst>
            </p:cNvPr>
            <p:cNvCxnSpPr/>
            <p:nvPr/>
          </p:nvCxnSpPr>
          <p:spPr>
            <a:xfrm flipV="1">
              <a:off x="2153850" y="3606856"/>
              <a:ext cx="671175" cy="627211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D7E71363-6B99-4D46-8A9C-2273BDC580B7}"/>
                </a:ext>
              </a:extLst>
            </p:cNvPr>
            <p:cNvCxnSpPr/>
            <p:nvPr/>
          </p:nvCxnSpPr>
          <p:spPr>
            <a:xfrm>
              <a:off x="2825025" y="3606856"/>
              <a:ext cx="1993692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F2FD73C-AC31-470B-A26F-2123179AB754}"/>
              </a:ext>
            </a:extLst>
          </p:cNvPr>
          <p:cNvCxnSpPr>
            <a:cxnSpLocks/>
          </p:cNvCxnSpPr>
          <p:nvPr/>
        </p:nvCxnSpPr>
        <p:spPr>
          <a:xfrm>
            <a:off x="3565897" y="1723869"/>
            <a:ext cx="0" cy="1984169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2D4FFA7C-D609-4D2C-9AB6-7C60A3A683E6}"/>
              </a:ext>
            </a:extLst>
          </p:cNvPr>
          <p:cNvCxnSpPr>
            <a:cxnSpLocks/>
          </p:cNvCxnSpPr>
          <p:nvPr/>
        </p:nvCxnSpPr>
        <p:spPr>
          <a:xfrm flipV="1">
            <a:off x="3033810" y="3704887"/>
            <a:ext cx="503302" cy="558032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76433A24-BDFE-4EB6-ACA0-27D480269A1B}"/>
              </a:ext>
            </a:extLst>
          </p:cNvPr>
          <p:cNvCxnSpPr>
            <a:cxnSpLocks/>
          </p:cNvCxnSpPr>
          <p:nvPr/>
        </p:nvCxnSpPr>
        <p:spPr>
          <a:xfrm>
            <a:off x="3508326" y="3708038"/>
            <a:ext cx="156864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819FFCC-7193-42A1-40D7-07DD8AC2BEFE}"/>
              </a:ext>
            </a:extLst>
          </p:cNvPr>
          <p:cNvCxnSpPr/>
          <p:nvPr/>
        </p:nvCxnSpPr>
        <p:spPr>
          <a:xfrm>
            <a:off x="4548305" y="2238703"/>
            <a:ext cx="0" cy="1999847"/>
          </a:xfrm>
          <a:prstGeom prst="line">
            <a:avLst/>
          </a:prstGeom>
          <a:ln w="1016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1EDEDAD8-FF58-720A-30E6-38977D96D2CB}"/>
              </a:ext>
            </a:extLst>
          </p:cNvPr>
          <p:cNvCxnSpPr/>
          <p:nvPr/>
        </p:nvCxnSpPr>
        <p:spPr>
          <a:xfrm>
            <a:off x="7018005" y="2637700"/>
            <a:ext cx="1650070" cy="0"/>
          </a:xfrm>
          <a:prstGeom prst="line">
            <a:avLst/>
          </a:prstGeom>
          <a:ln w="1016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9C798A-E015-A607-9789-767EDDE2FE5A}"/>
              </a:ext>
            </a:extLst>
          </p:cNvPr>
          <p:cNvSpPr txBox="1"/>
          <p:nvPr/>
        </p:nvSpPr>
        <p:spPr>
          <a:xfrm>
            <a:off x="3860300" y="426291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面の数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4FE07B8-0BBE-FC8C-D261-DC55AC31A74A}"/>
              </a:ext>
            </a:extLst>
          </p:cNvPr>
          <p:cNvSpPr txBox="1"/>
          <p:nvPr/>
        </p:nvSpPr>
        <p:spPr>
          <a:xfrm>
            <a:off x="5993197" y="426291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辺の数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346AB73-F235-3975-20B1-1BB188C6A164}"/>
              </a:ext>
            </a:extLst>
          </p:cNvPr>
          <p:cNvSpPr txBox="1"/>
          <p:nvPr/>
        </p:nvSpPr>
        <p:spPr>
          <a:xfrm>
            <a:off x="8068720" y="426291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頂点の数</a:t>
            </a:r>
          </a:p>
        </p:txBody>
      </p:sp>
    </p:spTree>
    <p:extLst>
      <p:ext uri="{BB962C8B-B14F-4D97-AF65-F5344CB8AC3E}">
        <p14:creationId xmlns:p14="http://schemas.microsoft.com/office/powerpoint/2010/main" val="232092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平行四辺形 26"/>
          <p:cNvSpPr/>
          <p:nvPr/>
        </p:nvSpPr>
        <p:spPr>
          <a:xfrm rot="9102365">
            <a:off x="945787" y="3682658"/>
            <a:ext cx="3263391" cy="1817827"/>
          </a:xfrm>
          <a:prstGeom prst="parallelogram">
            <a:avLst>
              <a:gd name="adj" fmla="val 5631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平行四辺形 23"/>
          <p:cNvSpPr/>
          <p:nvPr/>
        </p:nvSpPr>
        <p:spPr>
          <a:xfrm>
            <a:off x="1611086" y="5131856"/>
            <a:ext cx="6176510" cy="1057011"/>
          </a:xfrm>
          <a:prstGeom prst="parallelogram">
            <a:avLst>
              <a:gd name="adj" fmla="val 187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611086" y="3017834"/>
            <a:ext cx="6176509" cy="3171033"/>
            <a:chOff x="1843087" y="2383631"/>
            <a:chExt cx="6800852" cy="3805236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4014788" y="2383631"/>
              <a:ext cx="0" cy="2536824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1843088" y="3652043"/>
              <a:ext cx="4629151" cy="253682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4014788" y="4920455"/>
              <a:ext cx="4629151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014788" y="2383631"/>
              <a:ext cx="46291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8643939" y="2383631"/>
              <a:ext cx="0" cy="25368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6472239" y="2383631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6472239" y="4920454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1843087" y="2383632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1843087" y="4920456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直線コネクタ 21"/>
          <p:cNvCxnSpPr/>
          <p:nvPr/>
        </p:nvCxnSpPr>
        <p:spPr>
          <a:xfrm>
            <a:off x="1611086" y="4095053"/>
            <a:ext cx="4204179" cy="0"/>
          </a:xfrm>
          <a:prstGeom prst="line">
            <a:avLst/>
          </a:pr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3596268" y="3017834"/>
            <a:ext cx="4204179" cy="0"/>
          </a:xfrm>
          <a:prstGeom prst="line">
            <a:avLst/>
          </a:pr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1611086" y="6188865"/>
            <a:ext cx="4204179" cy="0"/>
          </a:xfrm>
          <a:prstGeom prst="line">
            <a:avLst/>
          </a:pr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3596268" y="5111646"/>
            <a:ext cx="4204179" cy="0"/>
          </a:xfrm>
          <a:prstGeom prst="line">
            <a:avLst/>
          </a:pr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D8B36C3-20A1-486B-AB7E-EE53223A1898}"/>
              </a:ext>
            </a:extLst>
          </p:cNvPr>
          <p:cNvSpPr txBox="1"/>
          <p:nvPr/>
        </p:nvSpPr>
        <p:spPr>
          <a:xfrm>
            <a:off x="1007670" y="576462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307A7B6-868F-4D14-8FB6-D03605E45B9B}"/>
              </a:ext>
            </a:extLst>
          </p:cNvPr>
          <p:cNvSpPr txBox="1"/>
          <p:nvPr/>
        </p:nvSpPr>
        <p:spPr>
          <a:xfrm>
            <a:off x="5788994" y="6118570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373F539-3AF8-4B13-A316-34676AC02799}"/>
              </a:ext>
            </a:extLst>
          </p:cNvPr>
          <p:cNvSpPr txBox="1"/>
          <p:nvPr/>
        </p:nvSpPr>
        <p:spPr>
          <a:xfrm>
            <a:off x="7890392" y="4866534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FB92859-A904-4CA2-9E38-EC3250ABE62A}"/>
              </a:ext>
            </a:extLst>
          </p:cNvPr>
          <p:cNvSpPr txBox="1"/>
          <p:nvPr/>
        </p:nvSpPr>
        <p:spPr>
          <a:xfrm>
            <a:off x="2980001" y="4570893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9292B4A-8B0C-4316-B0B2-34CC48891D27}"/>
              </a:ext>
            </a:extLst>
          </p:cNvPr>
          <p:cNvSpPr txBox="1"/>
          <p:nvPr/>
        </p:nvSpPr>
        <p:spPr>
          <a:xfrm>
            <a:off x="1007670" y="3702972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1F32BCB-4D0F-4DD9-9DBB-F411DBA9CC60}"/>
              </a:ext>
            </a:extLst>
          </p:cNvPr>
          <p:cNvSpPr txBox="1"/>
          <p:nvPr/>
        </p:nvSpPr>
        <p:spPr>
          <a:xfrm>
            <a:off x="5876119" y="3951785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F59CDA2-9FB6-4BB7-8528-3784336426A2}"/>
              </a:ext>
            </a:extLst>
          </p:cNvPr>
          <p:cNvSpPr txBox="1"/>
          <p:nvPr/>
        </p:nvSpPr>
        <p:spPr>
          <a:xfrm>
            <a:off x="7791975" y="267205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AF2EE9A-B39A-4FCE-97D4-1F5E38870D4D}"/>
              </a:ext>
            </a:extLst>
          </p:cNvPr>
          <p:cNvSpPr txBox="1"/>
          <p:nvPr/>
        </p:nvSpPr>
        <p:spPr>
          <a:xfrm>
            <a:off x="3031399" y="2480198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7884F2D-9C53-4277-A8D4-9B0BAF816A79}"/>
              </a:ext>
            </a:extLst>
          </p:cNvPr>
          <p:cNvSpPr txBox="1"/>
          <p:nvPr/>
        </p:nvSpPr>
        <p:spPr>
          <a:xfrm>
            <a:off x="1979980" y="4124940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BD8B65-6515-4A5C-B719-D9E6084B7DF6}"/>
              </a:ext>
            </a:extLst>
          </p:cNvPr>
          <p:cNvSpPr txBox="1"/>
          <p:nvPr/>
        </p:nvSpPr>
        <p:spPr>
          <a:xfrm>
            <a:off x="8457972" y="2521696"/>
            <a:ext cx="32463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8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「お」の面に</a:t>
            </a:r>
            <a:r>
              <a:rPr lang="ja-JP" altLang="en-US" sz="2800" b="1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含まれている辺は平行にも垂直にもならないよ</a:t>
            </a:r>
            <a:endParaRPr kumimoji="1" lang="ja-JP" altLang="en-US" sz="28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13CE16-1203-B405-2FEA-C6627C7608F4}"/>
              </a:ext>
            </a:extLst>
          </p:cNvPr>
          <p:cNvSpPr txBox="1"/>
          <p:nvPr/>
        </p:nvSpPr>
        <p:spPr>
          <a:xfrm>
            <a:off x="8582969" y="4337578"/>
            <a:ext cx="2996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答え．</a:t>
            </a:r>
            <a:endParaRPr kumimoji="1" lang="en-US" altLang="ja-JP" sz="36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36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EF</a:t>
            </a:r>
            <a:r>
              <a:rPr kumimoji="1" lang="ja-JP" altLang="en-US" sz="36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，辺</a:t>
            </a:r>
            <a:r>
              <a:rPr kumimoji="1" lang="en-US" altLang="ja-JP" sz="36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HG</a:t>
            </a:r>
          </a:p>
          <a:p>
            <a:r>
              <a:rPr kumimoji="1" lang="ja-JP" altLang="en-US" sz="36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36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DC</a:t>
            </a:r>
            <a:r>
              <a:rPr kumimoji="1" lang="ja-JP" altLang="en-US" sz="36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，辺</a:t>
            </a:r>
            <a:r>
              <a:rPr kumimoji="1" lang="en-US" altLang="ja-JP" sz="36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AB</a:t>
            </a:r>
            <a:endParaRPr kumimoji="1" lang="ja-JP" altLang="en-US" sz="36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381012B-B568-087F-60A5-35C9DD76FABF}"/>
              </a:ext>
            </a:extLst>
          </p:cNvPr>
          <p:cNvSpPr txBox="1"/>
          <p:nvPr/>
        </p:nvSpPr>
        <p:spPr>
          <a:xfrm>
            <a:off x="1022776" y="534851"/>
            <a:ext cx="7571303" cy="83099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な辺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を見つけよう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71684C-7DD3-F54B-2C43-FE44CED5F24A}"/>
              </a:ext>
            </a:extLst>
          </p:cNvPr>
          <p:cNvSpPr txBox="1"/>
          <p:nvPr/>
        </p:nvSpPr>
        <p:spPr>
          <a:xfrm>
            <a:off x="991375" y="1562082"/>
            <a:ext cx="6187947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面お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な辺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777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7C392-ED2C-E9F2-6FC6-E34EBE6F7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880F190-14B8-CBA3-314E-B4DAD446E59B}"/>
              </a:ext>
            </a:extLst>
          </p:cNvPr>
          <p:cNvSpPr txBox="1"/>
          <p:nvPr/>
        </p:nvSpPr>
        <p:spPr>
          <a:xfrm>
            <a:off x="1390700" y="666670"/>
            <a:ext cx="780213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33CC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直方体を使って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辺と面の関係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を調べよう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70A2AD-EE45-4B44-3D90-9C24AD3E2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9312" r="2956" b="2518"/>
          <a:stretch/>
        </p:blipFill>
        <p:spPr bwMode="auto">
          <a:xfrm>
            <a:off x="3303223" y="2654915"/>
            <a:ext cx="5585553" cy="364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524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44682194-C1F5-4FE5-8D62-4B04A9E16E4A}"/>
              </a:ext>
            </a:extLst>
          </p:cNvPr>
          <p:cNvSpPr/>
          <p:nvPr/>
        </p:nvSpPr>
        <p:spPr>
          <a:xfrm>
            <a:off x="3592348" y="3017835"/>
            <a:ext cx="4195248" cy="210671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平行四辺形 36">
            <a:extLst>
              <a:ext uri="{FF2B5EF4-FFF2-40B4-BE49-F238E27FC236}">
                <a16:creationId xmlns:a16="http://schemas.microsoft.com/office/drawing/2014/main" id="{0E6ACD9B-E889-48D4-83DE-26EE60914807}"/>
              </a:ext>
            </a:extLst>
          </p:cNvPr>
          <p:cNvSpPr/>
          <p:nvPr/>
        </p:nvSpPr>
        <p:spPr>
          <a:xfrm rot="9102365">
            <a:off x="944303" y="3682659"/>
            <a:ext cx="3263391" cy="1817827"/>
          </a:xfrm>
          <a:prstGeom prst="parallelogram">
            <a:avLst>
              <a:gd name="adj" fmla="val 5631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平行四辺形 23"/>
          <p:cNvSpPr/>
          <p:nvPr/>
        </p:nvSpPr>
        <p:spPr>
          <a:xfrm>
            <a:off x="1611086" y="5131856"/>
            <a:ext cx="6176510" cy="1057011"/>
          </a:xfrm>
          <a:prstGeom prst="parallelogram">
            <a:avLst>
              <a:gd name="adj" fmla="val 187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611086" y="3017834"/>
            <a:ext cx="6176509" cy="3171033"/>
            <a:chOff x="1843087" y="2383631"/>
            <a:chExt cx="6800852" cy="3805236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4014788" y="2383631"/>
              <a:ext cx="0" cy="2536824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1843088" y="3652043"/>
              <a:ext cx="4629151" cy="253682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4014788" y="4920455"/>
              <a:ext cx="4629151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014788" y="2383631"/>
              <a:ext cx="46291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8643939" y="2383631"/>
              <a:ext cx="0" cy="25368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6472239" y="2383631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6472239" y="4920454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1843087" y="2383632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1843087" y="4920456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直線コネクタ 25"/>
          <p:cNvCxnSpPr/>
          <p:nvPr/>
        </p:nvCxnSpPr>
        <p:spPr>
          <a:xfrm>
            <a:off x="5837955" y="4051290"/>
            <a:ext cx="0" cy="2114023"/>
          </a:xfrm>
          <a:prstGeom prst="line">
            <a:avLst/>
          </a:prstGeom>
          <a:ln w="1143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E04AC49-AB5F-4206-BB14-06F5CF2E2D38}"/>
              </a:ext>
            </a:extLst>
          </p:cNvPr>
          <p:cNvSpPr txBox="1"/>
          <p:nvPr/>
        </p:nvSpPr>
        <p:spPr>
          <a:xfrm>
            <a:off x="1007670" y="576462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30CF0DD-ED0D-4679-A8E6-5119E5A7C985}"/>
              </a:ext>
            </a:extLst>
          </p:cNvPr>
          <p:cNvSpPr txBox="1"/>
          <p:nvPr/>
        </p:nvSpPr>
        <p:spPr>
          <a:xfrm>
            <a:off x="5788994" y="6118570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219C8-BF15-43B8-9353-495476BC4B61}"/>
              </a:ext>
            </a:extLst>
          </p:cNvPr>
          <p:cNvSpPr txBox="1"/>
          <p:nvPr/>
        </p:nvSpPr>
        <p:spPr>
          <a:xfrm>
            <a:off x="7890392" y="4866534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BDB395-18AE-4C90-A875-DCDF7BD08467}"/>
              </a:ext>
            </a:extLst>
          </p:cNvPr>
          <p:cNvSpPr txBox="1"/>
          <p:nvPr/>
        </p:nvSpPr>
        <p:spPr>
          <a:xfrm>
            <a:off x="2980001" y="4570893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8524EA6-C2CA-4682-A3F9-E9558BC946C2}"/>
              </a:ext>
            </a:extLst>
          </p:cNvPr>
          <p:cNvSpPr txBox="1"/>
          <p:nvPr/>
        </p:nvSpPr>
        <p:spPr>
          <a:xfrm>
            <a:off x="1007670" y="3702972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1316D61-6326-4C7B-BFDD-0536C184E2C1}"/>
              </a:ext>
            </a:extLst>
          </p:cNvPr>
          <p:cNvSpPr txBox="1"/>
          <p:nvPr/>
        </p:nvSpPr>
        <p:spPr>
          <a:xfrm>
            <a:off x="5876119" y="3951785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0316578-6B48-4A31-971E-B2E30F8C6473}"/>
              </a:ext>
            </a:extLst>
          </p:cNvPr>
          <p:cNvSpPr txBox="1"/>
          <p:nvPr/>
        </p:nvSpPr>
        <p:spPr>
          <a:xfrm>
            <a:off x="7791975" y="267205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29EBB7C-FC2C-4C32-ADE6-AF82C3A8D975}"/>
              </a:ext>
            </a:extLst>
          </p:cNvPr>
          <p:cNvSpPr txBox="1"/>
          <p:nvPr/>
        </p:nvSpPr>
        <p:spPr>
          <a:xfrm>
            <a:off x="3031399" y="2480198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0EF52FB-A0B4-4B71-B1EE-379D15A96CC1}"/>
              </a:ext>
            </a:extLst>
          </p:cNvPr>
          <p:cNvSpPr txBox="1"/>
          <p:nvPr/>
        </p:nvSpPr>
        <p:spPr>
          <a:xfrm>
            <a:off x="1995202" y="4158118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B7E43F3-8A4D-4C28-A94B-867DB8A237F9}"/>
              </a:ext>
            </a:extLst>
          </p:cNvPr>
          <p:cNvSpPr txBox="1"/>
          <p:nvPr/>
        </p:nvSpPr>
        <p:spPr>
          <a:xfrm>
            <a:off x="4509784" y="3195140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6BD8B65-6515-4A5C-B719-D9E6084B7DF6}"/>
              </a:ext>
            </a:extLst>
          </p:cNvPr>
          <p:cNvSpPr txBox="1"/>
          <p:nvPr/>
        </p:nvSpPr>
        <p:spPr>
          <a:xfrm>
            <a:off x="8567347" y="1645861"/>
            <a:ext cx="30572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ja-JP" altLang="en-US" sz="32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辺と</a:t>
            </a:r>
            <a:endParaRPr lang="en-US" altLang="ja-JP" sz="3200" b="1" i="0" u="none" strike="noStrike" baseline="0" dirty="0">
              <a:solidFill>
                <a:srgbClr val="000000"/>
              </a:solidFill>
              <a:latin typeface="Tosho-J Roman Italic" panose="020B0600000000000000" pitchFamily="34" charset="0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32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離れていないと</a:t>
            </a:r>
            <a:endParaRPr lang="en-US" altLang="ja-JP" sz="3200" b="1" i="0" u="none" strike="noStrike" baseline="0" dirty="0">
              <a:solidFill>
                <a:srgbClr val="000000"/>
              </a:solidFill>
              <a:latin typeface="Tosho-J Roman Italic" panose="020B0600000000000000" pitchFamily="34" charset="0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3200" b="1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平行な面には</a:t>
            </a:r>
            <a:endParaRPr lang="en-US" altLang="ja-JP" sz="3200" b="1" dirty="0">
              <a:solidFill>
                <a:srgbClr val="000000"/>
              </a:solidFill>
              <a:latin typeface="Tosho-J Roman Italic" panose="020B0600000000000000" pitchFamily="34" charset="0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3200" b="1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ならない</a:t>
            </a:r>
            <a:endParaRPr kumimoji="1" lang="ja-JP" altLang="en-US" sz="3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EFFC4C0-FE5F-D691-0963-B6C231AB4A90}"/>
              </a:ext>
            </a:extLst>
          </p:cNvPr>
          <p:cNvSpPr txBox="1"/>
          <p:nvPr/>
        </p:nvSpPr>
        <p:spPr>
          <a:xfrm>
            <a:off x="8735645" y="3850342"/>
            <a:ext cx="20498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endParaRPr kumimoji="1" lang="en-US" altLang="ja-JP" sz="44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面お</a:t>
            </a:r>
            <a:endParaRPr kumimoji="1" lang="en-US" altLang="ja-JP" sz="44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面え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D7191C-4BB4-4D3C-D706-9C8B8E54A58B}"/>
              </a:ext>
            </a:extLst>
          </p:cNvPr>
          <p:cNvSpPr txBox="1"/>
          <p:nvPr/>
        </p:nvSpPr>
        <p:spPr>
          <a:xfrm>
            <a:off x="1022776" y="534851"/>
            <a:ext cx="7571303" cy="83099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な面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を見つけよう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E00D077-F0FC-93F8-035F-1648A8BA23DC}"/>
              </a:ext>
            </a:extLst>
          </p:cNvPr>
          <p:cNvSpPr txBox="1"/>
          <p:nvPr/>
        </p:nvSpPr>
        <p:spPr>
          <a:xfrm>
            <a:off x="991375" y="1582681"/>
            <a:ext cx="6136538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BF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な面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209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9" grpId="0"/>
      <p:bldP spid="41" grpId="0"/>
      <p:bldP spid="30" grpId="0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平行四辺形 34">
            <a:extLst>
              <a:ext uri="{FF2B5EF4-FFF2-40B4-BE49-F238E27FC236}">
                <a16:creationId xmlns:a16="http://schemas.microsoft.com/office/drawing/2014/main" id="{517F128A-8D1E-4ED5-8775-235113DE97AA}"/>
              </a:ext>
            </a:extLst>
          </p:cNvPr>
          <p:cNvSpPr/>
          <p:nvPr/>
        </p:nvSpPr>
        <p:spPr>
          <a:xfrm rot="9026542">
            <a:off x="5089844" y="3714068"/>
            <a:ext cx="3411939" cy="1788571"/>
          </a:xfrm>
          <a:prstGeom prst="parallelogram">
            <a:avLst>
              <a:gd name="adj" fmla="val 6072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平行四辺形 25">
            <a:extLst>
              <a:ext uri="{FF2B5EF4-FFF2-40B4-BE49-F238E27FC236}">
                <a16:creationId xmlns:a16="http://schemas.microsoft.com/office/drawing/2014/main" id="{CE6251A0-A299-410E-B57A-B3FA28532AA3}"/>
              </a:ext>
            </a:extLst>
          </p:cNvPr>
          <p:cNvSpPr/>
          <p:nvPr/>
        </p:nvSpPr>
        <p:spPr>
          <a:xfrm>
            <a:off x="1611852" y="5108301"/>
            <a:ext cx="6136208" cy="1057012"/>
          </a:xfrm>
          <a:prstGeom prst="parallelogram">
            <a:avLst>
              <a:gd name="adj" fmla="val 19294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平行四辺形 23"/>
          <p:cNvSpPr/>
          <p:nvPr/>
        </p:nvSpPr>
        <p:spPr>
          <a:xfrm>
            <a:off x="1611086" y="5131856"/>
            <a:ext cx="6176510" cy="1057011"/>
          </a:xfrm>
          <a:prstGeom prst="parallelogram">
            <a:avLst>
              <a:gd name="adj" fmla="val 187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611086" y="3017834"/>
            <a:ext cx="6176509" cy="3171033"/>
            <a:chOff x="1843087" y="2383631"/>
            <a:chExt cx="6800852" cy="3805236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4014788" y="2383631"/>
              <a:ext cx="0" cy="2536824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1843088" y="3652043"/>
              <a:ext cx="4629151" cy="253682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4014788" y="4920455"/>
              <a:ext cx="4629151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014788" y="2383631"/>
              <a:ext cx="46291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8643939" y="2383631"/>
              <a:ext cx="0" cy="25368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6472239" y="2383631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6472239" y="4920454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1843087" y="2383632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1843087" y="4920456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E04AC49-AB5F-4206-BB14-06F5CF2E2D38}"/>
              </a:ext>
            </a:extLst>
          </p:cNvPr>
          <p:cNvSpPr txBox="1"/>
          <p:nvPr/>
        </p:nvSpPr>
        <p:spPr>
          <a:xfrm>
            <a:off x="1007670" y="576462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30CF0DD-ED0D-4679-A8E6-5119E5A7C985}"/>
              </a:ext>
            </a:extLst>
          </p:cNvPr>
          <p:cNvSpPr txBox="1"/>
          <p:nvPr/>
        </p:nvSpPr>
        <p:spPr>
          <a:xfrm>
            <a:off x="5788994" y="6118570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219C8-BF15-43B8-9353-495476BC4B61}"/>
              </a:ext>
            </a:extLst>
          </p:cNvPr>
          <p:cNvSpPr txBox="1"/>
          <p:nvPr/>
        </p:nvSpPr>
        <p:spPr>
          <a:xfrm>
            <a:off x="7890392" y="4866534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BDB395-18AE-4C90-A875-DCDF7BD08467}"/>
              </a:ext>
            </a:extLst>
          </p:cNvPr>
          <p:cNvSpPr txBox="1"/>
          <p:nvPr/>
        </p:nvSpPr>
        <p:spPr>
          <a:xfrm>
            <a:off x="2980001" y="4570893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8524EA6-C2CA-4682-A3F9-E9558BC946C2}"/>
              </a:ext>
            </a:extLst>
          </p:cNvPr>
          <p:cNvSpPr txBox="1"/>
          <p:nvPr/>
        </p:nvSpPr>
        <p:spPr>
          <a:xfrm>
            <a:off x="1007670" y="3702972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1316D61-6326-4C7B-BFDD-0536C184E2C1}"/>
              </a:ext>
            </a:extLst>
          </p:cNvPr>
          <p:cNvSpPr txBox="1"/>
          <p:nvPr/>
        </p:nvSpPr>
        <p:spPr>
          <a:xfrm>
            <a:off x="5876119" y="3951785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0316578-6B48-4A31-971E-B2E30F8C6473}"/>
              </a:ext>
            </a:extLst>
          </p:cNvPr>
          <p:cNvSpPr txBox="1"/>
          <p:nvPr/>
        </p:nvSpPr>
        <p:spPr>
          <a:xfrm>
            <a:off x="7791975" y="267205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29EBB7C-FC2C-4C32-ADE6-AF82C3A8D975}"/>
              </a:ext>
            </a:extLst>
          </p:cNvPr>
          <p:cNvSpPr txBox="1"/>
          <p:nvPr/>
        </p:nvSpPr>
        <p:spPr>
          <a:xfrm>
            <a:off x="3031399" y="2480198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D5E6DA51-9C5B-423F-BC1A-107BF5A2EBE3}"/>
              </a:ext>
            </a:extLst>
          </p:cNvPr>
          <p:cNvCxnSpPr/>
          <p:nvPr/>
        </p:nvCxnSpPr>
        <p:spPr>
          <a:xfrm flipH="1">
            <a:off x="1611085" y="2994279"/>
            <a:ext cx="2011866" cy="1104120"/>
          </a:xfrm>
          <a:prstGeom prst="line">
            <a:avLst/>
          </a:prstGeom>
          <a:ln w="1143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5346797-8F1B-4FF1-B10C-F6701C8DBA25}"/>
              </a:ext>
            </a:extLst>
          </p:cNvPr>
          <p:cNvSpPr txBox="1"/>
          <p:nvPr/>
        </p:nvSpPr>
        <p:spPr>
          <a:xfrm>
            <a:off x="4078148" y="5152527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EE2A065-1924-4998-8E73-5B08DC915A33}"/>
              </a:ext>
            </a:extLst>
          </p:cNvPr>
          <p:cNvSpPr txBox="1"/>
          <p:nvPr/>
        </p:nvSpPr>
        <p:spPr>
          <a:xfrm>
            <a:off x="6354144" y="4008844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6BA4E1E-9B66-4FD0-857C-BBEB33DC7061}"/>
              </a:ext>
            </a:extLst>
          </p:cNvPr>
          <p:cNvSpPr txBox="1"/>
          <p:nvPr/>
        </p:nvSpPr>
        <p:spPr>
          <a:xfrm>
            <a:off x="8823714" y="4200360"/>
            <a:ext cx="25955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一つの辺は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二つの面に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725145-843C-08E4-4D41-EEE55CBB40F1}"/>
              </a:ext>
            </a:extLst>
          </p:cNvPr>
          <p:cNvSpPr txBox="1"/>
          <p:nvPr/>
        </p:nvSpPr>
        <p:spPr>
          <a:xfrm>
            <a:off x="8946208" y="1831719"/>
            <a:ext cx="21010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endParaRPr kumimoji="1" lang="en-US" altLang="ja-JP" sz="44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面あ</a:t>
            </a:r>
            <a:endParaRPr kumimoji="1" lang="en-US" altLang="ja-JP" sz="44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面う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91F6A4-770D-D5B6-23C0-969771B7A1E4}"/>
              </a:ext>
            </a:extLst>
          </p:cNvPr>
          <p:cNvSpPr txBox="1"/>
          <p:nvPr/>
        </p:nvSpPr>
        <p:spPr>
          <a:xfrm>
            <a:off x="1022776" y="534851"/>
            <a:ext cx="7571303" cy="83099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な面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を見つけよう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7E0A4D-11CB-1680-12D5-30D51C39C151}"/>
              </a:ext>
            </a:extLst>
          </p:cNvPr>
          <p:cNvSpPr txBox="1"/>
          <p:nvPr/>
        </p:nvSpPr>
        <p:spPr>
          <a:xfrm>
            <a:off x="991375" y="1582681"/>
            <a:ext cx="6136538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EH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lang="ja-JP" altLang="en-US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な面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475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/>
      <p:bldP spid="36" grpId="0"/>
      <p:bldP spid="39" grpId="0"/>
      <p:bldP spid="40" grpId="0"/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平行四辺形 35">
            <a:extLst>
              <a:ext uri="{FF2B5EF4-FFF2-40B4-BE49-F238E27FC236}">
                <a16:creationId xmlns:a16="http://schemas.microsoft.com/office/drawing/2014/main" id="{8CC15C2C-5A5E-4C25-A656-BE9F80FBE5C2}"/>
              </a:ext>
            </a:extLst>
          </p:cNvPr>
          <p:cNvSpPr/>
          <p:nvPr/>
        </p:nvSpPr>
        <p:spPr>
          <a:xfrm>
            <a:off x="1611851" y="2995682"/>
            <a:ext cx="6215277" cy="1076286"/>
          </a:xfrm>
          <a:prstGeom prst="parallelogram">
            <a:avLst>
              <a:gd name="adj" fmla="val 19294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平行四辺形 34"/>
          <p:cNvSpPr/>
          <p:nvPr/>
        </p:nvSpPr>
        <p:spPr>
          <a:xfrm>
            <a:off x="1611852" y="5108301"/>
            <a:ext cx="6215276" cy="1049978"/>
          </a:xfrm>
          <a:prstGeom prst="parallelogram">
            <a:avLst>
              <a:gd name="adj" fmla="val 19294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平行四辺形 23"/>
          <p:cNvSpPr/>
          <p:nvPr/>
        </p:nvSpPr>
        <p:spPr>
          <a:xfrm>
            <a:off x="1611086" y="5131856"/>
            <a:ext cx="6176510" cy="1057011"/>
          </a:xfrm>
          <a:prstGeom prst="parallelogram">
            <a:avLst>
              <a:gd name="adj" fmla="val 187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611086" y="3017834"/>
            <a:ext cx="6176509" cy="3171033"/>
            <a:chOff x="1843087" y="2383631"/>
            <a:chExt cx="6800852" cy="3805236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4014788" y="2383631"/>
              <a:ext cx="0" cy="2536824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1843088" y="3652043"/>
              <a:ext cx="4629151" cy="253682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4014788" y="4920455"/>
              <a:ext cx="4629151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014788" y="2383631"/>
              <a:ext cx="46291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8643939" y="2383631"/>
              <a:ext cx="0" cy="25368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6472239" y="2383631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6472239" y="4920454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1843087" y="2383632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1843087" y="4920456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直線コネクタ 25"/>
          <p:cNvCxnSpPr/>
          <p:nvPr/>
        </p:nvCxnSpPr>
        <p:spPr>
          <a:xfrm>
            <a:off x="5837955" y="4051290"/>
            <a:ext cx="0" cy="2114023"/>
          </a:xfrm>
          <a:prstGeom prst="line">
            <a:avLst/>
          </a:pr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E04AC49-AB5F-4206-BB14-06F5CF2E2D38}"/>
              </a:ext>
            </a:extLst>
          </p:cNvPr>
          <p:cNvSpPr txBox="1"/>
          <p:nvPr/>
        </p:nvSpPr>
        <p:spPr>
          <a:xfrm>
            <a:off x="1007670" y="576462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30CF0DD-ED0D-4679-A8E6-5119E5A7C985}"/>
              </a:ext>
            </a:extLst>
          </p:cNvPr>
          <p:cNvSpPr txBox="1"/>
          <p:nvPr/>
        </p:nvSpPr>
        <p:spPr>
          <a:xfrm>
            <a:off x="5788994" y="6118570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219C8-BF15-43B8-9353-495476BC4B61}"/>
              </a:ext>
            </a:extLst>
          </p:cNvPr>
          <p:cNvSpPr txBox="1"/>
          <p:nvPr/>
        </p:nvSpPr>
        <p:spPr>
          <a:xfrm>
            <a:off x="7890392" y="4866534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BDB395-18AE-4C90-A875-DCDF7BD08467}"/>
              </a:ext>
            </a:extLst>
          </p:cNvPr>
          <p:cNvSpPr txBox="1"/>
          <p:nvPr/>
        </p:nvSpPr>
        <p:spPr>
          <a:xfrm>
            <a:off x="2980001" y="4570893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8524EA6-C2CA-4682-A3F9-E9558BC946C2}"/>
              </a:ext>
            </a:extLst>
          </p:cNvPr>
          <p:cNvSpPr txBox="1"/>
          <p:nvPr/>
        </p:nvSpPr>
        <p:spPr>
          <a:xfrm>
            <a:off x="1007670" y="3702972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1316D61-6326-4C7B-BFDD-0536C184E2C1}"/>
              </a:ext>
            </a:extLst>
          </p:cNvPr>
          <p:cNvSpPr txBox="1"/>
          <p:nvPr/>
        </p:nvSpPr>
        <p:spPr>
          <a:xfrm>
            <a:off x="5876119" y="3951785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0316578-6B48-4A31-971E-B2E30F8C6473}"/>
              </a:ext>
            </a:extLst>
          </p:cNvPr>
          <p:cNvSpPr txBox="1"/>
          <p:nvPr/>
        </p:nvSpPr>
        <p:spPr>
          <a:xfrm>
            <a:off x="7791975" y="267205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29EBB7C-FC2C-4C32-ADE6-AF82C3A8D975}"/>
              </a:ext>
            </a:extLst>
          </p:cNvPr>
          <p:cNvSpPr txBox="1"/>
          <p:nvPr/>
        </p:nvSpPr>
        <p:spPr>
          <a:xfrm>
            <a:off x="3031399" y="2480198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FBA61FA-B46F-4915-8695-B4691EB4197F}"/>
              </a:ext>
            </a:extLst>
          </p:cNvPr>
          <p:cNvSpPr txBox="1"/>
          <p:nvPr/>
        </p:nvSpPr>
        <p:spPr>
          <a:xfrm>
            <a:off x="4078148" y="5152527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9CEA3C1-457E-420B-90D0-DC6DCF12C3D5}"/>
              </a:ext>
            </a:extLst>
          </p:cNvPr>
          <p:cNvSpPr txBox="1"/>
          <p:nvPr/>
        </p:nvSpPr>
        <p:spPr>
          <a:xfrm>
            <a:off x="4437444" y="3012622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BD8B65-6515-4A5C-B719-D9E6084B7DF6}"/>
              </a:ext>
            </a:extLst>
          </p:cNvPr>
          <p:cNvSpPr txBox="1"/>
          <p:nvPr/>
        </p:nvSpPr>
        <p:spPr>
          <a:xfrm>
            <a:off x="8680441" y="1695368"/>
            <a:ext cx="30572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ja-JP" altLang="en-US" sz="32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辺が</a:t>
            </a:r>
            <a:r>
              <a:rPr lang="ja-JP" altLang="en-US" sz="3200" b="1" i="0" u="none" strike="noStrike" baseline="0" dirty="0">
                <a:solidFill>
                  <a:schemeClr val="accent6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柱</a:t>
            </a:r>
            <a:r>
              <a:rPr lang="ja-JP" altLang="en-US" sz="32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とすると</a:t>
            </a:r>
            <a:endParaRPr lang="en-US" altLang="ja-JP" sz="3200" b="1" i="0" u="none" strike="noStrike" baseline="0" dirty="0">
              <a:solidFill>
                <a:srgbClr val="000000"/>
              </a:solidFill>
              <a:latin typeface="Tosho-J Roman Italic" panose="020B0600000000000000" pitchFamily="34" charset="0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3200" b="1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垂直な面は</a:t>
            </a:r>
            <a:endParaRPr lang="en-US" altLang="ja-JP" sz="3200" b="1" dirty="0">
              <a:solidFill>
                <a:srgbClr val="000000"/>
              </a:solidFill>
              <a:latin typeface="Tosho-J Roman Italic" panose="020B0600000000000000" pitchFamily="34" charset="0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3200" b="1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床と天井となる</a:t>
            </a:r>
            <a:endParaRPr kumimoji="1" lang="ja-JP" altLang="en-US" sz="3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21D7ED5-F1C0-0E1C-F73D-1B25F6F1FF44}"/>
              </a:ext>
            </a:extLst>
          </p:cNvPr>
          <p:cNvSpPr txBox="1"/>
          <p:nvPr/>
        </p:nvSpPr>
        <p:spPr>
          <a:xfrm>
            <a:off x="9033277" y="3429000"/>
            <a:ext cx="1972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endParaRPr kumimoji="1" lang="en-US" altLang="ja-JP" sz="44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面あ</a:t>
            </a:r>
            <a:endParaRPr kumimoji="1" lang="en-US" altLang="ja-JP" sz="44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面か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6FF13F-69FF-3293-0D57-F9CD0FBD5DB1}"/>
              </a:ext>
            </a:extLst>
          </p:cNvPr>
          <p:cNvSpPr txBox="1"/>
          <p:nvPr/>
        </p:nvSpPr>
        <p:spPr>
          <a:xfrm>
            <a:off x="1022776" y="534851"/>
            <a:ext cx="7571303" cy="83099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な面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を見つけよう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64A2371-E1C4-9217-4B5D-97CC38186A2F}"/>
              </a:ext>
            </a:extLst>
          </p:cNvPr>
          <p:cNvSpPr txBox="1"/>
          <p:nvPr/>
        </p:nvSpPr>
        <p:spPr>
          <a:xfrm>
            <a:off x="991375" y="1562082"/>
            <a:ext cx="6187947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BF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な面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440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27" grpId="0"/>
      <p:bldP spid="30" grpId="0"/>
      <p:bldP spid="37" grpId="0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平行四辺形 23"/>
          <p:cNvSpPr/>
          <p:nvPr/>
        </p:nvSpPr>
        <p:spPr>
          <a:xfrm>
            <a:off x="1611086" y="5131856"/>
            <a:ext cx="6176510" cy="1057011"/>
          </a:xfrm>
          <a:prstGeom prst="parallelogram">
            <a:avLst>
              <a:gd name="adj" fmla="val 187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611086" y="3017834"/>
            <a:ext cx="6176509" cy="3171033"/>
            <a:chOff x="1843087" y="2383631"/>
            <a:chExt cx="6800852" cy="3805236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4014788" y="2383631"/>
              <a:ext cx="0" cy="2536824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1843088" y="3652043"/>
              <a:ext cx="4629151" cy="253682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4014788" y="4920455"/>
              <a:ext cx="4629151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014788" y="2383631"/>
              <a:ext cx="46291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8643939" y="2383631"/>
              <a:ext cx="0" cy="25368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6472239" y="2383631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6472239" y="4920454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1843087" y="2383632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1843087" y="4920456"/>
              <a:ext cx="2171700" cy="1268411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E04AC49-AB5F-4206-BB14-06F5CF2E2D38}"/>
              </a:ext>
            </a:extLst>
          </p:cNvPr>
          <p:cNvSpPr txBox="1"/>
          <p:nvPr/>
        </p:nvSpPr>
        <p:spPr>
          <a:xfrm>
            <a:off x="1007670" y="576462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30CF0DD-ED0D-4679-A8E6-5119E5A7C985}"/>
              </a:ext>
            </a:extLst>
          </p:cNvPr>
          <p:cNvSpPr txBox="1"/>
          <p:nvPr/>
        </p:nvSpPr>
        <p:spPr>
          <a:xfrm>
            <a:off x="5788994" y="6118570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219C8-BF15-43B8-9353-495476BC4B61}"/>
              </a:ext>
            </a:extLst>
          </p:cNvPr>
          <p:cNvSpPr txBox="1"/>
          <p:nvPr/>
        </p:nvSpPr>
        <p:spPr>
          <a:xfrm>
            <a:off x="7890392" y="4866534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BDB395-18AE-4C90-A875-DCDF7BD08467}"/>
              </a:ext>
            </a:extLst>
          </p:cNvPr>
          <p:cNvSpPr txBox="1"/>
          <p:nvPr/>
        </p:nvSpPr>
        <p:spPr>
          <a:xfrm>
            <a:off x="2980001" y="4570893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8524EA6-C2CA-4682-A3F9-E9558BC946C2}"/>
              </a:ext>
            </a:extLst>
          </p:cNvPr>
          <p:cNvSpPr txBox="1"/>
          <p:nvPr/>
        </p:nvSpPr>
        <p:spPr>
          <a:xfrm>
            <a:off x="1007670" y="3702972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1316D61-6326-4C7B-BFDD-0536C184E2C1}"/>
              </a:ext>
            </a:extLst>
          </p:cNvPr>
          <p:cNvSpPr txBox="1"/>
          <p:nvPr/>
        </p:nvSpPr>
        <p:spPr>
          <a:xfrm>
            <a:off x="5876119" y="3951785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0316578-6B48-4A31-971E-B2E30F8C6473}"/>
              </a:ext>
            </a:extLst>
          </p:cNvPr>
          <p:cNvSpPr txBox="1"/>
          <p:nvPr/>
        </p:nvSpPr>
        <p:spPr>
          <a:xfrm>
            <a:off x="7791975" y="2672057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29EBB7C-FC2C-4C32-ADE6-AF82C3A8D975}"/>
              </a:ext>
            </a:extLst>
          </p:cNvPr>
          <p:cNvSpPr txBox="1"/>
          <p:nvPr/>
        </p:nvSpPr>
        <p:spPr>
          <a:xfrm>
            <a:off x="3031399" y="2480198"/>
            <a:ext cx="50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D5E6DA51-9C5B-423F-BC1A-107BF5A2EBE3}"/>
              </a:ext>
            </a:extLst>
          </p:cNvPr>
          <p:cNvCxnSpPr/>
          <p:nvPr/>
        </p:nvCxnSpPr>
        <p:spPr>
          <a:xfrm flipH="1">
            <a:off x="1611085" y="2994279"/>
            <a:ext cx="2011866" cy="1104120"/>
          </a:xfrm>
          <a:prstGeom prst="line">
            <a:avLst/>
          </a:pr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029C41E-6788-491C-A209-D5A3DFDC28F8}"/>
              </a:ext>
            </a:extLst>
          </p:cNvPr>
          <p:cNvSpPr/>
          <p:nvPr/>
        </p:nvSpPr>
        <p:spPr>
          <a:xfrm>
            <a:off x="1611085" y="4035902"/>
            <a:ext cx="4204179" cy="2123993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5A92930A-2DA2-4873-8C8E-42605E6D343E}"/>
              </a:ext>
            </a:extLst>
          </p:cNvPr>
          <p:cNvSpPr/>
          <p:nvPr/>
        </p:nvSpPr>
        <p:spPr>
          <a:xfrm>
            <a:off x="3583416" y="2988390"/>
            <a:ext cx="4204179" cy="2123993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1887558-5554-46B6-BDDE-42C51D286688}"/>
              </a:ext>
            </a:extLst>
          </p:cNvPr>
          <p:cNvSpPr txBox="1"/>
          <p:nvPr/>
        </p:nvSpPr>
        <p:spPr>
          <a:xfrm>
            <a:off x="4509784" y="3195140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0D9D9A9-F029-4502-B540-C7175A05CFA6}"/>
              </a:ext>
            </a:extLst>
          </p:cNvPr>
          <p:cNvSpPr txBox="1"/>
          <p:nvPr/>
        </p:nvSpPr>
        <p:spPr>
          <a:xfrm>
            <a:off x="3563255" y="4135663"/>
            <a:ext cx="933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8D83465-C844-4519-9E44-BF78B23DB5F2}"/>
              </a:ext>
            </a:extLst>
          </p:cNvPr>
          <p:cNvSpPr txBox="1"/>
          <p:nvPr/>
        </p:nvSpPr>
        <p:spPr>
          <a:xfrm>
            <a:off x="8691340" y="4274163"/>
            <a:ext cx="25955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一つの辺は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二つの面に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8BA8D9-E2C9-092D-1E1B-4E4ACD90649D}"/>
              </a:ext>
            </a:extLst>
          </p:cNvPr>
          <p:cNvSpPr txBox="1"/>
          <p:nvPr/>
        </p:nvSpPr>
        <p:spPr>
          <a:xfrm>
            <a:off x="8691341" y="1818478"/>
            <a:ext cx="20941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endParaRPr kumimoji="1" lang="en-US" altLang="ja-JP" sz="44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面い</a:t>
            </a:r>
            <a:endParaRPr kumimoji="1" lang="en-US" altLang="ja-JP" sz="44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面え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EED48A2-21AC-D3A7-3837-7F617041FB49}"/>
              </a:ext>
            </a:extLst>
          </p:cNvPr>
          <p:cNvSpPr txBox="1"/>
          <p:nvPr/>
        </p:nvSpPr>
        <p:spPr>
          <a:xfrm>
            <a:off x="1022776" y="534851"/>
            <a:ext cx="7571303" cy="83099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な面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を見つけよう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BDCD0B0-B780-9F01-5ECF-2FEB87986BDC}"/>
              </a:ext>
            </a:extLst>
          </p:cNvPr>
          <p:cNvSpPr txBox="1"/>
          <p:nvPr/>
        </p:nvSpPr>
        <p:spPr>
          <a:xfrm>
            <a:off x="991375" y="1562082"/>
            <a:ext cx="6187947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EH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な面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97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38" grpId="0"/>
      <p:bldP spid="39" grpId="0"/>
      <p:bldP spid="40" grpId="0"/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F10807-9A6A-5B47-20EA-2AE3BBA99906}"/>
              </a:ext>
            </a:extLst>
          </p:cNvPr>
          <p:cNvSpPr txBox="1"/>
          <p:nvPr/>
        </p:nvSpPr>
        <p:spPr>
          <a:xfrm>
            <a:off x="2401296" y="2431825"/>
            <a:ext cx="7806425" cy="2585323"/>
          </a:xfrm>
          <a:prstGeom prst="rect">
            <a:avLst/>
          </a:prstGeom>
          <a:noFill/>
          <a:ln w="57150">
            <a:solidFill>
              <a:srgbClr val="000099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展開図から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の問題です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頭の中で展開図を</a:t>
            </a:r>
            <a:endParaRPr kumimoji="1" lang="en-US" altLang="ja-JP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折りたたんで考えよう</a:t>
            </a:r>
            <a:endParaRPr kumimoji="1" lang="en-US" altLang="ja-JP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7B71CC9-5918-5203-FA57-E42940F656D0}"/>
              </a:ext>
            </a:extLst>
          </p:cNvPr>
          <p:cNvGrpSpPr/>
          <p:nvPr/>
        </p:nvGrpSpPr>
        <p:grpSpPr>
          <a:xfrm rot="14033553">
            <a:off x="7735599" y="163558"/>
            <a:ext cx="3334591" cy="2471468"/>
            <a:chOff x="1380322" y="890563"/>
            <a:chExt cx="7359389" cy="5533145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B88BC8E4-5B76-3DA9-8A36-73A2D128AD0E}"/>
                </a:ext>
              </a:extLst>
            </p:cNvPr>
            <p:cNvSpPr/>
            <p:nvPr/>
          </p:nvSpPr>
          <p:spPr>
            <a:xfrm>
              <a:off x="5065898" y="2743200"/>
              <a:ext cx="1840254" cy="1840254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59155D7-51E2-049E-1FB2-51C68D72122F}"/>
                </a:ext>
              </a:extLst>
            </p:cNvPr>
            <p:cNvSpPr/>
            <p:nvPr/>
          </p:nvSpPr>
          <p:spPr>
            <a:xfrm>
              <a:off x="3225644" y="2743200"/>
              <a:ext cx="1840254" cy="1840254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F0ACDC39-C903-685E-3461-2AD2D23B6106}"/>
                </a:ext>
              </a:extLst>
            </p:cNvPr>
            <p:cNvSpPr/>
            <p:nvPr/>
          </p:nvSpPr>
          <p:spPr>
            <a:xfrm>
              <a:off x="5065898" y="890563"/>
              <a:ext cx="1840254" cy="1840254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A21D087C-7C54-1775-02A7-A1F77D4B44CD}"/>
                </a:ext>
              </a:extLst>
            </p:cNvPr>
            <p:cNvSpPr/>
            <p:nvPr/>
          </p:nvSpPr>
          <p:spPr>
            <a:xfrm>
              <a:off x="3230712" y="4583454"/>
              <a:ext cx="1840254" cy="1840254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A11F6A86-DBD5-183B-EB29-F7A852C730FB}"/>
                </a:ext>
              </a:extLst>
            </p:cNvPr>
            <p:cNvSpPr/>
            <p:nvPr/>
          </p:nvSpPr>
          <p:spPr>
            <a:xfrm>
              <a:off x="6899457" y="902946"/>
              <a:ext cx="1840254" cy="1840254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7A3142A-EA01-3556-78AD-AAFB0604DA5F}"/>
                </a:ext>
              </a:extLst>
            </p:cNvPr>
            <p:cNvSpPr/>
            <p:nvPr/>
          </p:nvSpPr>
          <p:spPr>
            <a:xfrm>
              <a:off x="1380322" y="4583454"/>
              <a:ext cx="1840254" cy="1840254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03765A0-2BF9-29FD-166F-2D7658CAA96E}"/>
              </a:ext>
            </a:extLst>
          </p:cNvPr>
          <p:cNvGrpSpPr/>
          <p:nvPr/>
        </p:nvGrpSpPr>
        <p:grpSpPr>
          <a:xfrm rot="10298689">
            <a:off x="1144314" y="611015"/>
            <a:ext cx="4156878" cy="1663962"/>
            <a:chOff x="1380322" y="2743200"/>
            <a:chExt cx="9194575" cy="3680508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5DD4DD8B-BD85-C646-ED3E-AE060EF1D422}"/>
                </a:ext>
              </a:extLst>
            </p:cNvPr>
            <p:cNvSpPr/>
            <p:nvPr/>
          </p:nvSpPr>
          <p:spPr>
            <a:xfrm>
              <a:off x="5065898" y="2743200"/>
              <a:ext cx="1840254" cy="18402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30450A66-9209-51A5-8176-624BA5CF616A}"/>
                </a:ext>
              </a:extLst>
            </p:cNvPr>
            <p:cNvSpPr/>
            <p:nvPr/>
          </p:nvSpPr>
          <p:spPr>
            <a:xfrm>
              <a:off x="5081102" y="4583454"/>
              <a:ext cx="1840254" cy="18402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97AAEB1-51B9-6A22-F257-047E643BFB85}"/>
                </a:ext>
              </a:extLst>
            </p:cNvPr>
            <p:cNvSpPr/>
            <p:nvPr/>
          </p:nvSpPr>
          <p:spPr>
            <a:xfrm>
              <a:off x="8734643" y="2743200"/>
              <a:ext cx="1840254" cy="18402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97B9E3C2-CD12-C3BC-F0BC-77C5A87F1923}"/>
                </a:ext>
              </a:extLst>
            </p:cNvPr>
            <p:cNvSpPr/>
            <p:nvPr/>
          </p:nvSpPr>
          <p:spPr>
            <a:xfrm>
              <a:off x="3230712" y="4583454"/>
              <a:ext cx="1840254" cy="18402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A9B9AC59-1C65-A6FF-8AF9-0D38938F0C4E}"/>
                </a:ext>
              </a:extLst>
            </p:cNvPr>
            <p:cNvSpPr/>
            <p:nvPr/>
          </p:nvSpPr>
          <p:spPr>
            <a:xfrm>
              <a:off x="6899457" y="2743200"/>
              <a:ext cx="1840254" cy="18402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664E5A2A-706A-03D8-985D-98FD96399C15}"/>
                </a:ext>
              </a:extLst>
            </p:cNvPr>
            <p:cNvSpPr/>
            <p:nvPr/>
          </p:nvSpPr>
          <p:spPr>
            <a:xfrm>
              <a:off x="1380322" y="4583454"/>
              <a:ext cx="1840254" cy="18402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4EC8AD55-BB5C-8057-AD9B-75721D0BD0F5}"/>
              </a:ext>
            </a:extLst>
          </p:cNvPr>
          <p:cNvGrpSpPr/>
          <p:nvPr/>
        </p:nvGrpSpPr>
        <p:grpSpPr>
          <a:xfrm rot="1701644">
            <a:off x="956866" y="3578649"/>
            <a:ext cx="3585126" cy="2688029"/>
            <a:chOff x="1381237" y="901506"/>
            <a:chExt cx="7365169" cy="5522202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E8146571-1ACF-0279-14ED-977646E4977C}"/>
                </a:ext>
              </a:extLst>
            </p:cNvPr>
            <p:cNvSpPr/>
            <p:nvPr/>
          </p:nvSpPr>
          <p:spPr>
            <a:xfrm>
              <a:off x="5065898" y="2743200"/>
              <a:ext cx="1840254" cy="184025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2E4F6D65-5480-07E3-46F8-C2F745BE6D38}"/>
                </a:ext>
              </a:extLst>
            </p:cNvPr>
            <p:cNvSpPr/>
            <p:nvPr/>
          </p:nvSpPr>
          <p:spPr>
            <a:xfrm>
              <a:off x="3225644" y="2743200"/>
              <a:ext cx="1840254" cy="184025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8D18A815-40EF-9FC0-A2C7-FAEE163D59C7}"/>
                </a:ext>
              </a:extLst>
            </p:cNvPr>
            <p:cNvSpPr/>
            <p:nvPr/>
          </p:nvSpPr>
          <p:spPr>
            <a:xfrm>
              <a:off x="6906152" y="2743200"/>
              <a:ext cx="1840254" cy="184025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B3E27190-3701-AFBE-9978-FFEA39E43E6E}"/>
                </a:ext>
              </a:extLst>
            </p:cNvPr>
            <p:cNvSpPr/>
            <p:nvPr/>
          </p:nvSpPr>
          <p:spPr>
            <a:xfrm>
              <a:off x="5063886" y="4583454"/>
              <a:ext cx="1840254" cy="184025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B871FE2-2114-9C89-0B10-531AED1474CB}"/>
                </a:ext>
              </a:extLst>
            </p:cNvPr>
            <p:cNvSpPr/>
            <p:nvPr/>
          </p:nvSpPr>
          <p:spPr>
            <a:xfrm>
              <a:off x="3235779" y="901506"/>
              <a:ext cx="1840254" cy="184025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50213F05-606E-4958-9EF4-8270C5D399DE}"/>
                </a:ext>
              </a:extLst>
            </p:cNvPr>
            <p:cNvSpPr/>
            <p:nvPr/>
          </p:nvSpPr>
          <p:spPr>
            <a:xfrm>
              <a:off x="1381237" y="2743200"/>
              <a:ext cx="1840254" cy="184025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06659C14-E70D-F5F1-5189-D654DE7E4E0E}"/>
              </a:ext>
            </a:extLst>
          </p:cNvPr>
          <p:cNvGrpSpPr/>
          <p:nvPr/>
        </p:nvGrpSpPr>
        <p:grpSpPr>
          <a:xfrm rot="9157754">
            <a:off x="8239561" y="3621391"/>
            <a:ext cx="3936318" cy="2585323"/>
            <a:chOff x="1380322" y="901506"/>
            <a:chExt cx="7366084" cy="5522202"/>
          </a:xfrm>
          <a:noFill/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436AABBF-8F53-E2D5-47AF-A36DC4C4A2B6}"/>
                </a:ext>
              </a:extLst>
            </p:cNvPr>
            <p:cNvSpPr/>
            <p:nvPr/>
          </p:nvSpPr>
          <p:spPr>
            <a:xfrm>
              <a:off x="5065898" y="2743200"/>
              <a:ext cx="1840254" cy="1840254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359A7295-4B48-1DA4-F4F2-4FC7A6F743EB}"/>
                </a:ext>
              </a:extLst>
            </p:cNvPr>
            <p:cNvSpPr/>
            <p:nvPr/>
          </p:nvSpPr>
          <p:spPr>
            <a:xfrm>
              <a:off x="3225644" y="2743200"/>
              <a:ext cx="1840254" cy="1840254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48EB88EF-B4D2-DC25-9923-8D35159980DA}"/>
                </a:ext>
              </a:extLst>
            </p:cNvPr>
            <p:cNvSpPr/>
            <p:nvPr/>
          </p:nvSpPr>
          <p:spPr>
            <a:xfrm>
              <a:off x="6906152" y="2743200"/>
              <a:ext cx="1840254" cy="1840254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6D7F3868-EEA3-0A61-E2CA-C8C5674E68C4}"/>
                </a:ext>
              </a:extLst>
            </p:cNvPr>
            <p:cNvSpPr/>
            <p:nvPr/>
          </p:nvSpPr>
          <p:spPr>
            <a:xfrm>
              <a:off x="3230712" y="4583454"/>
              <a:ext cx="1840254" cy="1840254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EF3F936A-9158-874C-3C57-A77F65C3ACC2}"/>
                </a:ext>
              </a:extLst>
            </p:cNvPr>
            <p:cNvSpPr/>
            <p:nvPr/>
          </p:nvSpPr>
          <p:spPr>
            <a:xfrm>
              <a:off x="5065898" y="901506"/>
              <a:ext cx="1840254" cy="1840254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83020CF8-A8BA-0479-004F-62DDCA3BC81D}"/>
                </a:ext>
              </a:extLst>
            </p:cNvPr>
            <p:cNvSpPr/>
            <p:nvPr/>
          </p:nvSpPr>
          <p:spPr>
            <a:xfrm>
              <a:off x="1380322" y="4583454"/>
              <a:ext cx="1840254" cy="1840254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13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平行四辺形 5">
            <a:extLst>
              <a:ext uri="{FF2B5EF4-FFF2-40B4-BE49-F238E27FC236}">
                <a16:creationId xmlns:a16="http://schemas.microsoft.com/office/drawing/2014/main" id="{A6980259-27CC-3C44-652A-83A3F186D4DC}"/>
              </a:ext>
            </a:extLst>
          </p:cNvPr>
          <p:cNvSpPr/>
          <p:nvPr/>
        </p:nvSpPr>
        <p:spPr>
          <a:xfrm rot="16200000" flipV="1">
            <a:off x="4838199" y="2489446"/>
            <a:ext cx="2346323" cy="1850387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平行四辺形 4">
            <a:extLst>
              <a:ext uri="{FF2B5EF4-FFF2-40B4-BE49-F238E27FC236}">
                <a16:creationId xmlns:a16="http://schemas.microsoft.com/office/drawing/2014/main" id="{A48400B2-B34B-D915-9E8F-18B1DD1F2FEF}"/>
              </a:ext>
            </a:extLst>
          </p:cNvPr>
          <p:cNvSpPr/>
          <p:nvPr/>
        </p:nvSpPr>
        <p:spPr>
          <a:xfrm rot="16200000">
            <a:off x="1285136" y="2658218"/>
            <a:ext cx="2211726" cy="1638744"/>
          </a:xfrm>
          <a:prstGeom prst="parallelogram">
            <a:avLst>
              <a:gd name="adj" fmla="val 24128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5065898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97772" y="851085"/>
            <a:ext cx="5827236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あの面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平行な面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25644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906152" y="2743200"/>
            <a:ext cx="1840254" cy="18402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236001" y="4583454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3235779" y="901506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1381237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20479" y="3247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endParaRPr kumimoji="1" lang="en-US" altLang="ja-JP" sz="48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40743" y="3247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</a:t>
            </a:r>
            <a:endParaRPr kumimoji="1" lang="en-US" altLang="ja-JP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85915" y="3247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</a:t>
            </a:r>
            <a:endParaRPr kumimoji="1" lang="en-US" altLang="ja-JP" sz="48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15812" y="3247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</a:t>
            </a:r>
            <a:endParaRPr kumimoji="1" lang="en-US" altLang="ja-JP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40743" y="140613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</a:t>
            </a:r>
            <a:endParaRPr kumimoji="1" lang="en-US" altLang="ja-JP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40743" y="5088082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  <a:endParaRPr kumimoji="1" lang="en-US" altLang="ja-JP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平行四辺形 1"/>
          <p:cNvSpPr/>
          <p:nvPr/>
        </p:nvSpPr>
        <p:spPr>
          <a:xfrm rot="16200000">
            <a:off x="1285136" y="2658219"/>
            <a:ext cx="2211726" cy="1638744"/>
          </a:xfrm>
          <a:prstGeom prst="parallelogram">
            <a:avLst>
              <a:gd name="adj" fmla="val 24128"/>
            </a:avLst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平行四辺形 2"/>
          <p:cNvSpPr/>
          <p:nvPr/>
        </p:nvSpPr>
        <p:spPr>
          <a:xfrm rot="16200000" flipV="1">
            <a:off x="4838199" y="2485098"/>
            <a:ext cx="2346323" cy="1850387"/>
          </a:xfrm>
          <a:prstGeom prst="parallelogram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/>
          <p:cNvSpPr/>
          <p:nvPr/>
        </p:nvSpPr>
        <p:spPr>
          <a:xfrm rot="16200000">
            <a:off x="4990747" y="2148440"/>
            <a:ext cx="2211726" cy="1649043"/>
          </a:xfrm>
          <a:prstGeom prst="parallelogram">
            <a:avLst>
              <a:gd name="adj" fmla="val 24128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150619" y="1867098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kumimoji="1"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A85A607-0327-A67E-3FBF-CA178792788C}"/>
              </a:ext>
            </a:extLst>
          </p:cNvPr>
          <p:cNvSpPr txBox="1"/>
          <p:nvPr/>
        </p:nvSpPr>
        <p:spPr>
          <a:xfrm>
            <a:off x="6556176" y="4813276"/>
            <a:ext cx="4810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向かい合っている面は平行な面になるね</a:t>
            </a:r>
          </a:p>
        </p:txBody>
      </p:sp>
    </p:spTree>
    <p:extLst>
      <p:ext uri="{BB962C8B-B14F-4D97-AF65-F5344CB8AC3E}">
        <p14:creationId xmlns:p14="http://schemas.microsoft.com/office/powerpoint/2010/main" val="426151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 animBg="1"/>
      <p:bldP spid="3" grpId="0" animBg="1"/>
      <p:bldP spid="17" grpId="0" animBg="1"/>
      <p:bldP spid="18" grpId="0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AB2ED01-5A4A-5F1A-072C-6DB29EC0FC9C}"/>
              </a:ext>
            </a:extLst>
          </p:cNvPr>
          <p:cNvSpPr/>
          <p:nvPr/>
        </p:nvSpPr>
        <p:spPr>
          <a:xfrm>
            <a:off x="3235779" y="2764477"/>
            <a:ext cx="1840254" cy="18402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平行四辺形 17">
            <a:extLst>
              <a:ext uri="{FF2B5EF4-FFF2-40B4-BE49-F238E27FC236}">
                <a16:creationId xmlns:a16="http://schemas.microsoft.com/office/drawing/2014/main" id="{AE54E325-72D6-0941-E6AA-C8356DE0F80D}"/>
              </a:ext>
            </a:extLst>
          </p:cNvPr>
          <p:cNvSpPr/>
          <p:nvPr/>
        </p:nvSpPr>
        <p:spPr>
          <a:xfrm rot="16200000">
            <a:off x="5008804" y="2103344"/>
            <a:ext cx="2235035" cy="1649043"/>
          </a:xfrm>
          <a:prstGeom prst="parallelogram">
            <a:avLst>
              <a:gd name="adj" fmla="val 24128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>
            <a:extLst>
              <a:ext uri="{FF2B5EF4-FFF2-40B4-BE49-F238E27FC236}">
                <a16:creationId xmlns:a16="http://schemas.microsoft.com/office/drawing/2014/main" id="{7A03722B-4A1D-0356-6C48-48BCFE3C9C85}"/>
              </a:ext>
            </a:extLst>
          </p:cNvPr>
          <p:cNvSpPr/>
          <p:nvPr/>
        </p:nvSpPr>
        <p:spPr>
          <a:xfrm>
            <a:off x="2814860" y="4583453"/>
            <a:ext cx="2265548" cy="1617322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>
            <a:extLst>
              <a:ext uri="{FF2B5EF4-FFF2-40B4-BE49-F238E27FC236}">
                <a16:creationId xmlns:a16="http://schemas.microsoft.com/office/drawing/2014/main" id="{DB23D94F-B3DF-03F1-956C-5D0FC09C6277}"/>
              </a:ext>
            </a:extLst>
          </p:cNvPr>
          <p:cNvSpPr/>
          <p:nvPr/>
        </p:nvSpPr>
        <p:spPr>
          <a:xfrm flipV="1">
            <a:off x="2823238" y="1155673"/>
            <a:ext cx="2265548" cy="1559997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平行四辺形 5">
            <a:extLst>
              <a:ext uri="{FF2B5EF4-FFF2-40B4-BE49-F238E27FC236}">
                <a16:creationId xmlns:a16="http://schemas.microsoft.com/office/drawing/2014/main" id="{4829643C-A2DE-3C32-FD41-F0596A079567}"/>
              </a:ext>
            </a:extLst>
          </p:cNvPr>
          <p:cNvSpPr/>
          <p:nvPr/>
        </p:nvSpPr>
        <p:spPr>
          <a:xfrm rot="16200000">
            <a:off x="1285136" y="2658218"/>
            <a:ext cx="2211726" cy="1638744"/>
          </a:xfrm>
          <a:prstGeom prst="parallelogram">
            <a:avLst>
              <a:gd name="adj" fmla="val 24128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5065898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225644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906152" y="2743200"/>
            <a:ext cx="1840254" cy="18402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3236001" y="4583454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3235779" y="901506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1381237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20479" y="3247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endParaRPr kumimoji="1" lang="en-US" altLang="ja-JP" sz="48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40743" y="329157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</a:t>
            </a:r>
            <a:endParaRPr kumimoji="1" lang="en-US" altLang="ja-JP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85915" y="3247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</a:t>
            </a:r>
            <a:endParaRPr kumimoji="1" lang="en-US" altLang="ja-JP" sz="48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15812" y="3247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</a:t>
            </a:r>
            <a:endParaRPr kumimoji="1" lang="en-US" altLang="ja-JP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40743" y="140613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</a:t>
            </a:r>
            <a:endParaRPr kumimoji="1" lang="en-US" altLang="ja-JP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40743" y="5088082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  <a:endParaRPr kumimoji="1" lang="en-US" altLang="ja-JP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平行四辺形 1"/>
          <p:cNvSpPr/>
          <p:nvPr/>
        </p:nvSpPr>
        <p:spPr>
          <a:xfrm rot="16200000">
            <a:off x="1285136" y="2658219"/>
            <a:ext cx="2211726" cy="1638744"/>
          </a:xfrm>
          <a:prstGeom prst="parallelogram">
            <a:avLst>
              <a:gd name="adj" fmla="val 24128"/>
            </a:avLst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平行四辺形 2"/>
          <p:cNvSpPr/>
          <p:nvPr/>
        </p:nvSpPr>
        <p:spPr>
          <a:xfrm rot="16200000" flipV="1">
            <a:off x="4838199" y="2485098"/>
            <a:ext cx="2346323" cy="1850387"/>
          </a:xfrm>
          <a:prstGeom prst="parallelogram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/>
          <p:cNvSpPr/>
          <p:nvPr/>
        </p:nvSpPr>
        <p:spPr>
          <a:xfrm rot="16200000">
            <a:off x="4979094" y="2136786"/>
            <a:ext cx="2235035" cy="1649043"/>
          </a:xfrm>
          <a:prstGeom prst="parallelogram">
            <a:avLst>
              <a:gd name="adj" fmla="val 24128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平行四辺形 3"/>
          <p:cNvSpPr/>
          <p:nvPr/>
        </p:nvSpPr>
        <p:spPr>
          <a:xfrm>
            <a:off x="2800350" y="4583453"/>
            <a:ext cx="2265548" cy="1617322"/>
          </a:xfrm>
          <a:prstGeom prst="parallelogram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平行四辺形 18"/>
          <p:cNvSpPr/>
          <p:nvPr/>
        </p:nvSpPr>
        <p:spPr>
          <a:xfrm flipV="1">
            <a:off x="2820619" y="1155673"/>
            <a:ext cx="2265548" cy="1559997"/>
          </a:xfrm>
          <a:prstGeom prst="parallelogram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563635" y="1886797"/>
            <a:ext cx="14157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</a:t>
            </a:r>
            <a:endParaRPr kumimoji="1" lang="en-US" altLang="ja-JP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445815" y="237172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</a:t>
            </a:r>
            <a:endParaRPr kumimoji="1" lang="en-US" altLang="ja-JP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036211B-CC60-0FAF-152B-6760BD52AB1E}"/>
              </a:ext>
            </a:extLst>
          </p:cNvPr>
          <p:cNvSpPr txBox="1"/>
          <p:nvPr/>
        </p:nvSpPr>
        <p:spPr>
          <a:xfrm>
            <a:off x="6485011" y="5110989"/>
            <a:ext cx="4810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となりあっている面は垂直な面になるね</a:t>
            </a:r>
          </a:p>
        </p:txBody>
      </p:sp>
      <p:sp>
        <p:nvSpPr>
          <p:cNvPr id="16" name="平行四辺形 15">
            <a:extLst>
              <a:ext uri="{FF2B5EF4-FFF2-40B4-BE49-F238E27FC236}">
                <a16:creationId xmlns:a16="http://schemas.microsoft.com/office/drawing/2014/main" id="{7FC5028F-072A-691D-BF94-FDC6F0C829FD}"/>
              </a:ext>
            </a:extLst>
          </p:cNvPr>
          <p:cNvSpPr/>
          <p:nvPr/>
        </p:nvSpPr>
        <p:spPr>
          <a:xfrm rot="16200000">
            <a:off x="5008804" y="2136786"/>
            <a:ext cx="2235035" cy="1649043"/>
          </a:xfrm>
          <a:prstGeom prst="parallelogram">
            <a:avLst>
              <a:gd name="adj" fmla="val 24128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16FAE40-6C1A-2115-92F8-EC3188283B67}"/>
              </a:ext>
            </a:extLst>
          </p:cNvPr>
          <p:cNvSpPr txBox="1"/>
          <p:nvPr/>
        </p:nvSpPr>
        <p:spPr>
          <a:xfrm>
            <a:off x="5497772" y="851085"/>
            <a:ext cx="5827236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あの面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垂直な面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68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8" grpId="0" animBg="1"/>
      <p:bldP spid="7" grpId="0" animBg="1"/>
      <p:bldP spid="4" grpId="0" animBg="1"/>
      <p:bldP spid="19" grpId="0" animBg="1"/>
      <p:bldP spid="21" grpId="0"/>
      <p:bldP spid="22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5065898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225644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906152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3236001" y="4583454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3235779" y="901506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1381237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20479" y="3247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40743" y="3247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85915" y="3247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15812" y="3247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40743" y="140613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40743" y="5088082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381237" y="2741760"/>
            <a:ext cx="0" cy="1841694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984723" y="2110748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88138" y="4583454"/>
            <a:ext cx="56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C827A9-055A-B495-B247-77FCE8249E5A}"/>
              </a:ext>
            </a:extLst>
          </p:cNvPr>
          <p:cNvSpPr txBox="1"/>
          <p:nvPr/>
        </p:nvSpPr>
        <p:spPr>
          <a:xfrm>
            <a:off x="5739813" y="943235"/>
            <a:ext cx="552747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AB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垂直な面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292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方体 2"/>
          <p:cNvSpPr/>
          <p:nvPr/>
        </p:nvSpPr>
        <p:spPr>
          <a:xfrm>
            <a:off x="3039609" y="1723869"/>
            <a:ext cx="2037357" cy="2514682"/>
          </a:xfrm>
          <a:prstGeom prst="cub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直方体 3"/>
          <p:cNvSpPr/>
          <p:nvPr/>
        </p:nvSpPr>
        <p:spPr>
          <a:xfrm>
            <a:off x="7033770" y="2086065"/>
            <a:ext cx="2221922" cy="2152485"/>
          </a:xfrm>
          <a:prstGeom prst="cub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75429" y="4899545"/>
            <a:ext cx="7308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直方体　①　　  ③　　　⑤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75429" y="5668986"/>
            <a:ext cx="7308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立方体　②　　  ④　　　⑥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10481" y="2543108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直方体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82545" y="250600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立方体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48305" y="489954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48305" y="566898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54912" y="4899544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54912" y="5668985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860650" y="4899544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860650" y="5668985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81375" y="533238"/>
            <a:ext cx="10341293" cy="76944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復習：面と辺と頂点の数を調べてみよう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4E5A4A3-3893-44C7-A589-034F81BB3ED2}"/>
              </a:ext>
            </a:extLst>
          </p:cNvPr>
          <p:cNvGrpSpPr/>
          <p:nvPr/>
        </p:nvGrpSpPr>
        <p:grpSpPr>
          <a:xfrm>
            <a:off x="7033770" y="2086064"/>
            <a:ext cx="2221922" cy="2152486"/>
            <a:chOff x="2153850" y="1689235"/>
            <a:chExt cx="2664867" cy="2544832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9731B27A-F769-4494-BFB4-B12FCFBD81EA}"/>
                </a:ext>
              </a:extLst>
            </p:cNvPr>
            <p:cNvCxnSpPr/>
            <p:nvPr/>
          </p:nvCxnSpPr>
          <p:spPr>
            <a:xfrm>
              <a:off x="2825025" y="1689235"/>
              <a:ext cx="0" cy="1917621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DFE44688-38DF-4B32-9142-D16D3C094D0A}"/>
                </a:ext>
              </a:extLst>
            </p:cNvPr>
            <p:cNvCxnSpPr/>
            <p:nvPr/>
          </p:nvCxnSpPr>
          <p:spPr>
            <a:xfrm flipV="1">
              <a:off x="2153850" y="3606856"/>
              <a:ext cx="671175" cy="627211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D7E71363-6B99-4D46-8A9C-2273BDC580B7}"/>
                </a:ext>
              </a:extLst>
            </p:cNvPr>
            <p:cNvCxnSpPr/>
            <p:nvPr/>
          </p:nvCxnSpPr>
          <p:spPr>
            <a:xfrm>
              <a:off x="2825025" y="3606856"/>
              <a:ext cx="1993692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F2FD73C-AC31-470B-A26F-2123179AB754}"/>
              </a:ext>
            </a:extLst>
          </p:cNvPr>
          <p:cNvCxnSpPr>
            <a:cxnSpLocks/>
          </p:cNvCxnSpPr>
          <p:nvPr/>
        </p:nvCxnSpPr>
        <p:spPr>
          <a:xfrm>
            <a:off x="3565897" y="1723869"/>
            <a:ext cx="0" cy="1984169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2D4FFA7C-D609-4D2C-9AB6-7C60A3A683E6}"/>
              </a:ext>
            </a:extLst>
          </p:cNvPr>
          <p:cNvCxnSpPr>
            <a:cxnSpLocks/>
          </p:cNvCxnSpPr>
          <p:nvPr/>
        </p:nvCxnSpPr>
        <p:spPr>
          <a:xfrm flipV="1">
            <a:off x="3033810" y="3704887"/>
            <a:ext cx="503302" cy="558032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76433A24-BDFE-4EB6-ACA0-27D480269A1B}"/>
              </a:ext>
            </a:extLst>
          </p:cNvPr>
          <p:cNvCxnSpPr>
            <a:cxnSpLocks/>
          </p:cNvCxnSpPr>
          <p:nvPr/>
        </p:nvCxnSpPr>
        <p:spPr>
          <a:xfrm>
            <a:off x="3508326" y="3708038"/>
            <a:ext cx="156864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楕円 4">
            <a:extLst>
              <a:ext uri="{FF2B5EF4-FFF2-40B4-BE49-F238E27FC236}">
                <a16:creationId xmlns:a16="http://schemas.microsoft.com/office/drawing/2014/main" id="{C1C16AEB-5842-ADFD-A01C-B18E1402AF8E}"/>
              </a:ext>
            </a:extLst>
          </p:cNvPr>
          <p:cNvSpPr/>
          <p:nvPr/>
        </p:nvSpPr>
        <p:spPr>
          <a:xfrm>
            <a:off x="9122042" y="1969285"/>
            <a:ext cx="267299" cy="2672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43D18C8C-37C5-E811-CA4A-1F4812231370}"/>
              </a:ext>
            </a:extLst>
          </p:cNvPr>
          <p:cNvSpPr/>
          <p:nvPr/>
        </p:nvSpPr>
        <p:spPr>
          <a:xfrm>
            <a:off x="2936308" y="2072120"/>
            <a:ext cx="267299" cy="2672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54E2B9-AAB6-2D73-6F92-194328EB8F2A}"/>
              </a:ext>
            </a:extLst>
          </p:cNvPr>
          <p:cNvSpPr txBox="1"/>
          <p:nvPr/>
        </p:nvSpPr>
        <p:spPr>
          <a:xfrm>
            <a:off x="3860300" y="426291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面の数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4A6A188-7CFA-7959-A329-F2CCCE0E4C70}"/>
              </a:ext>
            </a:extLst>
          </p:cNvPr>
          <p:cNvSpPr txBox="1"/>
          <p:nvPr/>
        </p:nvSpPr>
        <p:spPr>
          <a:xfrm>
            <a:off x="5993197" y="426291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辺の数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97BA708-023B-CE9A-6D73-46F07897E0BD}"/>
              </a:ext>
            </a:extLst>
          </p:cNvPr>
          <p:cNvSpPr txBox="1"/>
          <p:nvPr/>
        </p:nvSpPr>
        <p:spPr>
          <a:xfrm>
            <a:off x="8068720" y="426291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頂点の数</a:t>
            </a:r>
          </a:p>
        </p:txBody>
      </p:sp>
    </p:spTree>
    <p:extLst>
      <p:ext uri="{BB962C8B-B14F-4D97-AF65-F5344CB8AC3E}">
        <p14:creationId xmlns:p14="http://schemas.microsoft.com/office/powerpoint/2010/main" val="372106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" grpId="0" animBg="1"/>
      <p:bldP spid="3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5065898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225644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906152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3236001" y="4583454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3235779" y="901506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1381237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20479" y="3247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40743" y="3247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85915" y="3247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15812" y="3247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40743" y="140613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40743" y="5088082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平行四辺形 1"/>
          <p:cNvSpPr/>
          <p:nvPr/>
        </p:nvSpPr>
        <p:spPr>
          <a:xfrm rot="16200000">
            <a:off x="1285136" y="2658219"/>
            <a:ext cx="2211726" cy="1638744"/>
          </a:xfrm>
          <a:prstGeom prst="parallelogram">
            <a:avLst>
              <a:gd name="adj" fmla="val 24128"/>
            </a:avLst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平行四辺形 2"/>
          <p:cNvSpPr/>
          <p:nvPr/>
        </p:nvSpPr>
        <p:spPr>
          <a:xfrm rot="16200000" flipV="1">
            <a:off x="4838199" y="2485098"/>
            <a:ext cx="2346323" cy="1850387"/>
          </a:xfrm>
          <a:prstGeom prst="parallelogram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/>
          <p:cNvSpPr/>
          <p:nvPr/>
        </p:nvSpPr>
        <p:spPr>
          <a:xfrm rot="16200000">
            <a:off x="4971598" y="2129291"/>
            <a:ext cx="2250025" cy="1649043"/>
          </a:xfrm>
          <a:prstGeom prst="parallelogram">
            <a:avLst>
              <a:gd name="adj" fmla="val 24128"/>
            </a:avLst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平行四辺形 3"/>
          <p:cNvSpPr/>
          <p:nvPr/>
        </p:nvSpPr>
        <p:spPr>
          <a:xfrm>
            <a:off x="2800350" y="4583453"/>
            <a:ext cx="2265548" cy="1617322"/>
          </a:xfrm>
          <a:prstGeom prst="parallelogram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平行四辺形 18"/>
          <p:cNvSpPr/>
          <p:nvPr/>
        </p:nvSpPr>
        <p:spPr>
          <a:xfrm flipV="1">
            <a:off x="2820619" y="1155673"/>
            <a:ext cx="2265548" cy="1559997"/>
          </a:xfrm>
          <a:prstGeom prst="parallelogram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1566976" y="2371727"/>
            <a:ext cx="0" cy="1841694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348495" y="1772303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06406" y="4168263"/>
            <a:ext cx="56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1ADA24-B025-F86F-4ADE-7C745EBAE07D}"/>
              </a:ext>
            </a:extLst>
          </p:cNvPr>
          <p:cNvSpPr txBox="1"/>
          <p:nvPr/>
        </p:nvSpPr>
        <p:spPr>
          <a:xfrm>
            <a:off x="5739813" y="943235"/>
            <a:ext cx="552747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AB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垂直な面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63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辺形 3"/>
          <p:cNvSpPr/>
          <p:nvPr/>
        </p:nvSpPr>
        <p:spPr>
          <a:xfrm>
            <a:off x="2800350" y="4583453"/>
            <a:ext cx="2265548" cy="1617322"/>
          </a:xfrm>
          <a:prstGeom prst="parallelogram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平行四辺形 18"/>
          <p:cNvSpPr/>
          <p:nvPr/>
        </p:nvSpPr>
        <p:spPr>
          <a:xfrm flipV="1">
            <a:off x="2820619" y="1155673"/>
            <a:ext cx="2265548" cy="1559997"/>
          </a:xfrm>
          <a:prstGeom prst="parallelogram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5065898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225644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906152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3236001" y="4583454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3235779" y="901506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1381237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20479" y="3247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40743" y="3247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85915" y="3247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15812" y="3247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40743" y="140613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40743" y="5088082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平行四辺形 1"/>
          <p:cNvSpPr/>
          <p:nvPr/>
        </p:nvSpPr>
        <p:spPr>
          <a:xfrm rot="16200000">
            <a:off x="1285136" y="2658219"/>
            <a:ext cx="2211726" cy="1638744"/>
          </a:xfrm>
          <a:prstGeom prst="parallelogram">
            <a:avLst>
              <a:gd name="adj" fmla="val 24128"/>
            </a:avLst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平行四辺形 2"/>
          <p:cNvSpPr/>
          <p:nvPr/>
        </p:nvSpPr>
        <p:spPr>
          <a:xfrm rot="16200000" flipV="1">
            <a:off x="4838199" y="2485098"/>
            <a:ext cx="2346323" cy="1850387"/>
          </a:xfrm>
          <a:prstGeom prst="parallelogram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/>
          <p:cNvSpPr/>
          <p:nvPr/>
        </p:nvSpPr>
        <p:spPr>
          <a:xfrm rot="16200000">
            <a:off x="4979093" y="2136786"/>
            <a:ext cx="2235035" cy="1649043"/>
          </a:xfrm>
          <a:prstGeom prst="parallelogram">
            <a:avLst>
              <a:gd name="adj" fmla="val 24128"/>
            </a:avLst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1566976" y="2371727"/>
            <a:ext cx="0" cy="1841694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348495" y="1772303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06406" y="4168263"/>
            <a:ext cx="56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225664" y="274176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DFD46B-77A9-4AE7-6417-1CDD02D7E94F}"/>
              </a:ext>
            </a:extLst>
          </p:cNvPr>
          <p:cNvSpPr txBox="1"/>
          <p:nvPr/>
        </p:nvSpPr>
        <p:spPr>
          <a:xfrm>
            <a:off x="5739813" y="943235"/>
            <a:ext cx="552747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AB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垂直な面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265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辺形 3"/>
          <p:cNvSpPr/>
          <p:nvPr/>
        </p:nvSpPr>
        <p:spPr>
          <a:xfrm>
            <a:off x="2800350" y="4583453"/>
            <a:ext cx="2265548" cy="1617322"/>
          </a:xfrm>
          <a:prstGeom prst="parallelogram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平行四辺形 18"/>
          <p:cNvSpPr/>
          <p:nvPr/>
        </p:nvSpPr>
        <p:spPr>
          <a:xfrm flipV="1">
            <a:off x="2820619" y="1155673"/>
            <a:ext cx="2265548" cy="1559997"/>
          </a:xfrm>
          <a:prstGeom prst="parallelogram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5065898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225644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906152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3236001" y="4583454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3235779" y="901506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1381237" y="2743200"/>
            <a:ext cx="1840254" cy="18402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20479" y="3247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40743" y="3247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85915" y="3247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15812" y="3247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40743" y="140613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40743" y="5088082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平行四辺形 1"/>
          <p:cNvSpPr/>
          <p:nvPr/>
        </p:nvSpPr>
        <p:spPr>
          <a:xfrm rot="16200000">
            <a:off x="1285136" y="2658219"/>
            <a:ext cx="2211726" cy="1638744"/>
          </a:xfrm>
          <a:prstGeom prst="parallelogram">
            <a:avLst>
              <a:gd name="adj" fmla="val 24128"/>
            </a:avLst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平行四辺形 2"/>
          <p:cNvSpPr/>
          <p:nvPr/>
        </p:nvSpPr>
        <p:spPr>
          <a:xfrm rot="16200000" flipV="1">
            <a:off x="4838199" y="2485098"/>
            <a:ext cx="2346323" cy="1850387"/>
          </a:xfrm>
          <a:prstGeom prst="parallelogram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/>
          <p:cNvSpPr/>
          <p:nvPr/>
        </p:nvSpPr>
        <p:spPr>
          <a:xfrm rot="16200000">
            <a:off x="4971598" y="2129291"/>
            <a:ext cx="2250025" cy="1649043"/>
          </a:xfrm>
          <a:prstGeom prst="parallelogram">
            <a:avLst>
              <a:gd name="adj" fmla="val 24128"/>
            </a:avLst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1566976" y="2371727"/>
            <a:ext cx="0" cy="1841694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348495" y="1772303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06406" y="4168263"/>
            <a:ext cx="56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225664" y="3438795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lang="ja-JP" altLang="en-US" sz="480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225664" y="274176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453E59-46E6-7696-62F9-82F4146512D9}"/>
              </a:ext>
            </a:extLst>
          </p:cNvPr>
          <p:cNvSpPr txBox="1"/>
          <p:nvPr/>
        </p:nvSpPr>
        <p:spPr>
          <a:xfrm>
            <a:off x="5739813" y="943235"/>
            <a:ext cx="552747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AB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垂直な面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757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2979785" y="2013281"/>
            <a:ext cx="1309878" cy="13356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669907" y="2007379"/>
            <a:ext cx="1309878" cy="13356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293139" y="4697866"/>
            <a:ext cx="1309878" cy="13356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2983261" y="3356344"/>
            <a:ext cx="1309878" cy="13356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4293139" y="3348906"/>
            <a:ext cx="1309878" cy="13356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1673421" y="677656"/>
            <a:ext cx="1309878" cy="13356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43337" y="990635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endParaRPr kumimoji="1" lang="en-US" altLang="ja-JP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60131" y="229613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92259" y="232626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92259" y="3661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93800" y="374127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93799" y="497050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/>
          <p:cNvCxnSpPr>
            <a:cxnSpLocks/>
          </p:cNvCxnSpPr>
          <p:nvPr/>
        </p:nvCxnSpPr>
        <p:spPr>
          <a:xfrm>
            <a:off x="1669907" y="677656"/>
            <a:ext cx="0" cy="132972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044148" y="546108"/>
            <a:ext cx="519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44148" y="1649806"/>
            <a:ext cx="527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C827A9-055A-B495-B247-77FCE8249E5A}"/>
              </a:ext>
            </a:extLst>
          </p:cNvPr>
          <p:cNvSpPr txBox="1"/>
          <p:nvPr/>
        </p:nvSpPr>
        <p:spPr>
          <a:xfrm>
            <a:off x="5694680" y="951936"/>
            <a:ext cx="5527475" cy="44627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400" u="sng" dirty="0"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lang="ja-JP" altLang="en-US" sz="4400" u="sng" dirty="0">
                <a:solidFill>
                  <a:srgbClr val="FF0000"/>
                </a:solidFill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r>
              <a:rPr lang="ja-JP" altLang="en-US" sz="4400" u="sng" dirty="0"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と平行な面は？</a:t>
            </a:r>
            <a:endParaRPr lang="en-US" altLang="ja-JP" sz="4400" u="sng" dirty="0">
              <a:highlight>
                <a:srgbClr val="FFFF99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u="sng" dirty="0"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kumimoji="1" lang="ja-JP" altLang="en-US" sz="4400" u="sng" dirty="0">
                <a:solidFill>
                  <a:srgbClr val="FF0000"/>
                </a:solidFill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r>
              <a:rPr kumimoji="1" lang="ja-JP" altLang="en-US" sz="4400" u="sng" dirty="0"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と垂直な面は？</a:t>
            </a:r>
            <a:endParaRPr kumimoji="1" lang="en-US" altLang="ja-JP" sz="4400" u="sng" dirty="0">
              <a:highlight>
                <a:srgbClr val="FFFF99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u="sng" dirty="0">
                <a:solidFill>
                  <a:srgbClr val="0000FF"/>
                </a:solidFill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400" u="sng" dirty="0">
                <a:solidFill>
                  <a:srgbClr val="0000FF"/>
                </a:solidFill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AB</a:t>
            </a:r>
            <a:r>
              <a:rPr kumimoji="1" lang="ja-JP" altLang="en-US" sz="4400" u="sng" dirty="0"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に垂直な面は？</a:t>
            </a:r>
            <a:endParaRPr kumimoji="1" lang="en-US" altLang="ja-JP" sz="4400" u="sng" dirty="0">
              <a:highlight>
                <a:srgbClr val="FFFF99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EA46809-4BF1-4DBA-B452-C04EA0B59F4B}"/>
              </a:ext>
            </a:extLst>
          </p:cNvPr>
          <p:cNvCxnSpPr>
            <a:cxnSpLocks/>
          </p:cNvCxnSpPr>
          <p:nvPr/>
        </p:nvCxnSpPr>
        <p:spPr>
          <a:xfrm>
            <a:off x="2979785" y="677656"/>
            <a:ext cx="0" cy="1329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B49B674C-588F-C8DA-DDF2-0DF36490ADDF}"/>
              </a:ext>
            </a:extLst>
          </p:cNvPr>
          <p:cNvCxnSpPr>
            <a:cxnSpLocks/>
          </p:cNvCxnSpPr>
          <p:nvPr/>
        </p:nvCxnSpPr>
        <p:spPr>
          <a:xfrm flipH="1" flipV="1">
            <a:off x="2983261" y="2022394"/>
            <a:ext cx="1309878" cy="213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BFB1AF9-0B24-B525-082A-250CE8341D94}"/>
              </a:ext>
            </a:extLst>
          </p:cNvPr>
          <p:cNvSpPr txBox="1"/>
          <p:nvPr/>
        </p:nvSpPr>
        <p:spPr>
          <a:xfrm>
            <a:off x="4923876" y="1720602"/>
            <a:ext cx="572464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天井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床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になる面は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D07F50-CA93-7487-6D7A-F8E05410991A}"/>
              </a:ext>
            </a:extLst>
          </p:cNvPr>
          <p:cNvSpPr txBox="1"/>
          <p:nvPr/>
        </p:nvSpPr>
        <p:spPr>
          <a:xfrm>
            <a:off x="10671545" y="1720602"/>
            <a:ext cx="110799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021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2979785" y="2013281"/>
            <a:ext cx="1309878" cy="13356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669907" y="2007379"/>
            <a:ext cx="1309878" cy="13356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293139" y="4697866"/>
            <a:ext cx="1309878" cy="13356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2983261" y="3356344"/>
            <a:ext cx="1309878" cy="13356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4293139" y="3348906"/>
            <a:ext cx="1309878" cy="13356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1673421" y="677656"/>
            <a:ext cx="1309878" cy="13356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42944" y="815903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天井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60131" y="229613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92259" y="232626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80447" y="3461153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床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93800" y="374127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93799" y="497050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/>
          <p:cNvCxnSpPr>
            <a:cxnSpLocks/>
          </p:cNvCxnSpPr>
          <p:nvPr/>
        </p:nvCxnSpPr>
        <p:spPr>
          <a:xfrm>
            <a:off x="1669907" y="677656"/>
            <a:ext cx="0" cy="132972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044148" y="546108"/>
            <a:ext cx="519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44148" y="1649806"/>
            <a:ext cx="527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C827A9-055A-B495-B247-77FCE8249E5A}"/>
              </a:ext>
            </a:extLst>
          </p:cNvPr>
          <p:cNvSpPr txBox="1"/>
          <p:nvPr/>
        </p:nvSpPr>
        <p:spPr>
          <a:xfrm>
            <a:off x="5694680" y="951936"/>
            <a:ext cx="5527475" cy="44627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400" u="sng" dirty="0"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lang="ja-JP" altLang="en-US" sz="4400" u="sng" dirty="0">
                <a:solidFill>
                  <a:srgbClr val="FF0000"/>
                </a:solidFill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r>
              <a:rPr lang="ja-JP" altLang="en-US" sz="4400" u="sng" dirty="0"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と平行な面は？</a:t>
            </a:r>
            <a:endParaRPr lang="en-US" altLang="ja-JP" sz="4400" u="sng" dirty="0">
              <a:highlight>
                <a:srgbClr val="FFFF99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u="sng" dirty="0"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kumimoji="1" lang="ja-JP" altLang="en-US" sz="4400" u="sng" dirty="0">
                <a:solidFill>
                  <a:srgbClr val="FF0000"/>
                </a:solidFill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r>
              <a:rPr kumimoji="1" lang="ja-JP" altLang="en-US" sz="4400" u="sng" dirty="0"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と垂直な面は？</a:t>
            </a:r>
            <a:endParaRPr kumimoji="1" lang="en-US" altLang="ja-JP" sz="4400" u="sng" dirty="0">
              <a:highlight>
                <a:srgbClr val="FFFF99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u="sng" dirty="0">
                <a:solidFill>
                  <a:srgbClr val="0000FF"/>
                </a:solidFill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400" u="sng" dirty="0">
                <a:solidFill>
                  <a:srgbClr val="0000FF"/>
                </a:solidFill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AB</a:t>
            </a:r>
            <a:r>
              <a:rPr kumimoji="1" lang="ja-JP" altLang="en-US" sz="4400" u="sng" dirty="0"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に垂直な面は？</a:t>
            </a:r>
            <a:endParaRPr kumimoji="1" lang="en-US" altLang="ja-JP" sz="4400" u="sng" dirty="0">
              <a:highlight>
                <a:srgbClr val="FFFF99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EA46809-4BF1-4DBA-B452-C04EA0B59F4B}"/>
              </a:ext>
            </a:extLst>
          </p:cNvPr>
          <p:cNvCxnSpPr>
            <a:cxnSpLocks/>
          </p:cNvCxnSpPr>
          <p:nvPr/>
        </p:nvCxnSpPr>
        <p:spPr>
          <a:xfrm>
            <a:off x="2979785" y="677656"/>
            <a:ext cx="0" cy="1329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B49B674C-588F-C8DA-DDF2-0DF36490ADDF}"/>
              </a:ext>
            </a:extLst>
          </p:cNvPr>
          <p:cNvCxnSpPr>
            <a:cxnSpLocks/>
          </p:cNvCxnSpPr>
          <p:nvPr/>
        </p:nvCxnSpPr>
        <p:spPr>
          <a:xfrm flipH="1" flipV="1">
            <a:off x="2983261" y="2022394"/>
            <a:ext cx="1309878" cy="213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85F72AF-001D-8794-7F0A-9C3818684C21}"/>
              </a:ext>
            </a:extLst>
          </p:cNvPr>
          <p:cNvSpPr txBox="1"/>
          <p:nvPr/>
        </p:nvSpPr>
        <p:spPr>
          <a:xfrm>
            <a:off x="4923876" y="1720602"/>
            <a:ext cx="572464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天井　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床になる面は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4ED03CD-5A93-68EA-4004-E974AECD7EF5}"/>
              </a:ext>
            </a:extLst>
          </p:cNvPr>
          <p:cNvSpPr txBox="1"/>
          <p:nvPr/>
        </p:nvSpPr>
        <p:spPr>
          <a:xfrm>
            <a:off x="10671545" y="1720602"/>
            <a:ext cx="110799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D188889-D3A7-F351-BF97-617CAFDCBBF2}"/>
              </a:ext>
            </a:extLst>
          </p:cNvPr>
          <p:cNvSpPr txBox="1"/>
          <p:nvPr/>
        </p:nvSpPr>
        <p:spPr>
          <a:xfrm>
            <a:off x="6331895" y="3228716"/>
            <a:ext cx="433965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床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以外の周りの壁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0D7C160-F1EE-0DCB-BB78-4A1AB2ABD21F}"/>
              </a:ext>
            </a:extLst>
          </p:cNvPr>
          <p:cNvCxnSpPr>
            <a:cxnSpLocks/>
          </p:cNvCxnSpPr>
          <p:nvPr/>
        </p:nvCxnSpPr>
        <p:spPr>
          <a:xfrm>
            <a:off x="2979785" y="3383734"/>
            <a:ext cx="0" cy="132972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E77879C-9AD8-1D21-6D26-6A1D17DDB47A}"/>
              </a:ext>
            </a:extLst>
          </p:cNvPr>
          <p:cNvCxnSpPr>
            <a:cxnSpLocks/>
          </p:cNvCxnSpPr>
          <p:nvPr/>
        </p:nvCxnSpPr>
        <p:spPr>
          <a:xfrm flipH="1" flipV="1">
            <a:off x="1673382" y="3370394"/>
            <a:ext cx="1285335" cy="106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6C6E812-A509-6DB4-958B-464ABA518270}"/>
              </a:ext>
            </a:extLst>
          </p:cNvPr>
          <p:cNvCxnSpPr>
            <a:cxnSpLocks/>
          </p:cNvCxnSpPr>
          <p:nvPr/>
        </p:nvCxnSpPr>
        <p:spPr>
          <a:xfrm flipH="1">
            <a:off x="4316164" y="3341468"/>
            <a:ext cx="1355491" cy="2892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2B7973CE-9BCB-CD0C-13CE-D6EF00D1B717}"/>
              </a:ext>
            </a:extLst>
          </p:cNvPr>
          <p:cNvCxnSpPr>
            <a:cxnSpLocks/>
          </p:cNvCxnSpPr>
          <p:nvPr/>
        </p:nvCxnSpPr>
        <p:spPr>
          <a:xfrm>
            <a:off x="4289663" y="2033081"/>
            <a:ext cx="0" cy="1329723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楕円 2">
            <a:extLst>
              <a:ext uri="{FF2B5EF4-FFF2-40B4-BE49-F238E27FC236}">
                <a16:creationId xmlns:a16="http://schemas.microsoft.com/office/drawing/2014/main" id="{F0A4E596-C6CA-68CA-2D27-0D185278A582}"/>
              </a:ext>
            </a:extLst>
          </p:cNvPr>
          <p:cNvSpPr/>
          <p:nvPr/>
        </p:nvSpPr>
        <p:spPr>
          <a:xfrm>
            <a:off x="1788663" y="2143944"/>
            <a:ext cx="1107996" cy="110799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1560DC6E-08E8-33BC-501A-19F3A2DCF207}"/>
              </a:ext>
            </a:extLst>
          </p:cNvPr>
          <p:cNvSpPr/>
          <p:nvPr/>
        </p:nvSpPr>
        <p:spPr>
          <a:xfrm>
            <a:off x="3095027" y="2143944"/>
            <a:ext cx="1107996" cy="110799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B376793-9BAB-3DEE-086A-09338C1EEBB4}"/>
              </a:ext>
            </a:extLst>
          </p:cNvPr>
          <p:cNvSpPr/>
          <p:nvPr/>
        </p:nvSpPr>
        <p:spPr>
          <a:xfrm>
            <a:off x="4394080" y="3507319"/>
            <a:ext cx="1107996" cy="110799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297581B-D6ED-98C5-CF0D-6B28AC375485}"/>
              </a:ext>
            </a:extLst>
          </p:cNvPr>
          <p:cNvSpPr/>
          <p:nvPr/>
        </p:nvSpPr>
        <p:spPr>
          <a:xfrm>
            <a:off x="4394080" y="4816932"/>
            <a:ext cx="1107996" cy="110799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3495721-B422-FADC-84E3-E27028E6F66E}"/>
              </a:ext>
            </a:extLst>
          </p:cNvPr>
          <p:cNvSpPr txBox="1"/>
          <p:nvPr/>
        </p:nvSpPr>
        <p:spPr>
          <a:xfrm>
            <a:off x="6331895" y="3925943"/>
            <a:ext cx="526297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面い，面う，面お，面か</a:t>
            </a:r>
            <a:endParaRPr kumimoji="1" lang="en-US" altLang="ja-JP" sz="36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707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 animBg="1"/>
      <p:bldP spid="6" grpId="0" animBg="1"/>
      <p:bldP spid="8" grpId="0" animBg="1"/>
      <p:bldP spid="18" grpId="0" animBg="1"/>
      <p:bldP spid="1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2979785" y="2013281"/>
            <a:ext cx="1309878" cy="13356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669907" y="2007379"/>
            <a:ext cx="1309878" cy="13356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293139" y="4697866"/>
            <a:ext cx="1309878" cy="13356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2983261" y="3356344"/>
            <a:ext cx="1309878" cy="13356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4293139" y="3348906"/>
            <a:ext cx="1309878" cy="13356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1673421" y="677656"/>
            <a:ext cx="1309878" cy="13356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42944" y="815903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天井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60131" y="229613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92259" y="232626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80447" y="3461153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床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93800" y="374127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93799" y="497050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/>
          <p:cNvCxnSpPr>
            <a:cxnSpLocks/>
          </p:cNvCxnSpPr>
          <p:nvPr/>
        </p:nvCxnSpPr>
        <p:spPr>
          <a:xfrm>
            <a:off x="1669907" y="677656"/>
            <a:ext cx="0" cy="132972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044148" y="546108"/>
            <a:ext cx="519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44148" y="1649806"/>
            <a:ext cx="527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C827A9-055A-B495-B247-77FCE8249E5A}"/>
              </a:ext>
            </a:extLst>
          </p:cNvPr>
          <p:cNvSpPr txBox="1"/>
          <p:nvPr/>
        </p:nvSpPr>
        <p:spPr>
          <a:xfrm>
            <a:off x="5694680" y="951936"/>
            <a:ext cx="5527475" cy="44627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400" u="sng" dirty="0"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lang="ja-JP" altLang="en-US" sz="4400" u="sng" dirty="0">
                <a:solidFill>
                  <a:srgbClr val="FF0000"/>
                </a:solidFill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r>
              <a:rPr lang="ja-JP" altLang="en-US" sz="4400" u="sng" dirty="0"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と平行な面は？</a:t>
            </a:r>
            <a:endParaRPr lang="en-US" altLang="ja-JP" sz="4400" u="sng" dirty="0">
              <a:highlight>
                <a:srgbClr val="FFFF99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u="sng" dirty="0"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kumimoji="1" lang="ja-JP" altLang="en-US" sz="4400" u="sng" dirty="0">
                <a:solidFill>
                  <a:srgbClr val="FF0000"/>
                </a:solidFill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r>
              <a:rPr kumimoji="1" lang="ja-JP" altLang="en-US" sz="4400" u="sng" dirty="0"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と垂直な面は？</a:t>
            </a:r>
            <a:endParaRPr kumimoji="1" lang="en-US" altLang="ja-JP" sz="4400" u="sng" dirty="0">
              <a:highlight>
                <a:srgbClr val="FFFF99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u="sng" dirty="0">
                <a:solidFill>
                  <a:srgbClr val="0000FF"/>
                </a:solidFill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r>
              <a:rPr kumimoji="1" lang="en-US" altLang="ja-JP" sz="4400" u="sng" dirty="0">
                <a:solidFill>
                  <a:srgbClr val="0000FF"/>
                </a:solidFill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AB</a:t>
            </a:r>
            <a:r>
              <a:rPr kumimoji="1" lang="ja-JP" altLang="en-US" sz="4400" u="sng" dirty="0">
                <a:highlight>
                  <a:srgbClr val="FFFF99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に垂直な面は？</a:t>
            </a:r>
            <a:endParaRPr kumimoji="1" lang="en-US" altLang="ja-JP" sz="4400" u="sng" dirty="0">
              <a:highlight>
                <a:srgbClr val="FFFF99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EA46809-4BF1-4DBA-B452-C04EA0B59F4B}"/>
              </a:ext>
            </a:extLst>
          </p:cNvPr>
          <p:cNvCxnSpPr>
            <a:cxnSpLocks/>
          </p:cNvCxnSpPr>
          <p:nvPr/>
        </p:nvCxnSpPr>
        <p:spPr>
          <a:xfrm>
            <a:off x="2979785" y="677656"/>
            <a:ext cx="0" cy="1329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B49B674C-588F-C8DA-DDF2-0DF36490ADDF}"/>
              </a:ext>
            </a:extLst>
          </p:cNvPr>
          <p:cNvCxnSpPr>
            <a:cxnSpLocks/>
          </p:cNvCxnSpPr>
          <p:nvPr/>
        </p:nvCxnSpPr>
        <p:spPr>
          <a:xfrm flipH="1" flipV="1">
            <a:off x="2983261" y="2022394"/>
            <a:ext cx="1309878" cy="213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85F72AF-001D-8794-7F0A-9C3818684C21}"/>
              </a:ext>
            </a:extLst>
          </p:cNvPr>
          <p:cNvSpPr txBox="1"/>
          <p:nvPr/>
        </p:nvSpPr>
        <p:spPr>
          <a:xfrm>
            <a:off x="4923876" y="1720602"/>
            <a:ext cx="572464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天井　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床になる面は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4ED03CD-5A93-68EA-4004-E974AECD7EF5}"/>
              </a:ext>
            </a:extLst>
          </p:cNvPr>
          <p:cNvSpPr txBox="1"/>
          <p:nvPr/>
        </p:nvSpPr>
        <p:spPr>
          <a:xfrm>
            <a:off x="10671545" y="1720602"/>
            <a:ext cx="110799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D188889-D3A7-F351-BF97-617CAFDCBBF2}"/>
              </a:ext>
            </a:extLst>
          </p:cNvPr>
          <p:cNvSpPr txBox="1"/>
          <p:nvPr/>
        </p:nvSpPr>
        <p:spPr>
          <a:xfrm>
            <a:off x="6331895" y="3228716"/>
            <a:ext cx="433965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床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以外の周りの壁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0D7C160-F1EE-0DCB-BB78-4A1AB2ABD21F}"/>
              </a:ext>
            </a:extLst>
          </p:cNvPr>
          <p:cNvCxnSpPr>
            <a:cxnSpLocks/>
          </p:cNvCxnSpPr>
          <p:nvPr/>
        </p:nvCxnSpPr>
        <p:spPr>
          <a:xfrm>
            <a:off x="2979785" y="3383734"/>
            <a:ext cx="0" cy="132972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E77879C-9AD8-1D21-6D26-6A1D17DDB47A}"/>
              </a:ext>
            </a:extLst>
          </p:cNvPr>
          <p:cNvCxnSpPr>
            <a:cxnSpLocks/>
          </p:cNvCxnSpPr>
          <p:nvPr/>
        </p:nvCxnSpPr>
        <p:spPr>
          <a:xfrm flipH="1" flipV="1">
            <a:off x="1673382" y="3370394"/>
            <a:ext cx="1285335" cy="106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6C6E812-A509-6DB4-958B-464ABA518270}"/>
              </a:ext>
            </a:extLst>
          </p:cNvPr>
          <p:cNvCxnSpPr>
            <a:cxnSpLocks/>
          </p:cNvCxnSpPr>
          <p:nvPr/>
        </p:nvCxnSpPr>
        <p:spPr>
          <a:xfrm flipH="1">
            <a:off x="4316164" y="3341468"/>
            <a:ext cx="1355491" cy="2892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2B7973CE-9BCB-CD0C-13CE-D6EF00D1B717}"/>
              </a:ext>
            </a:extLst>
          </p:cNvPr>
          <p:cNvCxnSpPr>
            <a:cxnSpLocks/>
          </p:cNvCxnSpPr>
          <p:nvPr/>
        </p:nvCxnSpPr>
        <p:spPr>
          <a:xfrm>
            <a:off x="4289663" y="2033081"/>
            <a:ext cx="0" cy="1329723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楕円 2">
            <a:extLst>
              <a:ext uri="{FF2B5EF4-FFF2-40B4-BE49-F238E27FC236}">
                <a16:creationId xmlns:a16="http://schemas.microsoft.com/office/drawing/2014/main" id="{F0A4E596-C6CA-68CA-2D27-0D185278A582}"/>
              </a:ext>
            </a:extLst>
          </p:cNvPr>
          <p:cNvSpPr/>
          <p:nvPr/>
        </p:nvSpPr>
        <p:spPr>
          <a:xfrm>
            <a:off x="1788663" y="2143944"/>
            <a:ext cx="1107996" cy="110799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1560DC6E-08E8-33BC-501A-19F3A2DCF207}"/>
              </a:ext>
            </a:extLst>
          </p:cNvPr>
          <p:cNvSpPr/>
          <p:nvPr/>
        </p:nvSpPr>
        <p:spPr>
          <a:xfrm>
            <a:off x="3095027" y="2143944"/>
            <a:ext cx="1107996" cy="110799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B376793-9BAB-3DEE-086A-09338C1EEBB4}"/>
              </a:ext>
            </a:extLst>
          </p:cNvPr>
          <p:cNvSpPr/>
          <p:nvPr/>
        </p:nvSpPr>
        <p:spPr>
          <a:xfrm>
            <a:off x="4394080" y="3507319"/>
            <a:ext cx="1107996" cy="110799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297581B-D6ED-98C5-CF0D-6B28AC375485}"/>
              </a:ext>
            </a:extLst>
          </p:cNvPr>
          <p:cNvSpPr/>
          <p:nvPr/>
        </p:nvSpPr>
        <p:spPr>
          <a:xfrm>
            <a:off x="4394080" y="4816932"/>
            <a:ext cx="1107996" cy="110799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3495721-B422-FADC-84E3-E27028E6F66E}"/>
              </a:ext>
            </a:extLst>
          </p:cNvPr>
          <p:cNvSpPr txBox="1"/>
          <p:nvPr/>
        </p:nvSpPr>
        <p:spPr>
          <a:xfrm>
            <a:off x="6331895" y="3925943"/>
            <a:ext cx="526297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面い，面う，面お，面か</a:t>
            </a:r>
            <a:endParaRPr kumimoji="1" lang="en-US" altLang="ja-JP" sz="36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5FF5A7B-18C2-CAE8-4697-A2780CD3F755}"/>
              </a:ext>
            </a:extLst>
          </p:cNvPr>
          <p:cNvSpPr txBox="1"/>
          <p:nvPr/>
        </p:nvSpPr>
        <p:spPr>
          <a:xfrm>
            <a:off x="6331895" y="5386002"/>
            <a:ext cx="4700326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のとなりの面で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側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　　 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側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5A7D859-FB93-7EA1-69E8-B8B17E5B6865}"/>
              </a:ext>
            </a:extLst>
          </p:cNvPr>
          <p:cNvSpPr txBox="1"/>
          <p:nvPr/>
        </p:nvSpPr>
        <p:spPr>
          <a:xfrm>
            <a:off x="8055924" y="5925834"/>
            <a:ext cx="110799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面い</a:t>
            </a:r>
            <a:endParaRPr kumimoji="1" lang="en-US" altLang="ja-JP" sz="36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848563E-B26F-246B-5BC0-AB1C90DD7873}"/>
              </a:ext>
            </a:extLst>
          </p:cNvPr>
          <p:cNvSpPr txBox="1"/>
          <p:nvPr/>
        </p:nvSpPr>
        <p:spPr>
          <a:xfrm>
            <a:off x="10858375" y="5925834"/>
            <a:ext cx="110799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面お</a:t>
            </a:r>
            <a:endParaRPr kumimoji="1" lang="en-US" altLang="ja-JP" sz="36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020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29783" y="1151735"/>
            <a:ext cx="6960038" cy="2130951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直方体と立方体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68271" y="3282686"/>
            <a:ext cx="7683061" cy="911117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70000"/>
              </a:lnSpc>
            </a:pP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長方形や正方形でつくる立体を学びました</a:t>
            </a: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図 6" descr="図形&#10;&#10;中程度の精度で自動的に生成された説明">
            <a:extLst>
              <a:ext uri="{FF2B5EF4-FFF2-40B4-BE49-F238E27FC236}">
                <a16:creationId xmlns:a16="http://schemas.microsoft.com/office/drawing/2014/main" id="{9F852493-607F-6549-DCFB-61026E2C6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165" y="643467"/>
            <a:ext cx="1601046" cy="2624667"/>
          </a:xfrm>
          <a:prstGeom prst="rect">
            <a:avLst/>
          </a:prstGeom>
        </p:spPr>
      </p:pic>
      <p:sp>
        <p:nvSpPr>
          <p:cNvPr id="14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図 4" descr="壁に掛けられた絵&#10;&#10;低い精度で自動的に生成された説明">
            <a:extLst>
              <a:ext uri="{FF2B5EF4-FFF2-40B4-BE49-F238E27FC236}">
                <a16:creationId xmlns:a16="http://schemas.microsoft.com/office/drawing/2014/main" id="{D12C3CDA-A9C9-C142-953B-D3EA40D0F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49" y="3589866"/>
            <a:ext cx="2627311" cy="262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8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F8555C-473F-4372-9084-884D20DED7E5}"/>
              </a:ext>
            </a:extLst>
          </p:cNvPr>
          <p:cNvSpPr txBox="1"/>
          <p:nvPr/>
        </p:nvSpPr>
        <p:spPr>
          <a:xfrm>
            <a:off x="1016427" y="792297"/>
            <a:ext cx="6955750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見取図（みとりず）とは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直方体 3">
            <a:extLst>
              <a:ext uri="{FF2B5EF4-FFF2-40B4-BE49-F238E27FC236}">
                <a16:creationId xmlns:a16="http://schemas.microsoft.com/office/drawing/2014/main" id="{41831A7D-9801-4B5F-9E7D-4538BEEEFA2A}"/>
              </a:ext>
            </a:extLst>
          </p:cNvPr>
          <p:cNvSpPr/>
          <p:nvPr/>
        </p:nvSpPr>
        <p:spPr>
          <a:xfrm>
            <a:off x="6870861" y="3429000"/>
            <a:ext cx="2221922" cy="2152485"/>
          </a:xfrm>
          <a:prstGeom prst="cub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5D41DE1-066B-4C80-90B2-EF43431B8130}"/>
              </a:ext>
            </a:extLst>
          </p:cNvPr>
          <p:cNvGrpSpPr/>
          <p:nvPr/>
        </p:nvGrpSpPr>
        <p:grpSpPr>
          <a:xfrm>
            <a:off x="6870861" y="3435661"/>
            <a:ext cx="2221922" cy="2152486"/>
            <a:chOff x="2153850" y="1689235"/>
            <a:chExt cx="2664867" cy="2544832"/>
          </a:xfrm>
        </p:grpSpPr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E2181814-C43D-4278-A91A-74C922FE53D1}"/>
                </a:ext>
              </a:extLst>
            </p:cNvPr>
            <p:cNvCxnSpPr/>
            <p:nvPr/>
          </p:nvCxnSpPr>
          <p:spPr>
            <a:xfrm>
              <a:off x="2825025" y="1689235"/>
              <a:ext cx="0" cy="1917621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94377D5A-0935-420E-8FD0-48BCF9526304}"/>
                </a:ext>
              </a:extLst>
            </p:cNvPr>
            <p:cNvCxnSpPr/>
            <p:nvPr/>
          </p:nvCxnSpPr>
          <p:spPr>
            <a:xfrm flipV="1">
              <a:off x="2153850" y="3606856"/>
              <a:ext cx="671175" cy="627211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B433BDB3-4C1C-48FB-8E60-62A6F2079988}"/>
                </a:ext>
              </a:extLst>
            </p:cNvPr>
            <p:cNvCxnSpPr/>
            <p:nvPr/>
          </p:nvCxnSpPr>
          <p:spPr>
            <a:xfrm>
              <a:off x="2825025" y="3606856"/>
              <a:ext cx="1993692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0C95870-E683-4AEC-9BA8-7E18A96A03F0}"/>
              </a:ext>
            </a:extLst>
          </p:cNvPr>
          <p:cNvGrpSpPr/>
          <p:nvPr/>
        </p:nvGrpSpPr>
        <p:grpSpPr>
          <a:xfrm>
            <a:off x="3422223" y="3429000"/>
            <a:ext cx="2043156" cy="2539050"/>
            <a:chOff x="2986514" y="2795924"/>
            <a:chExt cx="2043156" cy="2539050"/>
          </a:xfrm>
        </p:grpSpPr>
        <p:sp>
          <p:nvSpPr>
            <p:cNvPr id="3" name="直方体 2">
              <a:extLst>
                <a:ext uri="{FF2B5EF4-FFF2-40B4-BE49-F238E27FC236}">
                  <a16:creationId xmlns:a16="http://schemas.microsoft.com/office/drawing/2014/main" id="{015D4B02-D3D8-4F1A-8F90-F6BB932211BC}"/>
                </a:ext>
              </a:extLst>
            </p:cNvPr>
            <p:cNvSpPr/>
            <p:nvPr/>
          </p:nvSpPr>
          <p:spPr>
            <a:xfrm>
              <a:off x="2992313" y="2795924"/>
              <a:ext cx="2037357" cy="2514682"/>
            </a:xfrm>
            <a:prstGeom prst="cub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0CD237AE-CEDA-4CE4-B498-8460856A3944}"/>
                </a:ext>
              </a:extLst>
            </p:cNvPr>
            <p:cNvCxnSpPr>
              <a:cxnSpLocks/>
            </p:cNvCxnSpPr>
            <p:nvPr/>
          </p:nvCxnSpPr>
          <p:spPr>
            <a:xfrm>
              <a:off x="3518601" y="2795924"/>
              <a:ext cx="0" cy="1984169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D4658F4E-C2E0-44DE-AC99-B49FE8D852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6514" y="4776942"/>
              <a:ext cx="503302" cy="558032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1E819368-B099-4D2B-8000-FE21CBE05C8A}"/>
                </a:ext>
              </a:extLst>
            </p:cNvPr>
            <p:cNvCxnSpPr>
              <a:cxnSpLocks/>
            </p:cNvCxnSpPr>
            <p:nvPr/>
          </p:nvCxnSpPr>
          <p:spPr>
            <a:xfrm>
              <a:off x="3461030" y="4780093"/>
              <a:ext cx="156864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2BB6280-E148-98D0-AD38-4FD7BE1B8E50}"/>
              </a:ext>
            </a:extLst>
          </p:cNvPr>
          <p:cNvSpPr txBox="1"/>
          <p:nvPr/>
        </p:nvSpPr>
        <p:spPr>
          <a:xfrm>
            <a:off x="2060154" y="1840834"/>
            <a:ext cx="8438921" cy="132343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立体を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全体の形が分かるように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平面で表した図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を見取図といいます</a:t>
            </a:r>
          </a:p>
        </p:txBody>
      </p:sp>
    </p:spTree>
    <p:extLst>
      <p:ext uri="{BB962C8B-B14F-4D97-AF65-F5344CB8AC3E}">
        <p14:creationId xmlns:p14="http://schemas.microsoft.com/office/powerpoint/2010/main" val="87778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388869" y="3691533"/>
            <a:ext cx="7109639" cy="120032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辺の長さは等しいはずだけど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左右・上下は平行四辺形に見える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47773" y="542241"/>
            <a:ext cx="9930924" cy="707886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立体を平面で表すには少々無理があります</a:t>
            </a:r>
          </a:p>
        </p:txBody>
      </p:sp>
      <p:sp>
        <p:nvSpPr>
          <p:cNvPr id="5" name="直方体 4"/>
          <p:cNvSpPr/>
          <p:nvPr/>
        </p:nvSpPr>
        <p:spPr>
          <a:xfrm>
            <a:off x="1110079" y="1950554"/>
            <a:ext cx="2664867" cy="2581588"/>
          </a:xfrm>
          <a:prstGeom prst="cub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88869" y="1719611"/>
            <a:ext cx="52629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立方体の６つの面は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すべて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正方形ですが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見取図はどう見えますか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65540" y="5109459"/>
            <a:ext cx="8032968" cy="120032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見取図は正確にすべての長さや角度を</a:t>
            </a:r>
            <a:endParaRPr kumimoji="1" lang="en-US" altLang="ja-JP" sz="36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表すことはできません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53941C0-CD90-41D1-BFF5-82E23945DCB4}"/>
              </a:ext>
            </a:extLst>
          </p:cNvPr>
          <p:cNvGrpSpPr/>
          <p:nvPr/>
        </p:nvGrpSpPr>
        <p:grpSpPr>
          <a:xfrm>
            <a:off x="1116954" y="1966197"/>
            <a:ext cx="2664867" cy="2544832"/>
            <a:chOff x="2153850" y="1689235"/>
            <a:chExt cx="2664867" cy="2544832"/>
          </a:xfrm>
        </p:grpSpPr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A0D611A1-ED5C-4947-B57B-8C55565F5A11}"/>
                </a:ext>
              </a:extLst>
            </p:cNvPr>
            <p:cNvCxnSpPr/>
            <p:nvPr/>
          </p:nvCxnSpPr>
          <p:spPr>
            <a:xfrm>
              <a:off x="2825025" y="1689235"/>
              <a:ext cx="0" cy="1917621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3B0ED481-30A7-4E9D-AB13-9E7540650474}"/>
                </a:ext>
              </a:extLst>
            </p:cNvPr>
            <p:cNvCxnSpPr/>
            <p:nvPr/>
          </p:nvCxnSpPr>
          <p:spPr>
            <a:xfrm flipV="1">
              <a:off x="2153850" y="3606856"/>
              <a:ext cx="671175" cy="627211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796A3EA7-F6B8-48B9-9A35-983717A8F0FA}"/>
                </a:ext>
              </a:extLst>
            </p:cNvPr>
            <p:cNvCxnSpPr/>
            <p:nvPr/>
          </p:nvCxnSpPr>
          <p:spPr>
            <a:xfrm>
              <a:off x="2825025" y="3606856"/>
              <a:ext cx="1993692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90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4">
            <a:extLst>
              <a:ext uri="{FF2B5EF4-FFF2-40B4-BE49-F238E27FC236}">
                <a16:creationId xmlns:a16="http://schemas.microsoft.com/office/drawing/2014/main" id="{B9B7F58D-1167-46C0-BBF1-FE4E5D958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713298"/>
              </p:ext>
            </p:extLst>
          </p:nvPr>
        </p:nvGraphicFramePr>
        <p:xfrm>
          <a:off x="1097966" y="1280283"/>
          <a:ext cx="7210460" cy="5035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1046">
                  <a:extLst>
                    <a:ext uri="{9D8B030D-6E8A-4147-A177-3AD203B41FA5}">
                      <a16:colId xmlns:a16="http://schemas.microsoft.com/office/drawing/2014/main" val="3877007368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2214282031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1962929710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2895078318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1913050393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2514148353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3101842892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701071165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3187341418"/>
                    </a:ext>
                  </a:extLst>
                </a:gridCol>
                <a:gridCol w="721046">
                  <a:extLst>
                    <a:ext uri="{9D8B030D-6E8A-4147-A177-3AD203B41FA5}">
                      <a16:colId xmlns:a16="http://schemas.microsoft.com/office/drawing/2014/main" val="1380563171"/>
                    </a:ext>
                  </a:extLst>
                </a:gridCol>
              </a:tblGrid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815007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549597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745511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318841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963699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269430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979403"/>
                  </a:ext>
                </a:extLst>
              </a:tr>
              <a:tr h="629434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030999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097966" y="356564"/>
            <a:ext cx="4134465" cy="76944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見取図の書き方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D4A571B-3F92-47FC-BDE2-51A40530A9D7}"/>
              </a:ext>
            </a:extLst>
          </p:cNvPr>
          <p:cNvSpPr/>
          <p:nvPr/>
        </p:nvSpPr>
        <p:spPr>
          <a:xfrm>
            <a:off x="1097966" y="3798019"/>
            <a:ext cx="3600158" cy="2517736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DE707F5-A791-4EA2-9277-6EA9C9484015}"/>
              </a:ext>
            </a:extLst>
          </p:cNvPr>
          <p:cNvSpPr txBox="1"/>
          <p:nvPr/>
        </p:nvSpPr>
        <p:spPr>
          <a:xfrm>
            <a:off x="7332410" y="935454"/>
            <a:ext cx="4673074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①正面に長方形</a:t>
            </a:r>
            <a:r>
              <a:rPr kumimoji="1" lang="en-US" altLang="ja-JP" sz="32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2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正方形</a:t>
            </a:r>
            <a:r>
              <a:rPr kumimoji="1" lang="en-US" altLang="ja-JP" sz="32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lang="ja-JP" altLang="en-US" sz="32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3200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を書きます</a:t>
            </a:r>
            <a:endParaRPr kumimoji="1" lang="en-US" altLang="ja-JP" sz="3200" dirty="0">
              <a:solidFill>
                <a:srgbClr val="0000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86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3187</TotalTime>
  <Words>2120</Words>
  <Application>Microsoft Office PowerPoint</Application>
  <PresentationFormat>ワイド画面</PresentationFormat>
  <Paragraphs>788</Paragraphs>
  <Slides>66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66</vt:i4>
      </vt:variant>
    </vt:vector>
  </HeadingPairs>
  <TitlesOfParts>
    <vt:vector size="72" baseType="lpstr">
      <vt:lpstr>游ゴシック</vt:lpstr>
      <vt:lpstr>UD デジタル 教科書体 NP-B</vt:lpstr>
      <vt:lpstr>Tosho-J Roman Italic</vt:lpstr>
      <vt:lpstr>游ゴシック Light</vt:lpstr>
      <vt:lpstr>Arial</vt:lpstr>
      <vt:lpstr>Office テーマ</vt:lpstr>
      <vt:lpstr>ちょくほうたい　りっぽうたい 　直方体 と 立方体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直方体と立方体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直方体と立方体 </dc:title>
  <dc:creator>大磯町教育委員会</dc:creator>
  <cp:lastModifiedBy>tutomu ito</cp:lastModifiedBy>
  <cp:revision>158</cp:revision>
  <dcterms:created xsi:type="dcterms:W3CDTF">2021-09-03T04:29:25Z</dcterms:created>
  <dcterms:modified xsi:type="dcterms:W3CDTF">2024-02-27T12:15:58Z</dcterms:modified>
</cp:coreProperties>
</file>