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98" r:id="rId3"/>
    <p:sldId id="299" r:id="rId4"/>
    <p:sldId id="258" r:id="rId5"/>
    <p:sldId id="261" r:id="rId6"/>
    <p:sldId id="262" r:id="rId7"/>
    <p:sldId id="265" r:id="rId8"/>
    <p:sldId id="281" r:id="rId9"/>
    <p:sldId id="266" r:id="rId10"/>
    <p:sldId id="267" r:id="rId11"/>
    <p:sldId id="268" r:id="rId12"/>
    <p:sldId id="272" r:id="rId13"/>
    <p:sldId id="276" r:id="rId14"/>
    <p:sldId id="282" r:id="rId15"/>
    <p:sldId id="285" r:id="rId16"/>
    <p:sldId id="300" r:id="rId17"/>
    <p:sldId id="301" r:id="rId18"/>
    <p:sldId id="302" r:id="rId19"/>
    <p:sldId id="303" r:id="rId20"/>
    <p:sldId id="288" r:id="rId21"/>
    <p:sldId id="304" r:id="rId22"/>
    <p:sldId id="305" r:id="rId23"/>
    <p:sldId id="306" r:id="rId24"/>
    <p:sldId id="286" r:id="rId25"/>
    <p:sldId id="269" r:id="rId26"/>
    <p:sldId id="270" r:id="rId27"/>
    <p:sldId id="287" r:id="rId28"/>
    <p:sldId id="292" r:id="rId29"/>
    <p:sldId id="293" r:id="rId30"/>
    <p:sldId id="263" r:id="rId31"/>
    <p:sldId id="264" r:id="rId32"/>
    <p:sldId id="275" r:id="rId33"/>
    <p:sldId id="273" r:id="rId34"/>
    <p:sldId id="274" r:id="rId35"/>
    <p:sldId id="277" r:id="rId36"/>
    <p:sldId id="278" r:id="rId37"/>
    <p:sldId id="296" r:id="rId38"/>
    <p:sldId id="297" r:id="rId39"/>
    <p:sldId id="295" r:id="rId40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42"/>
    </p:embeddedFont>
    <p:embeddedFont>
      <p:font typeface="游ゴシック" panose="020B0400000000000000" pitchFamily="50" charset="-128"/>
      <p:regular r:id="rId43"/>
      <p:bold r:id="rId44"/>
    </p:embeddedFont>
    <p:embeddedFont>
      <p:font typeface="游ゴシック Light" panose="020B0300000000000000" pitchFamily="50" charset="-128"/>
      <p:regular r:id="rId4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387" autoAdjust="0"/>
  </p:normalViewPr>
  <p:slideViewPr>
    <p:cSldViewPr snapToGrid="0">
      <p:cViewPr varScale="1">
        <p:scale>
          <a:sx n="63" d="100"/>
          <a:sy n="63" d="100"/>
        </p:scale>
        <p:origin x="116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D0D4C-287C-4CB3-83CB-96F653FE9825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3F0A-EA4D-4129-9E08-0A93D1256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12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368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1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55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99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31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82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31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84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0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78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3F0A-EA4D-4129-9E08-0A93D12563B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39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1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63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2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26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24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43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00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95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81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40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2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AED1-D3C1-4101-9EB1-7484F8AE80DA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E036-4D60-448E-BA0C-F7B7117C2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1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679017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46023" y="3679157"/>
            <a:ext cx="6499953" cy="165576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四角形の角と辺の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性質を調べましょう</a:t>
            </a:r>
          </a:p>
        </p:txBody>
      </p:sp>
    </p:spTree>
    <p:extLst>
      <p:ext uri="{BB962C8B-B14F-4D97-AF65-F5344CB8AC3E}">
        <p14:creationId xmlns:p14="http://schemas.microsoft.com/office/powerpoint/2010/main" val="79363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003065" y="410171"/>
            <a:ext cx="9417963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②向かい合う辺の長さは等しいか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0104" y="2531919"/>
            <a:ext cx="10953367" cy="1478973"/>
            <a:chOff x="515502" y="2725882"/>
            <a:chExt cx="10953367" cy="1478973"/>
          </a:xfrm>
        </p:grpSpPr>
        <p:sp>
          <p:nvSpPr>
            <p:cNvPr id="3" name="正方形/長方形 2"/>
            <p:cNvSpPr/>
            <p:nvPr/>
          </p:nvSpPr>
          <p:spPr>
            <a:xfrm>
              <a:off x="10069560" y="2725882"/>
              <a:ext cx="1399309" cy="1413162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65518" y="3006435"/>
              <a:ext cx="1860964" cy="1198419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平行四辺形 3"/>
            <p:cNvSpPr/>
            <p:nvPr/>
          </p:nvSpPr>
          <p:spPr>
            <a:xfrm>
              <a:off x="2541632" y="3006435"/>
              <a:ext cx="2203090" cy="1198419"/>
            </a:xfrm>
            <a:prstGeom prst="parallelogram">
              <a:avLst>
                <a:gd name="adj" fmla="val 31863"/>
              </a:avLst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ひし形 5"/>
            <p:cNvSpPr/>
            <p:nvPr/>
          </p:nvSpPr>
          <p:spPr>
            <a:xfrm>
              <a:off x="7347381" y="3072243"/>
              <a:ext cx="2401279" cy="1066801"/>
            </a:xfrm>
            <a:prstGeom prst="diamond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515502" y="2777837"/>
              <a:ext cx="1776077" cy="1427018"/>
              <a:chOff x="2119745" y="4419600"/>
              <a:chExt cx="2341419" cy="1427018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2119745" y="4419600"/>
                <a:ext cx="45720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2119745" y="5846618"/>
                <a:ext cx="234141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3519054" y="4419600"/>
                <a:ext cx="94211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576945" y="4419600"/>
                <a:ext cx="94210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テキスト ボックス 36"/>
          <p:cNvSpPr txBox="1"/>
          <p:nvPr/>
        </p:nvSpPr>
        <p:spPr>
          <a:xfrm>
            <a:off x="490104" y="1651949"/>
            <a:ext cx="1108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　 平行四辺形　長方形　 ひし形 　正方形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22043" y="44949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</a:p>
        </p:txBody>
      </p:sp>
      <p:cxnSp>
        <p:nvCxnSpPr>
          <p:cNvPr id="41" name="直線コネクタ 40"/>
          <p:cNvCxnSpPr/>
          <p:nvPr/>
        </p:nvCxnSpPr>
        <p:spPr>
          <a:xfrm>
            <a:off x="2892028" y="2812472"/>
            <a:ext cx="18844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516234" y="4017821"/>
            <a:ext cx="18844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2516235" y="2819403"/>
            <a:ext cx="400124" cy="11984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4326118" y="2819403"/>
            <a:ext cx="400124" cy="11984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7637201" y="517944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cxnSp>
        <p:nvCxnSpPr>
          <p:cNvPr id="45" name="直線コネクタ 44"/>
          <p:cNvCxnSpPr/>
          <p:nvPr/>
        </p:nvCxnSpPr>
        <p:spPr>
          <a:xfrm>
            <a:off x="5128373" y="2812472"/>
            <a:ext cx="18844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5128373" y="4010891"/>
            <a:ext cx="18844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128373" y="2812472"/>
            <a:ext cx="0" cy="12053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989421" y="2812472"/>
            <a:ext cx="0" cy="12053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0121502" y="517942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</a:p>
        </p:txBody>
      </p:sp>
      <p:cxnSp>
        <p:nvCxnSpPr>
          <p:cNvPr id="26" name="直線コネクタ 25"/>
          <p:cNvCxnSpPr>
            <a:stCxn id="6" idx="1"/>
            <a:endCxn id="6" idx="0"/>
          </p:cNvCxnSpPr>
          <p:nvPr/>
        </p:nvCxnSpPr>
        <p:spPr>
          <a:xfrm flipV="1">
            <a:off x="7321983" y="2878280"/>
            <a:ext cx="1200640" cy="5334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8510961" y="3429000"/>
            <a:ext cx="1200640" cy="5334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6" idx="0"/>
            <a:endCxn id="6" idx="3"/>
          </p:cNvCxnSpPr>
          <p:nvPr/>
        </p:nvCxnSpPr>
        <p:spPr>
          <a:xfrm>
            <a:off x="8522623" y="2878280"/>
            <a:ext cx="1200639" cy="5334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310322" y="3411681"/>
            <a:ext cx="1200639" cy="5334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637201" y="586052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cxnSp>
        <p:nvCxnSpPr>
          <p:cNvPr id="53" name="直線コネクタ 52"/>
          <p:cNvCxnSpPr/>
          <p:nvPr/>
        </p:nvCxnSpPr>
        <p:spPr>
          <a:xfrm>
            <a:off x="10044162" y="2531919"/>
            <a:ext cx="13993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10044162" y="3945081"/>
            <a:ext cx="13993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10044162" y="2531919"/>
            <a:ext cx="0" cy="14131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11443471" y="2531919"/>
            <a:ext cx="0" cy="14131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9421848" y="586115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464E82-F4CC-D64C-0E37-BD88F1A16725}"/>
              </a:ext>
            </a:extLst>
          </p:cNvPr>
          <p:cNvSpPr txBox="1"/>
          <p:nvPr/>
        </p:nvSpPr>
        <p:spPr>
          <a:xfrm>
            <a:off x="526386" y="4494925"/>
            <a:ext cx="346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どこも等しく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ない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68FF97-9EB2-1F75-2918-B84FE70056D5}"/>
              </a:ext>
            </a:extLst>
          </p:cNvPr>
          <p:cNvSpPr txBox="1"/>
          <p:nvPr/>
        </p:nvSpPr>
        <p:spPr>
          <a:xfrm>
            <a:off x="526387" y="5179446"/>
            <a:ext cx="705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向かい合う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組の辺がどちらも等しい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F857D8-C03B-7722-A4D9-60E11A8420F9}"/>
              </a:ext>
            </a:extLst>
          </p:cNvPr>
          <p:cNvSpPr txBox="1"/>
          <p:nvPr/>
        </p:nvSpPr>
        <p:spPr>
          <a:xfrm>
            <a:off x="534680" y="5860522"/>
            <a:ext cx="578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つの辺がすべて等しい四角形</a:t>
            </a:r>
          </a:p>
        </p:txBody>
      </p:sp>
    </p:spTree>
    <p:extLst>
      <p:ext uri="{BB962C8B-B14F-4D97-AF65-F5344CB8AC3E}">
        <p14:creationId xmlns:p14="http://schemas.microsoft.com/office/powerpoint/2010/main" val="14971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8" grpId="0"/>
      <p:bldP spid="52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490104" y="387060"/>
            <a:ext cx="10033516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③向かい合う角の大きさは等しいか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0104" y="2531919"/>
            <a:ext cx="10953367" cy="1478973"/>
            <a:chOff x="515502" y="2725882"/>
            <a:chExt cx="10953367" cy="1478973"/>
          </a:xfrm>
        </p:grpSpPr>
        <p:sp>
          <p:nvSpPr>
            <p:cNvPr id="3" name="正方形/長方形 2"/>
            <p:cNvSpPr/>
            <p:nvPr/>
          </p:nvSpPr>
          <p:spPr>
            <a:xfrm>
              <a:off x="10069560" y="2725882"/>
              <a:ext cx="1399309" cy="1413162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65518" y="3006435"/>
              <a:ext cx="1860964" cy="1198419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平行四辺形 3"/>
            <p:cNvSpPr/>
            <p:nvPr/>
          </p:nvSpPr>
          <p:spPr>
            <a:xfrm>
              <a:off x="2541632" y="3006435"/>
              <a:ext cx="2203090" cy="1198419"/>
            </a:xfrm>
            <a:prstGeom prst="parallelogram">
              <a:avLst>
                <a:gd name="adj" fmla="val 31863"/>
              </a:avLst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ひし形 5"/>
            <p:cNvSpPr/>
            <p:nvPr/>
          </p:nvSpPr>
          <p:spPr>
            <a:xfrm>
              <a:off x="7347381" y="3072243"/>
              <a:ext cx="2401279" cy="1066801"/>
            </a:xfrm>
            <a:prstGeom prst="diamond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515502" y="2777837"/>
              <a:ext cx="1776077" cy="1427018"/>
              <a:chOff x="2119745" y="4419600"/>
              <a:chExt cx="2341419" cy="1427018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2119745" y="4419600"/>
                <a:ext cx="45720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2119745" y="5846618"/>
                <a:ext cx="234141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3519054" y="4419600"/>
                <a:ext cx="94211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576945" y="4419600"/>
                <a:ext cx="94210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テキスト ボックス 36"/>
          <p:cNvSpPr txBox="1"/>
          <p:nvPr/>
        </p:nvSpPr>
        <p:spPr>
          <a:xfrm>
            <a:off x="490104" y="1651949"/>
            <a:ext cx="1108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　 平行四辺形　長方形　 ひし形 　正方形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29823" y="44949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501073" y="515963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553300" y="58530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9909861" y="512341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166429" y="583863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17609" y="35766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33747" y="28124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35913" y="28124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99451" y="35789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277059" y="28782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277059" y="350895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553300" y="31981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984153" y="31981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11137050" y="2525895"/>
            <a:ext cx="300246" cy="300246"/>
            <a:chOff x="6700838" y="5996186"/>
            <a:chExt cx="300246" cy="300246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6700838" y="5996186"/>
              <a:ext cx="0" cy="300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6700838" y="6292076"/>
              <a:ext cx="30024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6668302" y="2826141"/>
            <a:ext cx="300246" cy="300246"/>
            <a:chOff x="6700838" y="5996186"/>
            <a:chExt cx="300246" cy="300246"/>
          </a:xfrm>
        </p:grpSpPr>
        <p:cxnSp>
          <p:nvCxnSpPr>
            <p:cNvPr id="63" name="直線コネクタ 62"/>
            <p:cNvCxnSpPr/>
            <p:nvPr/>
          </p:nvCxnSpPr>
          <p:spPr>
            <a:xfrm>
              <a:off x="6700838" y="5996186"/>
              <a:ext cx="0" cy="300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6700838" y="6292076"/>
              <a:ext cx="30024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/>
          <p:cNvGrpSpPr/>
          <p:nvPr/>
        </p:nvGrpSpPr>
        <p:grpSpPr>
          <a:xfrm>
            <a:off x="10075571" y="3637557"/>
            <a:ext cx="300246" cy="300246"/>
            <a:chOff x="8372499" y="6267423"/>
            <a:chExt cx="300246" cy="300246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8372499" y="6267423"/>
              <a:ext cx="30024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8672745" y="6267423"/>
              <a:ext cx="0" cy="300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グループ化 64"/>
          <p:cNvGrpSpPr/>
          <p:nvPr/>
        </p:nvGrpSpPr>
        <p:grpSpPr>
          <a:xfrm>
            <a:off x="5159136" y="3710646"/>
            <a:ext cx="300246" cy="300246"/>
            <a:chOff x="8372499" y="6267423"/>
            <a:chExt cx="300246" cy="300246"/>
          </a:xfrm>
        </p:grpSpPr>
        <p:cxnSp>
          <p:nvCxnSpPr>
            <p:cNvPr id="66" name="直線コネクタ 65"/>
            <p:cNvCxnSpPr/>
            <p:nvPr/>
          </p:nvCxnSpPr>
          <p:spPr>
            <a:xfrm>
              <a:off x="8372499" y="6267423"/>
              <a:ext cx="30024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8672745" y="6267423"/>
              <a:ext cx="0" cy="300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グループ化 67"/>
          <p:cNvGrpSpPr/>
          <p:nvPr/>
        </p:nvGrpSpPr>
        <p:grpSpPr>
          <a:xfrm>
            <a:off x="10075571" y="2525895"/>
            <a:ext cx="300246" cy="300246"/>
            <a:chOff x="7427861" y="6169869"/>
            <a:chExt cx="300246" cy="300246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7728107" y="6169869"/>
              <a:ext cx="0" cy="300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7427861" y="6470115"/>
              <a:ext cx="30024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/>
          <p:nvPr/>
        </p:nvGrpSpPr>
        <p:grpSpPr>
          <a:xfrm>
            <a:off x="5159136" y="2840989"/>
            <a:ext cx="300246" cy="300246"/>
            <a:chOff x="7427861" y="6169869"/>
            <a:chExt cx="300246" cy="300246"/>
          </a:xfrm>
        </p:grpSpPr>
        <p:cxnSp>
          <p:nvCxnSpPr>
            <p:cNvPr id="70" name="直線コネクタ 69"/>
            <p:cNvCxnSpPr/>
            <p:nvPr/>
          </p:nvCxnSpPr>
          <p:spPr>
            <a:xfrm>
              <a:off x="7728107" y="6169869"/>
              <a:ext cx="0" cy="300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7427861" y="6470115"/>
              <a:ext cx="30024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/>
          <p:cNvGrpSpPr/>
          <p:nvPr/>
        </p:nvGrpSpPr>
        <p:grpSpPr>
          <a:xfrm>
            <a:off x="6680676" y="3737025"/>
            <a:ext cx="300246" cy="300246"/>
            <a:chOff x="6818425" y="6169869"/>
            <a:chExt cx="300246" cy="300246"/>
          </a:xfrm>
        </p:grpSpPr>
        <p:cxnSp>
          <p:nvCxnSpPr>
            <p:cNvPr id="73" name="直線コネクタ 72"/>
            <p:cNvCxnSpPr/>
            <p:nvPr/>
          </p:nvCxnSpPr>
          <p:spPr>
            <a:xfrm>
              <a:off x="6818425" y="6169869"/>
              <a:ext cx="30024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6818425" y="6169869"/>
              <a:ext cx="0" cy="300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/>
          <p:cNvGrpSpPr/>
          <p:nvPr/>
        </p:nvGrpSpPr>
        <p:grpSpPr>
          <a:xfrm>
            <a:off x="11128024" y="3629786"/>
            <a:ext cx="300246" cy="300246"/>
            <a:chOff x="6818425" y="6169869"/>
            <a:chExt cx="300246" cy="300246"/>
          </a:xfrm>
        </p:grpSpPr>
        <p:cxnSp>
          <p:nvCxnSpPr>
            <p:cNvPr id="80" name="直線コネクタ 79"/>
            <p:cNvCxnSpPr/>
            <p:nvPr/>
          </p:nvCxnSpPr>
          <p:spPr>
            <a:xfrm>
              <a:off x="6818425" y="6169869"/>
              <a:ext cx="30024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6818425" y="6169869"/>
              <a:ext cx="0" cy="3002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2939F1-04D9-C013-88BD-3B311BA1EA7B}"/>
              </a:ext>
            </a:extLst>
          </p:cNvPr>
          <p:cNvSpPr txBox="1"/>
          <p:nvPr/>
        </p:nvSpPr>
        <p:spPr>
          <a:xfrm>
            <a:off x="526387" y="4494925"/>
            <a:ext cx="347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どこも等しく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ない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8C1698-27D6-8A62-A9AB-6E33DA4CE308}"/>
              </a:ext>
            </a:extLst>
          </p:cNvPr>
          <p:cNvSpPr txBox="1"/>
          <p:nvPr/>
        </p:nvSpPr>
        <p:spPr>
          <a:xfrm>
            <a:off x="526387" y="5179446"/>
            <a:ext cx="702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向かい合う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組の角がどちらも等しい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059AA8-EE0E-834F-4989-7E615E52D234}"/>
              </a:ext>
            </a:extLst>
          </p:cNvPr>
          <p:cNvSpPr txBox="1"/>
          <p:nvPr/>
        </p:nvSpPr>
        <p:spPr>
          <a:xfrm>
            <a:off x="534680" y="5860522"/>
            <a:ext cx="578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つの角がすべて等しい四角形</a:t>
            </a:r>
          </a:p>
        </p:txBody>
      </p:sp>
    </p:spTree>
    <p:extLst>
      <p:ext uri="{BB962C8B-B14F-4D97-AF65-F5344CB8AC3E}">
        <p14:creationId xmlns:p14="http://schemas.microsoft.com/office/powerpoint/2010/main" val="17088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8" grpId="0"/>
      <p:bldP spid="52" grpId="0"/>
      <p:bldP spid="60" grpId="0"/>
      <p:bldP spid="35" grpId="0"/>
      <p:bldP spid="36" grpId="0"/>
      <p:bldP spid="38" grpId="0"/>
      <p:bldP spid="39" grpId="0"/>
      <p:bldP spid="54" grpId="0"/>
      <p:bldP spid="55" grpId="0"/>
      <p:bldP spid="58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19510" y="585766"/>
            <a:ext cx="11264622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平行四辺形の性質などを使って求めよう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68949" y="2209114"/>
            <a:ext cx="399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辺ＡＤは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1257679" y="2603726"/>
            <a:ext cx="4801809" cy="2343151"/>
          </a:xfrm>
          <a:prstGeom prst="parallelogram">
            <a:avLst>
              <a:gd name="adj" fmla="val 496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16114" y="202338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4538" y="49468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7900" y="489178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28729" y="207666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Ｄ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89101" y="430054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70°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58227" y="2755491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110°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87456" y="497889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6414" y="3204853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68949" y="3067416"/>
            <a:ext cx="399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辺ＣＤは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68949" y="392571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Ｃは　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68949" y="478402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Ｄは　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176958" y="22345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97187" y="310461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62156" y="478966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618503" y="3915825"/>
            <a:ext cx="127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endParaRPr kumimoji="1" lang="ja-JP" altLang="en-US" sz="40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257679" y="4946877"/>
            <a:ext cx="36429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416554" y="2607128"/>
            <a:ext cx="36429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1237561" y="2588484"/>
            <a:ext cx="1178994" cy="239041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4872762" y="2588484"/>
            <a:ext cx="1218809" cy="237363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/>
          <p:cNvSpPr/>
          <p:nvPr/>
        </p:nvSpPr>
        <p:spPr>
          <a:xfrm>
            <a:off x="2388469" y="2639960"/>
            <a:ext cx="676087" cy="676087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4262625" y="4182106"/>
            <a:ext cx="676087" cy="676087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/>
          <p:cNvSpPr/>
          <p:nvPr/>
        </p:nvSpPr>
        <p:spPr>
          <a:xfrm>
            <a:off x="1529167" y="4112716"/>
            <a:ext cx="823222" cy="709674"/>
          </a:xfrm>
          <a:prstGeom prst="triangl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二等辺三角形 30"/>
          <p:cNvSpPr/>
          <p:nvPr/>
        </p:nvSpPr>
        <p:spPr>
          <a:xfrm>
            <a:off x="4787900" y="2684943"/>
            <a:ext cx="823222" cy="709674"/>
          </a:xfrm>
          <a:prstGeom prst="triangl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9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9" grpId="0" animBg="1"/>
      <p:bldP spid="30" grpId="0" animBg="1"/>
      <p:bldP spid="1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19510" y="585766"/>
            <a:ext cx="10033516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ひし形の性質などを使って求めよう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68949" y="2209114"/>
            <a:ext cx="399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辺ＡＤは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0780" y="15336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60115" y="36333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30779" y="57228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89937" y="360255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Ｄ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89333" y="256054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80°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45856" y="3668825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100°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97540" y="2542794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68949" y="3067416"/>
            <a:ext cx="399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辺ＣＤは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68949" y="392571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Ｃは　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68949" y="478402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Ｄは　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176958" y="22345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97187" y="310461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698238" y="4746821"/>
            <a:ext cx="127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962156" y="3915825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0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ひし形 2"/>
          <p:cNvSpPr/>
          <p:nvPr/>
        </p:nvSpPr>
        <p:spPr>
          <a:xfrm>
            <a:off x="1589100" y="2098588"/>
            <a:ext cx="3329693" cy="3634474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2892662" y="2486455"/>
            <a:ext cx="676087" cy="676087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2892662" y="4658937"/>
            <a:ext cx="676087" cy="676087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/>
          <p:cNvSpPr/>
          <p:nvPr/>
        </p:nvSpPr>
        <p:spPr>
          <a:xfrm>
            <a:off x="1863202" y="3429000"/>
            <a:ext cx="823222" cy="709674"/>
          </a:xfrm>
          <a:prstGeom prst="triangl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>
            <a:off x="3791525" y="3429000"/>
            <a:ext cx="823222" cy="709674"/>
          </a:xfrm>
          <a:prstGeom prst="triangl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19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1700" y="650296"/>
            <a:ext cx="10033516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平行四辺形をノートに書いてみよう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平行四辺形 2"/>
          <p:cNvSpPr/>
          <p:nvPr/>
        </p:nvSpPr>
        <p:spPr>
          <a:xfrm>
            <a:off x="1033158" y="2286420"/>
            <a:ext cx="4954300" cy="2443941"/>
          </a:xfrm>
          <a:prstGeom prst="parallelogram">
            <a:avLst>
              <a:gd name="adj" fmla="val 4152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5503" y="4053362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49576" y="4802733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08792" y="3066678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59282" y="1634349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6606" y="465791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94582" y="47303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65833" y="1834110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05549" y="2422037"/>
            <a:ext cx="52629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左のような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平行四辺形を書く方法は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何通りかありますが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２通り紹介します</a:t>
            </a:r>
          </a:p>
        </p:txBody>
      </p:sp>
    </p:spTree>
    <p:extLst>
      <p:ext uri="{BB962C8B-B14F-4D97-AF65-F5344CB8AC3E}">
        <p14:creationId xmlns:p14="http://schemas.microsoft.com/office/powerpoint/2010/main" val="134532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1700" y="650296"/>
            <a:ext cx="7571303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平行四辺形の書き方１つ目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7430" y="4039238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2870" y="480883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0205" y="292945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35433" y="1969976"/>
            <a:ext cx="332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辺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35433" y="2677862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角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を長めにとる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5433" y="3385748"/>
            <a:ext cx="5006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の長さをはかり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とする</a:t>
            </a:r>
          </a:p>
        </p:txBody>
      </p:sp>
      <p:cxnSp>
        <p:nvCxnSpPr>
          <p:cNvPr id="19" name="直線コネクタ 18"/>
          <p:cNvCxnSpPr>
            <a:cxnSpLocks/>
          </p:cNvCxnSpPr>
          <p:nvPr/>
        </p:nvCxnSpPr>
        <p:spPr>
          <a:xfrm>
            <a:off x="1033158" y="4730361"/>
            <a:ext cx="398027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1020993" y="1652793"/>
            <a:ext cx="1301463" cy="309433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860866" y="20930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1E1E83-90DE-AE5F-9CCC-92EC24ADBE3D}"/>
              </a:ext>
            </a:extLst>
          </p:cNvPr>
          <p:cNvSpPr txBox="1"/>
          <p:nvPr/>
        </p:nvSpPr>
        <p:spPr>
          <a:xfrm>
            <a:off x="1448640" y="168699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1014AB-382D-7597-E263-7870963CF12E}"/>
              </a:ext>
            </a:extLst>
          </p:cNvPr>
          <p:cNvSpPr txBox="1"/>
          <p:nvPr/>
        </p:nvSpPr>
        <p:spPr>
          <a:xfrm>
            <a:off x="656606" y="465791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98F3BD8-9584-0BE9-E8BD-97079A1A7A0E}"/>
              </a:ext>
            </a:extLst>
          </p:cNvPr>
          <p:cNvSpPr txBox="1"/>
          <p:nvPr/>
        </p:nvSpPr>
        <p:spPr>
          <a:xfrm>
            <a:off x="4794582" y="47303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0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4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三角定規 イラスト素材 - iStock">
            <a:extLst>
              <a:ext uri="{FF2B5EF4-FFF2-40B4-BE49-F238E27FC236}">
                <a16:creationId xmlns:a16="http://schemas.microsoft.com/office/drawing/2014/main" id="{0ABDB944-9EAF-3739-3C48-FE84D6DBB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39350" r="53195" b="9912"/>
          <a:stretch/>
        </p:blipFill>
        <p:spPr bwMode="auto">
          <a:xfrm rot="8079035">
            <a:off x="925328" y="2352140"/>
            <a:ext cx="2312219" cy="23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三角定規 イラスト素材 - iStock">
            <a:extLst>
              <a:ext uri="{FF2B5EF4-FFF2-40B4-BE49-F238E27FC236}">
                <a16:creationId xmlns:a16="http://schemas.microsoft.com/office/drawing/2014/main" id="{38662A23-FB1E-9C89-A66B-43FC288D5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5" t="7589" r="10203" b="9525"/>
          <a:stretch/>
        </p:blipFill>
        <p:spPr bwMode="auto">
          <a:xfrm rot="5400000">
            <a:off x="2871364" y="3949033"/>
            <a:ext cx="1994917" cy="36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41700" y="650296"/>
            <a:ext cx="7571303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平行四辺形の書き方１つ目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7430" y="4039238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2870" y="480883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0205" y="292945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/>
          <p:cNvCxnSpPr>
            <a:cxnSpLocks/>
          </p:cNvCxnSpPr>
          <p:nvPr/>
        </p:nvCxnSpPr>
        <p:spPr>
          <a:xfrm>
            <a:off x="1033158" y="4730361"/>
            <a:ext cx="398027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1020993" y="1652793"/>
            <a:ext cx="1301463" cy="309433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860866" y="20930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5A9BA2-E6C2-1B57-E23A-E3A1B9FE4EB5}"/>
              </a:ext>
            </a:extLst>
          </p:cNvPr>
          <p:cNvSpPr txBox="1"/>
          <p:nvPr/>
        </p:nvSpPr>
        <p:spPr>
          <a:xfrm>
            <a:off x="6796045" y="2032934"/>
            <a:ext cx="4262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三角定規を使い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AD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を平行にひく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87BCE0C-84CD-A836-48F2-296C6364CC33}"/>
              </a:ext>
            </a:extLst>
          </p:cNvPr>
          <p:cNvCxnSpPr>
            <a:cxnSpLocks/>
          </p:cNvCxnSpPr>
          <p:nvPr/>
        </p:nvCxnSpPr>
        <p:spPr>
          <a:xfrm>
            <a:off x="2016545" y="2284963"/>
            <a:ext cx="43842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CF1ECA2-0385-3532-3295-E2EBD42DD22A}"/>
              </a:ext>
            </a:extLst>
          </p:cNvPr>
          <p:cNvSpPr txBox="1"/>
          <p:nvPr/>
        </p:nvSpPr>
        <p:spPr>
          <a:xfrm>
            <a:off x="1448640" y="168699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6A1A12-E449-537C-9F79-AF58B620778A}"/>
              </a:ext>
            </a:extLst>
          </p:cNvPr>
          <p:cNvSpPr txBox="1"/>
          <p:nvPr/>
        </p:nvSpPr>
        <p:spPr>
          <a:xfrm>
            <a:off x="656606" y="465791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B4F9A8-91D6-049E-06E5-853D5F26F008}"/>
              </a:ext>
            </a:extLst>
          </p:cNvPr>
          <p:cNvSpPr txBox="1"/>
          <p:nvPr/>
        </p:nvSpPr>
        <p:spPr>
          <a:xfrm>
            <a:off x="4794582" y="47303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2.29167E-6 -0.35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1700" y="650296"/>
            <a:ext cx="7571303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四辺形の書き方１つ目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7430" y="4039238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2870" y="480883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0205" y="292945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/>
          <p:cNvCxnSpPr>
            <a:cxnSpLocks/>
          </p:cNvCxnSpPr>
          <p:nvPr/>
        </p:nvCxnSpPr>
        <p:spPr>
          <a:xfrm>
            <a:off x="1033158" y="4730361"/>
            <a:ext cx="398027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1020993" y="1652793"/>
            <a:ext cx="1301463" cy="309433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860866" y="20930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5A9BA2-E6C2-1B57-E23A-E3A1B9FE4EB5}"/>
              </a:ext>
            </a:extLst>
          </p:cNvPr>
          <p:cNvSpPr txBox="1"/>
          <p:nvPr/>
        </p:nvSpPr>
        <p:spPr>
          <a:xfrm>
            <a:off x="6796045" y="2032934"/>
            <a:ext cx="4262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三角定規を使い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AD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を平行にひく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87BCE0C-84CD-A836-48F2-296C6364CC33}"/>
              </a:ext>
            </a:extLst>
          </p:cNvPr>
          <p:cNvCxnSpPr>
            <a:cxnSpLocks/>
          </p:cNvCxnSpPr>
          <p:nvPr/>
        </p:nvCxnSpPr>
        <p:spPr>
          <a:xfrm>
            <a:off x="2016545" y="2284963"/>
            <a:ext cx="43842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75BAD0-67C0-1F55-8C4B-CC519BC6333F}"/>
              </a:ext>
            </a:extLst>
          </p:cNvPr>
          <p:cNvSpPr txBox="1"/>
          <p:nvPr/>
        </p:nvSpPr>
        <p:spPr>
          <a:xfrm>
            <a:off x="6796045" y="3335695"/>
            <a:ext cx="4323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AD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ように点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をとる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E4654B-A3D3-B3CE-3C4E-4428925CDE23}"/>
              </a:ext>
            </a:extLst>
          </p:cNvPr>
          <p:cNvSpPr txBox="1"/>
          <p:nvPr/>
        </p:nvSpPr>
        <p:spPr>
          <a:xfrm>
            <a:off x="5788144" y="209999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3BE8ED-A331-6710-C00C-B90B40A94DDD}"/>
              </a:ext>
            </a:extLst>
          </p:cNvPr>
          <p:cNvSpPr txBox="1"/>
          <p:nvPr/>
        </p:nvSpPr>
        <p:spPr>
          <a:xfrm>
            <a:off x="2939427" y="1652792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332EED9-4C86-D699-CA02-84349ABBE8E7}"/>
              </a:ext>
            </a:extLst>
          </p:cNvPr>
          <p:cNvSpPr txBox="1"/>
          <p:nvPr/>
        </p:nvSpPr>
        <p:spPr>
          <a:xfrm>
            <a:off x="6796045" y="4881877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を結ぶ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AD0E61E-E72E-1A6A-FE64-E5BAABFC7627}"/>
              </a:ext>
            </a:extLst>
          </p:cNvPr>
          <p:cNvCxnSpPr>
            <a:cxnSpLocks/>
          </p:cNvCxnSpPr>
          <p:nvPr/>
        </p:nvCxnSpPr>
        <p:spPr>
          <a:xfrm flipH="1">
            <a:off x="5013434" y="2308864"/>
            <a:ext cx="995283" cy="245123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CF1ECA2-0385-3532-3295-E2EBD42DD22A}"/>
              </a:ext>
            </a:extLst>
          </p:cNvPr>
          <p:cNvSpPr txBox="1"/>
          <p:nvPr/>
        </p:nvSpPr>
        <p:spPr>
          <a:xfrm>
            <a:off x="1448640" y="168699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6A1A12-E449-537C-9F79-AF58B620778A}"/>
              </a:ext>
            </a:extLst>
          </p:cNvPr>
          <p:cNvSpPr txBox="1"/>
          <p:nvPr/>
        </p:nvSpPr>
        <p:spPr>
          <a:xfrm>
            <a:off x="656606" y="465791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B4F9A8-91D6-049E-06E5-853D5F26F008}"/>
              </a:ext>
            </a:extLst>
          </p:cNvPr>
          <p:cNvSpPr txBox="1"/>
          <p:nvPr/>
        </p:nvSpPr>
        <p:spPr>
          <a:xfrm>
            <a:off x="4794582" y="47303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06C8C9-E91D-7AF3-8A60-860B3E1BBFA3}"/>
              </a:ext>
            </a:extLst>
          </p:cNvPr>
          <p:cNvSpPr txBox="1"/>
          <p:nvPr/>
        </p:nvSpPr>
        <p:spPr>
          <a:xfrm>
            <a:off x="6008717" y="1652792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2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1700" y="650296"/>
            <a:ext cx="7571303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平行四辺形の書き方２つ目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7430" y="4039238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2870" y="480883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0205" y="292945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14275" y="1969976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辺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14275" y="2677862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を長めにとる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14275" y="3385748"/>
            <a:ext cx="447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の長さをはかる</a:t>
            </a:r>
          </a:p>
        </p:txBody>
      </p:sp>
      <p:cxnSp>
        <p:nvCxnSpPr>
          <p:cNvPr id="19" name="直線コネクタ 18"/>
          <p:cNvCxnSpPr>
            <a:cxnSpLocks/>
          </p:cNvCxnSpPr>
          <p:nvPr/>
        </p:nvCxnSpPr>
        <p:spPr>
          <a:xfrm>
            <a:off x="1033158" y="4730361"/>
            <a:ext cx="398027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1020993" y="1652793"/>
            <a:ext cx="1301463" cy="309433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860866" y="20930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1E1E83-90DE-AE5F-9CCC-92EC24ADBE3D}"/>
              </a:ext>
            </a:extLst>
          </p:cNvPr>
          <p:cNvSpPr txBox="1"/>
          <p:nvPr/>
        </p:nvSpPr>
        <p:spPr>
          <a:xfrm>
            <a:off x="1448640" y="168699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1014AB-382D-7597-E263-7870963CF12E}"/>
              </a:ext>
            </a:extLst>
          </p:cNvPr>
          <p:cNvSpPr txBox="1"/>
          <p:nvPr/>
        </p:nvSpPr>
        <p:spPr>
          <a:xfrm>
            <a:off x="656606" y="465791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98F3BD8-9584-0BE9-E8BD-97079A1A7A0E}"/>
              </a:ext>
            </a:extLst>
          </p:cNvPr>
          <p:cNvSpPr txBox="1"/>
          <p:nvPr/>
        </p:nvSpPr>
        <p:spPr>
          <a:xfrm>
            <a:off x="4794582" y="47303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54DE69EE-878C-DF2D-5221-B5EAE55B3B99}"/>
              </a:ext>
            </a:extLst>
          </p:cNvPr>
          <p:cNvSpPr/>
          <p:nvPr/>
        </p:nvSpPr>
        <p:spPr>
          <a:xfrm>
            <a:off x="10013881" y="1891459"/>
            <a:ext cx="455576" cy="2185909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8EB52B-95EA-EF84-46A8-2EF82A898585}"/>
              </a:ext>
            </a:extLst>
          </p:cNvPr>
          <p:cNvSpPr txBox="1"/>
          <p:nvPr/>
        </p:nvSpPr>
        <p:spPr>
          <a:xfrm>
            <a:off x="10331134" y="2676227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１つ目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と同じ</a:t>
            </a:r>
          </a:p>
        </p:txBody>
      </p:sp>
    </p:spTree>
    <p:extLst>
      <p:ext uri="{BB962C8B-B14F-4D97-AF65-F5344CB8AC3E}">
        <p14:creationId xmlns:p14="http://schemas.microsoft.com/office/powerpoint/2010/main" val="39930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1700" y="650296"/>
            <a:ext cx="7571303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平行四辺形の書き方２つ目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7430" y="4039238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2870" y="480883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0205" y="2929450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/>
          <p:cNvCxnSpPr>
            <a:cxnSpLocks/>
          </p:cNvCxnSpPr>
          <p:nvPr/>
        </p:nvCxnSpPr>
        <p:spPr>
          <a:xfrm>
            <a:off x="1033158" y="4730361"/>
            <a:ext cx="398027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1020993" y="1652793"/>
            <a:ext cx="1301463" cy="309433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860866" y="20930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1E1E83-90DE-AE5F-9CCC-92EC24ADBE3D}"/>
              </a:ext>
            </a:extLst>
          </p:cNvPr>
          <p:cNvSpPr txBox="1"/>
          <p:nvPr/>
        </p:nvSpPr>
        <p:spPr>
          <a:xfrm>
            <a:off x="1448640" y="1686992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1014AB-382D-7597-E263-7870963CF12E}"/>
              </a:ext>
            </a:extLst>
          </p:cNvPr>
          <p:cNvSpPr txBox="1"/>
          <p:nvPr/>
        </p:nvSpPr>
        <p:spPr>
          <a:xfrm>
            <a:off x="656606" y="465791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98F3BD8-9584-0BE9-E8BD-97079A1A7A0E}"/>
              </a:ext>
            </a:extLst>
          </p:cNvPr>
          <p:cNvSpPr txBox="1"/>
          <p:nvPr/>
        </p:nvSpPr>
        <p:spPr>
          <a:xfrm>
            <a:off x="4794582" y="4730361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754C26-D1D8-FF08-3246-A24AF5E0BCA8}"/>
              </a:ext>
            </a:extLst>
          </p:cNvPr>
          <p:cNvSpPr txBox="1"/>
          <p:nvPr/>
        </p:nvSpPr>
        <p:spPr>
          <a:xfrm>
            <a:off x="6796112" y="2332735"/>
            <a:ext cx="4879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から半径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の円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の一部分を書く</a:t>
            </a:r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128066B0-9468-889D-ADED-6DECB6E023DD}"/>
              </a:ext>
            </a:extLst>
          </p:cNvPr>
          <p:cNvSpPr/>
          <p:nvPr/>
        </p:nvSpPr>
        <p:spPr>
          <a:xfrm rot="3960471">
            <a:off x="-2115853" y="-1324380"/>
            <a:ext cx="8287061" cy="8287061"/>
          </a:xfrm>
          <a:prstGeom prst="arc">
            <a:avLst>
              <a:gd name="adj1" fmla="val 16200000"/>
              <a:gd name="adj2" fmla="val 1925025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74E732-112F-6F63-D089-CE95ABCA478F}"/>
              </a:ext>
            </a:extLst>
          </p:cNvPr>
          <p:cNvSpPr txBox="1"/>
          <p:nvPr/>
        </p:nvSpPr>
        <p:spPr>
          <a:xfrm>
            <a:off x="6786113" y="3555769"/>
            <a:ext cx="4884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から半径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の円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の一部分を書く</a:t>
            </a:r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AEA76DF4-077A-5B30-4173-8D5398D4B588}"/>
              </a:ext>
            </a:extLst>
          </p:cNvPr>
          <p:cNvSpPr/>
          <p:nvPr/>
        </p:nvSpPr>
        <p:spPr>
          <a:xfrm rot="17996630">
            <a:off x="1941705" y="2159894"/>
            <a:ext cx="5377180" cy="4783050"/>
          </a:xfrm>
          <a:prstGeom prst="arc">
            <a:avLst>
              <a:gd name="adj1" fmla="val 19255217"/>
              <a:gd name="adj2" fmla="val 3257259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143BFF8-E4EF-6D4C-1338-9C46C971CFCF}"/>
              </a:ext>
            </a:extLst>
          </p:cNvPr>
          <p:cNvSpPr txBox="1"/>
          <p:nvPr/>
        </p:nvSpPr>
        <p:spPr>
          <a:xfrm>
            <a:off x="6796112" y="4808830"/>
            <a:ext cx="4969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交点を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</a:t>
            </a:r>
            <a:endParaRPr lang="en-US" altLang="ja-JP" sz="3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を結ぶ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BF17C4-A2EA-B9D6-4BB6-6BA54BB85D94}"/>
              </a:ext>
            </a:extLst>
          </p:cNvPr>
          <p:cNvSpPr txBox="1"/>
          <p:nvPr/>
        </p:nvSpPr>
        <p:spPr>
          <a:xfrm>
            <a:off x="5907136" y="211842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70698EA-54A8-693C-7E97-F20384FF8E5E}"/>
              </a:ext>
            </a:extLst>
          </p:cNvPr>
          <p:cNvCxnSpPr>
            <a:cxnSpLocks/>
          </p:cNvCxnSpPr>
          <p:nvPr/>
        </p:nvCxnSpPr>
        <p:spPr>
          <a:xfrm>
            <a:off x="2171753" y="2290132"/>
            <a:ext cx="3911880" cy="300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58036D2-DFE4-88E5-596A-E16F5A287BDF}"/>
              </a:ext>
            </a:extLst>
          </p:cNvPr>
          <p:cNvCxnSpPr>
            <a:cxnSpLocks/>
          </p:cNvCxnSpPr>
          <p:nvPr/>
        </p:nvCxnSpPr>
        <p:spPr>
          <a:xfrm flipH="1">
            <a:off x="4969084" y="2332735"/>
            <a:ext cx="1114549" cy="24233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3278FBB-B726-4EE7-2FDB-68AF5A972917}"/>
              </a:ext>
            </a:extLst>
          </p:cNvPr>
          <p:cNvSpPr txBox="1"/>
          <p:nvPr/>
        </p:nvSpPr>
        <p:spPr>
          <a:xfrm>
            <a:off x="6194284" y="1810645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8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  <p:bldP spid="20" grpId="0"/>
      <p:bldP spid="21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71A9E0-2C6A-2B22-503C-07833238FB41}"/>
              </a:ext>
            </a:extLst>
          </p:cNvPr>
          <p:cNvSpPr/>
          <p:nvPr/>
        </p:nvSpPr>
        <p:spPr>
          <a:xfrm>
            <a:off x="1845542" y="3817644"/>
            <a:ext cx="3927745" cy="189717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3E15B11-207D-5063-1067-82AAD11863FA}"/>
              </a:ext>
            </a:extLst>
          </p:cNvPr>
          <p:cNvSpPr/>
          <p:nvPr/>
        </p:nvSpPr>
        <p:spPr>
          <a:xfrm>
            <a:off x="1845542" y="5292458"/>
            <a:ext cx="422359" cy="42235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DF8AB2B-F76F-68BD-8CCE-1899D7F335CD}"/>
              </a:ext>
            </a:extLst>
          </p:cNvPr>
          <p:cNvSpPr/>
          <p:nvPr/>
        </p:nvSpPr>
        <p:spPr>
          <a:xfrm>
            <a:off x="5350928" y="3817643"/>
            <a:ext cx="422359" cy="42235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F6DA8-7C6E-878F-419A-4DB24841229B}"/>
              </a:ext>
            </a:extLst>
          </p:cNvPr>
          <p:cNvSpPr/>
          <p:nvPr/>
        </p:nvSpPr>
        <p:spPr>
          <a:xfrm>
            <a:off x="1845542" y="3817644"/>
            <a:ext cx="422359" cy="42235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534EB52-0B5D-AAEE-FE70-D0119F89572B}"/>
              </a:ext>
            </a:extLst>
          </p:cNvPr>
          <p:cNvSpPr/>
          <p:nvPr/>
        </p:nvSpPr>
        <p:spPr>
          <a:xfrm>
            <a:off x="5350928" y="5292459"/>
            <a:ext cx="422359" cy="42235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C3E0E7A-A2D0-DFD9-8676-F03501D26FBF}"/>
              </a:ext>
            </a:extLst>
          </p:cNvPr>
          <p:cNvSpPr/>
          <p:nvPr/>
        </p:nvSpPr>
        <p:spPr>
          <a:xfrm rot="18740596">
            <a:off x="7387486" y="3322951"/>
            <a:ext cx="3554707" cy="171699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FA7A09-ED18-9BB7-6937-B49F3BD5BB0F}"/>
              </a:ext>
            </a:extLst>
          </p:cNvPr>
          <p:cNvSpPr/>
          <p:nvPr/>
        </p:nvSpPr>
        <p:spPr>
          <a:xfrm rot="18740596">
            <a:off x="8398548" y="5612264"/>
            <a:ext cx="382246" cy="38224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87A30FC-4F61-2CEC-C0DD-C6B70C1E174D}"/>
              </a:ext>
            </a:extLst>
          </p:cNvPr>
          <p:cNvSpPr/>
          <p:nvPr/>
        </p:nvSpPr>
        <p:spPr>
          <a:xfrm rot="18740596">
            <a:off x="9548885" y="2368381"/>
            <a:ext cx="382246" cy="38224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1029194-EC75-1A6E-8B09-1B21634AE220}"/>
              </a:ext>
            </a:extLst>
          </p:cNvPr>
          <p:cNvSpPr/>
          <p:nvPr/>
        </p:nvSpPr>
        <p:spPr>
          <a:xfrm rot="18740596">
            <a:off x="7412008" y="4713220"/>
            <a:ext cx="382246" cy="38224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9F8ED8F-5A88-A4BE-5F14-34A7CCA3EEAB}"/>
              </a:ext>
            </a:extLst>
          </p:cNvPr>
          <p:cNvSpPr/>
          <p:nvPr/>
        </p:nvSpPr>
        <p:spPr>
          <a:xfrm rot="18740596">
            <a:off x="10535426" y="3267426"/>
            <a:ext cx="382246" cy="38224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363E51-84A4-3568-8F2D-7BCF2FDF9512}"/>
              </a:ext>
            </a:extLst>
          </p:cNvPr>
          <p:cNvSpPr txBox="1"/>
          <p:nvPr/>
        </p:nvSpPr>
        <p:spPr>
          <a:xfrm>
            <a:off x="1292172" y="1683658"/>
            <a:ext cx="7872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 　　　　 ）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がすべて等しい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の名前は（　　　　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A70B6E-1B4D-FC48-0C25-5575A1397A61}"/>
              </a:ext>
            </a:extLst>
          </p:cNvPr>
          <p:cNvSpPr txBox="1"/>
          <p:nvPr/>
        </p:nvSpPr>
        <p:spPr>
          <a:xfrm>
            <a:off x="1977739" y="163749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４つの角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1F7620-9E26-4918-4E53-736D5CF97CE1}"/>
              </a:ext>
            </a:extLst>
          </p:cNvPr>
          <p:cNvSpPr txBox="1"/>
          <p:nvPr/>
        </p:nvSpPr>
        <p:spPr>
          <a:xfrm>
            <a:off x="5979827" y="2319764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4CBF212-9D60-E857-3B2D-A7C8A4786AA2}"/>
              </a:ext>
            </a:extLst>
          </p:cNvPr>
          <p:cNvSpPr txBox="1"/>
          <p:nvPr/>
        </p:nvSpPr>
        <p:spPr>
          <a:xfrm>
            <a:off x="1510146" y="706581"/>
            <a:ext cx="3775393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（２年の復習）</a:t>
            </a:r>
          </a:p>
        </p:txBody>
      </p:sp>
    </p:spTree>
    <p:extLst>
      <p:ext uri="{BB962C8B-B14F-4D97-AF65-F5344CB8AC3E}">
        <p14:creationId xmlns:p14="http://schemas.microsoft.com/office/powerpoint/2010/main" val="36732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1700" y="650296"/>
            <a:ext cx="8802410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長方形をノートに書いてみよう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平行四辺形 2"/>
          <p:cNvSpPr/>
          <p:nvPr/>
        </p:nvSpPr>
        <p:spPr>
          <a:xfrm>
            <a:off x="1141700" y="2144675"/>
            <a:ext cx="4010740" cy="2676706"/>
          </a:xfrm>
          <a:prstGeom prst="parallelogram">
            <a:avLst>
              <a:gd name="adj" fmla="val 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2870" y="4808830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1700" y="2868313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1376" y="1592151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1376" y="471332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0661" y="4776877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34221" y="1727180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B919DE-2F6D-B927-BDA0-0A50BDC937FF}"/>
              </a:ext>
            </a:extLst>
          </p:cNvPr>
          <p:cNvSpPr txBox="1"/>
          <p:nvPr/>
        </p:nvSpPr>
        <p:spPr>
          <a:xfrm>
            <a:off x="6505549" y="2422037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左のような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長方形を書く方法は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何通りかありますが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２通り紹介します</a:t>
            </a:r>
          </a:p>
        </p:txBody>
      </p:sp>
    </p:spTree>
    <p:extLst>
      <p:ext uri="{BB962C8B-B14F-4D97-AF65-F5344CB8AC3E}">
        <p14:creationId xmlns:p14="http://schemas.microsoft.com/office/powerpoint/2010/main" val="368682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1700" y="650296"/>
            <a:ext cx="634019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長方形の書き方１つ目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8474" y="1641933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1376" y="471332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0661" y="4776877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35413" y="1544823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4D88F2-F800-4385-2862-18E4B5A522DE}"/>
              </a:ext>
            </a:extLst>
          </p:cNvPr>
          <p:cNvSpPr txBox="1"/>
          <p:nvPr/>
        </p:nvSpPr>
        <p:spPr>
          <a:xfrm>
            <a:off x="1127625" y="4159328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5DB485-FFAD-4576-0E9C-F9DB04BB83C8}"/>
              </a:ext>
            </a:extLst>
          </p:cNvPr>
          <p:cNvSpPr txBox="1"/>
          <p:nvPr/>
        </p:nvSpPr>
        <p:spPr>
          <a:xfrm>
            <a:off x="2220686" y="4852158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3D2AC8-B076-9935-3C06-0193740ACB11}"/>
              </a:ext>
            </a:extLst>
          </p:cNvPr>
          <p:cNvSpPr txBox="1"/>
          <p:nvPr/>
        </p:nvSpPr>
        <p:spPr>
          <a:xfrm>
            <a:off x="6200259" y="1787129"/>
            <a:ext cx="332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辺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E27A07-FFD2-6E97-B989-EB28AC700A54}"/>
              </a:ext>
            </a:extLst>
          </p:cNvPr>
          <p:cNvSpPr txBox="1"/>
          <p:nvPr/>
        </p:nvSpPr>
        <p:spPr>
          <a:xfrm>
            <a:off x="6200259" y="2495015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角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を長めにとる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1BC5E9C-9B74-FF22-A8E8-EDC3D0EFEC1B}"/>
              </a:ext>
            </a:extLst>
          </p:cNvPr>
          <p:cNvCxnSpPr>
            <a:cxnSpLocks/>
          </p:cNvCxnSpPr>
          <p:nvPr/>
        </p:nvCxnSpPr>
        <p:spPr>
          <a:xfrm>
            <a:off x="1127625" y="4855011"/>
            <a:ext cx="40818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54347F-49AE-C0EB-E350-8523B63AECE1}"/>
              </a:ext>
            </a:extLst>
          </p:cNvPr>
          <p:cNvCxnSpPr>
            <a:cxnSpLocks/>
          </p:cNvCxnSpPr>
          <p:nvPr/>
        </p:nvCxnSpPr>
        <p:spPr>
          <a:xfrm flipV="1">
            <a:off x="1141700" y="1358208"/>
            <a:ext cx="17102" cy="34631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0D71DF-D187-5D9E-ACCE-7541DFA8E599}"/>
              </a:ext>
            </a:extLst>
          </p:cNvPr>
          <p:cNvSpPr txBox="1"/>
          <p:nvPr/>
        </p:nvSpPr>
        <p:spPr>
          <a:xfrm>
            <a:off x="1141700" y="3156839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CF7F9D-4EDF-6D6C-47E2-59156DAF7EED}"/>
              </a:ext>
            </a:extLst>
          </p:cNvPr>
          <p:cNvSpPr txBox="1"/>
          <p:nvPr/>
        </p:nvSpPr>
        <p:spPr>
          <a:xfrm>
            <a:off x="6200259" y="3202901"/>
            <a:ext cx="5006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の長さをはかり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とする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641C01D-0B8F-5AC7-3F20-5A1DB7ABF60F}"/>
              </a:ext>
            </a:extLst>
          </p:cNvPr>
          <p:cNvSpPr txBox="1"/>
          <p:nvPr/>
        </p:nvSpPr>
        <p:spPr>
          <a:xfrm>
            <a:off x="938229" y="194970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3836FC7-763D-1ABD-F5F7-4F550F881E5E}"/>
              </a:ext>
            </a:extLst>
          </p:cNvPr>
          <p:cNvSpPr txBox="1"/>
          <p:nvPr/>
        </p:nvSpPr>
        <p:spPr>
          <a:xfrm>
            <a:off x="6200259" y="4461618"/>
            <a:ext cx="4357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を長めにとる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51E1B8D-BBBE-BA6C-15E3-74A2F3136319}"/>
              </a:ext>
            </a:extLst>
          </p:cNvPr>
          <p:cNvCxnSpPr>
            <a:cxnSpLocks/>
          </p:cNvCxnSpPr>
          <p:nvPr/>
        </p:nvCxnSpPr>
        <p:spPr>
          <a:xfrm>
            <a:off x="1207557" y="2144675"/>
            <a:ext cx="45184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BF9719E-F6A7-8D23-8A14-579052D0FDAF}"/>
              </a:ext>
            </a:extLst>
          </p:cNvPr>
          <p:cNvSpPr txBox="1"/>
          <p:nvPr/>
        </p:nvSpPr>
        <p:spPr>
          <a:xfrm>
            <a:off x="1150251" y="2232996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8BB3B3B-CF9F-CE77-297B-C102689CBD4A}"/>
              </a:ext>
            </a:extLst>
          </p:cNvPr>
          <p:cNvSpPr txBox="1"/>
          <p:nvPr/>
        </p:nvSpPr>
        <p:spPr>
          <a:xfrm>
            <a:off x="6200259" y="5175323"/>
            <a:ext cx="491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測って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をとる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DD793E-9234-3C70-370A-B81D15D8C0E7}"/>
              </a:ext>
            </a:extLst>
          </p:cNvPr>
          <p:cNvSpPr txBox="1"/>
          <p:nvPr/>
        </p:nvSpPr>
        <p:spPr>
          <a:xfrm>
            <a:off x="4909721" y="195725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598FF01-DBC2-0C82-9FEB-86EF9B3D5217}"/>
              </a:ext>
            </a:extLst>
          </p:cNvPr>
          <p:cNvSpPr txBox="1"/>
          <p:nvPr/>
        </p:nvSpPr>
        <p:spPr>
          <a:xfrm>
            <a:off x="2310295" y="1555888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000D36-94B3-C1AF-D00B-A3DD7094D98B}"/>
              </a:ext>
            </a:extLst>
          </p:cNvPr>
          <p:cNvSpPr txBox="1"/>
          <p:nvPr/>
        </p:nvSpPr>
        <p:spPr>
          <a:xfrm>
            <a:off x="6200259" y="588453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を結ぶ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2DF917C-533C-9DBD-2AD4-75411947B66B}"/>
              </a:ext>
            </a:extLst>
          </p:cNvPr>
          <p:cNvCxnSpPr>
            <a:cxnSpLocks/>
          </p:cNvCxnSpPr>
          <p:nvPr/>
        </p:nvCxnSpPr>
        <p:spPr>
          <a:xfrm>
            <a:off x="5146871" y="2173174"/>
            <a:ext cx="0" cy="267898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4" grpId="0"/>
      <p:bldP spid="5" grpId="0"/>
      <p:bldP spid="6" grpId="0"/>
      <p:bldP spid="7" grpId="0"/>
      <p:bldP spid="11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1700" y="650296"/>
            <a:ext cx="634019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長方形の書き方２つ目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8474" y="1641933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1376" y="471332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0661" y="4776877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4D88F2-F800-4385-2862-18E4B5A522DE}"/>
              </a:ext>
            </a:extLst>
          </p:cNvPr>
          <p:cNvSpPr txBox="1"/>
          <p:nvPr/>
        </p:nvSpPr>
        <p:spPr>
          <a:xfrm>
            <a:off x="1127625" y="4159328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5DB485-FFAD-4576-0E9C-F9DB04BB83C8}"/>
              </a:ext>
            </a:extLst>
          </p:cNvPr>
          <p:cNvSpPr txBox="1"/>
          <p:nvPr/>
        </p:nvSpPr>
        <p:spPr>
          <a:xfrm>
            <a:off x="2220686" y="4852158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3D2AC8-B076-9935-3C06-0193740ACB11}"/>
              </a:ext>
            </a:extLst>
          </p:cNvPr>
          <p:cNvSpPr txBox="1"/>
          <p:nvPr/>
        </p:nvSpPr>
        <p:spPr>
          <a:xfrm>
            <a:off x="5882260" y="1787129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辺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E27A07-FFD2-6E97-B989-EB28AC700A54}"/>
              </a:ext>
            </a:extLst>
          </p:cNvPr>
          <p:cNvSpPr txBox="1"/>
          <p:nvPr/>
        </p:nvSpPr>
        <p:spPr>
          <a:xfrm>
            <a:off x="5882260" y="2410070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角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を長めにとる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1BC5E9C-9B74-FF22-A8E8-EDC3D0EFEC1B}"/>
              </a:ext>
            </a:extLst>
          </p:cNvPr>
          <p:cNvCxnSpPr>
            <a:cxnSpLocks/>
          </p:cNvCxnSpPr>
          <p:nvPr/>
        </p:nvCxnSpPr>
        <p:spPr>
          <a:xfrm>
            <a:off x="1127625" y="4855011"/>
            <a:ext cx="40818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54347F-49AE-C0EB-E350-8523B63AECE1}"/>
              </a:ext>
            </a:extLst>
          </p:cNvPr>
          <p:cNvCxnSpPr>
            <a:cxnSpLocks/>
          </p:cNvCxnSpPr>
          <p:nvPr/>
        </p:nvCxnSpPr>
        <p:spPr>
          <a:xfrm flipV="1">
            <a:off x="1141700" y="1358208"/>
            <a:ext cx="17102" cy="34631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0D71DF-D187-5D9E-ACCE-7541DFA8E599}"/>
              </a:ext>
            </a:extLst>
          </p:cNvPr>
          <p:cNvSpPr txBox="1"/>
          <p:nvPr/>
        </p:nvSpPr>
        <p:spPr>
          <a:xfrm>
            <a:off x="1141700" y="3156839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CF7F9D-4EDF-6D6C-47E2-59156DAF7EED}"/>
              </a:ext>
            </a:extLst>
          </p:cNvPr>
          <p:cNvSpPr txBox="1"/>
          <p:nvPr/>
        </p:nvSpPr>
        <p:spPr>
          <a:xfrm>
            <a:off x="5882260" y="3033011"/>
            <a:ext cx="4471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の長さをはかり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とする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641C01D-0B8F-5AC7-3F20-5A1DB7ABF60F}"/>
              </a:ext>
            </a:extLst>
          </p:cNvPr>
          <p:cNvSpPr txBox="1"/>
          <p:nvPr/>
        </p:nvSpPr>
        <p:spPr>
          <a:xfrm>
            <a:off x="938229" y="194970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BF656F59-A402-EF60-D90C-9D75B2D2720B}"/>
              </a:ext>
            </a:extLst>
          </p:cNvPr>
          <p:cNvSpPr/>
          <p:nvPr/>
        </p:nvSpPr>
        <p:spPr>
          <a:xfrm>
            <a:off x="10125568" y="1891459"/>
            <a:ext cx="455576" cy="2185909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69F714-A201-74CF-2EA9-1129ACDD421D}"/>
              </a:ext>
            </a:extLst>
          </p:cNvPr>
          <p:cNvSpPr txBox="1"/>
          <p:nvPr/>
        </p:nvSpPr>
        <p:spPr>
          <a:xfrm>
            <a:off x="10436391" y="2676227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１つ目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と同じ</a:t>
            </a:r>
          </a:p>
        </p:txBody>
      </p:sp>
    </p:spTree>
    <p:extLst>
      <p:ext uri="{BB962C8B-B14F-4D97-AF65-F5344CB8AC3E}">
        <p14:creationId xmlns:p14="http://schemas.microsoft.com/office/powerpoint/2010/main" val="4778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" grpId="0"/>
      <p:bldP spid="5" grpId="0"/>
      <p:bldP spid="11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1700" y="650296"/>
            <a:ext cx="634019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長方形の書き方２つ目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8474" y="1641933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1376" y="4713325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0661" y="4776877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4D88F2-F800-4385-2862-18E4B5A522DE}"/>
              </a:ext>
            </a:extLst>
          </p:cNvPr>
          <p:cNvSpPr txBox="1"/>
          <p:nvPr/>
        </p:nvSpPr>
        <p:spPr>
          <a:xfrm>
            <a:off x="1127625" y="4159328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90°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5DB485-FFAD-4576-0E9C-F9DB04BB83C8}"/>
              </a:ext>
            </a:extLst>
          </p:cNvPr>
          <p:cNvSpPr txBox="1"/>
          <p:nvPr/>
        </p:nvSpPr>
        <p:spPr>
          <a:xfrm>
            <a:off x="2220686" y="4852158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1BC5E9C-9B74-FF22-A8E8-EDC3D0EFEC1B}"/>
              </a:ext>
            </a:extLst>
          </p:cNvPr>
          <p:cNvCxnSpPr>
            <a:cxnSpLocks/>
          </p:cNvCxnSpPr>
          <p:nvPr/>
        </p:nvCxnSpPr>
        <p:spPr>
          <a:xfrm>
            <a:off x="1127625" y="4855011"/>
            <a:ext cx="40818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C54347F-49AE-C0EB-E350-8523B63AECE1}"/>
              </a:ext>
            </a:extLst>
          </p:cNvPr>
          <p:cNvCxnSpPr>
            <a:cxnSpLocks/>
          </p:cNvCxnSpPr>
          <p:nvPr/>
        </p:nvCxnSpPr>
        <p:spPr>
          <a:xfrm flipV="1">
            <a:off x="1141700" y="1358208"/>
            <a:ext cx="17102" cy="34631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0D71DF-D187-5D9E-ACCE-7541DFA8E599}"/>
              </a:ext>
            </a:extLst>
          </p:cNvPr>
          <p:cNvSpPr txBox="1"/>
          <p:nvPr/>
        </p:nvSpPr>
        <p:spPr>
          <a:xfrm>
            <a:off x="1141700" y="3156839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641C01D-0B8F-5AC7-3F20-5A1DB7ABF60F}"/>
              </a:ext>
            </a:extLst>
          </p:cNvPr>
          <p:cNvSpPr txBox="1"/>
          <p:nvPr/>
        </p:nvSpPr>
        <p:spPr>
          <a:xfrm>
            <a:off x="938229" y="194970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8C22069-D446-9926-4A28-67C262C4F3C7}"/>
              </a:ext>
            </a:extLst>
          </p:cNvPr>
          <p:cNvSpPr txBox="1"/>
          <p:nvPr/>
        </p:nvSpPr>
        <p:spPr>
          <a:xfrm>
            <a:off x="5862093" y="2133389"/>
            <a:ext cx="4879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から半径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の円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の一部分を書く</a:t>
            </a:r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849E6393-A22F-D83C-6653-C5C6789F4B4D}"/>
              </a:ext>
            </a:extLst>
          </p:cNvPr>
          <p:cNvSpPr/>
          <p:nvPr/>
        </p:nvSpPr>
        <p:spPr>
          <a:xfrm rot="3960471">
            <a:off x="-3049872" y="-1523726"/>
            <a:ext cx="8287061" cy="8287061"/>
          </a:xfrm>
          <a:prstGeom prst="arc">
            <a:avLst>
              <a:gd name="adj1" fmla="val 16200000"/>
              <a:gd name="adj2" fmla="val 1925025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832AE2B-D65D-0AE8-5337-BBFFAD17F6C0}"/>
              </a:ext>
            </a:extLst>
          </p:cNvPr>
          <p:cNvSpPr txBox="1"/>
          <p:nvPr/>
        </p:nvSpPr>
        <p:spPr>
          <a:xfrm>
            <a:off x="5852094" y="3356423"/>
            <a:ext cx="4884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から半径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の円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の一部分を書く</a:t>
            </a:r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C55DD033-ED2E-4290-2006-23C3788B6B01}"/>
              </a:ext>
            </a:extLst>
          </p:cNvPr>
          <p:cNvSpPr/>
          <p:nvPr/>
        </p:nvSpPr>
        <p:spPr>
          <a:xfrm rot="17996630">
            <a:off x="1007686" y="1960548"/>
            <a:ext cx="5377180" cy="4783050"/>
          </a:xfrm>
          <a:prstGeom prst="arc">
            <a:avLst>
              <a:gd name="adj1" fmla="val 19255217"/>
              <a:gd name="adj2" fmla="val 3257259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F90D809-C84B-A971-92BB-8416E148168A}"/>
              </a:ext>
            </a:extLst>
          </p:cNvPr>
          <p:cNvSpPr txBox="1"/>
          <p:nvPr/>
        </p:nvSpPr>
        <p:spPr>
          <a:xfrm>
            <a:off x="5862093" y="4609484"/>
            <a:ext cx="4969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交点を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</a:t>
            </a:r>
            <a:endParaRPr lang="en-US" altLang="ja-JP" sz="36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lang="ja-JP" altLang="en-US" sz="3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を結ぶ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069B84C-FA42-86B5-141B-85BB8DFD839E}"/>
              </a:ext>
            </a:extLst>
          </p:cNvPr>
          <p:cNvCxnSpPr>
            <a:cxnSpLocks/>
          </p:cNvCxnSpPr>
          <p:nvPr/>
        </p:nvCxnSpPr>
        <p:spPr>
          <a:xfrm>
            <a:off x="1155129" y="2163083"/>
            <a:ext cx="4054356" cy="142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87176A7-6024-3392-D2A9-377F4EAB04AD}"/>
              </a:ext>
            </a:extLst>
          </p:cNvPr>
          <p:cNvCxnSpPr>
            <a:cxnSpLocks/>
          </p:cNvCxnSpPr>
          <p:nvPr/>
        </p:nvCxnSpPr>
        <p:spPr>
          <a:xfrm flipH="1">
            <a:off x="5215349" y="2177263"/>
            <a:ext cx="8211" cy="27010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CB59F89-0522-BE20-6367-614E3DCF1A1C}"/>
              </a:ext>
            </a:extLst>
          </p:cNvPr>
          <p:cNvSpPr txBox="1"/>
          <p:nvPr/>
        </p:nvSpPr>
        <p:spPr>
          <a:xfrm>
            <a:off x="5372519" y="1663094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1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3065" y="387060"/>
            <a:ext cx="9417963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四角形の対角線を調べていきます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44116" y="1657979"/>
            <a:ext cx="9417963" cy="1323439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四角形の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向かいあう頂点を結んだ直線を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対角線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A2ABC1-2DFF-4B4C-F4A0-44A348B91574}"/>
              </a:ext>
            </a:extLst>
          </p:cNvPr>
          <p:cNvSpPr txBox="1"/>
          <p:nvPr/>
        </p:nvSpPr>
        <p:spPr>
          <a:xfrm>
            <a:off x="1144117" y="3329007"/>
            <a:ext cx="9964150" cy="25545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本の対角線の長さは等しい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本の対角線が垂直に交わっているか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本の対角線が真ん中で交わっている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を調べます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471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194229" y="387060"/>
            <a:ext cx="9238426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本の対角線の長さは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等しい？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0104" y="2531919"/>
            <a:ext cx="10953367" cy="1478973"/>
            <a:chOff x="515502" y="2725882"/>
            <a:chExt cx="10953367" cy="1478973"/>
          </a:xfrm>
        </p:grpSpPr>
        <p:sp>
          <p:nvSpPr>
            <p:cNvPr id="3" name="正方形/長方形 2"/>
            <p:cNvSpPr/>
            <p:nvPr/>
          </p:nvSpPr>
          <p:spPr>
            <a:xfrm>
              <a:off x="10069560" y="2725882"/>
              <a:ext cx="1399309" cy="1413162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65518" y="3006435"/>
              <a:ext cx="1860964" cy="1198419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ひし形 5"/>
            <p:cNvSpPr/>
            <p:nvPr/>
          </p:nvSpPr>
          <p:spPr>
            <a:xfrm>
              <a:off x="7347381" y="3072243"/>
              <a:ext cx="2401279" cy="1066801"/>
            </a:xfrm>
            <a:prstGeom prst="diamond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515502" y="2777837"/>
              <a:ext cx="1776077" cy="1427018"/>
              <a:chOff x="2119745" y="4419600"/>
              <a:chExt cx="2341419" cy="1427018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2119745" y="4419600"/>
                <a:ext cx="45720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2119745" y="5846618"/>
                <a:ext cx="234141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3519054" y="4419600"/>
                <a:ext cx="94211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576945" y="4419600"/>
                <a:ext cx="94210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テキスト ボックス 36"/>
          <p:cNvSpPr txBox="1"/>
          <p:nvPr/>
        </p:nvSpPr>
        <p:spPr>
          <a:xfrm>
            <a:off x="490104" y="1651949"/>
            <a:ext cx="1108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　 平行四辺形　長方形　 ひし形 　正方形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213987" y="46886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514538" y="468867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216253" y="537926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0115856" y="468867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437868" y="537926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836911" y="2561361"/>
            <a:ext cx="1429269" cy="14789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506484" y="2583874"/>
            <a:ext cx="1045061" cy="14564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5148921" y="2812472"/>
            <a:ext cx="1852162" cy="12278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>
            <a:off x="5126251" y="2812472"/>
            <a:ext cx="1874832" cy="11984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辺形 4"/>
          <p:cNvSpPr/>
          <p:nvPr/>
        </p:nvSpPr>
        <p:spPr>
          <a:xfrm>
            <a:off x="2539896" y="2803535"/>
            <a:ext cx="2189018" cy="1233053"/>
          </a:xfrm>
          <a:prstGeom prst="parallelogram">
            <a:avLst>
              <a:gd name="adj" fmla="val 95389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 flipH="1">
            <a:off x="3501714" y="2771990"/>
            <a:ext cx="190670" cy="1279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2523591" y="2812472"/>
            <a:ext cx="2195733" cy="12278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0"/>
            <a:endCxn id="6" idx="2"/>
          </p:cNvCxnSpPr>
          <p:nvPr/>
        </p:nvCxnSpPr>
        <p:spPr>
          <a:xfrm>
            <a:off x="8522623" y="2878280"/>
            <a:ext cx="0" cy="10668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6" idx="1"/>
            <a:endCxn id="6" idx="3"/>
          </p:cNvCxnSpPr>
          <p:nvPr/>
        </p:nvCxnSpPr>
        <p:spPr>
          <a:xfrm>
            <a:off x="7321983" y="3411681"/>
            <a:ext cx="24012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0044162" y="2531919"/>
            <a:ext cx="1399309" cy="14131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0044162" y="2531919"/>
            <a:ext cx="1399309" cy="14131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959B19-387C-D5AE-0734-7833E5FBD157}"/>
              </a:ext>
            </a:extLst>
          </p:cNvPr>
          <p:cNvSpPr txBox="1"/>
          <p:nvPr/>
        </p:nvSpPr>
        <p:spPr>
          <a:xfrm>
            <a:off x="506484" y="4666088"/>
            <a:ext cx="576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対角線の長さが等しく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ない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73DC9C-AF84-0989-632A-B3FA7687F511}"/>
              </a:ext>
            </a:extLst>
          </p:cNvPr>
          <p:cNvSpPr txBox="1"/>
          <p:nvPr/>
        </p:nvSpPr>
        <p:spPr>
          <a:xfrm>
            <a:off x="506484" y="5379261"/>
            <a:ext cx="480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対角線の長さが等し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4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8" grpId="0"/>
      <p:bldP spid="52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528059" y="387060"/>
            <a:ext cx="11085086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本の対角線が垂直に交わっている？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0104" y="2531919"/>
            <a:ext cx="10953367" cy="1478973"/>
            <a:chOff x="515502" y="2725882"/>
            <a:chExt cx="10953367" cy="1478973"/>
          </a:xfrm>
        </p:grpSpPr>
        <p:sp>
          <p:nvSpPr>
            <p:cNvPr id="3" name="正方形/長方形 2"/>
            <p:cNvSpPr/>
            <p:nvPr/>
          </p:nvSpPr>
          <p:spPr>
            <a:xfrm>
              <a:off x="10069560" y="2725882"/>
              <a:ext cx="1399309" cy="1413162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65518" y="3006435"/>
              <a:ext cx="1860964" cy="1198419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ひし形 5"/>
            <p:cNvSpPr/>
            <p:nvPr/>
          </p:nvSpPr>
          <p:spPr>
            <a:xfrm>
              <a:off x="7347381" y="3072243"/>
              <a:ext cx="2401279" cy="1066801"/>
            </a:xfrm>
            <a:prstGeom prst="diamond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515502" y="2777837"/>
              <a:ext cx="1776077" cy="1427018"/>
              <a:chOff x="2119745" y="4419600"/>
              <a:chExt cx="2341419" cy="1427018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2119745" y="4419600"/>
                <a:ext cx="45720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2119745" y="5846618"/>
                <a:ext cx="234141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3519054" y="4419600"/>
                <a:ext cx="94211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576945" y="4419600"/>
                <a:ext cx="94210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テキスト ボックス 36"/>
          <p:cNvSpPr txBox="1"/>
          <p:nvPr/>
        </p:nvSpPr>
        <p:spPr>
          <a:xfrm>
            <a:off x="490104" y="1651949"/>
            <a:ext cx="1108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　 平行四辺形　長方形　 ひし形 　正方形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93087" y="466608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270856" y="466608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033619" y="466608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952961" y="537926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938432" y="537926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836911" y="2561361"/>
            <a:ext cx="1429269" cy="14789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506484" y="2583874"/>
            <a:ext cx="1045061" cy="14564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5148921" y="2812472"/>
            <a:ext cx="1852162" cy="12278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>
            <a:off x="5126251" y="2812472"/>
            <a:ext cx="1874832" cy="11984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辺形 4"/>
          <p:cNvSpPr/>
          <p:nvPr/>
        </p:nvSpPr>
        <p:spPr>
          <a:xfrm>
            <a:off x="2539896" y="2803535"/>
            <a:ext cx="2189018" cy="1233053"/>
          </a:xfrm>
          <a:prstGeom prst="parallelogram">
            <a:avLst>
              <a:gd name="adj" fmla="val 95389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 flipH="1">
            <a:off x="3501714" y="2771990"/>
            <a:ext cx="190670" cy="1279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2523591" y="2812472"/>
            <a:ext cx="2195733" cy="12278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0"/>
            <a:endCxn id="6" idx="2"/>
          </p:cNvCxnSpPr>
          <p:nvPr/>
        </p:nvCxnSpPr>
        <p:spPr>
          <a:xfrm>
            <a:off x="8522623" y="2878280"/>
            <a:ext cx="0" cy="10668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6" idx="1"/>
            <a:endCxn id="6" idx="3"/>
          </p:cNvCxnSpPr>
          <p:nvPr/>
        </p:nvCxnSpPr>
        <p:spPr>
          <a:xfrm>
            <a:off x="7321983" y="3411681"/>
            <a:ext cx="24012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0044162" y="2531919"/>
            <a:ext cx="1399309" cy="14131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0044162" y="2531919"/>
            <a:ext cx="1399309" cy="14131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478BF1D-EC54-D05A-ED68-230C7864EADB}"/>
              </a:ext>
            </a:extLst>
          </p:cNvPr>
          <p:cNvGrpSpPr/>
          <p:nvPr/>
        </p:nvGrpSpPr>
        <p:grpSpPr>
          <a:xfrm>
            <a:off x="8522621" y="3163529"/>
            <a:ext cx="219597" cy="249885"/>
            <a:chOff x="8522621" y="3163529"/>
            <a:chExt cx="219597" cy="249885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8522621" y="3193817"/>
              <a:ext cx="219597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8738419" y="3163529"/>
              <a:ext cx="3799" cy="249885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6A142D3-D007-16BE-D22A-0DB2327DEBB7}"/>
              </a:ext>
            </a:extLst>
          </p:cNvPr>
          <p:cNvGrpSpPr/>
          <p:nvPr/>
        </p:nvGrpSpPr>
        <p:grpSpPr>
          <a:xfrm>
            <a:off x="10338619" y="3059022"/>
            <a:ext cx="221181" cy="404615"/>
            <a:chOff x="10338619" y="3059022"/>
            <a:chExt cx="221181" cy="404615"/>
          </a:xfrm>
        </p:grpSpPr>
        <p:cxnSp>
          <p:nvCxnSpPr>
            <p:cNvPr id="15" name="直線コネクタ 14"/>
            <p:cNvCxnSpPr/>
            <p:nvPr/>
          </p:nvCxnSpPr>
          <p:spPr>
            <a:xfrm flipH="1">
              <a:off x="10357492" y="3059022"/>
              <a:ext cx="202307" cy="20230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 flipV="1">
              <a:off x="10338619" y="3237271"/>
              <a:ext cx="221181" cy="22636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0D6B0D-7363-CA3A-510C-46304379F0DD}"/>
              </a:ext>
            </a:extLst>
          </p:cNvPr>
          <p:cNvSpPr txBox="1"/>
          <p:nvPr/>
        </p:nvSpPr>
        <p:spPr>
          <a:xfrm>
            <a:off x="506484" y="4666088"/>
            <a:ext cx="492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垂直にはなっていない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2C22C9-F941-6C1E-D9E1-3339A7483376}"/>
              </a:ext>
            </a:extLst>
          </p:cNvPr>
          <p:cNvSpPr txBox="1"/>
          <p:nvPr/>
        </p:nvSpPr>
        <p:spPr>
          <a:xfrm>
            <a:off x="506484" y="5379261"/>
            <a:ext cx="615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対角線が垂直に交わっている</a:t>
            </a:r>
          </a:p>
        </p:txBody>
      </p:sp>
    </p:spTree>
    <p:extLst>
      <p:ext uri="{BB962C8B-B14F-4D97-AF65-F5344CB8AC3E}">
        <p14:creationId xmlns:p14="http://schemas.microsoft.com/office/powerpoint/2010/main" val="42217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8" grpId="0"/>
      <p:bldP spid="52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703030" y="408797"/>
            <a:ext cx="10740441" cy="76944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本の対角線が真ん中で交わっている？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0104" y="2531919"/>
            <a:ext cx="10953367" cy="1478973"/>
            <a:chOff x="515502" y="2725882"/>
            <a:chExt cx="10953367" cy="1478973"/>
          </a:xfrm>
        </p:grpSpPr>
        <p:sp>
          <p:nvSpPr>
            <p:cNvPr id="3" name="正方形/長方形 2"/>
            <p:cNvSpPr/>
            <p:nvPr/>
          </p:nvSpPr>
          <p:spPr>
            <a:xfrm>
              <a:off x="10069560" y="2725882"/>
              <a:ext cx="1399309" cy="1413162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65518" y="3006435"/>
              <a:ext cx="1860964" cy="1198419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ひし形 5"/>
            <p:cNvSpPr/>
            <p:nvPr/>
          </p:nvSpPr>
          <p:spPr>
            <a:xfrm>
              <a:off x="7347381" y="3072243"/>
              <a:ext cx="2401279" cy="1066801"/>
            </a:xfrm>
            <a:prstGeom prst="diamond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515502" y="2777837"/>
              <a:ext cx="1776077" cy="1427018"/>
              <a:chOff x="2119745" y="4419600"/>
              <a:chExt cx="2341419" cy="1427018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2119745" y="4419600"/>
                <a:ext cx="45720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2119745" y="5846618"/>
                <a:ext cx="234141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3519054" y="4419600"/>
                <a:ext cx="94211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576945" y="4419600"/>
                <a:ext cx="94210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テキスト ボックス 36"/>
          <p:cNvSpPr txBox="1"/>
          <p:nvPr/>
        </p:nvSpPr>
        <p:spPr>
          <a:xfrm>
            <a:off x="490104" y="1651949"/>
            <a:ext cx="1108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　 平行四辺形　長方形　 ひし形 　正方形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14455" y="457011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504086" y="522397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994686" y="52239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504086" y="58048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994686" y="581956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836911" y="2561361"/>
            <a:ext cx="1429269" cy="14789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506484" y="2583874"/>
            <a:ext cx="1045061" cy="14564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5148921" y="2812472"/>
            <a:ext cx="1852162" cy="12278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>
            <a:off x="5126251" y="2812472"/>
            <a:ext cx="1874832" cy="11984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辺形 4"/>
          <p:cNvSpPr/>
          <p:nvPr/>
        </p:nvSpPr>
        <p:spPr>
          <a:xfrm>
            <a:off x="2539896" y="2803535"/>
            <a:ext cx="2189018" cy="1233053"/>
          </a:xfrm>
          <a:prstGeom prst="parallelogram">
            <a:avLst>
              <a:gd name="adj" fmla="val 95389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 flipH="1">
            <a:off x="3501714" y="2771990"/>
            <a:ext cx="190670" cy="1279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2523591" y="2812472"/>
            <a:ext cx="2195733" cy="12278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0"/>
            <a:endCxn id="6" idx="2"/>
          </p:cNvCxnSpPr>
          <p:nvPr/>
        </p:nvCxnSpPr>
        <p:spPr>
          <a:xfrm>
            <a:off x="8522623" y="2878280"/>
            <a:ext cx="0" cy="10668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6" idx="1"/>
            <a:endCxn id="6" idx="3"/>
          </p:cNvCxnSpPr>
          <p:nvPr/>
        </p:nvCxnSpPr>
        <p:spPr>
          <a:xfrm>
            <a:off x="7321983" y="3411681"/>
            <a:ext cx="24012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0044162" y="2531919"/>
            <a:ext cx="1399309" cy="14131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0044162" y="2531919"/>
            <a:ext cx="1399309" cy="14131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8819AA-606F-55DB-88B0-BD30479B130B}"/>
              </a:ext>
            </a:extLst>
          </p:cNvPr>
          <p:cNvSpPr txBox="1"/>
          <p:nvPr/>
        </p:nvSpPr>
        <p:spPr>
          <a:xfrm>
            <a:off x="490103" y="4540675"/>
            <a:ext cx="632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それぞれの真ん中では交わらない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127375-2E2B-D1DF-0526-9D3375AE7182}"/>
              </a:ext>
            </a:extLst>
          </p:cNvPr>
          <p:cNvSpPr txBox="1"/>
          <p:nvPr/>
        </p:nvSpPr>
        <p:spPr>
          <a:xfrm>
            <a:off x="506484" y="5234048"/>
            <a:ext cx="558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対角線がそれぞれの真ん中で交わっている</a:t>
            </a:r>
          </a:p>
        </p:txBody>
      </p:sp>
    </p:spTree>
    <p:extLst>
      <p:ext uri="{BB962C8B-B14F-4D97-AF65-F5344CB8AC3E}">
        <p14:creationId xmlns:p14="http://schemas.microsoft.com/office/powerpoint/2010/main" val="35482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8" grpId="0"/>
      <p:bldP spid="52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663508" y="387060"/>
            <a:ext cx="11085086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本の対角線から四角形が分かるかな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ひし形 5"/>
          <p:cNvSpPr/>
          <p:nvPr/>
        </p:nvSpPr>
        <p:spPr>
          <a:xfrm>
            <a:off x="6331681" y="2087658"/>
            <a:ext cx="5172464" cy="2297938"/>
          </a:xfrm>
          <a:prstGeom prst="diamond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422884" y="512735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902250" y="511906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994224" y="2369349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13305" y="1820691"/>
            <a:ext cx="4605921" cy="296610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2" name="直線コネクタ 71"/>
          <p:cNvCxnSpPr>
            <a:cxnSpLocks/>
          </p:cNvCxnSpPr>
          <p:nvPr/>
        </p:nvCxnSpPr>
        <p:spPr>
          <a:xfrm>
            <a:off x="1335088" y="1820691"/>
            <a:ext cx="4584136" cy="29661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>
            <a:off x="1278979" y="1820691"/>
            <a:ext cx="4640245" cy="29661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/>
            <a:stCxn id="6" idx="0"/>
            <a:endCxn id="6" idx="2"/>
          </p:cNvCxnSpPr>
          <p:nvPr/>
        </p:nvCxnSpPr>
        <p:spPr>
          <a:xfrm>
            <a:off x="8917913" y="2087658"/>
            <a:ext cx="0" cy="22979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cxnSpLocks/>
            <a:stCxn id="6" idx="1"/>
            <a:endCxn id="6" idx="3"/>
          </p:cNvCxnSpPr>
          <p:nvPr/>
        </p:nvCxnSpPr>
        <p:spPr>
          <a:xfrm>
            <a:off x="6331681" y="3236627"/>
            <a:ext cx="51724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A7C7C1C-B73B-10F0-FD2F-DED0EAF49B15}"/>
              </a:ext>
            </a:extLst>
          </p:cNvPr>
          <p:cNvSpPr txBox="1"/>
          <p:nvPr/>
        </p:nvSpPr>
        <p:spPr>
          <a:xfrm>
            <a:off x="1867989" y="373926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154E3A-BB39-C801-39DE-B93DC31B058E}"/>
              </a:ext>
            </a:extLst>
          </p:cNvPr>
          <p:cNvSpPr txBox="1"/>
          <p:nvPr/>
        </p:nvSpPr>
        <p:spPr>
          <a:xfrm>
            <a:off x="1747545" y="2326556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F0465DA-A497-FBD0-29F7-CC70D72CD591}"/>
              </a:ext>
            </a:extLst>
          </p:cNvPr>
          <p:cNvSpPr txBox="1"/>
          <p:nvPr/>
        </p:nvSpPr>
        <p:spPr>
          <a:xfrm>
            <a:off x="4237537" y="3595529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8E5FD39-81F2-F8ED-2AC0-E4778454230F}"/>
              </a:ext>
            </a:extLst>
          </p:cNvPr>
          <p:cNvSpPr txBox="1"/>
          <p:nvPr/>
        </p:nvSpPr>
        <p:spPr>
          <a:xfrm>
            <a:off x="8466065" y="222356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13E9A51-C250-2B07-7669-A4323E54ED32}"/>
              </a:ext>
            </a:extLst>
          </p:cNvPr>
          <p:cNvSpPr txBox="1"/>
          <p:nvPr/>
        </p:nvSpPr>
        <p:spPr>
          <a:xfrm>
            <a:off x="8466065" y="3621373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F31FB77-CA3A-D16C-E98F-38CAB52FD196}"/>
              </a:ext>
            </a:extLst>
          </p:cNvPr>
          <p:cNvSpPr txBox="1"/>
          <p:nvPr/>
        </p:nvSpPr>
        <p:spPr>
          <a:xfrm>
            <a:off x="7317795" y="2730094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64D785-8367-EB94-32D9-06EE5C24F28E}"/>
              </a:ext>
            </a:extLst>
          </p:cNvPr>
          <p:cNvSpPr txBox="1"/>
          <p:nvPr/>
        </p:nvSpPr>
        <p:spPr>
          <a:xfrm>
            <a:off x="9688002" y="2657414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772875B-32C1-20DF-4A81-EA6BD38D6DAD}"/>
              </a:ext>
            </a:extLst>
          </p:cNvPr>
          <p:cNvGrpSpPr/>
          <p:nvPr/>
        </p:nvGrpSpPr>
        <p:grpSpPr>
          <a:xfrm>
            <a:off x="8917913" y="2958691"/>
            <a:ext cx="350152" cy="350151"/>
            <a:chOff x="10283686" y="4748230"/>
            <a:chExt cx="416397" cy="416396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C42CF0DC-2323-4F8B-ADA4-5AB09466259D}"/>
                </a:ext>
              </a:extLst>
            </p:cNvPr>
            <p:cNvCxnSpPr/>
            <p:nvPr/>
          </p:nvCxnSpPr>
          <p:spPr>
            <a:xfrm>
              <a:off x="10283686" y="4748230"/>
              <a:ext cx="41639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2405E007-3447-3B10-A933-4BFB0041BF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00083" y="4748230"/>
              <a:ext cx="0" cy="4163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40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/>
      <p:bldP spid="52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663508" y="387060"/>
            <a:ext cx="11085086" cy="83099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本の対角線から四角形が分かるかな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450565" y="510762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315548" y="510762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</a:p>
        </p:txBody>
      </p:sp>
      <p:sp>
        <p:nvSpPr>
          <p:cNvPr id="5" name="平行四辺形 4"/>
          <p:cNvSpPr/>
          <p:nvPr/>
        </p:nvSpPr>
        <p:spPr>
          <a:xfrm>
            <a:off x="976699" y="2245801"/>
            <a:ext cx="6210164" cy="2504716"/>
          </a:xfrm>
          <a:prstGeom prst="parallelogram">
            <a:avLst>
              <a:gd name="adj" fmla="val 95389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>
            <a:cxnSpLocks/>
          </p:cNvCxnSpPr>
          <p:nvPr/>
        </p:nvCxnSpPr>
        <p:spPr>
          <a:xfrm>
            <a:off x="3368843" y="2286374"/>
            <a:ext cx="1411704" cy="2489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930442" y="2263955"/>
            <a:ext cx="6229215" cy="249416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7924802" y="2008667"/>
            <a:ext cx="2812818" cy="2840665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7924802" y="2008667"/>
            <a:ext cx="2812818" cy="28406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7924802" y="2008667"/>
            <a:ext cx="2812818" cy="28406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1B4DF31-1442-E61A-CBBD-F1E8FA379CC5}"/>
              </a:ext>
            </a:extLst>
          </p:cNvPr>
          <p:cNvSpPr txBox="1"/>
          <p:nvPr/>
        </p:nvSpPr>
        <p:spPr>
          <a:xfrm>
            <a:off x="4780547" y="241747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428A321-28BF-A2B4-6A74-7DCECC5C6E70}"/>
              </a:ext>
            </a:extLst>
          </p:cNvPr>
          <p:cNvSpPr txBox="1"/>
          <p:nvPr/>
        </p:nvSpPr>
        <p:spPr>
          <a:xfrm>
            <a:off x="2401816" y="3428999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347E8A-3CA0-365A-AAE6-0180A754B5D5}"/>
              </a:ext>
            </a:extLst>
          </p:cNvPr>
          <p:cNvSpPr txBox="1"/>
          <p:nvPr/>
        </p:nvSpPr>
        <p:spPr>
          <a:xfrm>
            <a:off x="3570347" y="241747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016DC24-320E-6753-BA30-FB7AF5DF1B60}"/>
              </a:ext>
            </a:extLst>
          </p:cNvPr>
          <p:cNvSpPr txBox="1"/>
          <p:nvPr/>
        </p:nvSpPr>
        <p:spPr>
          <a:xfrm>
            <a:off x="4242349" y="3583996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588BEF0-7AB9-7685-30B5-46B607812E9E}"/>
              </a:ext>
            </a:extLst>
          </p:cNvPr>
          <p:cNvSpPr txBox="1"/>
          <p:nvPr/>
        </p:nvSpPr>
        <p:spPr>
          <a:xfrm>
            <a:off x="8105765" y="241935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375B0FA-0C7C-1650-D5D7-C21379CAE5D4}"/>
              </a:ext>
            </a:extLst>
          </p:cNvPr>
          <p:cNvSpPr txBox="1"/>
          <p:nvPr/>
        </p:nvSpPr>
        <p:spPr>
          <a:xfrm>
            <a:off x="9568710" y="241935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EFC4BB7-DED1-EFB9-9DA0-9224E09FE16C}"/>
              </a:ext>
            </a:extLst>
          </p:cNvPr>
          <p:cNvSpPr txBox="1"/>
          <p:nvPr/>
        </p:nvSpPr>
        <p:spPr>
          <a:xfrm>
            <a:off x="8105765" y="382397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A1DBB8-3344-F3D2-1A01-69371C7B717F}"/>
              </a:ext>
            </a:extLst>
          </p:cNvPr>
          <p:cNvSpPr txBox="1"/>
          <p:nvPr/>
        </p:nvSpPr>
        <p:spPr>
          <a:xfrm>
            <a:off x="9568710" y="382397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5cm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878705C-5393-717A-83DD-74256A962F33}"/>
              </a:ext>
            </a:extLst>
          </p:cNvPr>
          <p:cNvGrpSpPr/>
          <p:nvPr/>
        </p:nvGrpSpPr>
        <p:grpSpPr>
          <a:xfrm>
            <a:off x="8910871" y="3228541"/>
            <a:ext cx="221181" cy="404615"/>
            <a:chOff x="10338619" y="3059022"/>
            <a:chExt cx="221181" cy="404615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9D4D7743-4D5C-A824-8F96-79B2CD5500BD}"/>
                </a:ext>
              </a:extLst>
            </p:cNvPr>
            <p:cNvCxnSpPr/>
            <p:nvPr/>
          </p:nvCxnSpPr>
          <p:spPr>
            <a:xfrm flipH="1">
              <a:off x="10357492" y="3059022"/>
              <a:ext cx="202307" cy="2023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2B4FBB37-6B88-E44F-903B-BC95FFC2D767}"/>
                </a:ext>
              </a:extLst>
            </p:cNvPr>
            <p:cNvCxnSpPr/>
            <p:nvPr/>
          </p:nvCxnSpPr>
          <p:spPr>
            <a:xfrm flipH="1" flipV="1">
              <a:off x="10338619" y="3237271"/>
              <a:ext cx="221181" cy="22636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23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363E51-84A4-3568-8F2D-7BCF2FDF9512}"/>
              </a:ext>
            </a:extLst>
          </p:cNvPr>
          <p:cNvSpPr txBox="1"/>
          <p:nvPr/>
        </p:nvSpPr>
        <p:spPr>
          <a:xfrm>
            <a:off x="1292172" y="1683658"/>
            <a:ext cx="78726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 　　　　 ）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がすべて等しく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 　　　　 ）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もすべて等しい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の名前は（　　　　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A70B6E-1B4D-FC48-0C25-5575A1397A61}"/>
              </a:ext>
            </a:extLst>
          </p:cNvPr>
          <p:cNvSpPr txBox="1"/>
          <p:nvPr/>
        </p:nvSpPr>
        <p:spPr>
          <a:xfrm>
            <a:off x="1977739" y="163749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４つの辺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1F7620-9E26-4918-4E53-736D5CF97CE1}"/>
              </a:ext>
            </a:extLst>
          </p:cNvPr>
          <p:cNvSpPr txBox="1"/>
          <p:nvPr/>
        </p:nvSpPr>
        <p:spPr>
          <a:xfrm>
            <a:off x="5979827" y="303787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4CBF212-9D60-E857-3B2D-A7C8A4786AA2}"/>
              </a:ext>
            </a:extLst>
          </p:cNvPr>
          <p:cNvSpPr txBox="1"/>
          <p:nvPr/>
        </p:nvSpPr>
        <p:spPr>
          <a:xfrm>
            <a:off x="1510146" y="706581"/>
            <a:ext cx="3775393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（２年の復習）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8D39F7-08AA-43D4-1870-B678620C6A6F}"/>
              </a:ext>
            </a:extLst>
          </p:cNvPr>
          <p:cNvSpPr txBox="1"/>
          <p:nvPr/>
        </p:nvSpPr>
        <p:spPr>
          <a:xfrm>
            <a:off x="1977739" y="2337683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４つの角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D9CE134-EA85-3CBD-7757-E673F7A65662}"/>
              </a:ext>
            </a:extLst>
          </p:cNvPr>
          <p:cNvSpPr/>
          <p:nvPr/>
        </p:nvSpPr>
        <p:spPr>
          <a:xfrm>
            <a:off x="3024351" y="4131439"/>
            <a:ext cx="2261188" cy="21781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D835908-AE04-F704-B5A2-7D3080F18138}"/>
              </a:ext>
            </a:extLst>
          </p:cNvPr>
          <p:cNvSpPr/>
          <p:nvPr/>
        </p:nvSpPr>
        <p:spPr>
          <a:xfrm>
            <a:off x="3024351" y="5824668"/>
            <a:ext cx="484909" cy="4849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62C4489-B992-0062-C28B-1804689BEE39}"/>
              </a:ext>
            </a:extLst>
          </p:cNvPr>
          <p:cNvSpPr/>
          <p:nvPr/>
        </p:nvSpPr>
        <p:spPr>
          <a:xfrm>
            <a:off x="4800630" y="4131438"/>
            <a:ext cx="484909" cy="4849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A99F578-6F4A-F7B3-89B0-B4675389C7DB}"/>
              </a:ext>
            </a:extLst>
          </p:cNvPr>
          <p:cNvSpPr/>
          <p:nvPr/>
        </p:nvSpPr>
        <p:spPr>
          <a:xfrm>
            <a:off x="3024351" y="4131439"/>
            <a:ext cx="484909" cy="4849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5041F63-DFB4-F89A-A31A-634D76B21E8F}"/>
              </a:ext>
            </a:extLst>
          </p:cNvPr>
          <p:cNvSpPr/>
          <p:nvPr/>
        </p:nvSpPr>
        <p:spPr>
          <a:xfrm>
            <a:off x="4800630" y="5824669"/>
            <a:ext cx="484909" cy="4849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77DEEF7-6C7A-8091-34D5-F7BAF51344BA}"/>
              </a:ext>
            </a:extLst>
          </p:cNvPr>
          <p:cNvSpPr/>
          <p:nvPr/>
        </p:nvSpPr>
        <p:spPr>
          <a:xfrm rot="2737431">
            <a:off x="7232980" y="4356194"/>
            <a:ext cx="1794540" cy="172863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A096DB1-FF3C-800D-C60D-821BCC905E6A}"/>
              </a:ext>
            </a:extLst>
          </p:cNvPr>
          <p:cNvSpPr/>
          <p:nvPr/>
        </p:nvSpPr>
        <p:spPr>
          <a:xfrm rot="2737431">
            <a:off x="6964635" y="4994189"/>
            <a:ext cx="384837" cy="38483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BF26592-60D6-2878-FF71-10A1E2B806F1}"/>
              </a:ext>
            </a:extLst>
          </p:cNvPr>
          <p:cNvSpPr/>
          <p:nvPr/>
        </p:nvSpPr>
        <p:spPr>
          <a:xfrm rot="2737431">
            <a:off x="8911028" y="5061991"/>
            <a:ext cx="384837" cy="38483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A00C059-904F-9210-254A-ACB08E933DA8}"/>
              </a:ext>
            </a:extLst>
          </p:cNvPr>
          <p:cNvSpPr/>
          <p:nvPr/>
        </p:nvSpPr>
        <p:spPr>
          <a:xfrm rot="2737431">
            <a:off x="7925130" y="4054386"/>
            <a:ext cx="384837" cy="38483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10150E4-701A-5E13-EC08-C796632695CB}"/>
              </a:ext>
            </a:extLst>
          </p:cNvPr>
          <p:cNvSpPr/>
          <p:nvPr/>
        </p:nvSpPr>
        <p:spPr>
          <a:xfrm rot="2737431">
            <a:off x="7950533" y="6001794"/>
            <a:ext cx="384837" cy="38483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65E73BF-FD87-C5E1-2E9D-D2EFC8A7B210}"/>
              </a:ext>
            </a:extLst>
          </p:cNvPr>
          <p:cNvCxnSpPr/>
          <p:nvPr/>
        </p:nvCxnSpPr>
        <p:spPr>
          <a:xfrm>
            <a:off x="4162074" y="3778568"/>
            <a:ext cx="0" cy="56186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2360D61-B4DF-61A5-405A-C43A51FA6907}"/>
              </a:ext>
            </a:extLst>
          </p:cNvPr>
          <p:cNvCxnSpPr/>
          <p:nvPr/>
        </p:nvCxnSpPr>
        <p:spPr>
          <a:xfrm>
            <a:off x="4162074" y="6000911"/>
            <a:ext cx="0" cy="56186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CA1F83D-3FC3-A328-54B1-4A4FEC7782F7}"/>
              </a:ext>
            </a:extLst>
          </p:cNvPr>
          <p:cNvCxnSpPr>
            <a:cxnSpLocks/>
          </p:cNvCxnSpPr>
          <p:nvPr/>
        </p:nvCxnSpPr>
        <p:spPr>
          <a:xfrm>
            <a:off x="2726895" y="5200451"/>
            <a:ext cx="59491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F2CFD4F-1E0E-AC24-6A8B-54DD0038B303}"/>
              </a:ext>
            </a:extLst>
          </p:cNvPr>
          <p:cNvCxnSpPr>
            <a:cxnSpLocks/>
          </p:cNvCxnSpPr>
          <p:nvPr/>
        </p:nvCxnSpPr>
        <p:spPr>
          <a:xfrm>
            <a:off x="4988083" y="5200451"/>
            <a:ext cx="59491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997FD43-86ED-C1CC-9A87-E71B961F0215}"/>
              </a:ext>
            </a:extLst>
          </p:cNvPr>
          <p:cNvCxnSpPr>
            <a:cxnSpLocks/>
          </p:cNvCxnSpPr>
          <p:nvPr/>
        </p:nvCxnSpPr>
        <p:spPr>
          <a:xfrm>
            <a:off x="7396162" y="4349936"/>
            <a:ext cx="329973" cy="3568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5CC85F4-606B-3DB8-6AFC-1143A7F6C11C}"/>
              </a:ext>
            </a:extLst>
          </p:cNvPr>
          <p:cNvCxnSpPr>
            <a:cxnSpLocks/>
          </p:cNvCxnSpPr>
          <p:nvPr/>
        </p:nvCxnSpPr>
        <p:spPr>
          <a:xfrm>
            <a:off x="8617002" y="5747716"/>
            <a:ext cx="329973" cy="31940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4313D98-E619-8161-1A98-F8724F9A7865}"/>
              </a:ext>
            </a:extLst>
          </p:cNvPr>
          <p:cNvCxnSpPr>
            <a:cxnSpLocks/>
          </p:cNvCxnSpPr>
          <p:nvPr/>
        </p:nvCxnSpPr>
        <p:spPr>
          <a:xfrm flipV="1">
            <a:off x="7283941" y="5499558"/>
            <a:ext cx="391413" cy="40786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6407CED5-257D-3380-D86A-510C54F3A617}"/>
              </a:ext>
            </a:extLst>
          </p:cNvPr>
          <p:cNvCxnSpPr>
            <a:cxnSpLocks/>
          </p:cNvCxnSpPr>
          <p:nvPr/>
        </p:nvCxnSpPr>
        <p:spPr>
          <a:xfrm flipV="1">
            <a:off x="8611738" y="4412416"/>
            <a:ext cx="335237" cy="40786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374961" y="387060"/>
            <a:ext cx="8802410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長方形と正方形を書いてみよう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94786"/>
              </p:ext>
            </p:extLst>
          </p:nvPr>
        </p:nvGraphicFramePr>
        <p:xfrm>
          <a:off x="1634775" y="1616057"/>
          <a:ext cx="9360000" cy="468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961914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4621807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033474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6036654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781002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5909601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272825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4009915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1465296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98796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1107414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378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1957832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868598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61918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354590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7627819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254717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419859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768686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087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7263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98455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59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0497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66681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9083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7632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0455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84769"/>
                  </a:ext>
                </a:extLst>
              </a:tr>
            </a:tbl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2543175" y="2528888"/>
            <a:ext cx="33289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ACB486-A969-58DB-1F66-B2BFAA3DE948}"/>
              </a:ext>
            </a:extLst>
          </p:cNvPr>
          <p:cNvSpPr txBox="1"/>
          <p:nvPr/>
        </p:nvSpPr>
        <p:spPr>
          <a:xfrm>
            <a:off x="6549985" y="161605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7F4217-73F6-1EC2-1568-9E9F96DE2CC3}"/>
              </a:ext>
            </a:extLst>
          </p:cNvPr>
          <p:cNvSpPr txBox="1"/>
          <p:nvPr/>
        </p:nvSpPr>
        <p:spPr>
          <a:xfrm>
            <a:off x="1868233" y="161605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64E4E1B-6A38-FD27-BAAF-6E0220B4EDBE}"/>
              </a:ext>
            </a:extLst>
          </p:cNvPr>
          <p:cNvCxnSpPr>
            <a:cxnSpLocks/>
          </p:cNvCxnSpPr>
          <p:nvPr/>
        </p:nvCxnSpPr>
        <p:spPr>
          <a:xfrm>
            <a:off x="2566737" y="2550695"/>
            <a:ext cx="0" cy="234214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46DBA9-1768-E1E9-07C8-B662A934BFB6}"/>
              </a:ext>
            </a:extLst>
          </p:cNvPr>
          <p:cNvSpPr txBox="1"/>
          <p:nvPr/>
        </p:nvSpPr>
        <p:spPr>
          <a:xfrm>
            <a:off x="2983856" y="360736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ここの長さは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自由に書ける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BCF8824-6A2A-9785-2D46-A8C9AA034360}"/>
              </a:ext>
            </a:extLst>
          </p:cNvPr>
          <p:cNvCxnSpPr/>
          <p:nvPr/>
        </p:nvCxnSpPr>
        <p:spPr>
          <a:xfrm>
            <a:off x="2543175" y="4892842"/>
            <a:ext cx="33289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899ECE7-9466-A7E2-631E-D4EF160C3B51}"/>
              </a:ext>
            </a:extLst>
          </p:cNvPr>
          <p:cNvCxnSpPr>
            <a:cxnSpLocks/>
          </p:cNvCxnSpPr>
          <p:nvPr/>
        </p:nvCxnSpPr>
        <p:spPr>
          <a:xfrm>
            <a:off x="5824037" y="2550695"/>
            <a:ext cx="0" cy="234214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7258929" y="2528888"/>
            <a:ext cx="2813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258929" y="2528888"/>
            <a:ext cx="0" cy="2844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146DBA9-1768-E1E9-07C8-B662A934BFB6}"/>
              </a:ext>
            </a:extLst>
          </p:cNvPr>
          <p:cNvSpPr txBox="1"/>
          <p:nvPr/>
        </p:nvSpPr>
        <p:spPr>
          <a:xfrm>
            <a:off x="8190892" y="360736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同じ長さ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をとる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8190892" y="2550696"/>
            <a:ext cx="454804" cy="961525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7258930" y="3485241"/>
            <a:ext cx="1386766" cy="46613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 flipV="1">
            <a:off x="2543175" y="3043503"/>
            <a:ext cx="1048608" cy="609034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7258929" y="5373858"/>
            <a:ext cx="2813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072468" y="2528888"/>
            <a:ext cx="0" cy="2844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374961" y="387060"/>
            <a:ext cx="10033516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平行四辺形とひし形を書いてみよう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94786"/>
              </p:ext>
            </p:extLst>
          </p:nvPr>
        </p:nvGraphicFramePr>
        <p:xfrm>
          <a:off x="1634775" y="1616057"/>
          <a:ext cx="9360000" cy="468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961914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4621807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033474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6036654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781002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5909601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272825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4009915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1465296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98796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1107414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378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1957832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868598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61918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354590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7627819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254717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419859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768686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087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7263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98455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59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0497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66681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9083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7632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0455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84769"/>
                  </a:ext>
                </a:extLst>
              </a:tr>
            </a:tbl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3020291" y="2528888"/>
            <a:ext cx="28518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1E755F-9381-2CC2-2162-11FB6067A25E}"/>
              </a:ext>
            </a:extLst>
          </p:cNvPr>
          <p:cNvSpPr txBox="1"/>
          <p:nvPr/>
        </p:nvSpPr>
        <p:spPr>
          <a:xfrm>
            <a:off x="6549985" y="161605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7DB427-426F-4E6C-BF58-6F1AB33812CA}"/>
              </a:ext>
            </a:extLst>
          </p:cNvPr>
          <p:cNvSpPr txBox="1"/>
          <p:nvPr/>
        </p:nvSpPr>
        <p:spPr>
          <a:xfrm>
            <a:off x="1868233" y="1616057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8C24EE-79BE-C011-6406-46D0A16A1F53}"/>
              </a:ext>
            </a:extLst>
          </p:cNvPr>
          <p:cNvCxnSpPr/>
          <p:nvPr/>
        </p:nvCxnSpPr>
        <p:spPr>
          <a:xfrm>
            <a:off x="2073807" y="4405814"/>
            <a:ext cx="28518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193DEC-E2FD-4AB9-BD0C-85D7DFF28338}"/>
              </a:ext>
            </a:extLst>
          </p:cNvPr>
          <p:cNvSpPr txBox="1"/>
          <p:nvPr/>
        </p:nvSpPr>
        <p:spPr>
          <a:xfrm>
            <a:off x="1869096" y="4598036"/>
            <a:ext cx="3416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赤い線の長さが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同じで平行なら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どこでも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BA3F783-B947-C4A1-ED8B-FB384193C568}"/>
              </a:ext>
            </a:extLst>
          </p:cNvPr>
          <p:cNvCxnSpPr/>
          <p:nvPr/>
        </p:nvCxnSpPr>
        <p:spPr>
          <a:xfrm flipH="1">
            <a:off x="2073807" y="2528888"/>
            <a:ext cx="946484" cy="187692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BE2054A-C099-8FBA-6744-8F4B4DA41D95}"/>
              </a:ext>
            </a:extLst>
          </p:cNvPr>
          <p:cNvCxnSpPr/>
          <p:nvPr/>
        </p:nvCxnSpPr>
        <p:spPr>
          <a:xfrm flipH="1">
            <a:off x="4943886" y="2528888"/>
            <a:ext cx="946484" cy="187692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7272338" y="2071688"/>
            <a:ext cx="1371600" cy="18843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0588D06-AD42-F2C0-F16B-1D0955292415}"/>
              </a:ext>
            </a:extLst>
          </p:cNvPr>
          <p:cNvCxnSpPr/>
          <p:nvPr/>
        </p:nvCxnSpPr>
        <p:spPr>
          <a:xfrm>
            <a:off x="7272338" y="3956057"/>
            <a:ext cx="1371600" cy="18672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1444F50-62C5-6050-A2FE-E458DC68B40A}"/>
              </a:ext>
            </a:extLst>
          </p:cNvPr>
          <p:cNvCxnSpPr/>
          <p:nvPr/>
        </p:nvCxnSpPr>
        <p:spPr>
          <a:xfrm flipH="1">
            <a:off x="8643938" y="3923414"/>
            <a:ext cx="1425095" cy="1917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7723066-DAB2-A503-F88A-50F9F1B9E784}"/>
              </a:ext>
            </a:extLst>
          </p:cNvPr>
          <p:cNvCxnSpPr/>
          <p:nvPr/>
        </p:nvCxnSpPr>
        <p:spPr>
          <a:xfrm>
            <a:off x="8643938" y="2032525"/>
            <a:ext cx="1425095" cy="19121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C15E2E9-55A3-B2D2-83E0-A5EE524D2D91}"/>
              </a:ext>
            </a:extLst>
          </p:cNvPr>
          <p:cNvCxnSpPr/>
          <p:nvPr/>
        </p:nvCxnSpPr>
        <p:spPr>
          <a:xfrm>
            <a:off x="8643938" y="2032525"/>
            <a:ext cx="0" cy="192353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6763A11-19C7-ED68-C618-B9F722A9F6AD}"/>
              </a:ext>
            </a:extLst>
          </p:cNvPr>
          <p:cNvCxnSpPr/>
          <p:nvPr/>
        </p:nvCxnSpPr>
        <p:spPr>
          <a:xfrm>
            <a:off x="7272338" y="3923414"/>
            <a:ext cx="137160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D694375E-4C2E-E548-B264-F56CCEE826BE}"/>
              </a:ext>
            </a:extLst>
          </p:cNvPr>
          <p:cNvSpPr/>
          <p:nvPr/>
        </p:nvSpPr>
        <p:spPr>
          <a:xfrm>
            <a:off x="8551757" y="3824553"/>
            <a:ext cx="212194" cy="21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2FAF16D-D22E-DB67-594D-0BAA7178729C}"/>
              </a:ext>
            </a:extLst>
          </p:cNvPr>
          <p:cNvCxnSpPr/>
          <p:nvPr/>
        </p:nvCxnSpPr>
        <p:spPr>
          <a:xfrm>
            <a:off x="8643938" y="3956057"/>
            <a:ext cx="0" cy="192353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6AAAB82-D92B-E47F-1E2B-31DF0C22C0BD}"/>
              </a:ext>
            </a:extLst>
          </p:cNvPr>
          <p:cNvCxnSpPr/>
          <p:nvPr/>
        </p:nvCxnSpPr>
        <p:spPr>
          <a:xfrm>
            <a:off x="8670685" y="3923414"/>
            <a:ext cx="137160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二等辺三角形 8"/>
          <p:cNvSpPr/>
          <p:nvPr/>
        </p:nvSpPr>
        <p:spPr>
          <a:xfrm>
            <a:off x="2739898" y="3164993"/>
            <a:ext cx="5713464" cy="1167848"/>
          </a:xfrm>
          <a:prstGeom prst="triangl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3065" y="387060"/>
            <a:ext cx="818685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どんな三角形ができるかな？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3065" y="1327160"/>
            <a:ext cx="89562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ひし形を１本の対角線で横に切りました。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どんな三角形ができますか？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理由も考えましょう。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ひし形 3"/>
          <p:cNvSpPr/>
          <p:nvPr/>
        </p:nvSpPr>
        <p:spPr>
          <a:xfrm>
            <a:off x="2637082" y="3164993"/>
            <a:ext cx="5919096" cy="2335695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1671638" y="4332841"/>
            <a:ext cx="78724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059488" y="5438279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二等辺三角形が２つできる</a:t>
            </a:r>
          </a:p>
        </p:txBody>
      </p:sp>
    </p:spTree>
    <p:extLst>
      <p:ext uri="{BB962C8B-B14F-4D97-AF65-F5344CB8AC3E}">
        <p14:creationId xmlns:p14="http://schemas.microsoft.com/office/powerpoint/2010/main" val="37767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二等辺三角形 11"/>
          <p:cNvSpPr/>
          <p:nvPr/>
        </p:nvSpPr>
        <p:spPr>
          <a:xfrm rot="16200000">
            <a:off x="2967050" y="2871107"/>
            <a:ext cx="2299613" cy="2959548"/>
          </a:xfrm>
          <a:prstGeom prst="triangl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3065" y="387060"/>
            <a:ext cx="818685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どんな三角形ができるかな？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ひし形 3"/>
          <p:cNvSpPr/>
          <p:nvPr/>
        </p:nvSpPr>
        <p:spPr>
          <a:xfrm>
            <a:off x="2637082" y="3164993"/>
            <a:ext cx="5919096" cy="2335695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59488" y="5438279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二等辺三角形が２つできる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5596630" y="2800350"/>
            <a:ext cx="0" cy="328426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8B3F7C-EB2B-A8DE-6871-680D37459426}"/>
              </a:ext>
            </a:extLst>
          </p:cNvPr>
          <p:cNvSpPr txBox="1"/>
          <p:nvPr/>
        </p:nvSpPr>
        <p:spPr>
          <a:xfrm>
            <a:off x="1003065" y="1327160"/>
            <a:ext cx="94179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ひし形を１本の対角線でたてに切りました。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どんな三角形ができますか？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理由も考えましょう。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9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二等辺三角形 8"/>
          <p:cNvSpPr/>
          <p:nvPr/>
        </p:nvSpPr>
        <p:spPr>
          <a:xfrm>
            <a:off x="2739898" y="3164993"/>
            <a:ext cx="5713464" cy="1167848"/>
          </a:xfrm>
          <a:prstGeom prst="triangl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角三角形 4"/>
          <p:cNvSpPr/>
          <p:nvPr/>
        </p:nvSpPr>
        <p:spPr>
          <a:xfrm>
            <a:off x="5596630" y="3164993"/>
            <a:ext cx="2959548" cy="116784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3065" y="387060"/>
            <a:ext cx="818685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どんな三角形ができるかな？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ひし形 3"/>
          <p:cNvSpPr/>
          <p:nvPr/>
        </p:nvSpPr>
        <p:spPr>
          <a:xfrm>
            <a:off x="2637082" y="3164993"/>
            <a:ext cx="5919096" cy="2335695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59488" y="5438279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直角三角形が４つできる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5596630" y="2800350"/>
            <a:ext cx="0" cy="328426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671638" y="4332841"/>
            <a:ext cx="78724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21000D-FAD5-635D-20D5-6E103FFB182A}"/>
              </a:ext>
            </a:extLst>
          </p:cNvPr>
          <p:cNvSpPr txBox="1"/>
          <p:nvPr/>
        </p:nvSpPr>
        <p:spPr>
          <a:xfrm>
            <a:off x="1003065" y="1327160"/>
            <a:ext cx="80329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ひし形を２本の対角線で切りました。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どんな三角形ができますか？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理由も考えましょう。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5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/>
        </p:nvSpPr>
        <p:spPr>
          <a:xfrm flipH="1">
            <a:off x="1571624" y="3314700"/>
            <a:ext cx="4487863" cy="2123579"/>
          </a:xfrm>
          <a:prstGeom prst="rtTriangl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3065" y="387060"/>
            <a:ext cx="818685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どんな三角形ができるかな？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61585" y="385048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直角三角形が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２つできる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571625" y="3314700"/>
            <a:ext cx="4487863" cy="21235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835844" y="3000375"/>
            <a:ext cx="5887924" cy="278606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53818F-4013-C97F-432C-7F17C508D71B}"/>
              </a:ext>
            </a:extLst>
          </p:cNvPr>
          <p:cNvSpPr txBox="1"/>
          <p:nvPr/>
        </p:nvSpPr>
        <p:spPr>
          <a:xfrm>
            <a:off x="1003065" y="1327160"/>
            <a:ext cx="94179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長方形を１本の対角線で斜めに切りました。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どんな三角形ができますか？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理由も考えましょう。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6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/>
        </p:nvSpPr>
        <p:spPr>
          <a:xfrm flipH="1">
            <a:off x="1571624" y="3314700"/>
            <a:ext cx="4487863" cy="2123579"/>
          </a:xfrm>
          <a:prstGeom prst="rtTriangl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/>
          <p:cNvSpPr/>
          <p:nvPr/>
        </p:nvSpPr>
        <p:spPr>
          <a:xfrm>
            <a:off x="1688252" y="4376489"/>
            <a:ext cx="4350327" cy="10463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3065" y="387060"/>
            <a:ext cx="818685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どんな三角形ができるかな？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71625" y="3314700"/>
            <a:ext cx="4487863" cy="21235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835844" y="3000375"/>
            <a:ext cx="5887924" cy="278606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003065" y="3045668"/>
            <a:ext cx="5720703" cy="270693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61585" y="3850482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二等辺三角形が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４つできる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A2BAE6-3202-FE4D-6B26-01A33802DCEF}"/>
              </a:ext>
            </a:extLst>
          </p:cNvPr>
          <p:cNvSpPr txBox="1"/>
          <p:nvPr/>
        </p:nvSpPr>
        <p:spPr>
          <a:xfrm>
            <a:off x="1003065" y="1327160"/>
            <a:ext cx="80329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長方形を２本の対角線で切りました。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どんな三角形ができますか？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理由も考えましょう。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5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3065" y="387060"/>
            <a:ext cx="818685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どんな四角形ができるかな？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3065" y="1310390"/>
            <a:ext cx="1031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半径が等しい円を交わるように２つ書きましょう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65A58A9-BC0E-1E2C-E549-95B802264FF6}"/>
              </a:ext>
            </a:extLst>
          </p:cNvPr>
          <p:cNvSpPr/>
          <p:nvPr/>
        </p:nvSpPr>
        <p:spPr>
          <a:xfrm>
            <a:off x="1920240" y="2527290"/>
            <a:ext cx="3881550" cy="388155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6628975-57FC-9037-F275-3ECB683ECBC6}"/>
              </a:ext>
            </a:extLst>
          </p:cNvPr>
          <p:cNvSpPr/>
          <p:nvPr/>
        </p:nvSpPr>
        <p:spPr>
          <a:xfrm>
            <a:off x="4807058" y="2527290"/>
            <a:ext cx="3881550" cy="388155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A827D71-B73D-5660-76A4-F5AB3C8665B0}"/>
              </a:ext>
            </a:extLst>
          </p:cNvPr>
          <p:cNvSpPr txBox="1"/>
          <p:nvPr/>
        </p:nvSpPr>
        <p:spPr>
          <a:xfrm>
            <a:off x="3712273" y="432956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0000FF"/>
                </a:solidFill>
              </a:rPr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56FD53B-63AD-C88C-21C7-7320D946F4D7}"/>
              </a:ext>
            </a:extLst>
          </p:cNvPr>
          <p:cNvSpPr txBox="1"/>
          <p:nvPr/>
        </p:nvSpPr>
        <p:spPr>
          <a:xfrm>
            <a:off x="6568288" y="4329565"/>
            <a:ext cx="240136" cy="28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00FF"/>
                </a:solidFill>
              </a:rPr>
              <a:t>●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69A2B2A-19F0-CF9D-C8FF-A17B35AD4BB2}"/>
              </a:ext>
            </a:extLst>
          </p:cNvPr>
          <p:cNvSpPr txBox="1"/>
          <p:nvPr/>
        </p:nvSpPr>
        <p:spPr>
          <a:xfrm>
            <a:off x="1003065" y="1918840"/>
            <a:ext cx="800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円の中心と交わった点を結びましょう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4DA57B-15BB-8B99-FD11-84CB82662AA3}"/>
              </a:ext>
            </a:extLst>
          </p:cNvPr>
          <p:cNvSpPr txBox="1"/>
          <p:nvPr/>
        </p:nvSpPr>
        <p:spPr>
          <a:xfrm>
            <a:off x="5158129" y="3030370"/>
            <a:ext cx="240136" cy="28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653CCB-B126-A309-ECAE-58F3610D153E}"/>
              </a:ext>
            </a:extLst>
          </p:cNvPr>
          <p:cNvSpPr txBox="1"/>
          <p:nvPr/>
        </p:nvSpPr>
        <p:spPr>
          <a:xfrm>
            <a:off x="5158129" y="5624728"/>
            <a:ext cx="240136" cy="28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●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3B906C3-1FEB-D75F-213B-80A42BE630B6}"/>
              </a:ext>
            </a:extLst>
          </p:cNvPr>
          <p:cNvCxnSpPr>
            <a:cxnSpLocks/>
          </p:cNvCxnSpPr>
          <p:nvPr/>
        </p:nvCxnSpPr>
        <p:spPr>
          <a:xfrm flipH="1">
            <a:off x="3881550" y="3173621"/>
            <a:ext cx="1396647" cy="12944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5B26AC9-66FE-86D7-DCCB-0D7D7E593ACF}"/>
              </a:ext>
            </a:extLst>
          </p:cNvPr>
          <p:cNvCxnSpPr>
            <a:endCxn id="25" idx="3"/>
          </p:cNvCxnSpPr>
          <p:nvPr/>
        </p:nvCxnSpPr>
        <p:spPr>
          <a:xfrm>
            <a:off x="3861015" y="4468064"/>
            <a:ext cx="1482166" cy="12937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8E0E58B-25EE-7E1D-8945-4E9D8456E91E}"/>
              </a:ext>
            </a:extLst>
          </p:cNvPr>
          <p:cNvCxnSpPr>
            <a:cxnSpLocks/>
          </p:cNvCxnSpPr>
          <p:nvPr/>
        </p:nvCxnSpPr>
        <p:spPr>
          <a:xfrm flipH="1">
            <a:off x="5322318" y="4467379"/>
            <a:ext cx="1396647" cy="12944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B531C3E-2952-6F4F-3A25-C65D82DB7299}"/>
              </a:ext>
            </a:extLst>
          </p:cNvPr>
          <p:cNvCxnSpPr>
            <a:cxnSpLocks/>
          </p:cNvCxnSpPr>
          <p:nvPr/>
        </p:nvCxnSpPr>
        <p:spPr>
          <a:xfrm>
            <a:off x="5363716" y="3182357"/>
            <a:ext cx="1370401" cy="12991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104F045-C205-88B9-308F-59C843E1F571}"/>
              </a:ext>
            </a:extLst>
          </p:cNvPr>
          <p:cNvSpPr txBox="1"/>
          <p:nvPr/>
        </p:nvSpPr>
        <p:spPr>
          <a:xfrm>
            <a:off x="7485463" y="3030370"/>
            <a:ext cx="264687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同じ円なので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半径は等しい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B0F92F8-1997-25EB-909A-8C4E80F42A2F}"/>
              </a:ext>
            </a:extLst>
          </p:cNvPr>
          <p:cNvSpPr txBox="1"/>
          <p:nvPr/>
        </p:nvSpPr>
        <p:spPr>
          <a:xfrm>
            <a:off x="7485463" y="4329565"/>
            <a:ext cx="346761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４つの辺の長さ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等しいので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FC10BD-89E4-D0F5-0251-DF6812792387}"/>
              </a:ext>
            </a:extLst>
          </p:cNvPr>
          <p:cNvSpPr txBox="1"/>
          <p:nvPr/>
        </p:nvSpPr>
        <p:spPr>
          <a:xfrm>
            <a:off x="5928622" y="337596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AC3DC9-1CA8-B4E4-74CF-DD2EBE8DF9AD}"/>
              </a:ext>
            </a:extLst>
          </p:cNvPr>
          <p:cNvSpPr txBox="1"/>
          <p:nvPr/>
        </p:nvSpPr>
        <p:spPr>
          <a:xfrm>
            <a:off x="3608316" y="340473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B1238D-CC3F-224B-849E-3E8AA066E648}"/>
              </a:ext>
            </a:extLst>
          </p:cNvPr>
          <p:cNvSpPr txBox="1"/>
          <p:nvPr/>
        </p:nvSpPr>
        <p:spPr>
          <a:xfrm>
            <a:off x="3680743" y="503863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CB58DD-4E16-861E-85B3-084C15C80AD2}"/>
              </a:ext>
            </a:extLst>
          </p:cNvPr>
          <p:cNvSpPr txBox="1"/>
          <p:nvPr/>
        </p:nvSpPr>
        <p:spPr>
          <a:xfrm>
            <a:off x="5976127" y="49706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半径</a:t>
            </a:r>
          </a:p>
        </p:txBody>
      </p:sp>
    </p:spTree>
    <p:extLst>
      <p:ext uri="{BB962C8B-B14F-4D97-AF65-F5344CB8AC3E}">
        <p14:creationId xmlns:p14="http://schemas.microsoft.com/office/powerpoint/2010/main" val="70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19" grpId="0"/>
      <p:bldP spid="20" grpId="0"/>
      <p:bldP spid="23" grpId="0"/>
      <p:bldP spid="24" grpId="0"/>
      <p:bldP spid="25" grpId="0"/>
      <p:bldP spid="48" grpId="0" animBg="1"/>
      <p:bldP spid="49" grpId="0" animBg="1"/>
      <p:bldP spid="5" grpId="0"/>
      <p:bldP spid="6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3065" y="387060"/>
            <a:ext cx="818685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どんな四角形ができるかな？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3065" y="1310390"/>
            <a:ext cx="1031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紙を図のように折り、赤線のように切りましょう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69A2B2A-19F0-CF9D-C8FF-A17B35AD4BB2}"/>
              </a:ext>
            </a:extLst>
          </p:cNvPr>
          <p:cNvSpPr txBox="1"/>
          <p:nvPr/>
        </p:nvSpPr>
        <p:spPr>
          <a:xfrm>
            <a:off x="1003065" y="1918840"/>
            <a:ext cx="648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切り取って広げてみましょう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104F045-C205-88B9-308F-59C843E1F571}"/>
              </a:ext>
            </a:extLst>
          </p:cNvPr>
          <p:cNvSpPr txBox="1"/>
          <p:nvPr/>
        </p:nvSpPr>
        <p:spPr>
          <a:xfrm>
            <a:off x="8114113" y="4470392"/>
            <a:ext cx="305724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運が良いと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正方形にもなる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B0F92F8-1997-25EB-909A-8C4E80F42A2F}"/>
              </a:ext>
            </a:extLst>
          </p:cNvPr>
          <p:cNvSpPr txBox="1"/>
          <p:nvPr/>
        </p:nvSpPr>
        <p:spPr>
          <a:xfrm>
            <a:off x="8114113" y="2834360"/>
            <a:ext cx="346761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４つの辺の長さ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等しいので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1C37446-39F4-77CD-AFD7-C802324B9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37" t="25000" r="6156" b="19107"/>
          <a:stretch/>
        </p:blipFill>
        <p:spPr>
          <a:xfrm>
            <a:off x="1122399" y="2565171"/>
            <a:ext cx="6730011" cy="3479685"/>
          </a:xfrm>
          <a:prstGeom prst="rect">
            <a:avLst/>
          </a:prstGeom>
        </p:spPr>
      </p:pic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B531C3E-2952-6F4F-3A25-C65D82DB7299}"/>
              </a:ext>
            </a:extLst>
          </p:cNvPr>
          <p:cNvCxnSpPr>
            <a:cxnSpLocks/>
          </p:cNvCxnSpPr>
          <p:nvPr/>
        </p:nvCxnSpPr>
        <p:spPr>
          <a:xfrm flipV="1">
            <a:off x="5476986" y="3535680"/>
            <a:ext cx="685201" cy="935018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B2675EC-F73E-6DD5-E7C1-80DD37B111F3}"/>
              </a:ext>
            </a:extLst>
          </p:cNvPr>
          <p:cNvCxnSpPr>
            <a:cxnSpLocks/>
          </p:cNvCxnSpPr>
          <p:nvPr/>
        </p:nvCxnSpPr>
        <p:spPr>
          <a:xfrm flipV="1">
            <a:off x="6162187" y="2937150"/>
            <a:ext cx="438616" cy="59853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48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679017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3881" y="3679157"/>
            <a:ext cx="7127912" cy="165576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四角形の角と辺の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性質が分かりましたか</a:t>
            </a:r>
          </a:p>
        </p:txBody>
      </p:sp>
    </p:spTree>
    <p:extLst>
      <p:ext uri="{BB962C8B-B14F-4D97-AF65-F5344CB8AC3E}">
        <p14:creationId xmlns:p14="http://schemas.microsoft.com/office/powerpoint/2010/main" val="306237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7356" y="706581"/>
            <a:ext cx="844333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４年生で学ぶ　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四角形の名前１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7184" y="2114118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向かいあう（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）が平行な四角形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385888" y="3571875"/>
            <a:ext cx="3343275" cy="1785938"/>
            <a:chOff x="1385888" y="3571875"/>
            <a:chExt cx="3343275" cy="1785938"/>
          </a:xfrm>
        </p:grpSpPr>
        <p:cxnSp>
          <p:nvCxnSpPr>
            <p:cNvPr id="9" name="直線コネクタ 8"/>
            <p:cNvCxnSpPr/>
            <p:nvPr/>
          </p:nvCxnSpPr>
          <p:spPr>
            <a:xfrm flipH="1">
              <a:off x="1385888" y="3571875"/>
              <a:ext cx="642937" cy="17859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385888" y="5357813"/>
              <a:ext cx="3343275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2028825" y="3571875"/>
              <a:ext cx="1028701" cy="285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057526" y="3571875"/>
              <a:ext cx="1671637" cy="17859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>
            <a:off x="5392878" y="3328178"/>
            <a:ext cx="2043113" cy="2914650"/>
            <a:chOff x="5372100" y="3213878"/>
            <a:chExt cx="2043113" cy="2914650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5372100" y="3213878"/>
              <a:ext cx="0" cy="29146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5372100" y="4671203"/>
              <a:ext cx="2043113" cy="14573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5372100" y="3213878"/>
              <a:ext cx="204311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7415213" y="3213878"/>
              <a:ext cx="0" cy="14573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台形 27"/>
          <p:cNvSpPr/>
          <p:nvPr/>
        </p:nvSpPr>
        <p:spPr>
          <a:xfrm rot="2961996">
            <a:off x="8472488" y="3613802"/>
            <a:ext cx="2586037" cy="1857375"/>
          </a:xfrm>
          <a:prstGeom prst="trapezoid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49909" y="547124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06730" y="40160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000470" y="411131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8A1D264-1838-6B76-25D8-55EEF014CF33}"/>
              </a:ext>
            </a:extLst>
          </p:cNvPr>
          <p:cNvCxnSpPr/>
          <p:nvPr/>
        </p:nvCxnSpPr>
        <p:spPr>
          <a:xfrm>
            <a:off x="2028172" y="3571875"/>
            <a:ext cx="102935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5B14342-3088-338B-2D55-19EEAE99859C}"/>
              </a:ext>
            </a:extLst>
          </p:cNvPr>
          <p:cNvCxnSpPr>
            <a:cxnSpLocks/>
          </p:cNvCxnSpPr>
          <p:nvPr/>
        </p:nvCxnSpPr>
        <p:spPr>
          <a:xfrm>
            <a:off x="1385888" y="5357813"/>
            <a:ext cx="33432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A8C3095-A4DE-4F02-F849-9008B145C33D}"/>
              </a:ext>
            </a:extLst>
          </p:cNvPr>
          <p:cNvCxnSpPr/>
          <p:nvPr/>
        </p:nvCxnSpPr>
        <p:spPr>
          <a:xfrm>
            <a:off x="5392878" y="3328178"/>
            <a:ext cx="0" cy="29146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F2943ED-C49D-572C-06F5-D0C98206D832}"/>
              </a:ext>
            </a:extLst>
          </p:cNvPr>
          <p:cNvCxnSpPr>
            <a:cxnSpLocks/>
          </p:cNvCxnSpPr>
          <p:nvPr/>
        </p:nvCxnSpPr>
        <p:spPr>
          <a:xfrm>
            <a:off x="7435991" y="3328178"/>
            <a:ext cx="0" cy="1457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09BE9FA-24B3-DFB3-5407-EFB944D418BE}"/>
              </a:ext>
            </a:extLst>
          </p:cNvPr>
          <p:cNvCxnSpPr>
            <a:cxnSpLocks/>
          </p:cNvCxnSpPr>
          <p:nvPr/>
        </p:nvCxnSpPr>
        <p:spPr>
          <a:xfrm>
            <a:off x="8218697" y="4111318"/>
            <a:ext cx="1697813" cy="20172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3147059-3F67-7EFF-B55D-514A868E1495}"/>
              </a:ext>
            </a:extLst>
          </p:cNvPr>
          <p:cNvCxnSpPr>
            <a:cxnSpLocks/>
          </p:cNvCxnSpPr>
          <p:nvPr/>
        </p:nvCxnSpPr>
        <p:spPr>
          <a:xfrm>
            <a:off x="9916510" y="3328178"/>
            <a:ext cx="1119352" cy="12143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2264898" y="3600450"/>
            <a:ext cx="0" cy="1757363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287980" y="410571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向かいあう辺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44898-B37D-E8D0-D1AD-8B0E5CE3E0B0}"/>
              </a:ext>
            </a:extLst>
          </p:cNvPr>
          <p:cNvSpPr txBox="1"/>
          <p:nvPr/>
        </p:nvSpPr>
        <p:spPr>
          <a:xfrm>
            <a:off x="4172031" y="211411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１組の辺</a:t>
            </a:r>
          </a:p>
        </p:txBody>
      </p:sp>
    </p:spTree>
    <p:extLst>
      <p:ext uri="{BB962C8B-B14F-4D97-AF65-F5344CB8AC3E}">
        <p14:creationId xmlns:p14="http://schemas.microsoft.com/office/powerpoint/2010/main" val="24570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辺形 19"/>
          <p:cNvSpPr/>
          <p:nvPr/>
        </p:nvSpPr>
        <p:spPr>
          <a:xfrm rot="18823168">
            <a:off x="4405212" y="3565504"/>
            <a:ext cx="3033914" cy="1942097"/>
          </a:xfrm>
          <a:prstGeom prst="parallelogram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>
            <a:off x="1100138" y="3629025"/>
            <a:ext cx="3281422" cy="1714500"/>
          </a:xfrm>
          <a:prstGeom prst="parallelogram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9921" y="2011649"/>
            <a:ext cx="1146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向かいあう（　　　　）がどちらも平行な四角形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74322" y="419388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29900" y="549288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sp>
        <p:nvSpPr>
          <p:cNvPr id="8" name="平行四辺形 7"/>
          <p:cNvSpPr/>
          <p:nvPr/>
        </p:nvSpPr>
        <p:spPr>
          <a:xfrm rot="979737">
            <a:off x="7959850" y="3100168"/>
            <a:ext cx="2410205" cy="3007302"/>
          </a:xfrm>
          <a:prstGeom prst="parallelogram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03871" y="411563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07356" y="706581"/>
            <a:ext cx="844333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４年生で学ぶ　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四角形の名前２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9AAC8FD-31C4-4529-32FE-9B9A9EF795DA}"/>
              </a:ext>
            </a:extLst>
          </p:cNvPr>
          <p:cNvCxnSpPr/>
          <p:nvPr/>
        </p:nvCxnSpPr>
        <p:spPr>
          <a:xfrm>
            <a:off x="1513490" y="3629025"/>
            <a:ext cx="28680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D27BF10-3569-A55A-5BAB-808CCEA676B1}"/>
              </a:ext>
            </a:extLst>
          </p:cNvPr>
          <p:cNvCxnSpPr/>
          <p:nvPr/>
        </p:nvCxnSpPr>
        <p:spPr>
          <a:xfrm>
            <a:off x="1100138" y="5343525"/>
            <a:ext cx="28680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61B7791-755E-7FB7-38AC-50E589EAB901}"/>
              </a:ext>
            </a:extLst>
          </p:cNvPr>
          <p:cNvCxnSpPr/>
          <p:nvPr/>
        </p:nvCxnSpPr>
        <p:spPr>
          <a:xfrm flipH="1">
            <a:off x="1100138" y="3629025"/>
            <a:ext cx="413352" cy="17145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700098F-B96D-D377-9187-38D5A081A770}"/>
              </a:ext>
            </a:extLst>
          </p:cNvPr>
          <p:cNvCxnSpPr/>
          <p:nvPr/>
        </p:nvCxnSpPr>
        <p:spPr>
          <a:xfrm flipH="1">
            <a:off x="3931530" y="3629025"/>
            <a:ext cx="413352" cy="17145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B727B68-A4CA-EC34-396D-22236E27066F}"/>
              </a:ext>
            </a:extLst>
          </p:cNvPr>
          <p:cNvCxnSpPr/>
          <p:nvPr/>
        </p:nvCxnSpPr>
        <p:spPr>
          <a:xfrm flipV="1">
            <a:off x="4493172" y="2769079"/>
            <a:ext cx="1797269" cy="18344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0887BF8-58F8-3C8B-468F-910E1125BBFE}"/>
              </a:ext>
            </a:extLst>
          </p:cNvPr>
          <p:cNvCxnSpPr/>
          <p:nvPr/>
        </p:nvCxnSpPr>
        <p:spPr>
          <a:xfrm flipV="1">
            <a:off x="5528484" y="4469574"/>
            <a:ext cx="1797269" cy="18344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61C46A5-9A37-758D-70FF-259CA2C79942}"/>
              </a:ext>
            </a:extLst>
          </p:cNvPr>
          <p:cNvCxnSpPr>
            <a:cxnSpLocks/>
          </p:cNvCxnSpPr>
          <p:nvPr/>
        </p:nvCxnSpPr>
        <p:spPr>
          <a:xfrm>
            <a:off x="6234825" y="2787191"/>
            <a:ext cx="1103997" cy="1717196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EDA032A-FA9D-1D5E-C5B7-E68B1CFF709A}"/>
              </a:ext>
            </a:extLst>
          </p:cNvPr>
          <p:cNvCxnSpPr/>
          <p:nvPr/>
        </p:nvCxnSpPr>
        <p:spPr>
          <a:xfrm>
            <a:off x="4493172" y="4603531"/>
            <a:ext cx="1103997" cy="1717196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891044F-3C9C-6A9B-3CAC-B731C228F4A1}"/>
              </a:ext>
            </a:extLst>
          </p:cNvPr>
          <p:cNvCxnSpPr/>
          <p:nvPr/>
        </p:nvCxnSpPr>
        <p:spPr>
          <a:xfrm flipH="1">
            <a:off x="7585705" y="2979683"/>
            <a:ext cx="1432171" cy="26959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2198C10-A087-9750-BE68-91A070480BC6}"/>
              </a:ext>
            </a:extLst>
          </p:cNvPr>
          <p:cNvCxnSpPr/>
          <p:nvPr/>
        </p:nvCxnSpPr>
        <p:spPr>
          <a:xfrm flipH="1">
            <a:off x="9285891" y="3492266"/>
            <a:ext cx="1432171" cy="26959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3BA4748-39E8-6BE2-62BC-595CA8DEF1F8}"/>
              </a:ext>
            </a:extLst>
          </p:cNvPr>
          <p:cNvCxnSpPr/>
          <p:nvPr/>
        </p:nvCxnSpPr>
        <p:spPr>
          <a:xfrm>
            <a:off x="9017876" y="2979683"/>
            <a:ext cx="1726324" cy="51258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6950176-E8CC-8B4D-ED1F-9C013A0E563B}"/>
              </a:ext>
            </a:extLst>
          </p:cNvPr>
          <p:cNvCxnSpPr/>
          <p:nvPr/>
        </p:nvCxnSpPr>
        <p:spPr>
          <a:xfrm>
            <a:off x="7585705" y="5657565"/>
            <a:ext cx="1726324" cy="51258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2264898" y="3600450"/>
            <a:ext cx="0" cy="175736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stCxn id="4" idx="5"/>
            <a:endCxn id="4" idx="2"/>
          </p:cNvCxnSpPr>
          <p:nvPr/>
        </p:nvCxnSpPr>
        <p:spPr>
          <a:xfrm>
            <a:off x="1314451" y="4486275"/>
            <a:ext cx="2852797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209C886-DEA6-092D-DA3C-05AB9B350AF4}"/>
              </a:ext>
            </a:extLst>
          </p:cNvPr>
          <p:cNvSpPr txBox="1"/>
          <p:nvPr/>
        </p:nvSpPr>
        <p:spPr>
          <a:xfrm>
            <a:off x="2218254" y="383396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向かいあう辺</a:t>
            </a:r>
            <a:endParaRPr kumimoji="1" lang="ja-JP" altLang="en-US" sz="2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3C1AFDE-B7CB-F6F1-A8A6-0DF77CA0035F}"/>
              </a:ext>
            </a:extLst>
          </p:cNvPr>
          <p:cNvSpPr txBox="1"/>
          <p:nvPr/>
        </p:nvSpPr>
        <p:spPr>
          <a:xfrm>
            <a:off x="1681632" y="449341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向かいあう辺</a:t>
            </a:r>
            <a:endParaRPr kumimoji="1" lang="ja-JP" altLang="en-US" sz="2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9A189A-687C-4F1F-40DA-1E99795EB24D}"/>
              </a:ext>
            </a:extLst>
          </p:cNvPr>
          <p:cNvSpPr txBox="1"/>
          <p:nvPr/>
        </p:nvSpPr>
        <p:spPr>
          <a:xfrm>
            <a:off x="3556067" y="199365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２組の辺</a:t>
            </a:r>
          </a:p>
        </p:txBody>
      </p:sp>
    </p:spTree>
    <p:extLst>
      <p:ext uri="{BB962C8B-B14F-4D97-AF65-F5344CB8AC3E}">
        <p14:creationId xmlns:p14="http://schemas.microsoft.com/office/powerpoint/2010/main" val="9193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9" grpId="0"/>
      <p:bldP spid="25" grpId="0"/>
      <p:bldP spid="2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13221" y="1939331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　）がすべて等しい四角形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09985" y="413233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29858" y="413233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06964" y="413233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sp>
        <p:nvSpPr>
          <p:cNvPr id="6" name="ひし形 5"/>
          <p:cNvSpPr/>
          <p:nvPr/>
        </p:nvSpPr>
        <p:spPr>
          <a:xfrm>
            <a:off x="1564600" y="2690177"/>
            <a:ext cx="2590741" cy="3424007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ひし形 6"/>
          <p:cNvSpPr/>
          <p:nvPr/>
        </p:nvSpPr>
        <p:spPr>
          <a:xfrm>
            <a:off x="4422416" y="3224212"/>
            <a:ext cx="3720838" cy="2345315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ひし形 14"/>
          <p:cNvSpPr/>
          <p:nvPr/>
        </p:nvSpPr>
        <p:spPr>
          <a:xfrm rot="2925484">
            <a:off x="7885283" y="3383844"/>
            <a:ext cx="3498007" cy="2204861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07356" y="706581"/>
            <a:ext cx="8443337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４年生で学ぶ　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四角形の名前３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013E22E-8A74-1A67-28FF-A8360DA18084}"/>
              </a:ext>
            </a:extLst>
          </p:cNvPr>
          <p:cNvCxnSpPr>
            <a:cxnSpLocks/>
          </p:cNvCxnSpPr>
          <p:nvPr/>
        </p:nvCxnSpPr>
        <p:spPr>
          <a:xfrm>
            <a:off x="2016087" y="3392488"/>
            <a:ext cx="308472" cy="3312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CA203C9-1095-89EA-DB6C-E2BC5476809F}"/>
              </a:ext>
            </a:extLst>
          </p:cNvPr>
          <p:cNvCxnSpPr>
            <a:cxnSpLocks/>
          </p:cNvCxnSpPr>
          <p:nvPr/>
        </p:nvCxnSpPr>
        <p:spPr>
          <a:xfrm>
            <a:off x="3344935" y="5083242"/>
            <a:ext cx="308472" cy="3312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318218E-F1D5-FAE5-9ADF-9E18F15AF75E}"/>
              </a:ext>
            </a:extLst>
          </p:cNvPr>
          <p:cNvCxnSpPr>
            <a:cxnSpLocks/>
          </p:cNvCxnSpPr>
          <p:nvPr/>
        </p:nvCxnSpPr>
        <p:spPr>
          <a:xfrm flipH="1">
            <a:off x="2013652" y="5056035"/>
            <a:ext cx="330800" cy="4211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5B589C5-ABA4-35D8-CF16-17866A0D072A}"/>
              </a:ext>
            </a:extLst>
          </p:cNvPr>
          <p:cNvCxnSpPr>
            <a:cxnSpLocks/>
          </p:cNvCxnSpPr>
          <p:nvPr/>
        </p:nvCxnSpPr>
        <p:spPr>
          <a:xfrm flipH="1">
            <a:off x="3322607" y="3296268"/>
            <a:ext cx="330800" cy="4211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35AEEE1-CE4E-D3A8-AA37-42FEA5D8CF3D}"/>
              </a:ext>
            </a:extLst>
          </p:cNvPr>
          <p:cNvCxnSpPr>
            <a:cxnSpLocks/>
          </p:cNvCxnSpPr>
          <p:nvPr/>
        </p:nvCxnSpPr>
        <p:spPr>
          <a:xfrm>
            <a:off x="5260438" y="3594691"/>
            <a:ext cx="373894" cy="2758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272FA4C-5E16-F078-AF54-5C13AF7F9371}"/>
              </a:ext>
            </a:extLst>
          </p:cNvPr>
          <p:cNvCxnSpPr>
            <a:cxnSpLocks/>
          </p:cNvCxnSpPr>
          <p:nvPr/>
        </p:nvCxnSpPr>
        <p:spPr>
          <a:xfrm>
            <a:off x="6862612" y="4883025"/>
            <a:ext cx="495956" cy="3081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3A888A3-A3F1-9AAD-9C66-69BF1764ADE2}"/>
              </a:ext>
            </a:extLst>
          </p:cNvPr>
          <p:cNvCxnSpPr>
            <a:cxnSpLocks/>
          </p:cNvCxnSpPr>
          <p:nvPr/>
        </p:nvCxnSpPr>
        <p:spPr>
          <a:xfrm flipH="1">
            <a:off x="5161519" y="4934422"/>
            <a:ext cx="377135" cy="2567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3E8D780-B45E-69AD-2599-6748AA508E50}"/>
              </a:ext>
            </a:extLst>
          </p:cNvPr>
          <p:cNvCxnSpPr>
            <a:cxnSpLocks/>
          </p:cNvCxnSpPr>
          <p:nvPr/>
        </p:nvCxnSpPr>
        <p:spPr>
          <a:xfrm flipH="1">
            <a:off x="6883311" y="3582066"/>
            <a:ext cx="416367" cy="2884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5E3D74B-8A6E-82FB-2332-343615BA3631}"/>
              </a:ext>
            </a:extLst>
          </p:cNvPr>
          <p:cNvCxnSpPr>
            <a:cxnSpLocks/>
          </p:cNvCxnSpPr>
          <p:nvPr/>
        </p:nvCxnSpPr>
        <p:spPr>
          <a:xfrm>
            <a:off x="8384407" y="4179848"/>
            <a:ext cx="506636" cy="153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9E9ABE3-C34E-7C54-3567-ADA9439B1E67}"/>
              </a:ext>
            </a:extLst>
          </p:cNvPr>
          <p:cNvCxnSpPr>
            <a:cxnSpLocks/>
          </p:cNvCxnSpPr>
          <p:nvPr/>
        </p:nvCxnSpPr>
        <p:spPr>
          <a:xfrm>
            <a:off x="10374082" y="4686608"/>
            <a:ext cx="506636" cy="153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2E8E70E-125B-203E-0810-4E63FFDA6DC9}"/>
              </a:ext>
            </a:extLst>
          </p:cNvPr>
          <p:cNvCxnSpPr>
            <a:cxnSpLocks/>
          </p:cNvCxnSpPr>
          <p:nvPr/>
        </p:nvCxnSpPr>
        <p:spPr>
          <a:xfrm>
            <a:off x="9413344" y="3174171"/>
            <a:ext cx="128427" cy="598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8727C99-481F-A2A4-1744-7F53496B08C5}"/>
              </a:ext>
            </a:extLst>
          </p:cNvPr>
          <p:cNvCxnSpPr>
            <a:cxnSpLocks/>
          </p:cNvCxnSpPr>
          <p:nvPr/>
        </p:nvCxnSpPr>
        <p:spPr>
          <a:xfrm>
            <a:off x="9734550" y="5199392"/>
            <a:ext cx="106883" cy="4985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717F77-1D08-9BCF-61FD-B342C15515D0}"/>
              </a:ext>
            </a:extLst>
          </p:cNvPr>
          <p:cNvSpPr txBox="1"/>
          <p:nvPr/>
        </p:nvSpPr>
        <p:spPr>
          <a:xfrm>
            <a:off x="1976278" y="192073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４つの辺</a:t>
            </a:r>
          </a:p>
        </p:txBody>
      </p:sp>
    </p:spTree>
    <p:extLst>
      <p:ext uri="{BB962C8B-B14F-4D97-AF65-F5344CB8AC3E}">
        <p14:creationId xmlns:p14="http://schemas.microsoft.com/office/powerpoint/2010/main" val="11731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2008598" y="387060"/>
            <a:ext cx="8084264" cy="76944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次の図形の名前を書きましょう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26482"/>
              </p:ext>
            </p:extLst>
          </p:nvPr>
        </p:nvGraphicFramePr>
        <p:xfrm>
          <a:off x="1648629" y="1616057"/>
          <a:ext cx="9360000" cy="468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9619147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4621807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0334748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6036654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781002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5909601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0272825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4009915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1465296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1698796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1107414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050378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1957832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868598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61918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354590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7627819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254717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419859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768686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087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7263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98455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59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0497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66681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9083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7632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0455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84769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119745" y="2078183"/>
            <a:ext cx="1399309" cy="141316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61164" y="2078183"/>
            <a:ext cx="942110" cy="185650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>
            <a:off x="6345384" y="2078183"/>
            <a:ext cx="2327561" cy="1413162"/>
          </a:xfrm>
          <a:prstGeom prst="parallelogram">
            <a:avLst>
              <a:gd name="adj" fmla="val 31863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ひし形 5"/>
          <p:cNvSpPr/>
          <p:nvPr/>
        </p:nvSpPr>
        <p:spPr>
          <a:xfrm>
            <a:off x="9177097" y="2078183"/>
            <a:ext cx="1831531" cy="2826326"/>
          </a:xfrm>
          <a:prstGeom prst="diamond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/>
        </p:nvSpPr>
        <p:spPr>
          <a:xfrm>
            <a:off x="5403274" y="3953471"/>
            <a:ext cx="1415859" cy="1893147"/>
          </a:xfrm>
          <a:prstGeom prst="parallelogram">
            <a:avLst>
              <a:gd name="adj" fmla="val 3380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7287491" y="3953471"/>
            <a:ext cx="1889606" cy="1893147"/>
            <a:chOff x="7287491" y="3953471"/>
            <a:chExt cx="1889606" cy="1893147"/>
          </a:xfrm>
        </p:grpSpPr>
        <p:cxnSp>
          <p:nvCxnSpPr>
            <p:cNvPr id="13" name="直線コネクタ 12"/>
            <p:cNvCxnSpPr/>
            <p:nvPr/>
          </p:nvCxnSpPr>
          <p:spPr>
            <a:xfrm flipH="1">
              <a:off x="7287491" y="3953471"/>
              <a:ext cx="443345" cy="189314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7287491" y="5846618"/>
              <a:ext cx="1889606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7730836" y="3953471"/>
              <a:ext cx="942109" cy="466129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8672945" y="4419600"/>
              <a:ext cx="504152" cy="142701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/>
          <p:cNvGrpSpPr/>
          <p:nvPr/>
        </p:nvGrpSpPr>
        <p:grpSpPr>
          <a:xfrm>
            <a:off x="2119745" y="4419600"/>
            <a:ext cx="2341419" cy="1427018"/>
            <a:chOff x="2119745" y="4419600"/>
            <a:chExt cx="2341419" cy="1427018"/>
          </a:xfrm>
        </p:grpSpPr>
        <p:cxnSp>
          <p:nvCxnSpPr>
            <p:cNvPr id="25" name="直線コネクタ 24"/>
            <p:cNvCxnSpPr/>
            <p:nvPr/>
          </p:nvCxnSpPr>
          <p:spPr>
            <a:xfrm flipH="1">
              <a:off x="2119745" y="4419600"/>
              <a:ext cx="457200" cy="142701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2119745" y="5846618"/>
              <a:ext cx="2341419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3519054" y="4419600"/>
              <a:ext cx="942110" cy="142701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576945" y="4419600"/>
              <a:ext cx="942109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2014484" y="242951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164531" y="242951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14578" y="2416147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257431" y="313740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00743" y="478479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522395" y="458008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485154" y="466058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</a:t>
            </a:r>
          </a:p>
        </p:txBody>
      </p:sp>
    </p:spTree>
    <p:extLst>
      <p:ext uri="{BB962C8B-B14F-4D97-AF65-F5344CB8AC3E}">
        <p14:creationId xmlns:p14="http://schemas.microsoft.com/office/powerpoint/2010/main" val="191300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4117" y="387060"/>
            <a:ext cx="8802410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四角形の性質を調べていきます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44117" y="1650944"/>
            <a:ext cx="9417963" cy="1938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覚えるのではなく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図を頭に浮かべたり、書いた図を見て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分かるようにしていきましょう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A2ABC1-2DFF-4B4C-F4A0-44A348B91574}"/>
              </a:ext>
            </a:extLst>
          </p:cNvPr>
          <p:cNvSpPr txBox="1"/>
          <p:nvPr/>
        </p:nvSpPr>
        <p:spPr>
          <a:xfrm>
            <a:off x="1144117" y="3795024"/>
            <a:ext cx="9417963" cy="25545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向かい合う辺が平行か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向かい合う辺の長さが等しいか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向かい合う角の大きさが等しいか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を調べます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45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003065" y="387060"/>
            <a:ext cx="8802410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①向かい合う辺が平行かどうか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0104" y="2531919"/>
            <a:ext cx="10953367" cy="1478973"/>
            <a:chOff x="515502" y="2725882"/>
            <a:chExt cx="10953367" cy="1478973"/>
          </a:xfrm>
        </p:grpSpPr>
        <p:sp>
          <p:nvSpPr>
            <p:cNvPr id="3" name="正方形/長方形 2"/>
            <p:cNvSpPr/>
            <p:nvPr/>
          </p:nvSpPr>
          <p:spPr>
            <a:xfrm>
              <a:off x="10069560" y="2725882"/>
              <a:ext cx="1399309" cy="1413162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65518" y="3006435"/>
              <a:ext cx="1860964" cy="1198419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平行四辺形 3"/>
            <p:cNvSpPr/>
            <p:nvPr/>
          </p:nvSpPr>
          <p:spPr>
            <a:xfrm>
              <a:off x="2541632" y="3006435"/>
              <a:ext cx="2203090" cy="1198419"/>
            </a:xfrm>
            <a:prstGeom prst="parallelogram">
              <a:avLst>
                <a:gd name="adj" fmla="val 31863"/>
              </a:avLst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ひし形 5"/>
            <p:cNvSpPr/>
            <p:nvPr/>
          </p:nvSpPr>
          <p:spPr>
            <a:xfrm>
              <a:off x="7347381" y="3072243"/>
              <a:ext cx="2401279" cy="1066801"/>
            </a:xfrm>
            <a:prstGeom prst="diamond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515502" y="2777837"/>
              <a:ext cx="1776077" cy="1427018"/>
              <a:chOff x="2119745" y="4419600"/>
              <a:chExt cx="2341419" cy="1427018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2119745" y="4419600"/>
                <a:ext cx="45720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2119745" y="5846618"/>
                <a:ext cx="234141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3519054" y="4419600"/>
                <a:ext cx="942110" cy="1427018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576945" y="4419600"/>
                <a:ext cx="942109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テキスト ボックス 36"/>
          <p:cNvSpPr txBox="1"/>
          <p:nvPr/>
        </p:nvSpPr>
        <p:spPr>
          <a:xfrm>
            <a:off x="490104" y="1651949"/>
            <a:ext cx="1108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　 平行四辺形　長方形　 ひし形 　正方形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836912" y="2583874"/>
            <a:ext cx="7146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79595" y="4017820"/>
            <a:ext cx="17865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730607" y="448287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台形</a:t>
            </a:r>
          </a:p>
        </p:txBody>
      </p:sp>
      <p:cxnSp>
        <p:nvCxnSpPr>
          <p:cNvPr id="41" name="直線コネクタ 40"/>
          <p:cNvCxnSpPr/>
          <p:nvPr/>
        </p:nvCxnSpPr>
        <p:spPr>
          <a:xfrm>
            <a:off x="2892028" y="2812472"/>
            <a:ext cx="18844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516234" y="4017821"/>
            <a:ext cx="18844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2516235" y="2819403"/>
            <a:ext cx="400124" cy="11984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4348031" y="2819403"/>
            <a:ext cx="400124" cy="11984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7198854" y="524031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平行四辺形</a:t>
            </a:r>
          </a:p>
        </p:txBody>
      </p:sp>
      <p:cxnSp>
        <p:nvCxnSpPr>
          <p:cNvPr id="45" name="直線コネクタ 44"/>
          <p:cNvCxnSpPr/>
          <p:nvPr/>
        </p:nvCxnSpPr>
        <p:spPr>
          <a:xfrm>
            <a:off x="5128373" y="2812472"/>
            <a:ext cx="18844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5128373" y="4010891"/>
            <a:ext cx="18844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128373" y="2812472"/>
            <a:ext cx="0" cy="12053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989421" y="2812472"/>
            <a:ext cx="0" cy="12053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9646563" y="525965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長方形</a:t>
            </a:r>
          </a:p>
        </p:txBody>
      </p:sp>
      <p:cxnSp>
        <p:nvCxnSpPr>
          <p:cNvPr id="26" name="直線コネクタ 25"/>
          <p:cNvCxnSpPr>
            <a:stCxn id="6" idx="1"/>
            <a:endCxn id="6" idx="0"/>
          </p:cNvCxnSpPr>
          <p:nvPr/>
        </p:nvCxnSpPr>
        <p:spPr>
          <a:xfrm flipV="1">
            <a:off x="7321983" y="2878280"/>
            <a:ext cx="1200640" cy="5334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8510961" y="3429000"/>
            <a:ext cx="1200640" cy="5334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6" idx="0"/>
            <a:endCxn id="6" idx="3"/>
          </p:cNvCxnSpPr>
          <p:nvPr/>
        </p:nvCxnSpPr>
        <p:spPr>
          <a:xfrm>
            <a:off x="8522623" y="2878280"/>
            <a:ext cx="1200639" cy="5334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333645" y="3418611"/>
            <a:ext cx="1200639" cy="5334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198177" y="584645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ひし形</a:t>
            </a:r>
          </a:p>
        </p:txBody>
      </p:sp>
      <p:cxnSp>
        <p:nvCxnSpPr>
          <p:cNvPr id="53" name="直線コネクタ 52"/>
          <p:cNvCxnSpPr/>
          <p:nvPr/>
        </p:nvCxnSpPr>
        <p:spPr>
          <a:xfrm>
            <a:off x="10044162" y="2531919"/>
            <a:ext cx="13993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10044162" y="3945081"/>
            <a:ext cx="13993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10044162" y="2531919"/>
            <a:ext cx="0" cy="14131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11443471" y="2531919"/>
            <a:ext cx="0" cy="14131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8825148" y="582508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正方形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B01BFA-6FFA-9C50-5BCA-9D1529DBE599}"/>
              </a:ext>
            </a:extLst>
          </p:cNvPr>
          <p:cNvSpPr txBox="1"/>
          <p:nvPr/>
        </p:nvSpPr>
        <p:spPr>
          <a:xfrm>
            <a:off x="436179" y="4484576"/>
            <a:ext cx="589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向かい合う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組の辺だけが平行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0CE2C7-199B-0674-BE6D-B116DF94E824}"/>
              </a:ext>
            </a:extLst>
          </p:cNvPr>
          <p:cNvSpPr txBox="1"/>
          <p:nvPr/>
        </p:nvSpPr>
        <p:spPr>
          <a:xfrm>
            <a:off x="504950" y="5194941"/>
            <a:ext cx="669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向かい合う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組の辺がどちらも平行</a:t>
            </a:r>
          </a:p>
        </p:txBody>
      </p:sp>
    </p:spTree>
    <p:extLst>
      <p:ext uri="{BB962C8B-B14F-4D97-AF65-F5344CB8AC3E}">
        <p14:creationId xmlns:p14="http://schemas.microsoft.com/office/powerpoint/2010/main" val="8906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8" grpId="0"/>
      <p:bldP spid="52" grpId="0"/>
      <p:bldP spid="6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1378</Words>
  <Application>Microsoft Office PowerPoint</Application>
  <PresentationFormat>ワイド画面</PresentationFormat>
  <Paragraphs>392</Paragraphs>
  <Slides>39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4" baseType="lpstr">
      <vt:lpstr>游ゴシック Light</vt:lpstr>
      <vt:lpstr>游ゴシック</vt:lpstr>
      <vt:lpstr>Arial</vt:lpstr>
      <vt:lpstr>UD デジタル 教科書体 NP-B</vt:lpstr>
      <vt:lpstr>Office テーマ</vt:lpstr>
      <vt:lpstr>四角形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四角形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四角形</dc:title>
  <dc:creator>大磯町教育委員会</dc:creator>
  <cp:lastModifiedBy>ito tutomu</cp:lastModifiedBy>
  <cp:revision>109</cp:revision>
  <dcterms:created xsi:type="dcterms:W3CDTF">2022-05-30T05:25:11Z</dcterms:created>
  <dcterms:modified xsi:type="dcterms:W3CDTF">2023-07-03T08:00:13Z</dcterms:modified>
</cp:coreProperties>
</file>