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60" r:id="rId5"/>
    <p:sldId id="258" r:id="rId6"/>
    <p:sldId id="270" r:id="rId7"/>
    <p:sldId id="276" r:id="rId8"/>
    <p:sldId id="261" r:id="rId9"/>
    <p:sldId id="267" r:id="rId10"/>
    <p:sldId id="262" r:id="rId11"/>
    <p:sldId id="265" r:id="rId12"/>
    <p:sldId id="268" r:id="rId13"/>
    <p:sldId id="273" r:id="rId14"/>
    <p:sldId id="271" r:id="rId15"/>
    <p:sldId id="264" r:id="rId16"/>
    <p:sldId id="272" r:id="rId17"/>
    <p:sldId id="274" r:id="rId18"/>
    <p:sldId id="275" r:id="rId19"/>
    <p:sldId id="269" r:id="rId20"/>
  </p:sldIdLst>
  <p:sldSz cx="12192000" cy="6858000"/>
  <p:notesSz cx="6858000" cy="9144000"/>
  <p:embeddedFontLst>
    <p:embeddedFont>
      <p:font typeface="UD デジタル 教科書体 NK-B" panose="02020700000000000000" pitchFamily="18" charset="-128"/>
      <p:bold r:id="rId22"/>
    </p:embeddedFont>
    <p:embeddedFont>
      <p:font typeface="UD デジタル 教科書体 NP-B" panose="02020700000000000000" pitchFamily="18" charset="-128"/>
      <p:bold r:id="rId23"/>
    </p:embeddedFont>
    <p:embeddedFont>
      <p:font typeface="游ゴシック" panose="020B0400000000000000" pitchFamily="50" charset="-128"/>
      <p:regular r:id="rId24"/>
      <p:bold r:id="rId25"/>
    </p:embeddedFont>
    <p:embeddedFont>
      <p:font typeface="游ゴシック Light" panose="020B0300000000000000" pitchFamily="50" charset="-128"/>
      <p:regular r:id="rId2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C49C5-8C00-4534-A3D4-7836278BF1E0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DABA7-1FBC-4473-B1EB-C696E4790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27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DABA7-1FBC-4473-B1EB-C696E47909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80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DABA7-1FBC-4473-B1EB-C696E47909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91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DABA7-1FBC-4473-B1EB-C696E47909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23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BBD0A-310C-88F5-8F81-4376803BC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2DF464C-EA71-DF77-E637-B4EBFBC97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FC4006-4F12-BD83-C22A-075FB58A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DC8BB-5C6C-82EE-31C5-32DB4A76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F2B1D3-4AA1-9043-8DF4-E406B659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64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A999A2-C73D-2DFE-CF88-6F1250CE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9CA6E9-5AF5-1BDA-EC9E-CBAB40590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750561-21E7-93E8-9C05-BDF84E22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07B97-6BC5-90AD-DDBB-C6FED1CD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B298F2-885E-3C3E-A3CA-37E1621C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47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56A038-50C7-E0BC-494B-FCB92DCE4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EA1CF1-FE24-699D-A90B-5A60A497B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A2AEE-69BB-2055-1F38-049C9732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94FCB9-9B5D-CA6D-2C2C-2D10438D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59D5A4-9748-FD5A-A4DE-F1D8DD34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70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BFEDA3-2F5D-8CE8-8791-85869DB0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78C7F7-6242-8B2F-0AFA-0ECF8E09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4D3D2A-44CD-5DE9-3F8F-62D2226F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AAF035-D2A7-93DE-4818-F75DD9A7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B7C0D3-E231-A789-369B-ACF215A7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43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80119-0D9C-4D9C-2F9D-2D2BC044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205FC8-2FB2-537F-8936-DFD9AC84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FBC713-9DCD-51E5-5822-97C67621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88E6B3-A726-6178-A77A-5F827EA3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327FBA-2E08-0FF9-9757-DFEAB55D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1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4639F-AAC8-FFE2-BD9B-784F4FBB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878F40-34B3-E854-AF2E-23F9CBB7C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62FE6C-E365-784E-F2B1-1F67B4C14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BFC18D-4063-D9C9-CDBA-FEBB3B16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9F016C-1B56-F981-B32F-E982A3AB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F09878-1004-0344-0105-3BFC13E2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12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7B58F-AF24-5F09-0860-D9B4E74E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90DD02-0213-D793-06CC-3A1846F30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727B15-96A6-1617-EC16-763D331E7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F964DC9-0497-2F08-F777-8671BF7E8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AE798F-12A3-A156-268B-8D6EB5845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95DD81-8006-5BE7-2DED-1F9C6574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EFF32B6-098B-4A2A-7261-94AEB634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967B43-4CA1-8076-435D-AED55B0C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7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06C02E-E53C-1105-CD85-6030C03E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23E73E-B29E-9219-0FB9-DE0B1F46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92C3D0-74D4-2B32-6615-529D1EFC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EA9219-9BE7-DABE-EC08-866ADD42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60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DE1851-C073-2D15-D20D-EEB26308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401D6A-0C99-13F7-F6BA-302C8520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130BFA-586A-4BB9-DDC7-FFCB8CB2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71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0C364-AA67-8AAE-9A9F-5C9ADFD7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C60CD9-09C6-DD0B-2303-38B51D39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B1283D-687A-B9EB-3BA7-9E6E4373D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D91B5C-E8BD-337E-BA61-3776B015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E59CF6-B31D-15E2-B962-6665BDD8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A8E1C1-4207-8246-5AE6-EB8E6D20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53F5D-3048-ECF9-5FE1-66A00E4F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592FDFE-7A7A-5E37-F9BE-7ECABA2E2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35801E-4DFC-0DC9-663D-5355AC501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609592-2217-345B-1EF3-8E71BBA3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2B3883-549E-A393-2110-68C23F44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E67BAC-F0DD-B8DE-7112-A38142FB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75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0CE97CC-D06F-56BB-FE8D-E758487D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6A390B-6C10-E55B-5B3F-B83B743D9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8BC761-4A43-E9A4-CD08-C01A544EF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A3247-5959-4D88-ABFC-59D9AE112BDB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CD73C4-17F2-0C56-D591-71CB2AABB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552005-F323-11A2-C641-F4089918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6996-F386-43B5-8EB7-3347EA18B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3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nippon-tosho.co.jp/web/sansu/017vertical/index.html" TargetMode="External"/><Relationship Id="rId2" Type="http://schemas.openxmlformats.org/officeDocument/2006/relationships/hyperlink" Target="https://digi-keirin.com/es20/sansu/sansu4/sansu4a_07201_m.php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-keirin.com/es20/sansu/sansu4/sansu4a_07202_m.php" TargetMode="External"/><Relationship Id="rId2" Type="http://schemas.openxmlformats.org/officeDocument/2006/relationships/hyperlink" Target="https://www.dainippon-tosho.co.jp/web/sansu/018parallel/index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16FBD-173C-0D82-420C-343AF8AA9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6058"/>
            <a:ext cx="9144000" cy="2155371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垂直と平行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49D90D-3628-C7B7-2767-4AF13EF51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2903"/>
            <a:ext cx="9427028" cy="3035753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（同じ平面上で）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本の直線が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直角に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交わる場合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本の直線が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交わらない場合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学習します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0758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60947F-9CB7-DE2E-7EF4-B156ADA19E0D}"/>
              </a:ext>
            </a:extLst>
          </p:cNvPr>
          <p:cNvSpPr txBox="1"/>
          <p:nvPr/>
        </p:nvSpPr>
        <p:spPr>
          <a:xfrm>
            <a:off x="1387018" y="795867"/>
            <a:ext cx="9268884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平行な２本の直線があります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あいだの長さ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をはかりました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どんなことがいえるでしょう？</a:t>
            </a:r>
            <a:endParaRPr kumimoji="1" lang="ja-JP" altLang="en-US" sz="40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9DA50C0-D0D7-3C50-8B3D-6B9B2A0146FC}"/>
              </a:ext>
            </a:extLst>
          </p:cNvPr>
          <p:cNvCxnSpPr>
            <a:cxnSpLocks/>
          </p:cNvCxnSpPr>
          <p:nvPr/>
        </p:nvCxnSpPr>
        <p:spPr>
          <a:xfrm>
            <a:off x="3206262" y="3090333"/>
            <a:ext cx="0" cy="16721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AE562A8-C168-3D8C-C2A8-D4892AA54503}"/>
              </a:ext>
            </a:extLst>
          </p:cNvPr>
          <p:cNvCxnSpPr>
            <a:cxnSpLocks/>
          </p:cNvCxnSpPr>
          <p:nvPr/>
        </p:nvCxnSpPr>
        <p:spPr>
          <a:xfrm>
            <a:off x="1815448" y="3090333"/>
            <a:ext cx="71175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6513E61-C4A6-3AEF-E4AE-1DB3575E78AF}"/>
              </a:ext>
            </a:extLst>
          </p:cNvPr>
          <p:cNvCxnSpPr>
            <a:cxnSpLocks/>
          </p:cNvCxnSpPr>
          <p:nvPr/>
        </p:nvCxnSpPr>
        <p:spPr>
          <a:xfrm>
            <a:off x="4887871" y="3090333"/>
            <a:ext cx="0" cy="165002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0E7D92-D33B-7F86-466D-CD89142E2B17}"/>
              </a:ext>
            </a:extLst>
          </p:cNvPr>
          <p:cNvSpPr txBox="1"/>
          <p:nvPr/>
        </p:nvSpPr>
        <p:spPr>
          <a:xfrm>
            <a:off x="1237939" y="5066939"/>
            <a:ext cx="9417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あいだの長さ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は垂直な直線ではかります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どこをはかっても長さが同じになります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4A49FE3-8BC8-D247-8160-83380CA3AB43}"/>
              </a:ext>
            </a:extLst>
          </p:cNvPr>
          <p:cNvCxnSpPr>
            <a:cxnSpLocks/>
          </p:cNvCxnSpPr>
          <p:nvPr/>
        </p:nvCxnSpPr>
        <p:spPr>
          <a:xfrm>
            <a:off x="1815448" y="4740356"/>
            <a:ext cx="71175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2B61304-5201-8837-AB8B-1D0329B91037}"/>
              </a:ext>
            </a:extLst>
          </p:cNvPr>
          <p:cNvCxnSpPr>
            <a:cxnSpLocks/>
          </p:cNvCxnSpPr>
          <p:nvPr/>
        </p:nvCxnSpPr>
        <p:spPr>
          <a:xfrm>
            <a:off x="6042594" y="3090333"/>
            <a:ext cx="0" cy="1650023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AF4BDE6-99C2-490E-E8C6-84BB68591537}"/>
              </a:ext>
            </a:extLst>
          </p:cNvPr>
          <p:cNvCxnSpPr>
            <a:cxnSpLocks/>
          </p:cNvCxnSpPr>
          <p:nvPr/>
        </p:nvCxnSpPr>
        <p:spPr>
          <a:xfrm>
            <a:off x="7484532" y="3090333"/>
            <a:ext cx="0" cy="165002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FCB31DE-745D-B1E1-7CAB-91864147AA14}"/>
              </a:ext>
            </a:extLst>
          </p:cNvPr>
          <p:cNvGrpSpPr/>
          <p:nvPr/>
        </p:nvGrpSpPr>
        <p:grpSpPr>
          <a:xfrm>
            <a:off x="3234268" y="4333831"/>
            <a:ext cx="423332" cy="406525"/>
            <a:chOff x="1794936" y="3860675"/>
            <a:chExt cx="423332" cy="40652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24BD27C-8B25-DE69-6EA8-DC5D782C7509}"/>
                </a:ext>
              </a:extLst>
            </p:cNvPr>
            <p:cNvCxnSpPr/>
            <p:nvPr/>
          </p:nvCxnSpPr>
          <p:spPr>
            <a:xfrm flipH="1">
              <a:off x="1794936" y="3860675"/>
              <a:ext cx="4233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CE9C6E3-AC85-C238-51CD-0FCFFB90BB15}"/>
                </a:ext>
              </a:extLst>
            </p:cNvPr>
            <p:cNvCxnSpPr>
              <a:cxnSpLocks/>
            </p:cNvCxnSpPr>
            <p:nvPr/>
          </p:nvCxnSpPr>
          <p:spPr>
            <a:xfrm>
              <a:off x="2218268" y="3860675"/>
              <a:ext cx="0" cy="4065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E19E9F9-FD9D-9506-8D71-7B85B76D511C}"/>
              </a:ext>
            </a:extLst>
          </p:cNvPr>
          <p:cNvGrpSpPr/>
          <p:nvPr/>
        </p:nvGrpSpPr>
        <p:grpSpPr>
          <a:xfrm>
            <a:off x="4897643" y="4333831"/>
            <a:ext cx="423332" cy="406525"/>
            <a:chOff x="1794936" y="3860675"/>
            <a:chExt cx="423332" cy="406525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517D860D-9A27-3FB5-0685-0CF034FFE9F2}"/>
                </a:ext>
              </a:extLst>
            </p:cNvPr>
            <p:cNvCxnSpPr/>
            <p:nvPr/>
          </p:nvCxnSpPr>
          <p:spPr>
            <a:xfrm flipH="1">
              <a:off x="1794936" y="3860675"/>
              <a:ext cx="423332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1F06606D-E935-EC58-8466-43D08F965DE2}"/>
                </a:ext>
              </a:extLst>
            </p:cNvPr>
            <p:cNvCxnSpPr>
              <a:cxnSpLocks/>
            </p:cNvCxnSpPr>
            <p:nvPr/>
          </p:nvCxnSpPr>
          <p:spPr>
            <a:xfrm>
              <a:off x="2218268" y="3860675"/>
              <a:ext cx="0" cy="406525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FDC8B68-9551-C82B-DD07-9E51D055301A}"/>
              </a:ext>
            </a:extLst>
          </p:cNvPr>
          <p:cNvGrpSpPr/>
          <p:nvPr/>
        </p:nvGrpSpPr>
        <p:grpSpPr>
          <a:xfrm>
            <a:off x="6021460" y="4333831"/>
            <a:ext cx="423332" cy="406525"/>
            <a:chOff x="1794936" y="3860675"/>
            <a:chExt cx="423332" cy="406525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7D72A7D-25A4-81A4-41AF-1C75633151FE}"/>
                </a:ext>
              </a:extLst>
            </p:cNvPr>
            <p:cNvCxnSpPr/>
            <p:nvPr/>
          </p:nvCxnSpPr>
          <p:spPr>
            <a:xfrm flipH="1">
              <a:off x="1794936" y="3860675"/>
              <a:ext cx="423332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60BA5B8-36DE-D85C-AC56-E9D61DD168A6}"/>
                </a:ext>
              </a:extLst>
            </p:cNvPr>
            <p:cNvCxnSpPr>
              <a:cxnSpLocks/>
            </p:cNvCxnSpPr>
            <p:nvPr/>
          </p:nvCxnSpPr>
          <p:spPr>
            <a:xfrm>
              <a:off x="2218268" y="3860675"/>
              <a:ext cx="0" cy="406525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13B117F-9923-1ADD-7BB6-522DE6BBB958}"/>
              </a:ext>
            </a:extLst>
          </p:cNvPr>
          <p:cNvGrpSpPr/>
          <p:nvPr/>
        </p:nvGrpSpPr>
        <p:grpSpPr>
          <a:xfrm>
            <a:off x="7484532" y="4333831"/>
            <a:ext cx="423332" cy="406525"/>
            <a:chOff x="1794936" y="3860675"/>
            <a:chExt cx="423332" cy="406525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177BDBFA-01A9-80F1-C904-22FF66FF3A33}"/>
                </a:ext>
              </a:extLst>
            </p:cNvPr>
            <p:cNvCxnSpPr/>
            <p:nvPr/>
          </p:nvCxnSpPr>
          <p:spPr>
            <a:xfrm flipH="1">
              <a:off x="1794936" y="3860675"/>
              <a:ext cx="423332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8198B951-E34F-688B-715D-91043B43AA0B}"/>
                </a:ext>
              </a:extLst>
            </p:cNvPr>
            <p:cNvCxnSpPr>
              <a:cxnSpLocks/>
            </p:cNvCxnSpPr>
            <p:nvPr/>
          </p:nvCxnSpPr>
          <p:spPr>
            <a:xfrm>
              <a:off x="2218268" y="3860675"/>
              <a:ext cx="0" cy="406525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6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5106B5-3AD1-F8BD-E287-133370401BD3}"/>
              </a:ext>
            </a:extLst>
          </p:cNvPr>
          <p:cNvSpPr txBox="1"/>
          <p:nvPr/>
        </p:nvSpPr>
        <p:spPr>
          <a:xfrm>
            <a:off x="1114875" y="2064831"/>
            <a:ext cx="4280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三角定規の使い方は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自由です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Picture 2" descr="三角定規 イラスト素材 - iStock">
            <a:extLst>
              <a:ext uri="{FF2B5EF4-FFF2-40B4-BE49-F238E27FC236}">
                <a16:creationId xmlns:a16="http://schemas.microsoft.com/office/drawing/2014/main" id="{88BA526F-3140-32A4-DA11-D20081BBC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5" t="7589" r="10203" b="9525"/>
          <a:stretch/>
        </p:blipFill>
        <p:spPr bwMode="auto">
          <a:xfrm rot="5400000">
            <a:off x="7824715" y="3175691"/>
            <a:ext cx="2336801" cy="36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B387B98-7823-82F1-3E70-5D5028DAF844}"/>
              </a:ext>
            </a:extLst>
          </p:cNvPr>
          <p:cNvCxnSpPr>
            <a:cxnSpLocks/>
          </p:cNvCxnSpPr>
          <p:nvPr/>
        </p:nvCxnSpPr>
        <p:spPr>
          <a:xfrm>
            <a:off x="6275304" y="3827316"/>
            <a:ext cx="4826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89A37-2A41-D219-FD86-FFD2BC5379C5}"/>
              </a:ext>
            </a:extLst>
          </p:cNvPr>
          <p:cNvSpPr txBox="1"/>
          <p:nvPr/>
        </p:nvSpPr>
        <p:spPr>
          <a:xfrm>
            <a:off x="1387018" y="795867"/>
            <a:ext cx="5724644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垂直な直線の書き方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712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三角定規 イラスト素材 - iStock">
            <a:extLst>
              <a:ext uri="{FF2B5EF4-FFF2-40B4-BE49-F238E27FC236}">
                <a16:creationId xmlns:a16="http://schemas.microsoft.com/office/drawing/2014/main" id="{88BA526F-3140-32A4-DA11-D20081BBC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5" t="7589" r="10203" b="9525"/>
          <a:stretch/>
        </p:blipFill>
        <p:spPr bwMode="auto">
          <a:xfrm rot="5400000">
            <a:off x="7824715" y="3175691"/>
            <a:ext cx="2336801" cy="36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三角定規 イラスト素材 - iStock">
            <a:extLst>
              <a:ext uri="{FF2B5EF4-FFF2-40B4-BE49-F238E27FC236}">
                <a16:creationId xmlns:a16="http://schemas.microsoft.com/office/drawing/2014/main" id="{BC19DF36-1D6E-3A9B-87C6-3D241AF9E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39350" r="53195" b="9912"/>
          <a:stretch/>
        </p:blipFill>
        <p:spPr bwMode="auto">
          <a:xfrm>
            <a:off x="5335166" y="1609050"/>
            <a:ext cx="2150534" cy="22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B387B98-7823-82F1-3E70-5D5028DAF844}"/>
              </a:ext>
            </a:extLst>
          </p:cNvPr>
          <p:cNvCxnSpPr>
            <a:cxnSpLocks/>
          </p:cNvCxnSpPr>
          <p:nvPr/>
        </p:nvCxnSpPr>
        <p:spPr>
          <a:xfrm>
            <a:off x="6275304" y="3827316"/>
            <a:ext cx="4826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89A37-2A41-D219-FD86-FFD2BC5379C5}"/>
              </a:ext>
            </a:extLst>
          </p:cNvPr>
          <p:cNvSpPr txBox="1"/>
          <p:nvPr/>
        </p:nvSpPr>
        <p:spPr>
          <a:xfrm>
            <a:off x="1387018" y="795867"/>
            <a:ext cx="5724644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垂直な直線の書き方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D26DA8-9063-C37A-92B0-60A53F8AFC51}"/>
              </a:ext>
            </a:extLst>
          </p:cNvPr>
          <p:cNvSpPr txBox="1"/>
          <p:nvPr/>
        </p:nvSpPr>
        <p:spPr>
          <a:xfrm>
            <a:off x="1114875" y="2064831"/>
            <a:ext cx="4280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三角定規の使い方は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自由です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57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三角定規 イラスト素材 - iStock">
            <a:extLst>
              <a:ext uri="{FF2B5EF4-FFF2-40B4-BE49-F238E27FC236}">
                <a16:creationId xmlns:a16="http://schemas.microsoft.com/office/drawing/2014/main" id="{88BA526F-3140-32A4-DA11-D20081BBC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5" t="7589" r="10203" b="9525"/>
          <a:stretch/>
        </p:blipFill>
        <p:spPr bwMode="auto">
          <a:xfrm rot="5400000">
            <a:off x="7824715" y="3175691"/>
            <a:ext cx="2336801" cy="36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三角定規 イラスト素材 - iStock">
            <a:extLst>
              <a:ext uri="{FF2B5EF4-FFF2-40B4-BE49-F238E27FC236}">
                <a16:creationId xmlns:a16="http://schemas.microsoft.com/office/drawing/2014/main" id="{BC19DF36-1D6E-3A9B-87C6-3D241AF9E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39350" r="53195" b="9912"/>
          <a:stretch/>
        </p:blipFill>
        <p:spPr bwMode="auto">
          <a:xfrm>
            <a:off x="5335166" y="1609050"/>
            <a:ext cx="2150534" cy="22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B387B98-7823-82F1-3E70-5D5028DAF844}"/>
              </a:ext>
            </a:extLst>
          </p:cNvPr>
          <p:cNvCxnSpPr>
            <a:cxnSpLocks/>
          </p:cNvCxnSpPr>
          <p:nvPr/>
        </p:nvCxnSpPr>
        <p:spPr>
          <a:xfrm>
            <a:off x="6275304" y="3827316"/>
            <a:ext cx="4826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D11C42B-D4D7-0CAB-AA6A-1D7AFFF9011B}"/>
              </a:ext>
            </a:extLst>
          </p:cNvPr>
          <p:cNvCxnSpPr>
            <a:cxnSpLocks/>
          </p:cNvCxnSpPr>
          <p:nvPr/>
        </p:nvCxnSpPr>
        <p:spPr>
          <a:xfrm>
            <a:off x="8747582" y="1323226"/>
            <a:ext cx="0" cy="24959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89A37-2A41-D219-FD86-FFD2BC5379C5}"/>
              </a:ext>
            </a:extLst>
          </p:cNvPr>
          <p:cNvSpPr txBox="1"/>
          <p:nvPr/>
        </p:nvSpPr>
        <p:spPr>
          <a:xfrm>
            <a:off x="1387018" y="795867"/>
            <a:ext cx="5724644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垂直な直線の書き方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D26DA8-9063-C37A-92B0-60A53F8AFC51}"/>
              </a:ext>
            </a:extLst>
          </p:cNvPr>
          <p:cNvSpPr txBox="1"/>
          <p:nvPr/>
        </p:nvSpPr>
        <p:spPr>
          <a:xfrm>
            <a:off x="1114875" y="2064831"/>
            <a:ext cx="4280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三角定規の使い方は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自由です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0573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0C04AC-AB94-08B3-3F69-094768A6AFC2}"/>
              </a:ext>
            </a:extLst>
          </p:cNvPr>
          <p:cNvSpPr txBox="1"/>
          <p:nvPr/>
        </p:nvSpPr>
        <p:spPr>
          <a:xfrm>
            <a:off x="6489115" y="5126978"/>
            <a:ext cx="3246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2"/>
              </a:rPr>
              <a:t>啓林館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の動画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9D8AC-2111-0C32-047F-69A80913B9F5}"/>
              </a:ext>
            </a:extLst>
          </p:cNvPr>
          <p:cNvSpPr txBox="1"/>
          <p:nvPr/>
        </p:nvSpPr>
        <p:spPr>
          <a:xfrm>
            <a:off x="6489115" y="3110658"/>
            <a:ext cx="4272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3"/>
              </a:rPr>
              <a:t>大日本図書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の動画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89A37-2A41-D219-FD86-FFD2BC5379C5}"/>
              </a:ext>
            </a:extLst>
          </p:cNvPr>
          <p:cNvSpPr txBox="1"/>
          <p:nvPr/>
        </p:nvSpPr>
        <p:spPr>
          <a:xfrm>
            <a:off x="1387018" y="795867"/>
            <a:ext cx="6191118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垂直と平行のプリント５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67B5FF-B82A-8EC3-A897-7421C1695F54}"/>
              </a:ext>
            </a:extLst>
          </p:cNvPr>
          <p:cNvSpPr txBox="1"/>
          <p:nvPr/>
        </p:nvSpPr>
        <p:spPr>
          <a:xfrm>
            <a:off x="1114875" y="2184456"/>
            <a:ext cx="608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　あ に垂直な線の書き方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6D2736-724F-5488-DDF0-9EE71C7AFEAA}"/>
              </a:ext>
            </a:extLst>
          </p:cNvPr>
          <p:cNvSpPr txBox="1"/>
          <p:nvPr/>
        </p:nvSpPr>
        <p:spPr>
          <a:xfrm>
            <a:off x="1114875" y="4118818"/>
            <a:ext cx="896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　点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を通って い に垂直な線の書き方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19E8B73-F589-753D-A1B4-6DA83106A7B3}"/>
              </a:ext>
            </a:extLst>
          </p:cNvPr>
          <p:cNvSpPr/>
          <p:nvPr/>
        </p:nvSpPr>
        <p:spPr>
          <a:xfrm>
            <a:off x="1894114" y="2169959"/>
            <a:ext cx="707572" cy="7075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76C8B86-FEB0-6705-7C50-8F6D348454EC}"/>
              </a:ext>
            </a:extLst>
          </p:cNvPr>
          <p:cNvSpPr/>
          <p:nvPr/>
        </p:nvSpPr>
        <p:spPr>
          <a:xfrm>
            <a:off x="4757057" y="4086279"/>
            <a:ext cx="707572" cy="7075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62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89A37-2A41-D219-FD86-FFD2BC5379C5}"/>
              </a:ext>
            </a:extLst>
          </p:cNvPr>
          <p:cNvSpPr txBox="1"/>
          <p:nvPr/>
        </p:nvSpPr>
        <p:spPr>
          <a:xfrm>
            <a:off x="1099151" y="795867"/>
            <a:ext cx="5724644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平行な直線の書き方</a:t>
            </a:r>
            <a:endParaRPr kumimoji="1" lang="ja-JP" altLang="en-US" sz="4800" dirty="0"/>
          </a:p>
        </p:txBody>
      </p:sp>
      <p:pic>
        <p:nvPicPr>
          <p:cNvPr id="7" name="Picture 4" descr="三角定規 イラスト素材 - iStock">
            <a:extLst>
              <a:ext uri="{FF2B5EF4-FFF2-40B4-BE49-F238E27FC236}">
                <a16:creationId xmlns:a16="http://schemas.microsoft.com/office/drawing/2014/main" id="{73F7FCD2-6476-A96D-10C6-46040F1BF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39350" r="53195" b="9912"/>
          <a:stretch/>
        </p:blipFill>
        <p:spPr bwMode="auto">
          <a:xfrm rot="8079035">
            <a:off x="5840928" y="1907085"/>
            <a:ext cx="2150534" cy="22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三角定規 イラスト素材 - iStock">
            <a:extLst>
              <a:ext uri="{FF2B5EF4-FFF2-40B4-BE49-F238E27FC236}">
                <a16:creationId xmlns:a16="http://schemas.microsoft.com/office/drawing/2014/main" id="{3E0E78CD-D64A-27D1-8AD5-6B557EFB2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5" t="7589" r="10203" b="9525"/>
          <a:stretch/>
        </p:blipFill>
        <p:spPr bwMode="auto">
          <a:xfrm rot="5400000">
            <a:off x="7559661" y="3208286"/>
            <a:ext cx="2336801" cy="36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5B464B0-DD73-DD9A-9B5A-94ADD430C3EA}"/>
              </a:ext>
            </a:extLst>
          </p:cNvPr>
          <p:cNvCxnSpPr>
            <a:cxnSpLocks/>
          </p:cNvCxnSpPr>
          <p:nvPr/>
        </p:nvCxnSpPr>
        <p:spPr>
          <a:xfrm>
            <a:off x="5713928" y="3851752"/>
            <a:ext cx="55104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7357618-3B4B-CC5D-C741-6AA29C7C1DD1}"/>
              </a:ext>
            </a:extLst>
          </p:cNvPr>
          <p:cNvCxnSpPr>
            <a:cxnSpLocks/>
          </p:cNvCxnSpPr>
          <p:nvPr/>
        </p:nvCxnSpPr>
        <p:spPr>
          <a:xfrm>
            <a:off x="6916195" y="2107618"/>
            <a:ext cx="43081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941DDD-B2AB-0D94-3768-1E3AEF8DD602}"/>
              </a:ext>
            </a:extLst>
          </p:cNvPr>
          <p:cNvSpPr txBox="1"/>
          <p:nvPr/>
        </p:nvSpPr>
        <p:spPr>
          <a:xfrm>
            <a:off x="1114875" y="2064831"/>
            <a:ext cx="4280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三角定規の使い方は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自由です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9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4.583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89A37-2A41-D219-FD86-FFD2BC5379C5}"/>
              </a:ext>
            </a:extLst>
          </p:cNvPr>
          <p:cNvSpPr txBox="1"/>
          <p:nvPr/>
        </p:nvSpPr>
        <p:spPr>
          <a:xfrm>
            <a:off x="1099151" y="795867"/>
            <a:ext cx="6191118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垂直と平行のプリント６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6A3037-FB38-21B5-50E0-BC3995F26F6D}"/>
              </a:ext>
            </a:extLst>
          </p:cNvPr>
          <p:cNvSpPr txBox="1"/>
          <p:nvPr/>
        </p:nvSpPr>
        <p:spPr>
          <a:xfrm>
            <a:off x="5802377" y="3091326"/>
            <a:ext cx="4272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2"/>
              </a:rPr>
              <a:t>大日本図書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の動画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40433B-84B4-6021-67D8-79977F55BCDB}"/>
              </a:ext>
            </a:extLst>
          </p:cNvPr>
          <p:cNvSpPr txBox="1"/>
          <p:nvPr/>
        </p:nvSpPr>
        <p:spPr>
          <a:xfrm>
            <a:off x="5802377" y="5262978"/>
            <a:ext cx="3246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3"/>
              </a:rPr>
              <a:t>啓林館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の動画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D76D20-F4E9-5A5C-0F2A-9290C4C1DA98}"/>
              </a:ext>
            </a:extLst>
          </p:cNvPr>
          <p:cNvSpPr txBox="1"/>
          <p:nvPr/>
        </p:nvSpPr>
        <p:spPr>
          <a:xfrm>
            <a:off x="1114875" y="2160460"/>
            <a:ext cx="608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　あ に平行な線の書き方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91FA04-E98C-6F4A-A4AE-7B264CE64B43}"/>
              </a:ext>
            </a:extLst>
          </p:cNvPr>
          <p:cNvSpPr txBox="1"/>
          <p:nvPr/>
        </p:nvSpPr>
        <p:spPr>
          <a:xfrm>
            <a:off x="1114875" y="4177152"/>
            <a:ext cx="896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　点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を通って い に平行な線の書き方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BF1E02E-7F3E-217B-84F6-9DB9D554FB62}"/>
              </a:ext>
            </a:extLst>
          </p:cNvPr>
          <p:cNvSpPr/>
          <p:nvPr/>
        </p:nvSpPr>
        <p:spPr>
          <a:xfrm>
            <a:off x="1894114" y="2160460"/>
            <a:ext cx="707572" cy="7075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0C41E3E-A317-F700-1B73-746E6D0F335F}"/>
              </a:ext>
            </a:extLst>
          </p:cNvPr>
          <p:cNvSpPr/>
          <p:nvPr/>
        </p:nvSpPr>
        <p:spPr>
          <a:xfrm>
            <a:off x="4757057" y="4144613"/>
            <a:ext cx="707572" cy="7075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93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89A37-2A41-D219-FD86-FFD2BC5379C5}"/>
              </a:ext>
            </a:extLst>
          </p:cNvPr>
          <p:cNvSpPr txBox="1"/>
          <p:nvPr/>
        </p:nvSpPr>
        <p:spPr>
          <a:xfrm>
            <a:off x="1099151" y="795867"/>
            <a:ext cx="6191118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垂直と平行のプリント７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6A3037-FB38-21B5-50E0-BC3995F26F6D}"/>
              </a:ext>
            </a:extLst>
          </p:cNvPr>
          <p:cNvSpPr txBox="1"/>
          <p:nvPr/>
        </p:nvSpPr>
        <p:spPr>
          <a:xfrm>
            <a:off x="1839919" y="3091326"/>
            <a:ext cx="391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　　　）と（　　　），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D76D20-F4E9-5A5C-0F2A-9290C4C1DA98}"/>
              </a:ext>
            </a:extLst>
          </p:cNvPr>
          <p:cNvSpPr txBox="1"/>
          <p:nvPr/>
        </p:nvSpPr>
        <p:spPr>
          <a:xfrm>
            <a:off x="1114875" y="2160460"/>
            <a:ext cx="7253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　垂直になっている直線のペア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91FA04-E98C-6F4A-A4AE-7B264CE64B43}"/>
              </a:ext>
            </a:extLst>
          </p:cNvPr>
          <p:cNvSpPr txBox="1"/>
          <p:nvPr/>
        </p:nvSpPr>
        <p:spPr>
          <a:xfrm>
            <a:off x="1114875" y="4022192"/>
            <a:ext cx="7253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　平行になっている直線のペア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083477-1816-CAF8-B051-259F06562C0C}"/>
              </a:ext>
            </a:extLst>
          </p:cNvPr>
          <p:cNvSpPr txBox="1"/>
          <p:nvPr/>
        </p:nvSpPr>
        <p:spPr>
          <a:xfrm>
            <a:off x="5597031" y="3091326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　　　）と（　　　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D70E4-04FC-F62D-8116-5F9AAA267D7B}"/>
              </a:ext>
            </a:extLst>
          </p:cNvPr>
          <p:cNvSpPr txBox="1"/>
          <p:nvPr/>
        </p:nvSpPr>
        <p:spPr>
          <a:xfrm>
            <a:off x="1839919" y="4811269"/>
            <a:ext cx="391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　　　）と（　　　），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E136D0-E526-594E-C779-1CA464A2B89E}"/>
              </a:ext>
            </a:extLst>
          </p:cNvPr>
          <p:cNvSpPr txBox="1"/>
          <p:nvPr/>
        </p:nvSpPr>
        <p:spPr>
          <a:xfrm>
            <a:off x="5597031" y="4811269"/>
            <a:ext cx="391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　　　）と（　　　），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9EF8C5-FA1F-B089-DAFD-DD76F81AFE81}"/>
              </a:ext>
            </a:extLst>
          </p:cNvPr>
          <p:cNvSpPr txBox="1"/>
          <p:nvPr/>
        </p:nvSpPr>
        <p:spPr>
          <a:xfrm>
            <a:off x="1839919" y="55410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　　　）と（　　　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7CCBD0-8A9F-F356-154A-8DE2623B57E1}"/>
              </a:ext>
            </a:extLst>
          </p:cNvPr>
          <p:cNvSpPr txBox="1"/>
          <p:nvPr/>
        </p:nvSpPr>
        <p:spPr>
          <a:xfrm>
            <a:off x="2301486" y="3058452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F40514-742D-918C-0602-BD3B063A6510}"/>
              </a:ext>
            </a:extLst>
          </p:cNvPr>
          <p:cNvSpPr txBox="1"/>
          <p:nvPr/>
        </p:nvSpPr>
        <p:spPr>
          <a:xfrm>
            <a:off x="4194710" y="3058452"/>
            <a:ext cx="614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1038A9-13DF-5736-E4E1-DA02016FFEE2}"/>
              </a:ext>
            </a:extLst>
          </p:cNvPr>
          <p:cNvSpPr txBox="1"/>
          <p:nvPr/>
        </p:nvSpPr>
        <p:spPr>
          <a:xfrm>
            <a:off x="6150728" y="3058452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39DC36-47C6-D7F4-8059-F011BC6F8219}"/>
              </a:ext>
            </a:extLst>
          </p:cNvPr>
          <p:cNvSpPr txBox="1"/>
          <p:nvPr/>
        </p:nvSpPr>
        <p:spPr>
          <a:xfrm>
            <a:off x="7951822" y="3058452"/>
            <a:ext cx="689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5D7CAF-F34D-9A6E-71BA-F80752DEE9F7}"/>
              </a:ext>
            </a:extLst>
          </p:cNvPr>
          <p:cNvSpPr txBox="1"/>
          <p:nvPr/>
        </p:nvSpPr>
        <p:spPr>
          <a:xfrm>
            <a:off x="2301486" y="4781608"/>
            <a:ext cx="689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B2A385-74E5-CC0F-761C-1F7B16252A18}"/>
              </a:ext>
            </a:extLst>
          </p:cNvPr>
          <p:cNvSpPr txBox="1"/>
          <p:nvPr/>
        </p:nvSpPr>
        <p:spPr>
          <a:xfrm>
            <a:off x="4194710" y="4781608"/>
            <a:ext cx="614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7E40C88-484C-4949-485C-BBDD175A34E3}"/>
              </a:ext>
            </a:extLst>
          </p:cNvPr>
          <p:cNvSpPr txBox="1"/>
          <p:nvPr/>
        </p:nvSpPr>
        <p:spPr>
          <a:xfrm>
            <a:off x="6150728" y="4795588"/>
            <a:ext cx="676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C7CDC7-F324-408C-BA88-6D207E2CD194}"/>
              </a:ext>
            </a:extLst>
          </p:cNvPr>
          <p:cNvSpPr txBox="1"/>
          <p:nvPr/>
        </p:nvSpPr>
        <p:spPr>
          <a:xfrm>
            <a:off x="7951822" y="4795588"/>
            <a:ext cx="628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24775DF-DD33-22B6-BE12-C2CDD7290C55}"/>
              </a:ext>
            </a:extLst>
          </p:cNvPr>
          <p:cNvSpPr txBox="1"/>
          <p:nvPr/>
        </p:nvSpPr>
        <p:spPr>
          <a:xfrm>
            <a:off x="2301486" y="548949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F4EA00A-CE66-D4A1-AA8F-6BD34A8E18B5}"/>
              </a:ext>
            </a:extLst>
          </p:cNvPr>
          <p:cNvSpPr txBox="1"/>
          <p:nvPr/>
        </p:nvSpPr>
        <p:spPr>
          <a:xfrm>
            <a:off x="4194710" y="5489494"/>
            <a:ext cx="671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</a:p>
        </p:txBody>
      </p:sp>
    </p:spTree>
    <p:extLst>
      <p:ext uri="{BB962C8B-B14F-4D97-AF65-F5344CB8AC3E}">
        <p14:creationId xmlns:p14="http://schemas.microsoft.com/office/powerpoint/2010/main" val="3515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6A3037-FB38-21B5-50E0-BC3995F26F6D}"/>
              </a:ext>
            </a:extLst>
          </p:cNvPr>
          <p:cNvSpPr txBox="1"/>
          <p:nvPr/>
        </p:nvSpPr>
        <p:spPr>
          <a:xfrm>
            <a:off x="6412960" y="2165549"/>
            <a:ext cx="2786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辺（　　　　　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B651DC-5CFC-EDF8-E7DF-8A591712B295}"/>
              </a:ext>
            </a:extLst>
          </p:cNvPr>
          <p:cNvSpPr txBox="1"/>
          <p:nvPr/>
        </p:nvSpPr>
        <p:spPr>
          <a:xfrm>
            <a:off x="6412960" y="3058177"/>
            <a:ext cx="2786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辺（　　　　　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89A37-2A41-D219-FD86-FFD2BC5379C5}"/>
              </a:ext>
            </a:extLst>
          </p:cNvPr>
          <p:cNvSpPr txBox="1"/>
          <p:nvPr/>
        </p:nvSpPr>
        <p:spPr>
          <a:xfrm>
            <a:off x="1099151" y="795867"/>
            <a:ext cx="6191118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垂直と平行のプリント７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D76D20-F4E9-5A5C-0F2A-9290C4C1DA98}"/>
              </a:ext>
            </a:extLst>
          </p:cNvPr>
          <p:cNvSpPr txBox="1"/>
          <p:nvPr/>
        </p:nvSpPr>
        <p:spPr>
          <a:xfrm>
            <a:off x="1114875" y="2160460"/>
            <a:ext cx="5170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　辺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AB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と平行な辺は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91FA04-E98C-6F4A-A4AE-7B264CE64B43}"/>
              </a:ext>
            </a:extLst>
          </p:cNvPr>
          <p:cNvSpPr txBox="1"/>
          <p:nvPr/>
        </p:nvSpPr>
        <p:spPr>
          <a:xfrm>
            <a:off x="1114875" y="4022192"/>
            <a:ext cx="5170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　辺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AB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と垂直な辺は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5D7CAF-F34D-9A6E-71BA-F80752DEE9F7}"/>
              </a:ext>
            </a:extLst>
          </p:cNvPr>
          <p:cNvSpPr txBox="1"/>
          <p:nvPr/>
        </p:nvSpPr>
        <p:spPr>
          <a:xfrm>
            <a:off x="7461324" y="2160460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DC</a:t>
            </a:r>
            <a:endParaRPr kumimoji="1" lang="ja-JP" altLang="en-US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7E40C88-484C-4949-485C-BBDD175A34E3}"/>
              </a:ext>
            </a:extLst>
          </p:cNvPr>
          <p:cNvSpPr txBox="1"/>
          <p:nvPr/>
        </p:nvSpPr>
        <p:spPr>
          <a:xfrm>
            <a:off x="7467735" y="3090932"/>
            <a:ext cx="962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AD</a:t>
            </a:r>
            <a:endParaRPr kumimoji="1" lang="ja-JP" altLang="en-US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C4E353-CA80-0B6E-2312-18C5B192C52C}"/>
              </a:ext>
            </a:extLst>
          </p:cNvPr>
          <p:cNvSpPr txBox="1"/>
          <p:nvPr/>
        </p:nvSpPr>
        <p:spPr>
          <a:xfrm>
            <a:off x="1909964" y="3053088"/>
            <a:ext cx="4374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辺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BC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と平行な辺は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EB411D-C532-0373-A77A-9E59C9464734}"/>
              </a:ext>
            </a:extLst>
          </p:cNvPr>
          <p:cNvSpPr txBox="1"/>
          <p:nvPr/>
        </p:nvSpPr>
        <p:spPr>
          <a:xfrm>
            <a:off x="6412960" y="4054455"/>
            <a:ext cx="2786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辺（　　　　　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64D51A8-9D7E-ACD2-737B-631E33D43D94}"/>
              </a:ext>
            </a:extLst>
          </p:cNvPr>
          <p:cNvSpPr txBox="1"/>
          <p:nvPr/>
        </p:nvSpPr>
        <p:spPr>
          <a:xfrm>
            <a:off x="6412960" y="4947083"/>
            <a:ext cx="2786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辺（　　　　　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46030C1-EF98-8018-778A-49A2136836B4}"/>
              </a:ext>
            </a:extLst>
          </p:cNvPr>
          <p:cNvSpPr txBox="1"/>
          <p:nvPr/>
        </p:nvSpPr>
        <p:spPr>
          <a:xfrm>
            <a:off x="7461324" y="4049366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AD</a:t>
            </a:r>
            <a:endParaRPr kumimoji="1" lang="ja-JP" altLang="en-US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D09F88-0206-7761-2548-453EC30E7DD2}"/>
              </a:ext>
            </a:extLst>
          </p:cNvPr>
          <p:cNvSpPr txBox="1"/>
          <p:nvPr/>
        </p:nvSpPr>
        <p:spPr>
          <a:xfrm>
            <a:off x="7467735" y="4979838"/>
            <a:ext cx="962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BC</a:t>
            </a:r>
            <a:endParaRPr kumimoji="1" lang="ja-JP" altLang="en-US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3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16FBD-173C-0D82-420C-343AF8AA9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6058"/>
            <a:ext cx="9144000" cy="2155371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垂直と平行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49D90D-3628-C7B7-2767-4AF13EF51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2903"/>
            <a:ext cx="9427028" cy="3035753"/>
          </a:xfrm>
        </p:spPr>
        <p:txBody>
          <a:bodyPr>
            <a:noAutofit/>
          </a:bodyPr>
          <a:lstStyle/>
          <a:p>
            <a:pPr algn="l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（同じ平面上で）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本の直線が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直角に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交わる場合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本の直線が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交わらない場合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学習しました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0348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60947F-9CB7-DE2E-7EF4-B156ADA19E0D}"/>
              </a:ext>
            </a:extLst>
          </p:cNvPr>
          <p:cNvSpPr txBox="1"/>
          <p:nvPr/>
        </p:nvSpPr>
        <p:spPr>
          <a:xfrm>
            <a:off x="874057" y="589210"/>
            <a:ext cx="10443885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２本の直線が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交わってできる角度が（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）のとき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この２本の直線は（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）であるといいます</a:t>
            </a:r>
            <a:endParaRPr kumimoji="1" lang="ja-JP" altLang="en-US" sz="40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9DA50C0-D0D7-3C50-8B3D-6B9B2A0146FC}"/>
              </a:ext>
            </a:extLst>
          </p:cNvPr>
          <p:cNvCxnSpPr/>
          <p:nvPr/>
        </p:nvCxnSpPr>
        <p:spPr>
          <a:xfrm>
            <a:off x="2779214" y="2959037"/>
            <a:ext cx="0" cy="28363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F5361D8-A54C-921D-2076-8C2194687FDD}"/>
              </a:ext>
            </a:extLst>
          </p:cNvPr>
          <p:cNvCxnSpPr/>
          <p:nvPr/>
        </p:nvCxnSpPr>
        <p:spPr>
          <a:xfrm>
            <a:off x="1339881" y="4461933"/>
            <a:ext cx="28617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CB371FC-36C9-567B-C381-AD9F8361BAD8}"/>
              </a:ext>
            </a:extLst>
          </p:cNvPr>
          <p:cNvCxnSpPr>
            <a:cxnSpLocks/>
          </p:cNvCxnSpPr>
          <p:nvPr/>
        </p:nvCxnSpPr>
        <p:spPr>
          <a:xfrm>
            <a:off x="4950871" y="5016500"/>
            <a:ext cx="2116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ADF00E0-EABA-B5F7-C9E7-84E597B9D77A}"/>
              </a:ext>
            </a:extLst>
          </p:cNvPr>
          <p:cNvCxnSpPr/>
          <p:nvPr/>
        </p:nvCxnSpPr>
        <p:spPr>
          <a:xfrm>
            <a:off x="6017672" y="2913434"/>
            <a:ext cx="0" cy="210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40B11E7-35EC-70DF-7373-9E69D0C05221}"/>
              </a:ext>
            </a:extLst>
          </p:cNvPr>
          <p:cNvCxnSpPr/>
          <p:nvPr/>
        </p:nvCxnSpPr>
        <p:spPr>
          <a:xfrm>
            <a:off x="7833731" y="4847166"/>
            <a:ext cx="2133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C05725-4EBC-B051-9376-A868651C194B}"/>
              </a:ext>
            </a:extLst>
          </p:cNvPr>
          <p:cNvCxnSpPr>
            <a:cxnSpLocks/>
          </p:cNvCxnSpPr>
          <p:nvPr/>
        </p:nvCxnSpPr>
        <p:spPr>
          <a:xfrm>
            <a:off x="10678514" y="3043766"/>
            <a:ext cx="0" cy="225636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CCB111C-C625-8840-C64F-EC1DAD7CA1CB}"/>
              </a:ext>
            </a:extLst>
          </p:cNvPr>
          <p:cNvGrpSpPr/>
          <p:nvPr/>
        </p:nvGrpSpPr>
        <p:grpSpPr>
          <a:xfrm>
            <a:off x="10255182" y="4461933"/>
            <a:ext cx="423332" cy="372534"/>
            <a:chOff x="4978400" y="3776133"/>
            <a:chExt cx="423332" cy="372534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428BE9EB-E666-EA5E-094A-95DA7E5BF19D}"/>
                </a:ext>
              </a:extLst>
            </p:cNvPr>
            <p:cNvCxnSpPr/>
            <p:nvPr/>
          </p:nvCxnSpPr>
          <p:spPr>
            <a:xfrm flipH="1">
              <a:off x="4978400" y="3776133"/>
              <a:ext cx="42333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A094A5F9-A76A-D596-8F74-EC888CD98811}"/>
                </a:ext>
              </a:extLst>
            </p:cNvPr>
            <p:cNvCxnSpPr>
              <a:cxnSpLocks/>
            </p:cNvCxnSpPr>
            <p:nvPr/>
          </p:nvCxnSpPr>
          <p:spPr>
            <a:xfrm>
              <a:off x="4978400" y="3776133"/>
              <a:ext cx="0" cy="37253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213EC3E-3A2E-0E24-B680-B408161EE717}"/>
              </a:ext>
            </a:extLst>
          </p:cNvPr>
          <p:cNvGrpSpPr/>
          <p:nvPr/>
        </p:nvGrpSpPr>
        <p:grpSpPr>
          <a:xfrm>
            <a:off x="2779214" y="4055408"/>
            <a:ext cx="423332" cy="406525"/>
            <a:chOff x="1794936" y="3860675"/>
            <a:chExt cx="423332" cy="406525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F0C11E8E-C179-D376-2A09-C8EB90DFF668}"/>
                </a:ext>
              </a:extLst>
            </p:cNvPr>
            <p:cNvCxnSpPr/>
            <p:nvPr/>
          </p:nvCxnSpPr>
          <p:spPr>
            <a:xfrm flipH="1">
              <a:off x="1794936" y="3860675"/>
              <a:ext cx="42333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1539B60-CAE2-05E8-69CA-4243A9A51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18268" y="3860675"/>
              <a:ext cx="0" cy="4065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7D4C427-1EBB-24C5-092A-B375F07B58C1}"/>
              </a:ext>
            </a:extLst>
          </p:cNvPr>
          <p:cNvGrpSpPr/>
          <p:nvPr/>
        </p:nvGrpSpPr>
        <p:grpSpPr>
          <a:xfrm>
            <a:off x="6009205" y="4599392"/>
            <a:ext cx="423332" cy="406525"/>
            <a:chOff x="1794936" y="3860675"/>
            <a:chExt cx="423332" cy="406525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BA36B05-1A25-9CF1-56DB-A35408A6E783}"/>
                </a:ext>
              </a:extLst>
            </p:cNvPr>
            <p:cNvCxnSpPr/>
            <p:nvPr/>
          </p:nvCxnSpPr>
          <p:spPr>
            <a:xfrm flipH="1">
              <a:off x="1794936" y="3860675"/>
              <a:ext cx="4233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7332D7E-63D3-62FC-F648-013336F16726}"/>
                </a:ext>
              </a:extLst>
            </p:cNvPr>
            <p:cNvCxnSpPr>
              <a:cxnSpLocks/>
            </p:cNvCxnSpPr>
            <p:nvPr/>
          </p:nvCxnSpPr>
          <p:spPr>
            <a:xfrm>
              <a:off x="2218268" y="3860675"/>
              <a:ext cx="0" cy="4065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F00B2F-89C1-53EB-5C36-FF019ED114A5}"/>
              </a:ext>
            </a:extLst>
          </p:cNvPr>
          <p:cNvSpPr txBox="1"/>
          <p:nvPr/>
        </p:nvSpPr>
        <p:spPr>
          <a:xfrm>
            <a:off x="3386671" y="5727160"/>
            <a:ext cx="627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直角の記号～１つ書けば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だよ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2CD6016-5353-14C1-4D76-40924606A73D}"/>
              </a:ext>
            </a:extLst>
          </p:cNvPr>
          <p:cNvSpPr/>
          <p:nvPr/>
        </p:nvSpPr>
        <p:spPr>
          <a:xfrm>
            <a:off x="2429993" y="3757052"/>
            <a:ext cx="1003235" cy="1003235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574975A-C254-BBE9-A0EA-EEEDEDB98D2E}"/>
              </a:ext>
            </a:extLst>
          </p:cNvPr>
          <p:cNvCxnSpPr>
            <a:endCxn id="11" idx="5"/>
          </p:cNvCxnSpPr>
          <p:nvPr/>
        </p:nvCxnSpPr>
        <p:spPr>
          <a:xfrm flipH="1" flipV="1">
            <a:off x="3177151" y="4760287"/>
            <a:ext cx="256077" cy="82771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8336920-F045-E701-5465-C1CB1F70D480}"/>
              </a:ext>
            </a:extLst>
          </p:cNvPr>
          <p:cNvCxnSpPr>
            <a:cxnSpLocks/>
          </p:cNvCxnSpPr>
          <p:nvPr/>
        </p:nvCxnSpPr>
        <p:spPr>
          <a:xfrm>
            <a:off x="9967331" y="4847166"/>
            <a:ext cx="711183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373970F3-99CD-EDF1-B0BC-2BF0510C3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739371"/>
              </p:ext>
            </p:extLst>
          </p:nvPr>
        </p:nvGraphicFramePr>
        <p:xfrm>
          <a:off x="1388533" y="1097353"/>
          <a:ext cx="9720263" cy="563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277300" imgH="5962642" progId="Excel.Sheet.12">
                  <p:embed/>
                </p:oleObj>
              </mc:Choice>
              <mc:Fallback>
                <p:oleObj name="Worksheet" r:id="rId3" imgW="10277300" imgH="59626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8533" y="1097353"/>
                        <a:ext cx="9720263" cy="563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57723E-B9BD-7EAC-1E29-D3A230CC93D7}"/>
              </a:ext>
            </a:extLst>
          </p:cNvPr>
          <p:cNvSpPr txBox="1"/>
          <p:nvPr/>
        </p:nvSpPr>
        <p:spPr>
          <a:xfrm>
            <a:off x="1890976" y="389467"/>
            <a:ext cx="926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垂直の関係にある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直線を探してみよう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014EC34-1784-98A5-5BEC-DE85C43BB64F}"/>
              </a:ext>
            </a:extLst>
          </p:cNvPr>
          <p:cNvCxnSpPr/>
          <p:nvPr/>
        </p:nvCxnSpPr>
        <p:spPr>
          <a:xfrm>
            <a:off x="3031067" y="1608666"/>
            <a:ext cx="0" cy="21505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CBB5506-51D6-3E28-C1DF-75FA29E5A03B}"/>
              </a:ext>
            </a:extLst>
          </p:cNvPr>
          <p:cNvCxnSpPr>
            <a:cxnSpLocks/>
          </p:cNvCxnSpPr>
          <p:nvPr/>
        </p:nvCxnSpPr>
        <p:spPr>
          <a:xfrm flipV="1">
            <a:off x="1919155" y="1688973"/>
            <a:ext cx="2223824" cy="211666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E221D6B-562C-9E28-486D-AA0B12D7D3E8}"/>
              </a:ext>
            </a:extLst>
          </p:cNvPr>
          <p:cNvCxnSpPr>
            <a:cxnSpLocks/>
          </p:cNvCxnSpPr>
          <p:nvPr/>
        </p:nvCxnSpPr>
        <p:spPr>
          <a:xfrm>
            <a:off x="5195491" y="1650248"/>
            <a:ext cx="2111241" cy="21505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C573C81-BE24-593A-3DF2-789A82523F0E}"/>
              </a:ext>
            </a:extLst>
          </p:cNvPr>
          <p:cNvCxnSpPr/>
          <p:nvPr/>
        </p:nvCxnSpPr>
        <p:spPr>
          <a:xfrm flipV="1">
            <a:off x="5206999" y="1650248"/>
            <a:ext cx="2099733" cy="21505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5BC1C55-CFD4-59D1-278C-2015838B0A04}"/>
              </a:ext>
            </a:extLst>
          </p:cNvPr>
          <p:cNvCxnSpPr/>
          <p:nvPr/>
        </p:nvCxnSpPr>
        <p:spPr>
          <a:xfrm>
            <a:off x="8412165" y="2704723"/>
            <a:ext cx="2167467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3751068-6141-D9E1-AA0C-ACDCD3898147}"/>
              </a:ext>
            </a:extLst>
          </p:cNvPr>
          <p:cNvCxnSpPr>
            <a:cxnSpLocks/>
          </p:cNvCxnSpPr>
          <p:nvPr/>
        </p:nvCxnSpPr>
        <p:spPr>
          <a:xfrm>
            <a:off x="10030835" y="1608666"/>
            <a:ext cx="0" cy="219211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66A2D33-D0C2-C270-55D8-67BFA80B756A}"/>
              </a:ext>
            </a:extLst>
          </p:cNvPr>
          <p:cNvCxnSpPr/>
          <p:nvPr/>
        </p:nvCxnSpPr>
        <p:spPr>
          <a:xfrm>
            <a:off x="1890976" y="4334933"/>
            <a:ext cx="22238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7174016-7890-0552-E246-A4738ED2B292}"/>
              </a:ext>
            </a:extLst>
          </p:cNvPr>
          <p:cNvCxnSpPr/>
          <p:nvPr/>
        </p:nvCxnSpPr>
        <p:spPr>
          <a:xfrm>
            <a:off x="2497863" y="4317999"/>
            <a:ext cx="0" cy="215053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1F64DB3-4564-DBB5-3477-C0415D0A5A26}"/>
              </a:ext>
            </a:extLst>
          </p:cNvPr>
          <p:cNvCxnSpPr/>
          <p:nvPr/>
        </p:nvCxnSpPr>
        <p:spPr>
          <a:xfrm>
            <a:off x="5181600" y="4859866"/>
            <a:ext cx="1574800" cy="160866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5F6ACEE-2343-5299-E6B2-BDA6E7B4AB02}"/>
              </a:ext>
            </a:extLst>
          </p:cNvPr>
          <p:cNvCxnSpPr>
            <a:cxnSpLocks/>
          </p:cNvCxnSpPr>
          <p:nvPr/>
        </p:nvCxnSpPr>
        <p:spPr>
          <a:xfrm>
            <a:off x="6231467" y="4317999"/>
            <a:ext cx="17197" cy="215053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9D9453A-CB03-D6C9-A5A1-59E4E8DA07C3}"/>
              </a:ext>
            </a:extLst>
          </p:cNvPr>
          <p:cNvCxnSpPr>
            <a:cxnSpLocks/>
          </p:cNvCxnSpPr>
          <p:nvPr/>
        </p:nvCxnSpPr>
        <p:spPr>
          <a:xfrm flipV="1">
            <a:off x="8382000" y="4317999"/>
            <a:ext cx="1100667" cy="1117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E43FDB4-EB70-4E6E-64C3-EA3821A676E2}"/>
              </a:ext>
            </a:extLst>
          </p:cNvPr>
          <p:cNvCxnSpPr>
            <a:cxnSpLocks/>
          </p:cNvCxnSpPr>
          <p:nvPr/>
        </p:nvCxnSpPr>
        <p:spPr>
          <a:xfrm>
            <a:off x="10022682" y="4857838"/>
            <a:ext cx="1086114" cy="10857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楕円 37">
            <a:extLst>
              <a:ext uri="{FF2B5EF4-FFF2-40B4-BE49-F238E27FC236}">
                <a16:creationId xmlns:a16="http://schemas.microsoft.com/office/drawing/2014/main" id="{04DEBF5F-CFA2-A9AF-2A03-DD973390B823}"/>
              </a:ext>
            </a:extLst>
          </p:cNvPr>
          <p:cNvSpPr/>
          <p:nvPr/>
        </p:nvSpPr>
        <p:spPr>
          <a:xfrm>
            <a:off x="5156201" y="1608667"/>
            <a:ext cx="2150532" cy="2150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8B1B63C7-F531-D4C5-94B7-6C3050C243F7}"/>
              </a:ext>
            </a:extLst>
          </p:cNvPr>
          <p:cNvSpPr/>
          <p:nvPr/>
        </p:nvSpPr>
        <p:spPr>
          <a:xfrm>
            <a:off x="8455820" y="1608667"/>
            <a:ext cx="2150532" cy="2150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A8B882D-9F9C-E5F2-A052-8503CB513FEC}"/>
              </a:ext>
            </a:extLst>
          </p:cNvPr>
          <p:cNvSpPr/>
          <p:nvPr/>
        </p:nvSpPr>
        <p:spPr>
          <a:xfrm>
            <a:off x="1972734" y="3982071"/>
            <a:ext cx="2150532" cy="2150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26F11E59-32C1-69D6-0078-F3A70F1C4AC0}"/>
              </a:ext>
            </a:extLst>
          </p:cNvPr>
          <p:cNvSpPr/>
          <p:nvPr/>
        </p:nvSpPr>
        <p:spPr>
          <a:xfrm>
            <a:off x="8412165" y="3982071"/>
            <a:ext cx="2150532" cy="2150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B5CD8B5-2FB3-823F-EC5A-D3A1DC1EBAA5}"/>
              </a:ext>
            </a:extLst>
          </p:cNvPr>
          <p:cNvCxnSpPr>
            <a:cxnSpLocks/>
          </p:cNvCxnSpPr>
          <p:nvPr/>
        </p:nvCxnSpPr>
        <p:spPr>
          <a:xfrm>
            <a:off x="9476583" y="4322390"/>
            <a:ext cx="533038" cy="532865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60947F-9CB7-DE2E-7EF4-B156ADA19E0D}"/>
              </a:ext>
            </a:extLst>
          </p:cNvPr>
          <p:cNvSpPr txBox="1"/>
          <p:nvPr/>
        </p:nvSpPr>
        <p:spPr>
          <a:xfrm>
            <a:off x="984247" y="608854"/>
            <a:ext cx="10443885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（同じ平面上で）２本の直線が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どこまでいっても交わらない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）とき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この２本の直線は（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）であるといいます</a:t>
            </a:r>
            <a:endParaRPr kumimoji="1" lang="ja-JP" altLang="en-US" sz="40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9DA50C0-D0D7-3C50-8B3D-6B9B2A0146FC}"/>
              </a:ext>
            </a:extLst>
          </p:cNvPr>
          <p:cNvCxnSpPr/>
          <p:nvPr/>
        </p:nvCxnSpPr>
        <p:spPr>
          <a:xfrm>
            <a:off x="2057400" y="3429000"/>
            <a:ext cx="0" cy="28363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CB371FC-36C9-567B-C381-AD9F8361BAD8}"/>
              </a:ext>
            </a:extLst>
          </p:cNvPr>
          <p:cNvCxnSpPr>
            <a:cxnSpLocks/>
          </p:cNvCxnSpPr>
          <p:nvPr/>
        </p:nvCxnSpPr>
        <p:spPr>
          <a:xfrm>
            <a:off x="4680763" y="4134012"/>
            <a:ext cx="25289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75578D6-A871-C595-AC6D-5F25FFD212AC}"/>
              </a:ext>
            </a:extLst>
          </p:cNvPr>
          <p:cNvCxnSpPr/>
          <p:nvPr/>
        </p:nvCxnSpPr>
        <p:spPr>
          <a:xfrm>
            <a:off x="3481754" y="3429000"/>
            <a:ext cx="0" cy="28363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AE562A8-C168-3D8C-C2A8-D4892AA54503}"/>
              </a:ext>
            </a:extLst>
          </p:cNvPr>
          <p:cNvCxnSpPr>
            <a:cxnSpLocks/>
          </p:cNvCxnSpPr>
          <p:nvPr/>
        </p:nvCxnSpPr>
        <p:spPr>
          <a:xfrm>
            <a:off x="4680763" y="5241843"/>
            <a:ext cx="25289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5E2FE83-112F-E120-8AE6-700F0865D8C2}"/>
              </a:ext>
            </a:extLst>
          </p:cNvPr>
          <p:cNvCxnSpPr/>
          <p:nvPr/>
        </p:nvCxnSpPr>
        <p:spPr>
          <a:xfrm flipH="1">
            <a:off x="8335108" y="3429000"/>
            <a:ext cx="1336430" cy="21980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262C7D2-B7AB-0502-2F1F-AD585868DC69}"/>
              </a:ext>
            </a:extLst>
          </p:cNvPr>
          <p:cNvCxnSpPr/>
          <p:nvPr/>
        </p:nvCxnSpPr>
        <p:spPr>
          <a:xfrm flipH="1">
            <a:off x="9468551" y="3429000"/>
            <a:ext cx="1336430" cy="21980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373970F3-99CD-EDF1-B0BC-2BF0510C3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80916"/>
              </p:ext>
            </p:extLst>
          </p:nvPr>
        </p:nvGraphicFramePr>
        <p:xfrm>
          <a:off x="1473199" y="1097353"/>
          <a:ext cx="9720263" cy="563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277300" imgH="5962642" progId="Excel.Sheet.12">
                  <p:embed/>
                </p:oleObj>
              </mc:Choice>
              <mc:Fallback>
                <p:oleObj name="Worksheet" r:id="rId3" imgW="10277300" imgH="5962642" progId="Excel.Shee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373970F3-99CD-EDF1-B0BC-2BF0510C3F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3199" y="1097353"/>
                        <a:ext cx="9720263" cy="563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ABF69E-41C9-E199-A2C1-89DBE2578194}"/>
              </a:ext>
            </a:extLst>
          </p:cNvPr>
          <p:cNvSpPr txBox="1"/>
          <p:nvPr/>
        </p:nvSpPr>
        <p:spPr>
          <a:xfrm>
            <a:off x="1890976" y="389467"/>
            <a:ext cx="926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平行の関係にある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直線を探してみよう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7875F67-246A-B050-5E9E-ADF1A231C169}"/>
              </a:ext>
            </a:extLst>
          </p:cNvPr>
          <p:cNvCxnSpPr>
            <a:cxnSpLocks/>
          </p:cNvCxnSpPr>
          <p:nvPr/>
        </p:nvCxnSpPr>
        <p:spPr>
          <a:xfrm>
            <a:off x="2015941" y="1616999"/>
            <a:ext cx="2151613" cy="201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C6DA635-EFBF-4AB7-E291-F233A9DC027B}"/>
              </a:ext>
            </a:extLst>
          </p:cNvPr>
          <p:cNvCxnSpPr>
            <a:cxnSpLocks/>
          </p:cNvCxnSpPr>
          <p:nvPr/>
        </p:nvCxnSpPr>
        <p:spPr>
          <a:xfrm flipV="1">
            <a:off x="2015941" y="2702360"/>
            <a:ext cx="2151613" cy="51930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96BE015-6EA3-FB39-2C7F-6E73A1ED0B21}"/>
              </a:ext>
            </a:extLst>
          </p:cNvPr>
          <p:cNvCxnSpPr/>
          <p:nvPr/>
        </p:nvCxnSpPr>
        <p:spPr>
          <a:xfrm>
            <a:off x="5785338" y="1637189"/>
            <a:ext cx="0" cy="21101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EBC91B8-F340-CA2A-3C2D-71CBE403F23D}"/>
              </a:ext>
            </a:extLst>
          </p:cNvPr>
          <p:cNvCxnSpPr/>
          <p:nvPr/>
        </p:nvCxnSpPr>
        <p:spPr>
          <a:xfrm>
            <a:off x="6910754" y="1637189"/>
            <a:ext cx="0" cy="21101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712A42D-87ED-738A-A6FC-9F0F88E66F26}"/>
              </a:ext>
            </a:extLst>
          </p:cNvPr>
          <p:cNvCxnSpPr>
            <a:cxnSpLocks/>
          </p:cNvCxnSpPr>
          <p:nvPr/>
        </p:nvCxnSpPr>
        <p:spPr>
          <a:xfrm flipV="1">
            <a:off x="8493369" y="1637189"/>
            <a:ext cx="1090246" cy="213034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D2F55E1-BAFF-EBBA-623A-B23AC34B3D31}"/>
              </a:ext>
            </a:extLst>
          </p:cNvPr>
          <p:cNvCxnSpPr>
            <a:cxnSpLocks/>
          </p:cNvCxnSpPr>
          <p:nvPr/>
        </p:nvCxnSpPr>
        <p:spPr>
          <a:xfrm flipV="1">
            <a:off x="9583615" y="1637189"/>
            <a:ext cx="1090246" cy="213034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E2F7505-5F00-D3D1-CB32-BFFD411D37DF}"/>
              </a:ext>
            </a:extLst>
          </p:cNvPr>
          <p:cNvCxnSpPr>
            <a:cxnSpLocks/>
          </p:cNvCxnSpPr>
          <p:nvPr/>
        </p:nvCxnSpPr>
        <p:spPr>
          <a:xfrm>
            <a:off x="2039815" y="4890342"/>
            <a:ext cx="1512277" cy="156503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A6C59C0-2937-6C40-B7AF-A257EA490D66}"/>
              </a:ext>
            </a:extLst>
          </p:cNvPr>
          <p:cNvCxnSpPr>
            <a:cxnSpLocks/>
          </p:cNvCxnSpPr>
          <p:nvPr/>
        </p:nvCxnSpPr>
        <p:spPr>
          <a:xfrm>
            <a:off x="2606431" y="4345218"/>
            <a:ext cx="1512277" cy="156503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469B9358-B5EA-EFB5-01CE-79169E899450}"/>
              </a:ext>
            </a:extLst>
          </p:cNvPr>
          <p:cNvCxnSpPr/>
          <p:nvPr/>
        </p:nvCxnSpPr>
        <p:spPr>
          <a:xfrm>
            <a:off x="5785338" y="4345218"/>
            <a:ext cx="0" cy="21101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4B4639B-2E01-DFD7-BF59-EC717A8B381D}"/>
              </a:ext>
            </a:extLst>
          </p:cNvPr>
          <p:cNvCxnSpPr/>
          <p:nvPr/>
        </p:nvCxnSpPr>
        <p:spPr>
          <a:xfrm>
            <a:off x="5145656" y="5400294"/>
            <a:ext cx="227657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B36E843-D263-55B5-71C5-1FE38FA3FDD8}"/>
              </a:ext>
            </a:extLst>
          </p:cNvPr>
          <p:cNvCxnSpPr>
            <a:cxnSpLocks/>
          </p:cNvCxnSpPr>
          <p:nvPr/>
        </p:nvCxnSpPr>
        <p:spPr>
          <a:xfrm flipV="1">
            <a:off x="9059985" y="4287177"/>
            <a:ext cx="1068753" cy="218135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905AEDE-7132-60DC-F8A7-D26B0B925CEF}"/>
              </a:ext>
            </a:extLst>
          </p:cNvPr>
          <p:cNvCxnSpPr>
            <a:cxnSpLocks/>
          </p:cNvCxnSpPr>
          <p:nvPr/>
        </p:nvCxnSpPr>
        <p:spPr>
          <a:xfrm>
            <a:off x="8493369" y="4345218"/>
            <a:ext cx="0" cy="212331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>
            <a:extLst>
              <a:ext uri="{FF2B5EF4-FFF2-40B4-BE49-F238E27FC236}">
                <a16:creationId xmlns:a16="http://schemas.microsoft.com/office/drawing/2014/main" id="{746BFE28-3738-D827-4AE1-B6622E81AF8C}"/>
              </a:ext>
            </a:extLst>
          </p:cNvPr>
          <p:cNvSpPr/>
          <p:nvPr/>
        </p:nvSpPr>
        <p:spPr>
          <a:xfrm>
            <a:off x="5145656" y="1616999"/>
            <a:ext cx="2150532" cy="2150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7E0D0433-723C-A825-3264-3B1105A62B0C}"/>
              </a:ext>
            </a:extLst>
          </p:cNvPr>
          <p:cNvSpPr/>
          <p:nvPr/>
        </p:nvSpPr>
        <p:spPr>
          <a:xfrm>
            <a:off x="8383830" y="1616999"/>
            <a:ext cx="2150532" cy="2150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39A0FEC9-9319-7460-EDE9-46C06C35E44B}"/>
              </a:ext>
            </a:extLst>
          </p:cNvPr>
          <p:cNvSpPr/>
          <p:nvPr/>
        </p:nvSpPr>
        <p:spPr>
          <a:xfrm>
            <a:off x="2015941" y="4196728"/>
            <a:ext cx="2150532" cy="2150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3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6EF8A4-119B-BCDA-ADAC-810425D194AA}"/>
              </a:ext>
            </a:extLst>
          </p:cNvPr>
          <p:cNvSpPr txBox="1"/>
          <p:nvPr/>
        </p:nvSpPr>
        <p:spPr>
          <a:xfrm>
            <a:off x="1136647" y="390242"/>
            <a:ext cx="5827236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垂直と平行のプリント３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CC343BF-36A1-A7CF-8332-EE293B388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7" r="10270" b="10650"/>
          <a:stretch/>
        </p:blipFill>
        <p:spPr>
          <a:xfrm>
            <a:off x="1256390" y="896585"/>
            <a:ext cx="9280982" cy="568506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85C7E7F-FCD5-D04E-A2F7-263894DAF8E6}"/>
              </a:ext>
            </a:extLst>
          </p:cNvPr>
          <p:cNvCxnSpPr/>
          <p:nvPr/>
        </p:nvCxnSpPr>
        <p:spPr>
          <a:xfrm>
            <a:off x="3744686" y="1382486"/>
            <a:ext cx="0" cy="49747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3B400BB-0E45-2F1A-79AB-085DAF676D81}"/>
              </a:ext>
            </a:extLst>
          </p:cNvPr>
          <p:cNvCxnSpPr/>
          <p:nvPr/>
        </p:nvCxnSpPr>
        <p:spPr>
          <a:xfrm>
            <a:off x="6248400" y="2895600"/>
            <a:ext cx="348342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34BB8C-8202-1929-98FD-6AFF051D8B78}"/>
              </a:ext>
            </a:extLst>
          </p:cNvPr>
          <p:cNvSpPr txBox="1"/>
          <p:nvPr/>
        </p:nvSpPr>
        <p:spPr>
          <a:xfrm>
            <a:off x="1136647" y="390242"/>
            <a:ext cx="5827236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垂直と平行のプリント３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8ADCFFD-A9CA-6324-0E63-23E17BBA5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7" r="9370" b="9963"/>
          <a:stretch/>
        </p:blipFill>
        <p:spPr>
          <a:xfrm>
            <a:off x="1262742" y="1082051"/>
            <a:ext cx="9296401" cy="538570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83DF78C-EDFC-A8A4-E0F1-04F36B8207D2}"/>
              </a:ext>
            </a:extLst>
          </p:cNvPr>
          <p:cNvCxnSpPr/>
          <p:nvPr/>
        </p:nvCxnSpPr>
        <p:spPr>
          <a:xfrm>
            <a:off x="1698171" y="2329543"/>
            <a:ext cx="3962400" cy="39841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CA640BF-6FE1-E1AA-40DA-F3956B403E10}"/>
              </a:ext>
            </a:extLst>
          </p:cNvPr>
          <p:cNvCxnSpPr/>
          <p:nvPr/>
        </p:nvCxnSpPr>
        <p:spPr>
          <a:xfrm flipV="1">
            <a:off x="6683829" y="2808514"/>
            <a:ext cx="3472542" cy="35052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60947F-9CB7-DE2E-7EF4-B156ADA19E0D}"/>
              </a:ext>
            </a:extLst>
          </p:cNvPr>
          <p:cNvSpPr txBox="1"/>
          <p:nvPr/>
        </p:nvSpPr>
        <p:spPr>
          <a:xfrm>
            <a:off x="1387018" y="640614"/>
            <a:ext cx="7879080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直線①に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垂直な直線②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をひきます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9DA50C0-D0D7-3C50-8B3D-6B9B2A0146FC}"/>
              </a:ext>
            </a:extLst>
          </p:cNvPr>
          <p:cNvCxnSpPr>
            <a:cxnSpLocks/>
          </p:cNvCxnSpPr>
          <p:nvPr/>
        </p:nvCxnSpPr>
        <p:spPr>
          <a:xfrm>
            <a:off x="3141133" y="3090333"/>
            <a:ext cx="0" cy="334433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AE562A8-C168-3D8C-C2A8-D4892AA54503}"/>
              </a:ext>
            </a:extLst>
          </p:cNvPr>
          <p:cNvCxnSpPr>
            <a:cxnSpLocks/>
          </p:cNvCxnSpPr>
          <p:nvPr/>
        </p:nvCxnSpPr>
        <p:spPr>
          <a:xfrm>
            <a:off x="2123829" y="5394243"/>
            <a:ext cx="475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6513E61-C4A6-3AEF-E4AE-1DB3575E78AF}"/>
              </a:ext>
            </a:extLst>
          </p:cNvPr>
          <p:cNvCxnSpPr>
            <a:cxnSpLocks/>
          </p:cNvCxnSpPr>
          <p:nvPr/>
        </p:nvCxnSpPr>
        <p:spPr>
          <a:xfrm>
            <a:off x="5596466" y="3090333"/>
            <a:ext cx="0" cy="334433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0E7D92-D33B-7F86-466D-CD89142E2B17}"/>
              </a:ext>
            </a:extLst>
          </p:cNvPr>
          <p:cNvSpPr txBox="1"/>
          <p:nvPr/>
        </p:nvSpPr>
        <p:spPr>
          <a:xfrm>
            <a:off x="7195460" y="3282179"/>
            <a:ext cx="444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直線①と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直線③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5C20EF-EBBB-69C4-D1C2-8A55438E3EB8}"/>
              </a:ext>
            </a:extLst>
          </p:cNvPr>
          <p:cNvSpPr txBox="1"/>
          <p:nvPr/>
        </p:nvSpPr>
        <p:spPr>
          <a:xfrm>
            <a:off x="2443506" y="309033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6476B3-A91D-D148-C573-705E40772CA2}"/>
              </a:ext>
            </a:extLst>
          </p:cNvPr>
          <p:cNvSpPr txBox="1"/>
          <p:nvPr/>
        </p:nvSpPr>
        <p:spPr>
          <a:xfrm>
            <a:off x="2283668" y="478744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2C6BC1-F559-096C-E831-BF5E69B24042}"/>
              </a:ext>
            </a:extLst>
          </p:cNvPr>
          <p:cNvSpPr txBox="1"/>
          <p:nvPr/>
        </p:nvSpPr>
        <p:spPr>
          <a:xfrm>
            <a:off x="4880224" y="305326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3E1680-2DF7-F830-F4AC-E7F703EA3BE8}"/>
              </a:ext>
            </a:extLst>
          </p:cNvPr>
          <p:cNvSpPr txBox="1"/>
          <p:nvPr/>
        </p:nvSpPr>
        <p:spPr>
          <a:xfrm>
            <a:off x="1387018" y="1348500"/>
            <a:ext cx="7879080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垂直な直線③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をひきます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CE518B-FB7D-DDF5-F329-EF0B3D59F6F3}"/>
              </a:ext>
            </a:extLst>
          </p:cNvPr>
          <p:cNvSpPr txBox="1"/>
          <p:nvPr/>
        </p:nvSpPr>
        <p:spPr>
          <a:xfrm>
            <a:off x="1387018" y="2052310"/>
            <a:ext cx="9930924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このとき、直線①と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直線③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の位置関係は？</a:t>
            </a:r>
            <a:endParaRPr kumimoji="1" lang="ja-JP" altLang="en-US" sz="4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00810B-2B1F-AD83-02F8-D97AF7EDA7CD}"/>
              </a:ext>
            </a:extLst>
          </p:cNvPr>
          <p:cNvSpPr txBox="1"/>
          <p:nvPr/>
        </p:nvSpPr>
        <p:spPr>
          <a:xfrm>
            <a:off x="8051799" y="4096549"/>
            <a:ext cx="1480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614B6FC-4DA8-20D2-C18F-66AB91315F38}"/>
              </a:ext>
            </a:extLst>
          </p:cNvPr>
          <p:cNvCxnSpPr/>
          <p:nvPr/>
        </p:nvCxnSpPr>
        <p:spPr>
          <a:xfrm>
            <a:off x="7426412" y="4891206"/>
            <a:ext cx="25581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60947F-9CB7-DE2E-7EF4-B156ADA19E0D}"/>
              </a:ext>
            </a:extLst>
          </p:cNvPr>
          <p:cNvSpPr txBox="1"/>
          <p:nvPr/>
        </p:nvSpPr>
        <p:spPr>
          <a:xfrm>
            <a:off x="1444009" y="623773"/>
            <a:ext cx="7879080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直線①に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平行な直線②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をひきます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9DA50C0-D0D7-3C50-8B3D-6B9B2A0146FC}"/>
              </a:ext>
            </a:extLst>
          </p:cNvPr>
          <p:cNvCxnSpPr>
            <a:cxnSpLocks/>
          </p:cNvCxnSpPr>
          <p:nvPr/>
        </p:nvCxnSpPr>
        <p:spPr>
          <a:xfrm flipH="1">
            <a:off x="1742818" y="3090333"/>
            <a:ext cx="1718733" cy="2853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5C20EF-EBBB-69C4-D1C2-8A55438E3EB8}"/>
              </a:ext>
            </a:extLst>
          </p:cNvPr>
          <p:cNvSpPr txBox="1"/>
          <p:nvPr/>
        </p:nvSpPr>
        <p:spPr>
          <a:xfrm>
            <a:off x="2598016" y="287706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6476B3-A91D-D148-C573-705E40772CA2}"/>
              </a:ext>
            </a:extLst>
          </p:cNvPr>
          <p:cNvSpPr txBox="1"/>
          <p:nvPr/>
        </p:nvSpPr>
        <p:spPr>
          <a:xfrm>
            <a:off x="4055218" y="287706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2C6BC1-F559-096C-E831-BF5E69B24042}"/>
              </a:ext>
            </a:extLst>
          </p:cNvPr>
          <p:cNvSpPr txBox="1"/>
          <p:nvPr/>
        </p:nvSpPr>
        <p:spPr>
          <a:xfrm>
            <a:off x="6242915" y="287706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122BFAA-547F-C9F8-2AA5-EBA326AB9037}"/>
              </a:ext>
            </a:extLst>
          </p:cNvPr>
          <p:cNvCxnSpPr>
            <a:cxnSpLocks/>
          </p:cNvCxnSpPr>
          <p:nvPr/>
        </p:nvCxnSpPr>
        <p:spPr>
          <a:xfrm flipH="1">
            <a:off x="3200020" y="3090333"/>
            <a:ext cx="1718733" cy="28532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DFECD1F-0DFA-B07A-4DF9-4D93DA7804D2}"/>
              </a:ext>
            </a:extLst>
          </p:cNvPr>
          <p:cNvCxnSpPr>
            <a:cxnSpLocks/>
          </p:cNvCxnSpPr>
          <p:nvPr/>
        </p:nvCxnSpPr>
        <p:spPr>
          <a:xfrm flipH="1">
            <a:off x="5383549" y="3090333"/>
            <a:ext cx="1718733" cy="2853267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593CDD-0218-EF86-C7FA-FDF181DF525A}"/>
              </a:ext>
            </a:extLst>
          </p:cNvPr>
          <p:cNvSpPr txBox="1"/>
          <p:nvPr/>
        </p:nvSpPr>
        <p:spPr>
          <a:xfrm>
            <a:off x="7236148" y="3756627"/>
            <a:ext cx="438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直線①と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直線③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B2399A-39FE-D8AB-7FDD-2DF883C00458}"/>
              </a:ext>
            </a:extLst>
          </p:cNvPr>
          <p:cNvSpPr txBox="1"/>
          <p:nvPr/>
        </p:nvSpPr>
        <p:spPr>
          <a:xfrm>
            <a:off x="1444009" y="1331659"/>
            <a:ext cx="7879080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平行な直線③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をひきます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93B91C-CF42-8DFF-FF1F-37572E62C9E1}"/>
              </a:ext>
            </a:extLst>
          </p:cNvPr>
          <p:cNvSpPr txBox="1"/>
          <p:nvPr/>
        </p:nvSpPr>
        <p:spPr>
          <a:xfrm>
            <a:off x="1444009" y="2039545"/>
            <a:ext cx="9930924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このとき、直線①と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直線③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の位置関係は？</a:t>
            </a:r>
            <a:endParaRPr kumimoji="1" lang="ja-JP" altLang="en-US" sz="4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D5C0CC-5AB1-86C6-227B-A278CB2975A3}"/>
              </a:ext>
            </a:extLst>
          </p:cNvPr>
          <p:cNvSpPr txBox="1"/>
          <p:nvPr/>
        </p:nvSpPr>
        <p:spPr>
          <a:xfrm>
            <a:off x="7869121" y="460336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B3D3B4A-9ED7-F8AC-B61B-36B5E08E5349}"/>
              </a:ext>
            </a:extLst>
          </p:cNvPr>
          <p:cNvCxnSpPr/>
          <p:nvPr/>
        </p:nvCxnSpPr>
        <p:spPr>
          <a:xfrm>
            <a:off x="7382869" y="5361681"/>
            <a:ext cx="25581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496</Words>
  <Application>Microsoft Office PowerPoint</Application>
  <PresentationFormat>ワイド画面</PresentationFormat>
  <Paragraphs>97</Paragraphs>
  <Slides>19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UD デジタル 教科書体 NP-B</vt:lpstr>
      <vt:lpstr>游ゴシック</vt:lpstr>
      <vt:lpstr>Arial</vt:lpstr>
      <vt:lpstr>UD デジタル 教科書体 NK-B</vt:lpstr>
      <vt:lpstr>游ゴシック Light</vt:lpstr>
      <vt:lpstr>Office テーマ</vt:lpstr>
      <vt:lpstr>Worksheet</vt:lpstr>
      <vt:lpstr>垂直と平行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垂直と平行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垂直と平行</dc:title>
  <dc:creator>伊藤努</dc:creator>
  <cp:lastModifiedBy>ito tutomu</cp:lastModifiedBy>
  <cp:revision>35</cp:revision>
  <dcterms:created xsi:type="dcterms:W3CDTF">2022-05-21T13:37:15Z</dcterms:created>
  <dcterms:modified xsi:type="dcterms:W3CDTF">2023-06-17T03:53:22Z</dcterms:modified>
</cp:coreProperties>
</file>