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91" r:id="rId2"/>
    <p:sldId id="373" r:id="rId3"/>
    <p:sldId id="317" r:id="rId4"/>
    <p:sldId id="330" r:id="rId5"/>
    <p:sldId id="374" r:id="rId6"/>
    <p:sldId id="314" r:id="rId7"/>
    <p:sldId id="325" r:id="rId8"/>
    <p:sldId id="377" r:id="rId9"/>
    <p:sldId id="376" r:id="rId10"/>
    <p:sldId id="378" r:id="rId11"/>
    <p:sldId id="372" r:id="rId12"/>
  </p:sldIdLst>
  <p:sldSz cx="12192000" cy="6858000"/>
  <p:notesSz cx="6858000" cy="9144000"/>
  <p:embeddedFontLst>
    <p:embeddedFont>
      <p:font typeface="游ゴシック" panose="020B0400000000000000" pitchFamily="50" charset="-128"/>
      <p:regular r:id="rId14"/>
      <p:bold r:id="rId15"/>
    </p:embeddedFont>
    <p:embeddedFont>
      <p:font typeface="UD デジタル 教科書体 NP-B" panose="02020700000000000000" pitchFamily="18" charset="-128"/>
      <p:bold r:id="rId16"/>
    </p:embeddedFont>
    <p:embeddedFont>
      <p:font typeface="游ゴシック Light" panose="020B0300000000000000" pitchFamily="50" charset="-128"/>
      <p:regular r:id="rId17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00FF"/>
    <a:srgbClr val="FF0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49" autoAdjust="0"/>
  </p:normalViewPr>
  <p:slideViewPr>
    <p:cSldViewPr snapToGrid="0" showGuides="1">
      <p:cViewPr varScale="1">
        <p:scale>
          <a:sx n="66" d="100"/>
          <a:sy n="66" d="100"/>
        </p:scale>
        <p:origin x="192" y="6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6A90D-4A3F-45E6-B6F4-E80321A35D3A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802-AD99-41A1-A003-C51D9689D7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12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715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15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16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17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978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968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7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また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604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475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891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38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C71C41-6588-418F-9A71-284E5C0C1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A875E4-CD96-4B48-9BC3-9D64E7DB3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1C7815-4D62-42B0-B672-CF601536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64D8B1-A1E5-4281-92EA-FC6F82E97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B8ECA6-CE07-4724-B0DA-58BBA067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9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28198-29C3-41C7-B3BC-87C835DB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D84A5F2-13F3-4453-AC98-1017F41F8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7EF3A2-976B-4659-850D-33174B83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80B15F-E452-4379-8E60-FDC8A9C3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0AA31D-2C07-449B-8C95-EDC76D1A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40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5AF55DC-32D5-4A19-BD49-F6294A06B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8D36121-4145-48DD-AD22-B956777BA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B1C09D-509C-4AE8-9362-21CF2AE8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50AB39-74D3-40D4-A9CB-18C8750E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86A70-1058-4C01-BCDC-E15AA0A1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87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EB1214-0020-426E-ACD0-EED9165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489729-7888-441E-99AF-8214A528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4CD7D9-CB63-4B05-BD4D-BFE6B28E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D84F41-C1F8-4236-A656-A54FFA42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7FB9B4-4AA1-472C-BE51-5CD129AB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59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E090E2-4E5E-4690-A652-42F5E8B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160568-C865-453F-8F49-6AD2DD7E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32F116-D5FA-4063-A340-47C65190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8D840E-6666-4E3C-9419-29083EFC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73D4FE-B1F0-47D1-B819-E0273C2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73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6A2FD4-2503-444A-B5B1-958B8598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2B1AC7-7998-432E-8992-0E62FE4EC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570CF62-8CE8-47E7-9CE7-9C12E8C3C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FF7FC7-6BE7-4A10-BF2D-61339558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EA4348-5A52-4C50-A42F-A12804B7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D162FE-5C45-4D3F-B472-F9F296DB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11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76E74-A982-4E18-873E-7EFFF06D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329B9A-8C7B-4B3D-B6ED-30A8B3968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627412-94E9-4AEC-AACE-A722731BD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EC4311C-2FAA-4E2B-9576-D7275514C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05F4637-EF44-4FC8-BD17-FCB831D59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DAAAA6-A4A8-4C11-A664-473A66F7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EFF089-B13F-4090-A71F-8412ED15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36A973A-9264-421A-AE4A-4418B630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14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6EF52D-4A16-440A-BFDC-561EF47D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89FF02-D935-446E-AFA0-C46FA9B2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FCADC2-00D8-42E5-BDAC-A16C7290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D889C9-26C0-49AF-892B-8662EB96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70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50382C3-8820-42BF-9E62-8B11A4CD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AB1BAC-F489-48F2-A64B-3CBD0F11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4E0BFF-58C0-4F49-87E6-6714C9F5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91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AC3C19-6CAA-41E7-B0A3-F8F57074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271B2A-2D54-4706-A505-858DCA348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44EA88-2194-415A-A168-9A45EE7F1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7A22A9-1D91-41E3-917B-2BAF3D86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FF915E-994C-4AC7-BEE0-21575CAA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EEC29D-7DDD-4CFB-93A7-142B4331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32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ADFE18-1F13-464E-8F63-949E2248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62B540F-6175-447A-984B-8408AE46B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153BC9-9EA0-4FE4-ACD7-02D8F1B38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9CBC22-F6C6-43AC-A087-931F2268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AA2B86-15FD-4C74-ABF3-4063890A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A13140-5C81-4136-9A74-42F3E4D3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32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9415803-7416-42E1-A7B0-1A89DD4A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7912BB-F395-4218-92E6-2556E2238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B921F5-0AD9-4F6A-8508-62777CB3E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CF1C-1409-4EE8-8680-8340FA1EC1A9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28AB9F-093C-46E2-B723-4EE613CC2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810AF2-9C19-445B-927D-15BAD522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1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940" y="1482835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５年生　文章題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2B7B01-4715-4346-B432-E19A0A3ECC23}"/>
              </a:ext>
            </a:extLst>
          </p:cNvPr>
          <p:cNvSpPr txBox="1"/>
          <p:nvPr/>
        </p:nvSpPr>
        <p:spPr>
          <a:xfrm>
            <a:off x="1092191" y="4051726"/>
            <a:ext cx="104438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自分が理解しやすい図や表を書いてみよう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すぐに分かる場合は、書く必要はありません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732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t="2629" r="75431" b="69557"/>
          <a:stretch/>
        </p:blipFill>
        <p:spPr>
          <a:xfrm>
            <a:off x="1100379" y="2458661"/>
            <a:ext cx="1162373" cy="143061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2" t="25924" r="1307" b="50782"/>
          <a:stretch/>
        </p:blipFill>
        <p:spPr>
          <a:xfrm>
            <a:off x="2805192" y="2850886"/>
            <a:ext cx="991891" cy="103838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2" t="25924" r="1307" b="50782"/>
          <a:stretch/>
        </p:blipFill>
        <p:spPr>
          <a:xfrm>
            <a:off x="787096" y="3994063"/>
            <a:ext cx="991891" cy="103838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2" t="25924" r="1307" b="50782"/>
          <a:stretch/>
        </p:blipFill>
        <p:spPr>
          <a:xfrm>
            <a:off x="1681565" y="3994063"/>
            <a:ext cx="991891" cy="103838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4499637" y="2647305"/>
            <a:ext cx="446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1500÷3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6605235" y="3355191"/>
            <a:ext cx="505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子ども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6729835" y="5741745"/>
            <a:ext cx="4810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大人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右中かっこ 16">
            <a:extLst>
              <a:ext uri="{FF2B5EF4-FFF2-40B4-BE49-F238E27FC236}">
                <a16:creationId xmlns:a16="http://schemas.microsoft.com/office/drawing/2014/main" id="{5368AB22-2927-44A7-9060-78C79AEC767F}"/>
              </a:ext>
            </a:extLst>
          </p:cNvPr>
          <p:cNvSpPr/>
          <p:nvPr/>
        </p:nvSpPr>
        <p:spPr>
          <a:xfrm rot="16200000">
            <a:off x="1491106" y="3102877"/>
            <a:ext cx="415030" cy="1688356"/>
          </a:xfrm>
          <a:prstGeom prst="rightBrac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090DBB9-FF36-4414-A6BA-6647FD2A9324}"/>
              </a:ext>
            </a:extLst>
          </p:cNvPr>
          <p:cNvSpPr txBox="1"/>
          <p:nvPr/>
        </p:nvSpPr>
        <p:spPr>
          <a:xfrm>
            <a:off x="4499636" y="4984179"/>
            <a:ext cx="6930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または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A820C0A-A73B-4213-A59E-74FAC2660FBD}"/>
              </a:ext>
            </a:extLst>
          </p:cNvPr>
          <p:cNvSpPr txBox="1"/>
          <p:nvPr/>
        </p:nvSpPr>
        <p:spPr>
          <a:xfrm>
            <a:off x="4499637" y="4225160"/>
            <a:ext cx="446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500×2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372C0D1-5742-417D-ABFC-346D24CA7BFE}"/>
              </a:ext>
            </a:extLst>
          </p:cNvPr>
          <p:cNvSpPr txBox="1"/>
          <p:nvPr/>
        </p:nvSpPr>
        <p:spPr>
          <a:xfrm>
            <a:off x="1252405" y="5153885"/>
            <a:ext cx="2544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100379" y="532329"/>
            <a:ext cx="1080776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大人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人分と子ども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人分の料金の合計は</a:t>
            </a:r>
            <a:r>
              <a:rPr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endParaRPr lang="en-US" altLang="ja-JP" sz="4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子ども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人分の料金の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r>
              <a:rPr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endParaRPr lang="en-US" altLang="ja-JP" sz="4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大人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人分の料金です</a:t>
            </a:r>
            <a:r>
              <a:rPr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それぞれ何円ですか</a:t>
            </a:r>
            <a:r>
              <a:rPr lang="ja-JP" altLang="en-US" sz="4000" dirty="0" smtClean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31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940" y="1482835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５年生　文章題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2B7B01-4715-4346-B432-E19A0A3ECC23}"/>
              </a:ext>
            </a:extLst>
          </p:cNvPr>
          <p:cNvSpPr txBox="1"/>
          <p:nvPr/>
        </p:nvSpPr>
        <p:spPr>
          <a:xfrm>
            <a:off x="1092191" y="4051726"/>
            <a:ext cx="104438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自分が理解しやすい図や表を書いてみよう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すぐに分かる場合は、書く必要はありません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05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83C3D9D-841E-427C-A469-0B91388DF350}"/>
              </a:ext>
            </a:extLst>
          </p:cNvPr>
          <p:cNvGrpSpPr/>
          <p:nvPr/>
        </p:nvGrpSpPr>
        <p:grpSpPr>
          <a:xfrm>
            <a:off x="1049311" y="2396750"/>
            <a:ext cx="8546762" cy="759647"/>
            <a:chOff x="1049311" y="2632841"/>
            <a:chExt cx="8546762" cy="759647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70F345C0-133A-4AE0-A428-FD3C8FA85009}"/>
                </a:ext>
              </a:extLst>
            </p:cNvPr>
            <p:cNvGrpSpPr/>
            <p:nvPr/>
          </p:nvGrpSpPr>
          <p:grpSpPr>
            <a:xfrm>
              <a:off x="1049311" y="2632841"/>
              <a:ext cx="7542594" cy="759647"/>
              <a:chOff x="1049311" y="2632841"/>
              <a:chExt cx="7542594" cy="759647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1049311" y="2632841"/>
                <a:ext cx="1454046" cy="759647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入場券</a:t>
                </a:r>
              </a:p>
            </p:txBody>
          </p:sp>
          <p:sp>
            <p:nvSpPr>
              <p:cNvPr id="4" name="正方形/長方形 3"/>
              <p:cNvSpPr/>
              <p:nvPr/>
            </p:nvSpPr>
            <p:spPr>
              <a:xfrm>
                <a:off x="2503357" y="2632841"/>
                <a:ext cx="1014758" cy="7596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乗り物券</a:t>
                </a:r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3518115" y="2632841"/>
                <a:ext cx="1014758" cy="7596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乗り物券</a:t>
                </a:r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4532873" y="2632841"/>
                <a:ext cx="1014758" cy="7596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乗り物券</a:t>
                </a:r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5547631" y="2632841"/>
                <a:ext cx="1014758" cy="7596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乗り物券</a:t>
                </a:r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6562389" y="2632841"/>
                <a:ext cx="1014758" cy="7596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乗り物券</a:t>
                </a:r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577147" y="2632841"/>
                <a:ext cx="1014758" cy="7596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乗り物券</a:t>
                </a:r>
              </a:p>
            </p:txBody>
          </p:sp>
        </p:grpSp>
        <p:sp>
          <p:nvSpPr>
            <p:cNvPr id="16" name="正方形/長方形 15"/>
            <p:cNvSpPr/>
            <p:nvPr/>
          </p:nvSpPr>
          <p:spPr>
            <a:xfrm>
              <a:off x="8581315" y="2632841"/>
              <a:ext cx="1014758" cy="75964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乗り物券</a:t>
              </a: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9713210" y="2510066"/>
            <a:ext cx="196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FA0C29-416B-422A-8C99-FF8618296424}"/>
              </a:ext>
            </a:extLst>
          </p:cNvPr>
          <p:cNvSpPr txBox="1"/>
          <p:nvPr/>
        </p:nvSpPr>
        <p:spPr>
          <a:xfrm>
            <a:off x="844508" y="468333"/>
            <a:ext cx="9036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入場券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枚と乗り物券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枚で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円。</a:t>
            </a:r>
            <a:endParaRPr kumimoji="1" lang="ja-JP" altLang="en-US" sz="40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A398214-C3CF-4E09-A772-9C684F0E5E86}"/>
              </a:ext>
            </a:extLst>
          </p:cNvPr>
          <p:cNvSpPr txBox="1"/>
          <p:nvPr/>
        </p:nvSpPr>
        <p:spPr>
          <a:xfrm>
            <a:off x="844508" y="1078598"/>
            <a:ext cx="9549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入場券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枚と乗り物券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枚では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円。</a:t>
            </a:r>
            <a:endParaRPr kumimoji="1" lang="ja-JP" altLang="en-US" sz="4000" dirty="0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A41C3746-616C-4DC9-8DE6-AA526784E37D}"/>
              </a:ext>
            </a:extLst>
          </p:cNvPr>
          <p:cNvGrpSpPr/>
          <p:nvPr/>
        </p:nvGrpSpPr>
        <p:grpSpPr>
          <a:xfrm>
            <a:off x="1049311" y="3156397"/>
            <a:ext cx="6527836" cy="759647"/>
            <a:chOff x="1049311" y="3392488"/>
            <a:chExt cx="6527836" cy="759647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BBA9B75F-DB2C-42B4-8A5B-61CB94485D2A}"/>
                </a:ext>
              </a:extLst>
            </p:cNvPr>
            <p:cNvGrpSpPr/>
            <p:nvPr/>
          </p:nvGrpSpPr>
          <p:grpSpPr>
            <a:xfrm>
              <a:off x="1049311" y="3392488"/>
              <a:ext cx="5513078" cy="759647"/>
              <a:chOff x="1049311" y="3392488"/>
              <a:chExt cx="5513078" cy="759647"/>
            </a:xfrm>
          </p:grpSpPr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93914ADA-94A3-4D8C-8425-A928AD20E4D8}"/>
                  </a:ext>
                </a:extLst>
              </p:cNvPr>
              <p:cNvSpPr/>
              <p:nvPr/>
            </p:nvSpPr>
            <p:spPr>
              <a:xfrm>
                <a:off x="1049311" y="3392488"/>
                <a:ext cx="1454046" cy="759647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入場券</a:t>
                </a:r>
              </a:p>
            </p:txBody>
          </p:sp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87998BF1-73BB-4834-BD4E-955A503F71C6}"/>
                  </a:ext>
                </a:extLst>
              </p:cNvPr>
              <p:cNvSpPr/>
              <p:nvPr/>
            </p:nvSpPr>
            <p:spPr>
              <a:xfrm>
                <a:off x="2503357" y="3392488"/>
                <a:ext cx="1014758" cy="7596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乗り物券</a:t>
                </a:r>
              </a:p>
            </p:txBody>
          </p:sp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5D442CB0-2619-444D-B727-0BAC95FF0E52}"/>
                  </a:ext>
                </a:extLst>
              </p:cNvPr>
              <p:cNvSpPr/>
              <p:nvPr/>
            </p:nvSpPr>
            <p:spPr>
              <a:xfrm>
                <a:off x="3518115" y="3392488"/>
                <a:ext cx="1014758" cy="7596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乗り物券</a:t>
                </a:r>
              </a:p>
            </p:txBody>
          </p:sp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91260D1C-331E-4834-A928-CE441BD7C1E0}"/>
                  </a:ext>
                </a:extLst>
              </p:cNvPr>
              <p:cNvSpPr/>
              <p:nvPr/>
            </p:nvSpPr>
            <p:spPr>
              <a:xfrm>
                <a:off x="4532873" y="3392488"/>
                <a:ext cx="1014758" cy="7596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乗り物券</a:t>
                </a:r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A93C7193-B8CB-4522-A316-6E615680AE09}"/>
                  </a:ext>
                </a:extLst>
              </p:cNvPr>
              <p:cNvSpPr/>
              <p:nvPr/>
            </p:nvSpPr>
            <p:spPr>
              <a:xfrm>
                <a:off x="5547631" y="3392488"/>
                <a:ext cx="1014758" cy="7596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乗り物券</a:t>
                </a:r>
              </a:p>
            </p:txBody>
          </p:sp>
        </p:grp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E5916D56-8344-4A57-BE09-83745EC2A725}"/>
                </a:ext>
              </a:extLst>
            </p:cNvPr>
            <p:cNvSpPr/>
            <p:nvPr/>
          </p:nvSpPr>
          <p:spPr>
            <a:xfrm>
              <a:off x="6562389" y="3392488"/>
              <a:ext cx="1014758" cy="75964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乗り物券</a:t>
              </a:r>
            </a:p>
          </p:txBody>
        </p: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80FB0B14-5B11-4DB5-87FD-18C2576B211D}"/>
              </a:ext>
            </a:extLst>
          </p:cNvPr>
          <p:cNvSpPr txBox="1"/>
          <p:nvPr/>
        </p:nvSpPr>
        <p:spPr>
          <a:xfrm>
            <a:off x="9713210" y="3299069"/>
            <a:ext cx="196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226FFE5-E8FC-4FA2-88DE-465280FA6E99}"/>
              </a:ext>
            </a:extLst>
          </p:cNvPr>
          <p:cNvSpPr txBox="1"/>
          <p:nvPr/>
        </p:nvSpPr>
        <p:spPr>
          <a:xfrm>
            <a:off x="844508" y="1688864"/>
            <a:ext cx="8242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乗り物券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枚の値段は何円ですか？</a:t>
            </a:r>
            <a:endParaRPr kumimoji="1" lang="ja-JP" altLang="en-US" sz="4000" dirty="0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CF1A4076-E896-46E6-B66D-25AAD2923F62}"/>
              </a:ext>
            </a:extLst>
          </p:cNvPr>
          <p:cNvGrpSpPr/>
          <p:nvPr/>
        </p:nvGrpSpPr>
        <p:grpSpPr>
          <a:xfrm>
            <a:off x="1049311" y="4147594"/>
            <a:ext cx="2018926" cy="759647"/>
            <a:chOff x="1780781" y="4841074"/>
            <a:chExt cx="2018926" cy="759647"/>
          </a:xfrm>
        </p:grpSpPr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6F58555E-9301-423F-89AF-AAB68E85C646}"/>
                </a:ext>
              </a:extLst>
            </p:cNvPr>
            <p:cNvSpPr/>
            <p:nvPr/>
          </p:nvSpPr>
          <p:spPr>
            <a:xfrm>
              <a:off x="1780781" y="4841074"/>
              <a:ext cx="1014758" cy="75964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乗り物券</a:t>
              </a: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6E246372-99B2-4364-9009-BA92AE9CCBBA}"/>
                </a:ext>
              </a:extLst>
            </p:cNvPr>
            <p:cNvSpPr/>
            <p:nvPr/>
          </p:nvSpPr>
          <p:spPr>
            <a:xfrm>
              <a:off x="2784949" y="4841074"/>
              <a:ext cx="1014758" cy="75964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乗り物券</a:t>
              </a:r>
            </a:p>
          </p:txBody>
        </p:sp>
      </p:grp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88574425-E09E-42DF-9D38-DDBA7059DBEB}"/>
              </a:ext>
            </a:extLst>
          </p:cNvPr>
          <p:cNvSpPr txBox="1"/>
          <p:nvPr/>
        </p:nvSpPr>
        <p:spPr>
          <a:xfrm>
            <a:off x="3122718" y="4147594"/>
            <a:ext cx="4961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乗り物券</a:t>
            </a:r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枚分の値段は？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84E3236-E121-4FC9-8BCE-32330A8D80FC}"/>
              </a:ext>
            </a:extLst>
          </p:cNvPr>
          <p:cNvSpPr txBox="1"/>
          <p:nvPr/>
        </p:nvSpPr>
        <p:spPr>
          <a:xfrm>
            <a:off x="6055010" y="4746138"/>
            <a:ext cx="4721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13446D49-B5B0-4018-B178-829B1497F334}"/>
              </a:ext>
            </a:extLst>
          </p:cNvPr>
          <p:cNvSpPr/>
          <p:nvPr/>
        </p:nvSpPr>
        <p:spPr>
          <a:xfrm>
            <a:off x="1049311" y="5474592"/>
            <a:ext cx="1014758" cy="759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乗り物券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8970B36-AE5C-459B-8BAD-2BB7DCA8773E}"/>
              </a:ext>
            </a:extLst>
          </p:cNvPr>
          <p:cNvSpPr txBox="1"/>
          <p:nvPr/>
        </p:nvSpPr>
        <p:spPr>
          <a:xfrm>
            <a:off x="3122718" y="5474592"/>
            <a:ext cx="5154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乗り物券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枚分の値段は？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BB7CC2B-3E11-417F-AACF-FC3DB5442814}"/>
              </a:ext>
            </a:extLst>
          </p:cNvPr>
          <p:cNvSpPr txBox="1"/>
          <p:nvPr/>
        </p:nvSpPr>
        <p:spPr>
          <a:xfrm>
            <a:off x="7338657" y="5911073"/>
            <a:ext cx="350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200÷2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A570A668-9A08-4F34-BFEC-13AF12F59815}"/>
              </a:ext>
            </a:extLst>
          </p:cNvPr>
          <p:cNvSpPr/>
          <p:nvPr/>
        </p:nvSpPr>
        <p:spPr>
          <a:xfrm>
            <a:off x="7577147" y="3156397"/>
            <a:ext cx="2018926" cy="789003"/>
          </a:xfrm>
          <a:prstGeom prst="roundRect">
            <a:avLst/>
          </a:prstGeom>
          <a:solidFill>
            <a:srgbClr val="FFCC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9925147" y="1765820"/>
            <a:ext cx="15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P124-1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46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6" grpId="0"/>
      <p:bldP spid="47" grpId="0"/>
      <p:bldP spid="51" grpId="0"/>
      <p:bldP spid="52" grpId="0"/>
      <p:bldP spid="53" grpId="0" animBg="1"/>
      <p:bldP spid="54" grpId="0"/>
      <p:bldP spid="55" grpId="0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48057" r="70731" b="15377"/>
          <a:stretch/>
        </p:blipFill>
        <p:spPr>
          <a:xfrm>
            <a:off x="1456840" y="3012825"/>
            <a:ext cx="1235457" cy="176493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4" t="48058" r="50120" b="17663"/>
          <a:stretch/>
        </p:blipFill>
        <p:spPr>
          <a:xfrm>
            <a:off x="3928666" y="3328671"/>
            <a:ext cx="836909" cy="116237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4" t="48058" r="50120" b="17663"/>
          <a:stretch/>
        </p:blipFill>
        <p:spPr>
          <a:xfrm>
            <a:off x="4765575" y="3328671"/>
            <a:ext cx="836909" cy="116237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4" t="48058" r="50120" b="17663"/>
          <a:stretch/>
        </p:blipFill>
        <p:spPr>
          <a:xfrm>
            <a:off x="5602484" y="3328671"/>
            <a:ext cx="836909" cy="1162373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6675016" y="3510572"/>
            <a:ext cx="1965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3CEB0FA-42D3-4BF9-A5B8-FA3E433E16D4}"/>
              </a:ext>
            </a:extLst>
          </p:cNvPr>
          <p:cNvSpPr txBox="1"/>
          <p:nvPr/>
        </p:nvSpPr>
        <p:spPr>
          <a:xfrm>
            <a:off x="844508" y="468333"/>
            <a:ext cx="7217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大小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種類の風船があります。</a:t>
            </a:r>
            <a:endParaRPr kumimoji="1" lang="ja-JP" altLang="en-US" sz="16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0090202-8319-41A6-A3DB-3587DEFB7438}"/>
              </a:ext>
            </a:extLst>
          </p:cNvPr>
          <p:cNvSpPr txBox="1"/>
          <p:nvPr/>
        </p:nvSpPr>
        <p:spPr>
          <a:xfrm>
            <a:off x="844508" y="1176219"/>
            <a:ext cx="6107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円。</a:t>
            </a:r>
            <a:endParaRPr kumimoji="1" lang="ja-JP" altLang="en-US" sz="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C3BB92F-C10D-4136-A045-239C432EA181}"/>
              </a:ext>
            </a:extLst>
          </p:cNvPr>
          <p:cNvSpPr txBox="1"/>
          <p:nvPr/>
        </p:nvSpPr>
        <p:spPr>
          <a:xfrm>
            <a:off x="844508" y="1870102"/>
            <a:ext cx="7133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440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円です。</a:t>
            </a:r>
            <a:endParaRPr kumimoji="1" lang="ja-JP" altLang="en-US" sz="1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EBC00D9-E5F4-4EDA-9BB2-4388E6E43117}"/>
              </a:ext>
            </a:extLst>
          </p:cNvPr>
          <p:cNvSpPr txBox="1"/>
          <p:nvPr/>
        </p:nvSpPr>
        <p:spPr>
          <a:xfrm>
            <a:off x="844508" y="2563985"/>
            <a:ext cx="9268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大小の風船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個の値段はそれぞれ何円？</a:t>
            </a:r>
            <a:endParaRPr kumimoji="1" lang="ja-JP" altLang="en-US" sz="200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A88453B0-6A23-499F-A2F0-6CA59974C6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48057" r="70731" b="15377"/>
          <a:stretch/>
        </p:blipFill>
        <p:spPr>
          <a:xfrm>
            <a:off x="1456840" y="4774362"/>
            <a:ext cx="1235457" cy="176493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7842399A-FF5F-4D40-A6C9-EF6B2D4F62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48057" r="70731" b="15377"/>
          <a:stretch/>
        </p:blipFill>
        <p:spPr>
          <a:xfrm>
            <a:off x="2693209" y="4774362"/>
            <a:ext cx="1235457" cy="176493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9AB3A0F-DD0F-412D-B9A3-AB5AF66754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4" t="48058" r="50120" b="17663"/>
          <a:stretch/>
        </p:blipFill>
        <p:spPr>
          <a:xfrm>
            <a:off x="3928666" y="4957535"/>
            <a:ext cx="836909" cy="1162373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C1B76E2F-70C5-4560-AAE7-8E64F6EF57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4" t="48058" r="50120" b="17663"/>
          <a:stretch/>
        </p:blipFill>
        <p:spPr>
          <a:xfrm>
            <a:off x="4765575" y="4957535"/>
            <a:ext cx="836909" cy="1162373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531F62C5-ECA3-4D4D-9961-61E6045E1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4" t="48058" r="50120" b="17663"/>
          <a:stretch/>
        </p:blipFill>
        <p:spPr>
          <a:xfrm>
            <a:off x="5602484" y="4957535"/>
            <a:ext cx="836909" cy="1162373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C65D388-6B19-463C-81EF-FF6CFCACA364}"/>
              </a:ext>
            </a:extLst>
          </p:cNvPr>
          <p:cNvSpPr txBox="1"/>
          <p:nvPr/>
        </p:nvSpPr>
        <p:spPr>
          <a:xfrm>
            <a:off x="6675016" y="5215555"/>
            <a:ext cx="1965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440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9925147" y="1765820"/>
            <a:ext cx="15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P124-2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119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48057" r="70731" b="15377"/>
          <a:stretch/>
        </p:blipFill>
        <p:spPr>
          <a:xfrm>
            <a:off x="763157" y="277911"/>
            <a:ext cx="1235457" cy="176493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48057" r="70731" b="15377"/>
          <a:stretch/>
        </p:blipFill>
        <p:spPr>
          <a:xfrm>
            <a:off x="763157" y="2068806"/>
            <a:ext cx="1235457" cy="17649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48057" r="70731" b="15377"/>
          <a:stretch/>
        </p:blipFill>
        <p:spPr>
          <a:xfrm>
            <a:off x="1999526" y="2068806"/>
            <a:ext cx="1235457" cy="176493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4" t="48058" r="50120" b="17663"/>
          <a:stretch/>
        </p:blipFill>
        <p:spPr>
          <a:xfrm>
            <a:off x="3234983" y="625288"/>
            <a:ext cx="836909" cy="116237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4" t="48058" r="50120" b="17663"/>
          <a:stretch/>
        </p:blipFill>
        <p:spPr>
          <a:xfrm>
            <a:off x="4071892" y="625288"/>
            <a:ext cx="836909" cy="116237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4" t="48058" r="50120" b="17663"/>
          <a:stretch/>
        </p:blipFill>
        <p:spPr>
          <a:xfrm>
            <a:off x="4908801" y="625288"/>
            <a:ext cx="836909" cy="116237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4" t="48058" r="50120" b="17663"/>
          <a:stretch/>
        </p:blipFill>
        <p:spPr>
          <a:xfrm>
            <a:off x="3234983" y="2251979"/>
            <a:ext cx="836909" cy="116237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4" t="48058" r="50120" b="17663"/>
          <a:stretch/>
        </p:blipFill>
        <p:spPr>
          <a:xfrm>
            <a:off x="4071892" y="2251979"/>
            <a:ext cx="836909" cy="116237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4" t="48058" r="50120" b="17663"/>
          <a:stretch/>
        </p:blipFill>
        <p:spPr>
          <a:xfrm>
            <a:off x="4908801" y="2251979"/>
            <a:ext cx="836909" cy="1162373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5981333" y="807189"/>
            <a:ext cx="1965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5981333" y="2509999"/>
            <a:ext cx="1965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440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F4C842EC-29D7-4077-87CA-87B391BF49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48057" r="70731" b="15377"/>
          <a:stretch/>
        </p:blipFill>
        <p:spPr>
          <a:xfrm>
            <a:off x="1999526" y="3876852"/>
            <a:ext cx="1235457" cy="1764937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8DE07B6-BF26-4F35-B094-06B952B7F6B0}"/>
              </a:ext>
            </a:extLst>
          </p:cNvPr>
          <p:cNvSpPr txBox="1"/>
          <p:nvPr/>
        </p:nvSpPr>
        <p:spPr>
          <a:xfrm>
            <a:off x="3496486" y="4212809"/>
            <a:ext cx="5883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赤い風船１個の値段は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A6F13A5-CABD-48D3-8618-B7A9EC681E25}"/>
              </a:ext>
            </a:extLst>
          </p:cNvPr>
          <p:cNvSpPr txBox="1"/>
          <p:nvPr/>
        </p:nvSpPr>
        <p:spPr>
          <a:xfrm>
            <a:off x="4949584" y="5001759"/>
            <a:ext cx="4951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440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9724BED-FCD2-4817-8F9A-8ABBA500DEE7}"/>
              </a:ext>
            </a:extLst>
          </p:cNvPr>
          <p:cNvSpPr txBox="1"/>
          <p:nvPr/>
        </p:nvSpPr>
        <p:spPr>
          <a:xfrm>
            <a:off x="432412" y="754201"/>
            <a:ext cx="1965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717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48057" r="70731" b="15377"/>
          <a:stretch/>
        </p:blipFill>
        <p:spPr>
          <a:xfrm>
            <a:off x="763157" y="277911"/>
            <a:ext cx="1235457" cy="176493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4" t="48058" r="50120" b="17663"/>
          <a:stretch/>
        </p:blipFill>
        <p:spPr>
          <a:xfrm>
            <a:off x="3234983" y="609522"/>
            <a:ext cx="836909" cy="116237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4" t="48058" r="50120" b="17663"/>
          <a:stretch/>
        </p:blipFill>
        <p:spPr>
          <a:xfrm>
            <a:off x="4071892" y="625288"/>
            <a:ext cx="836909" cy="116237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4" t="48058" r="50120" b="17663"/>
          <a:stretch/>
        </p:blipFill>
        <p:spPr>
          <a:xfrm>
            <a:off x="4908801" y="625288"/>
            <a:ext cx="836909" cy="1162373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5981333" y="807189"/>
            <a:ext cx="1965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8DE07B6-BF26-4F35-B094-06B952B7F6B0}"/>
              </a:ext>
            </a:extLst>
          </p:cNvPr>
          <p:cNvSpPr txBox="1"/>
          <p:nvPr/>
        </p:nvSpPr>
        <p:spPr>
          <a:xfrm>
            <a:off x="951812" y="2318073"/>
            <a:ext cx="5883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青い風船３個の値段は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1D913C7-800E-41DA-8C18-644FE253E594}"/>
              </a:ext>
            </a:extLst>
          </p:cNvPr>
          <p:cNvSpPr txBox="1"/>
          <p:nvPr/>
        </p:nvSpPr>
        <p:spPr>
          <a:xfrm>
            <a:off x="4071892" y="3223218"/>
            <a:ext cx="5033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9724BED-FCD2-4817-8F9A-8ABBA500DEE7}"/>
              </a:ext>
            </a:extLst>
          </p:cNvPr>
          <p:cNvSpPr txBox="1"/>
          <p:nvPr/>
        </p:nvSpPr>
        <p:spPr>
          <a:xfrm>
            <a:off x="432412" y="754201"/>
            <a:ext cx="1965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4269ABB-8950-4967-88A9-6BDC73825B39}"/>
              </a:ext>
            </a:extLst>
          </p:cNvPr>
          <p:cNvSpPr txBox="1"/>
          <p:nvPr/>
        </p:nvSpPr>
        <p:spPr>
          <a:xfrm>
            <a:off x="2839485" y="821753"/>
            <a:ext cx="1627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AE8E0F3-4931-440A-B787-D658763F9CD7}"/>
              </a:ext>
            </a:extLst>
          </p:cNvPr>
          <p:cNvSpPr txBox="1"/>
          <p:nvPr/>
        </p:nvSpPr>
        <p:spPr>
          <a:xfrm>
            <a:off x="4071891" y="5028454"/>
            <a:ext cx="3935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240÷3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27C358A-C518-433B-9DD7-3A46C58615AF}"/>
              </a:ext>
            </a:extLst>
          </p:cNvPr>
          <p:cNvSpPr txBox="1"/>
          <p:nvPr/>
        </p:nvSpPr>
        <p:spPr>
          <a:xfrm>
            <a:off x="951812" y="4125836"/>
            <a:ext cx="5883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青い風船１個の値段は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356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6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57C317D-E58C-44D8-A40E-31D74B4F3874}"/>
              </a:ext>
            </a:extLst>
          </p:cNvPr>
          <p:cNvGrpSpPr/>
          <p:nvPr/>
        </p:nvGrpSpPr>
        <p:grpSpPr>
          <a:xfrm>
            <a:off x="1906478" y="2732778"/>
            <a:ext cx="3495580" cy="1150195"/>
            <a:chOff x="1906478" y="2929570"/>
            <a:chExt cx="3495580" cy="1150195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27486" r="77475" b="50288"/>
            <a:stretch/>
          </p:blipFill>
          <p:spPr>
            <a:xfrm>
              <a:off x="2787029" y="3146060"/>
              <a:ext cx="840335" cy="933705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37" t="68688" r="945" b="5237"/>
            <a:stretch/>
          </p:blipFill>
          <p:spPr>
            <a:xfrm>
              <a:off x="1906478" y="2929570"/>
              <a:ext cx="917264" cy="1109594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27486" r="77475" b="50288"/>
            <a:stretch/>
          </p:blipFill>
          <p:spPr>
            <a:xfrm>
              <a:off x="3674376" y="3146060"/>
              <a:ext cx="840335" cy="933705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27486" r="77475" b="50288"/>
            <a:stretch/>
          </p:blipFill>
          <p:spPr>
            <a:xfrm>
              <a:off x="4561723" y="3146060"/>
              <a:ext cx="840335" cy="933705"/>
            </a:xfrm>
            <a:prstGeom prst="rect">
              <a:avLst/>
            </a:prstGeom>
          </p:spPr>
        </p:pic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5869237" y="3002558"/>
            <a:ext cx="2944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32÷4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5869237" y="3812112"/>
            <a:ext cx="3130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8×3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9195232" y="2950595"/>
            <a:ext cx="2483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大人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8428490" y="5401936"/>
            <a:ext cx="334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子ども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58CB09-47BB-4DAE-8CE0-2E6400BEBA4F}"/>
              </a:ext>
            </a:extLst>
          </p:cNvPr>
          <p:cNvSpPr txBox="1"/>
          <p:nvPr/>
        </p:nvSpPr>
        <p:spPr>
          <a:xfrm>
            <a:off x="655480" y="512335"/>
            <a:ext cx="94468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大人と子ども合わせて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人います。</a:t>
            </a:r>
            <a:endParaRPr kumimoji="1" lang="ja-JP" altLang="en-US" sz="4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A858B5B-8F04-4697-91F4-34B6BC8340AD}"/>
              </a:ext>
            </a:extLst>
          </p:cNvPr>
          <p:cNvSpPr txBox="1"/>
          <p:nvPr/>
        </p:nvSpPr>
        <p:spPr>
          <a:xfrm>
            <a:off x="655480" y="1254484"/>
            <a:ext cx="107404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子供の人数は、大人の人数の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倍でした。</a:t>
            </a:r>
            <a:endParaRPr kumimoji="1" lang="ja-JP" altLang="en-US" sz="4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F3CBFC4-BDA8-4C62-875A-E326E3A34FBD}"/>
              </a:ext>
            </a:extLst>
          </p:cNvPr>
          <p:cNvSpPr txBox="1"/>
          <p:nvPr/>
        </p:nvSpPr>
        <p:spPr>
          <a:xfrm>
            <a:off x="655480" y="2049396"/>
            <a:ext cx="11469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大人と子供の人数は、それぞれ何人ですか。</a:t>
            </a:r>
            <a:endParaRPr kumimoji="1" lang="ja-JP" altLang="en-US" sz="4400" dirty="0">
              <a:solidFill>
                <a:srgbClr val="0000FF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4F0EDCB-DFB0-4255-9248-5F956ABEDCBA}"/>
              </a:ext>
            </a:extLst>
          </p:cNvPr>
          <p:cNvSpPr txBox="1"/>
          <p:nvPr/>
        </p:nvSpPr>
        <p:spPr>
          <a:xfrm>
            <a:off x="5869237" y="4607024"/>
            <a:ext cx="5411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または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0D55793-27BB-4F16-BBF5-F48ED724AB52}"/>
              </a:ext>
            </a:extLst>
          </p:cNvPr>
          <p:cNvGrpSpPr/>
          <p:nvPr/>
        </p:nvGrpSpPr>
        <p:grpSpPr>
          <a:xfrm>
            <a:off x="1906478" y="3674064"/>
            <a:ext cx="3495580" cy="1150195"/>
            <a:chOff x="1906478" y="2929570"/>
            <a:chExt cx="3495580" cy="1150195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8C31B621-7782-4CA4-BBD9-44301ECE17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27486" r="77475" b="50288"/>
            <a:stretch/>
          </p:blipFill>
          <p:spPr>
            <a:xfrm>
              <a:off x="2787029" y="3146060"/>
              <a:ext cx="840335" cy="933705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F6025350-40EC-4EA0-B54B-6BBA96912F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37" t="68688" r="945" b="5237"/>
            <a:stretch/>
          </p:blipFill>
          <p:spPr>
            <a:xfrm>
              <a:off x="1906478" y="2929570"/>
              <a:ext cx="917264" cy="1109594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DA2EAF6C-1C25-480A-ACDB-B4167E934A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27486" r="77475" b="50288"/>
            <a:stretch/>
          </p:blipFill>
          <p:spPr>
            <a:xfrm>
              <a:off x="3674376" y="3146060"/>
              <a:ext cx="840335" cy="933705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61F0439-3852-48F3-8868-BC2AACF10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27486" r="77475" b="50288"/>
            <a:stretch/>
          </p:blipFill>
          <p:spPr>
            <a:xfrm>
              <a:off x="4561723" y="3146060"/>
              <a:ext cx="840335" cy="933705"/>
            </a:xfrm>
            <a:prstGeom prst="rect">
              <a:avLst/>
            </a:prstGeom>
          </p:spPr>
        </p:pic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3500E68A-DD64-4986-AF5F-FBF1A40237DB}"/>
              </a:ext>
            </a:extLst>
          </p:cNvPr>
          <p:cNvGrpSpPr/>
          <p:nvPr/>
        </p:nvGrpSpPr>
        <p:grpSpPr>
          <a:xfrm>
            <a:off x="1926586" y="5508454"/>
            <a:ext cx="3495580" cy="1150195"/>
            <a:chOff x="1906478" y="2929570"/>
            <a:chExt cx="3495580" cy="1150195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43C343FC-6718-4CA6-BB1E-4063A719F0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27486" r="77475" b="50288"/>
            <a:stretch/>
          </p:blipFill>
          <p:spPr>
            <a:xfrm>
              <a:off x="2787029" y="3146060"/>
              <a:ext cx="840335" cy="933705"/>
            </a:xfrm>
            <a:prstGeom prst="rect">
              <a:avLst/>
            </a:prstGeom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9CEF3EA9-5E2F-45D1-AF9F-037712B5C7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37" t="68688" r="945" b="5237"/>
            <a:stretch/>
          </p:blipFill>
          <p:spPr>
            <a:xfrm>
              <a:off x="1906478" y="2929570"/>
              <a:ext cx="917264" cy="1109594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1C5AF925-34EA-49F4-BADC-D1D471BDE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27486" r="77475" b="50288"/>
            <a:stretch/>
          </p:blipFill>
          <p:spPr>
            <a:xfrm>
              <a:off x="3674376" y="3146060"/>
              <a:ext cx="840335" cy="933705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F095C71B-5D2A-404E-870B-396C719A9C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" t="27486" r="77475" b="50288"/>
            <a:stretch/>
          </p:blipFill>
          <p:spPr>
            <a:xfrm>
              <a:off x="4561723" y="3146060"/>
              <a:ext cx="840335" cy="933705"/>
            </a:xfrm>
            <a:prstGeom prst="rect">
              <a:avLst/>
            </a:prstGeom>
          </p:spPr>
        </p:pic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AAE65E3-5CF5-4819-930C-2FA8E2B557FA}"/>
              </a:ext>
            </a:extLst>
          </p:cNvPr>
          <p:cNvSpPr txBox="1"/>
          <p:nvPr/>
        </p:nvSpPr>
        <p:spPr>
          <a:xfrm rot="5400000">
            <a:off x="3171749" y="4920056"/>
            <a:ext cx="840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左中かっこ 32">
            <a:extLst>
              <a:ext uri="{FF2B5EF4-FFF2-40B4-BE49-F238E27FC236}">
                <a16:creationId xmlns:a16="http://schemas.microsoft.com/office/drawing/2014/main" id="{3E311194-22FE-47A9-AAB0-E3C6B7B8F123}"/>
              </a:ext>
            </a:extLst>
          </p:cNvPr>
          <p:cNvSpPr/>
          <p:nvPr/>
        </p:nvSpPr>
        <p:spPr>
          <a:xfrm>
            <a:off x="1355834" y="2732778"/>
            <a:ext cx="362607" cy="392587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336396" y="3833164"/>
            <a:ext cx="157008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10437075" y="6103250"/>
            <a:ext cx="15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P125-1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067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7" grpId="0"/>
      <p:bldP spid="32" grpId="0"/>
      <p:bldP spid="3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t="2629" r="75431" b="69557"/>
          <a:stretch/>
        </p:blipFill>
        <p:spPr>
          <a:xfrm>
            <a:off x="1100379" y="2458661"/>
            <a:ext cx="1162373" cy="143061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2" t="25924" r="1307" b="50782"/>
          <a:stretch/>
        </p:blipFill>
        <p:spPr>
          <a:xfrm>
            <a:off x="2805192" y="2850886"/>
            <a:ext cx="991891" cy="103838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4A61DEB-B4AF-489B-AC09-E7548CDA4C5C}"/>
              </a:ext>
            </a:extLst>
          </p:cNvPr>
          <p:cNvSpPr txBox="1"/>
          <p:nvPr/>
        </p:nvSpPr>
        <p:spPr>
          <a:xfrm>
            <a:off x="1252405" y="5153885"/>
            <a:ext cx="2544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10254223" y="5692493"/>
            <a:ext cx="15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P125-2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100379" y="532329"/>
            <a:ext cx="101457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大人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人分と子ども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人分の料金の合計は</a:t>
            </a:r>
            <a:r>
              <a:rPr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endParaRPr lang="en-US" altLang="ja-JP" sz="4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円。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5690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t="2629" r="75431" b="69557"/>
          <a:stretch/>
        </p:blipFill>
        <p:spPr>
          <a:xfrm>
            <a:off x="1100379" y="2458661"/>
            <a:ext cx="1162373" cy="143061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2" t="25924" r="1307" b="50782"/>
          <a:stretch/>
        </p:blipFill>
        <p:spPr>
          <a:xfrm>
            <a:off x="2805192" y="2850886"/>
            <a:ext cx="991891" cy="103838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2" t="25924" r="1307" b="50782"/>
          <a:stretch/>
        </p:blipFill>
        <p:spPr>
          <a:xfrm>
            <a:off x="787096" y="3994063"/>
            <a:ext cx="991891" cy="103838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2" t="25924" r="1307" b="50782"/>
          <a:stretch/>
        </p:blipFill>
        <p:spPr>
          <a:xfrm>
            <a:off x="1681565" y="3994063"/>
            <a:ext cx="991891" cy="1038387"/>
          </a:xfrm>
          <a:prstGeom prst="rect">
            <a:avLst/>
          </a:prstGeom>
        </p:spPr>
      </p:pic>
      <p:sp>
        <p:nvSpPr>
          <p:cNvPr id="17" name="右中かっこ 16">
            <a:extLst>
              <a:ext uri="{FF2B5EF4-FFF2-40B4-BE49-F238E27FC236}">
                <a16:creationId xmlns:a16="http://schemas.microsoft.com/office/drawing/2014/main" id="{5368AB22-2927-44A7-9060-78C79AEC767F}"/>
              </a:ext>
            </a:extLst>
          </p:cNvPr>
          <p:cNvSpPr/>
          <p:nvPr/>
        </p:nvSpPr>
        <p:spPr>
          <a:xfrm rot="16200000">
            <a:off x="1491106" y="3102877"/>
            <a:ext cx="415030" cy="1688356"/>
          </a:xfrm>
          <a:prstGeom prst="rightBrac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82ADEC-876F-4E83-8400-3853EB8BCDEB}"/>
              </a:ext>
            </a:extLst>
          </p:cNvPr>
          <p:cNvSpPr txBox="1"/>
          <p:nvPr/>
        </p:nvSpPr>
        <p:spPr>
          <a:xfrm>
            <a:off x="1252405" y="5153885"/>
            <a:ext cx="2544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100379" y="532329"/>
            <a:ext cx="1014572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大人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人分と子ども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人分の料金の合計は</a:t>
            </a:r>
            <a:r>
              <a:rPr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endParaRPr lang="en-US" altLang="ja-JP" sz="4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子ども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人分の料金の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r>
              <a:rPr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endParaRPr lang="en-US" altLang="ja-JP" sz="4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大人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人分の料金です。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30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t="2629" r="75431" b="69557"/>
          <a:stretch/>
        </p:blipFill>
        <p:spPr>
          <a:xfrm>
            <a:off x="1100379" y="2458661"/>
            <a:ext cx="1162373" cy="143061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2" t="25924" r="1307" b="50782"/>
          <a:stretch/>
        </p:blipFill>
        <p:spPr>
          <a:xfrm>
            <a:off x="2805192" y="2850886"/>
            <a:ext cx="991891" cy="103838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2" t="25924" r="1307" b="50782"/>
          <a:stretch/>
        </p:blipFill>
        <p:spPr>
          <a:xfrm>
            <a:off x="787096" y="3994063"/>
            <a:ext cx="991891" cy="103838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2" t="25924" r="1307" b="50782"/>
          <a:stretch/>
        </p:blipFill>
        <p:spPr>
          <a:xfrm>
            <a:off x="1681565" y="3994063"/>
            <a:ext cx="991891" cy="1038387"/>
          </a:xfrm>
          <a:prstGeom prst="rect">
            <a:avLst/>
          </a:prstGeom>
        </p:spPr>
      </p:pic>
      <p:sp>
        <p:nvSpPr>
          <p:cNvPr id="17" name="右中かっこ 16">
            <a:extLst>
              <a:ext uri="{FF2B5EF4-FFF2-40B4-BE49-F238E27FC236}">
                <a16:creationId xmlns:a16="http://schemas.microsoft.com/office/drawing/2014/main" id="{5368AB22-2927-44A7-9060-78C79AEC767F}"/>
              </a:ext>
            </a:extLst>
          </p:cNvPr>
          <p:cNvSpPr/>
          <p:nvPr/>
        </p:nvSpPr>
        <p:spPr>
          <a:xfrm rot="16200000">
            <a:off x="1491106" y="3102877"/>
            <a:ext cx="415030" cy="1688356"/>
          </a:xfrm>
          <a:prstGeom prst="rightBrac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F544D5-FB34-4D35-8D69-62734EC2E824}"/>
              </a:ext>
            </a:extLst>
          </p:cNvPr>
          <p:cNvSpPr txBox="1"/>
          <p:nvPr/>
        </p:nvSpPr>
        <p:spPr>
          <a:xfrm>
            <a:off x="1252405" y="5153885"/>
            <a:ext cx="2544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100379" y="532329"/>
            <a:ext cx="1080776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大人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人分と子ども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人分の料金の合計は</a:t>
            </a:r>
            <a:r>
              <a:rPr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endParaRPr lang="en-US" altLang="ja-JP" sz="4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子ども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人分の料金の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r>
              <a:rPr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endParaRPr lang="en-US" altLang="ja-JP" sz="4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大人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人分の料金です</a:t>
            </a:r>
            <a:r>
              <a:rPr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それぞれ何円ですか</a:t>
            </a:r>
            <a:r>
              <a:rPr lang="ja-JP" altLang="en-US" sz="4000" dirty="0" smtClean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0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3744</TotalTime>
  <Words>431</Words>
  <Application>Microsoft Office PowerPoint</Application>
  <PresentationFormat>ワイド画面</PresentationFormat>
  <Paragraphs>96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游ゴシック</vt:lpstr>
      <vt:lpstr>UD デジタル 教科書体 NP-B</vt:lpstr>
      <vt:lpstr>Arial</vt:lpstr>
      <vt:lpstr>游ゴシック Light</vt:lpstr>
      <vt:lpstr>Office テーマ</vt:lpstr>
      <vt:lpstr>５年生　文章題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５年生　文章題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算数の教材研究 </dc:title>
  <dc:creator>伊藤努</dc:creator>
  <cp:lastModifiedBy>大磯町教育委員会</cp:lastModifiedBy>
  <cp:revision>233</cp:revision>
  <cp:lastPrinted>2021-05-09T09:42:10Z</cp:lastPrinted>
  <dcterms:created xsi:type="dcterms:W3CDTF">2021-04-05T12:55:03Z</dcterms:created>
  <dcterms:modified xsi:type="dcterms:W3CDTF">2022-10-17T04:28:29Z</dcterms:modified>
</cp:coreProperties>
</file>