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8"/>
  </p:notesMasterIdLst>
  <p:sldIdLst>
    <p:sldId id="256" r:id="rId2"/>
    <p:sldId id="277" r:id="rId3"/>
    <p:sldId id="316" r:id="rId4"/>
    <p:sldId id="317" r:id="rId5"/>
    <p:sldId id="318" r:id="rId6"/>
    <p:sldId id="319" r:id="rId7"/>
    <p:sldId id="320" r:id="rId8"/>
    <p:sldId id="321" r:id="rId9"/>
    <p:sldId id="335" r:id="rId10"/>
    <p:sldId id="322" r:id="rId11"/>
    <p:sldId id="306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523" r:id="rId21"/>
    <p:sldId id="518" r:id="rId22"/>
    <p:sldId id="524" r:id="rId23"/>
    <p:sldId id="323" r:id="rId24"/>
    <p:sldId id="324" r:id="rId25"/>
    <p:sldId id="325" r:id="rId26"/>
    <p:sldId id="326" r:id="rId27"/>
    <p:sldId id="327" r:id="rId28"/>
    <p:sldId id="291" r:id="rId29"/>
    <p:sldId id="517" r:id="rId30"/>
    <p:sldId id="299" r:id="rId31"/>
    <p:sldId id="522" r:id="rId32"/>
    <p:sldId id="525" r:id="rId33"/>
    <p:sldId id="297" r:id="rId34"/>
    <p:sldId id="505" r:id="rId35"/>
    <p:sldId id="328" r:id="rId36"/>
    <p:sldId id="513" r:id="rId37"/>
    <p:sldId id="515" r:id="rId38"/>
    <p:sldId id="519" r:id="rId39"/>
    <p:sldId id="330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5" r:id="rId48"/>
    <p:sldId id="344" r:id="rId49"/>
    <p:sldId id="528" r:id="rId50"/>
    <p:sldId id="529" r:id="rId51"/>
    <p:sldId id="506" r:id="rId52"/>
    <p:sldId id="531" r:id="rId53"/>
    <p:sldId id="507" r:id="rId54"/>
    <p:sldId id="533" r:id="rId55"/>
    <p:sldId id="538" r:id="rId56"/>
    <p:sldId id="535" r:id="rId57"/>
    <p:sldId id="509" r:id="rId58"/>
    <p:sldId id="539" r:id="rId59"/>
    <p:sldId id="510" r:id="rId60"/>
    <p:sldId id="511" r:id="rId61"/>
    <p:sldId id="336" r:id="rId62"/>
    <p:sldId id="512" r:id="rId63"/>
    <p:sldId id="329" r:id="rId64"/>
    <p:sldId id="537" r:id="rId65"/>
    <p:sldId id="332" r:id="rId66"/>
    <p:sldId id="516" r:id="rId67"/>
  </p:sldIdLst>
  <p:sldSz cx="12192000" cy="6858000"/>
  <p:notesSz cx="7099300" cy="10234613"/>
  <p:embeddedFontLst>
    <p:embeddedFont>
      <p:font typeface="Cambria Math" panose="02040503050406030204" pitchFamily="18" charset="0"/>
      <p:regular r:id="rId69"/>
    </p:embeddedFont>
    <p:embeddedFont>
      <p:font typeface="UD デジタル 教科書体 NP-B" panose="02020700000000000000" pitchFamily="18" charset="-128"/>
      <p:bold r:id="rId70"/>
    </p:embeddedFont>
    <p:embeddedFont>
      <p:font typeface="游ゴシック" panose="020B0400000000000000" pitchFamily="50" charset="-128"/>
      <p:regular r:id="rId71"/>
      <p:bold r:id="rId72"/>
    </p:embeddedFont>
    <p:embeddedFont>
      <p:font typeface="游ゴシック Light" panose="020B0300000000000000" pitchFamily="50" charset="-128"/>
      <p:regular r:id="rId73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3621" autoAdjust="0"/>
  </p:normalViewPr>
  <p:slideViewPr>
    <p:cSldViewPr snapToGrid="0" showGuides="1">
      <p:cViewPr varScale="1">
        <p:scale>
          <a:sx n="63" d="100"/>
          <a:sy n="63" d="100"/>
        </p:scale>
        <p:origin x="108" y="5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5" d="100"/>
          <a:sy n="75" d="100"/>
        </p:scale>
        <p:origin x="3954" y="5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7B6A90D-4A3F-45E6-B6F4-E80321A35D3A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2040802-AD99-41A1-A003-C51D9689D7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12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715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789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201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時速の意味から答えを考えれば簡単です。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023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時速の意味から答えを考えれば簡単です。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818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良い問題がありました。</a:t>
            </a:r>
            <a:r>
              <a:rPr kumimoji="1" lang="en-US" altLang="ja-JP" dirty="0"/>
              <a:t>500÷7</a:t>
            </a:r>
            <a:r>
              <a:rPr kumimoji="1" lang="ja-JP" altLang="en-US" dirty="0"/>
              <a:t>ができないようにしてあります。分速を求めないで解くという考え方です。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1280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2279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B697D-1877-CC19-1A13-4D3BF5E26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3FC23A8-6FB9-F1F1-AD09-116AB70309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D4E964F-D3A9-BD1E-06E4-F4F6089561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052F32-E318-1166-E53E-89D4F44C7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998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120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63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C71C41-6588-418F-9A71-284E5C0C1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EA875E4-CD96-4B48-9BC3-9D64E7DB3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1C7815-4D62-42B0-B672-CF601536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64D8B1-A1E5-4281-92EA-FC6F82E97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B8ECA6-CE07-4724-B0DA-58BBA067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9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28198-29C3-41C7-B3BC-87C835DB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D84A5F2-13F3-4453-AC98-1017F41F8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7EF3A2-976B-4659-850D-33174B83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80B15F-E452-4379-8E60-FDC8A9C3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0AA31D-2C07-449B-8C95-EDC76D1A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40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5AF55DC-32D5-4A19-BD49-F6294A06B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8D36121-4145-48DD-AD22-B956777BA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B1C09D-509C-4AE8-9362-21CF2AE8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50AB39-74D3-40D4-A9CB-18C8750E7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086A70-1058-4C01-BCDC-E15AA0A1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87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EB1214-0020-426E-ACD0-EED91655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489729-7888-441E-99AF-8214A5284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4CD7D9-CB63-4B05-BD4D-BFE6B28E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D84F41-C1F8-4236-A656-A54FFA422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7FB9B4-4AA1-472C-BE51-5CD129AB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59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E090E2-4E5E-4690-A652-42F5E8BE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160568-C865-453F-8F49-6AD2DD7EB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32F116-D5FA-4063-A340-47C65190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8D840E-6666-4E3C-9419-29083EFC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73D4FE-B1F0-47D1-B819-E0273C2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73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6A2FD4-2503-444A-B5B1-958B8598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2B1AC7-7998-432E-8992-0E62FE4EC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570CF62-8CE8-47E7-9CE7-9C12E8C3C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FF7FC7-6BE7-4A10-BF2D-61339558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EA4348-5A52-4C50-A42F-A12804B7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D162FE-5C45-4D3F-B472-F9F296DB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11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B76E74-A982-4E18-873E-7EFFF06D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329B9A-8C7B-4B3D-B6ED-30A8B3968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4627412-94E9-4AEC-AACE-A722731BD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EC4311C-2FAA-4E2B-9576-D7275514C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05F4637-EF44-4FC8-BD17-FCB831D59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EDAAAA6-A4A8-4C11-A664-473A66F74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CEFF089-B13F-4090-A71F-8412ED159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36A973A-9264-421A-AE4A-4418B630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14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6EF52D-4A16-440A-BFDC-561EF47D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F89FF02-D935-446E-AFA0-C46FA9B2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DFCADC2-00D8-42E5-BDAC-A16C7290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D889C9-26C0-49AF-892B-8662EB96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70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50382C3-8820-42BF-9E62-8B11A4CD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BAB1BAC-F489-48F2-A64B-3CBD0F112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4E0BFF-58C0-4F49-87E6-6714C9F5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91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AC3C19-6CAA-41E7-B0A3-F8F57074E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271B2A-2D54-4706-A505-858DCA348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D44EA88-2194-415A-A168-9A45EE7F1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7A22A9-1D91-41E3-917B-2BAF3D86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FF915E-994C-4AC7-BEE0-21575CAA1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EEC29D-7DDD-4CFB-93A7-142B4331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32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ADFE18-1F13-464E-8F63-949E2248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62B540F-6175-447A-984B-8408AE46B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153BC9-9EA0-4FE4-ACD7-02D8F1B38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99CBC22-F6C6-43AC-A087-931F2268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AA2B86-15FD-4C74-ABF3-4063890A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A13140-5C81-4136-9A74-42F3E4D3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32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9415803-7416-42E1-A7B0-1A89DD4A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7912BB-F395-4218-92E6-2556E2238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B921F5-0AD9-4F6A-8508-62777CB3E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6CF1C-1409-4EE8-8680-8340FA1EC1A9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28AB9F-093C-46E2-B723-4EE613CC2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810AF2-9C19-445B-927D-15BAD522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15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70E370-9B4D-478C-A9A7-D7BAC0D0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036" y="927177"/>
            <a:ext cx="9144000" cy="30688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５年生</a:t>
            </a:r>
            <a:br>
              <a:rPr kumimoji="1" lang="en-US" altLang="ja-JP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速さってな～に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220B752-A918-4C8C-9876-EA1D46572851}"/>
              </a:ext>
            </a:extLst>
          </p:cNvPr>
          <p:cNvSpPr txBox="1"/>
          <p:nvPr/>
        </p:nvSpPr>
        <p:spPr>
          <a:xfrm>
            <a:off x="2425216" y="4355767"/>
            <a:ext cx="71096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時速・分速・秒速は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聞いたことありますか</a:t>
            </a:r>
          </a:p>
        </p:txBody>
      </p:sp>
    </p:spTree>
    <p:extLst>
      <p:ext uri="{BB962C8B-B14F-4D97-AF65-F5344CB8AC3E}">
        <p14:creationId xmlns:p14="http://schemas.microsoft.com/office/powerpoint/2010/main" val="2307828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473DFA-5A26-437D-A0B3-39CF5ABD2254}"/>
              </a:ext>
            </a:extLst>
          </p:cNvPr>
          <p:cNvSpPr txBox="1"/>
          <p:nvPr/>
        </p:nvSpPr>
        <p:spPr>
          <a:xfrm>
            <a:off x="906348" y="1320730"/>
            <a:ext cx="7475275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時速</a:t>
            </a:r>
            <a:r>
              <a:rPr lang="en-US" altLang="ja-JP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36km</a:t>
            </a:r>
            <a:r>
              <a:rPr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で</a:t>
            </a:r>
            <a:r>
              <a:rPr lang="en-US" altLang="ja-JP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20</a:t>
            </a:r>
            <a:r>
              <a:rPr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分間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進みました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何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進みましたか</a:t>
            </a:r>
            <a:endParaRPr lang="ja-JP" altLang="en-US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952A958C-5DD2-43AE-82EC-5C36D7E6B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348" y="2890391"/>
            <a:ext cx="9235179" cy="185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１時間に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進みます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ja-JP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分は</a:t>
            </a:r>
            <a:r>
              <a:rPr lang="en-US" altLang="ja-JP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</a:t>
            </a:r>
            <a:r>
              <a:rPr lang="en-US" altLang="ja-JP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(60</a:t>
            </a:r>
            <a:r>
              <a:rPr lang="ja-JP" altLang="en-US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lang="en-US" altLang="ja-JP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ja-JP" altLang="en-US" sz="4000" b="1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</a:t>
            </a:r>
            <a:r>
              <a:rPr lang="ja-JP" altLang="en-US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分の１です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2FDB6C07-C879-48B3-AEF8-4E7548BD0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348" y="474205"/>
            <a:ext cx="6391919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道のりを求める練習問題４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A2D8601-84CD-41C1-B365-5F3E77957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88" y="5121691"/>
            <a:ext cx="72274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r>
              <a:rPr lang="en-US" altLang="ja-JP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答え　</a:t>
            </a:r>
            <a:r>
              <a:rPr lang="en-US" altLang="ja-JP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12km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2638C53D-4D0D-4DA9-A428-3C5C0CDA3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780" y="4038013"/>
            <a:ext cx="60113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defRPr/>
            </a:pPr>
            <a:r>
              <a:rPr lang="ja-JP" altLang="en-US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4000" b="1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A77F295-B7BE-4791-98BF-E45B7DCC9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5" r="1710" b="23226"/>
          <a:stretch/>
        </p:blipFill>
        <p:spPr>
          <a:xfrm>
            <a:off x="8760581" y="587367"/>
            <a:ext cx="2712586" cy="2747421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171F653-D528-B705-AF27-4564BDF79158}"/>
              </a:ext>
            </a:extLst>
          </p:cNvPr>
          <p:cNvGrpSpPr/>
          <p:nvPr/>
        </p:nvGrpSpPr>
        <p:grpSpPr>
          <a:xfrm>
            <a:off x="8856509" y="516813"/>
            <a:ext cx="2616658" cy="2236964"/>
            <a:chOff x="4835860" y="1624084"/>
            <a:chExt cx="2616658" cy="2236964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056BD99B-1443-D92C-3698-62F396AEC237}"/>
                </a:ext>
              </a:extLst>
            </p:cNvPr>
            <p:cNvCxnSpPr/>
            <p:nvPr/>
          </p:nvCxnSpPr>
          <p:spPr>
            <a:xfrm flipH="1">
              <a:off x="6117707" y="1624084"/>
              <a:ext cx="10138" cy="1417581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21438275-50D9-E330-7296-1823951A53D5}"/>
                </a:ext>
              </a:extLst>
            </p:cNvPr>
            <p:cNvCxnSpPr>
              <a:cxnSpLocks/>
            </p:cNvCxnSpPr>
            <p:nvPr/>
          </p:nvCxnSpPr>
          <p:spPr>
            <a:xfrm>
              <a:off x="6117707" y="3041665"/>
              <a:ext cx="1334811" cy="81938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4002CF16-1492-58CA-CC74-6924E10FBA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35860" y="3041665"/>
              <a:ext cx="1281847" cy="81938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143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473DFA-5A26-437D-A0B3-39CF5ABD2254}"/>
              </a:ext>
            </a:extLst>
          </p:cNvPr>
          <p:cNvSpPr txBox="1"/>
          <p:nvPr/>
        </p:nvSpPr>
        <p:spPr>
          <a:xfrm>
            <a:off x="2523547" y="544813"/>
            <a:ext cx="7144905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FF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時速５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20km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歩いたら</a:t>
            </a:r>
            <a:b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何時間かかりますか？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952A958C-5DD2-43AE-82EC-5C36D7E6B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682" y="2336871"/>
            <a:ext cx="63919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１時間で　　　　進みます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397FFDF2-20C1-457F-A82C-209CBE1A9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396" y="3429000"/>
            <a:ext cx="6286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4">
            <a:extLst>
              <a:ext uri="{FF2B5EF4-FFF2-40B4-BE49-F238E27FC236}">
                <a16:creationId xmlns:a16="http://schemas.microsoft.com/office/drawing/2014/main" id="{8B4B1441-95E5-45EA-BD84-64BD158C9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108" y="4523766"/>
            <a:ext cx="2146069" cy="74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</a:endParaRPr>
          </a:p>
        </p:txBody>
      </p:sp>
      <p:sp>
        <p:nvSpPr>
          <p:cNvPr id="11" name="Text Box 22">
            <a:extLst>
              <a:ext uri="{FF2B5EF4-FFF2-40B4-BE49-F238E27FC236}">
                <a16:creationId xmlns:a16="http://schemas.microsoft.com/office/drawing/2014/main" id="{F4057349-9E81-49B8-9D07-B5D729DD2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4343" y="4652362"/>
            <a:ext cx="13541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BF05014-037E-44F3-8AC4-026F75CE28E4}"/>
              </a:ext>
            </a:extLst>
          </p:cNvPr>
          <p:cNvSpPr/>
          <p:nvPr/>
        </p:nvSpPr>
        <p:spPr>
          <a:xfrm>
            <a:off x="1731663" y="4519467"/>
            <a:ext cx="8583514" cy="7450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Arc 19">
            <a:extLst>
              <a:ext uri="{FF2B5EF4-FFF2-40B4-BE49-F238E27FC236}">
                <a16:creationId xmlns:a16="http://schemas.microsoft.com/office/drawing/2014/main" id="{2CBE2759-A28A-4B6B-BE6F-E13DBFB2FDD8}"/>
              </a:ext>
            </a:extLst>
          </p:cNvPr>
          <p:cNvSpPr>
            <a:spLocks/>
          </p:cNvSpPr>
          <p:nvPr/>
        </p:nvSpPr>
        <p:spPr bwMode="auto">
          <a:xfrm flipH="1" flipV="1">
            <a:off x="1731662" y="5210484"/>
            <a:ext cx="3508315" cy="64928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Arc 20">
            <a:extLst>
              <a:ext uri="{FF2B5EF4-FFF2-40B4-BE49-F238E27FC236}">
                <a16:creationId xmlns:a16="http://schemas.microsoft.com/office/drawing/2014/main" id="{74D3F099-55EE-4B51-B200-1374E0B59241}"/>
              </a:ext>
            </a:extLst>
          </p:cNvPr>
          <p:cNvSpPr>
            <a:spLocks/>
          </p:cNvSpPr>
          <p:nvPr/>
        </p:nvSpPr>
        <p:spPr bwMode="auto">
          <a:xfrm flipV="1">
            <a:off x="6952023" y="5236562"/>
            <a:ext cx="3363154" cy="571647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id="{5B0BA00F-00F4-4AFE-A693-D7A4F44E6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467" y="5596049"/>
            <a:ext cx="14825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20km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3B509B38-8535-497F-9E9E-7CC868604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815" y="2359931"/>
            <a:ext cx="16336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</a:p>
        </p:txBody>
      </p:sp>
    </p:spTree>
    <p:extLst>
      <p:ext uri="{BB962C8B-B14F-4D97-AF65-F5344CB8AC3E}">
        <p14:creationId xmlns:p14="http://schemas.microsoft.com/office/powerpoint/2010/main" val="111443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1776 1.11111E-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>
            <a:extLst>
              <a:ext uri="{FF2B5EF4-FFF2-40B4-BE49-F238E27FC236}">
                <a16:creationId xmlns:a16="http://schemas.microsoft.com/office/drawing/2014/main" id="{8B4B1441-95E5-45EA-BD84-64BD158C9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108" y="4523766"/>
            <a:ext cx="2146069" cy="74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</a:endParaRPr>
          </a:p>
        </p:txBody>
      </p:sp>
      <p:sp>
        <p:nvSpPr>
          <p:cNvPr id="11" name="Text Box 22">
            <a:extLst>
              <a:ext uri="{FF2B5EF4-FFF2-40B4-BE49-F238E27FC236}">
                <a16:creationId xmlns:a16="http://schemas.microsoft.com/office/drawing/2014/main" id="{F4057349-9E81-49B8-9D07-B5D729DD2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4343" y="4652362"/>
            <a:ext cx="13541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BF05014-037E-44F3-8AC4-026F75CE28E4}"/>
              </a:ext>
            </a:extLst>
          </p:cNvPr>
          <p:cNvSpPr/>
          <p:nvPr/>
        </p:nvSpPr>
        <p:spPr>
          <a:xfrm>
            <a:off x="1731663" y="4519467"/>
            <a:ext cx="8583514" cy="7450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16">
            <a:extLst>
              <a:ext uri="{FF2B5EF4-FFF2-40B4-BE49-F238E27FC236}">
                <a16:creationId xmlns:a16="http://schemas.microsoft.com/office/drawing/2014/main" id="{5E4A2445-2B17-41A1-B3DD-08A9776E3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327" y="3429000"/>
            <a:ext cx="6286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4">
            <a:extLst>
              <a:ext uri="{FF2B5EF4-FFF2-40B4-BE49-F238E27FC236}">
                <a16:creationId xmlns:a16="http://schemas.microsoft.com/office/drawing/2014/main" id="{E03CCD91-C370-4C78-80D9-F14D7C0C1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3039" y="4523766"/>
            <a:ext cx="2146069" cy="74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</a:endParaRP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1D7A9DD2-2B54-41CA-BF9E-A1AD6817A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4534" y="4652362"/>
            <a:ext cx="16178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</a:p>
        </p:txBody>
      </p:sp>
      <p:sp>
        <p:nvSpPr>
          <p:cNvPr id="15" name="Arc 19">
            <a:extLst>
              <a:ext uri="{FF2B5EF4-FFF2-40B4-BE49-F238E27FC236}">
                <a16:creationId xmlns:a16="http://schemas.microsoft.com/office/drawing/2014/main" id="{392318FD-FAB1-40B3-BDC5-72FDDB831C9D}"/>
              </a:ext>
            </a:extLst>
          </p:cNvPr>
          <p:cNvSpPr>
            <a:spLocks/>
          </p:cNvSpPr>
          <p:nvPr/>
        </p:nvSpPr>
        <p:spPr bwMode="auto">
          <a:xfrm flipH="1" flipV="1">
            <a:off x="1731662" y="5210484"/>
            <a:ext cx="3508315" cy="64928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Arc 20">
            <a:extLst>
              <a:ext uri="{FF2B5EF4-FFF2-40B4-BE49-F238E27FC236}">
                <a16:creationId xmlns:a16="http://schemas.microsoft.com/office/drawing/2014/main" id="{48D819AF-7191-43B0-9089-7618965F9F21}"/>
              </a:ext>
            </a:extLst>
          </p:cNvPr>
          <p:cNvSpPr>
            <a:spLocks/>
          </p:cNvSpPr>
          <p:nvPr/>
        </p:nvSpPr>
        <p:spPr bwMode="auto">
          <a:xfrm flipV="1">
            <a:off x="6952023" y="5236562"/>
            <a:ext cx="3363154" cy="571647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9FEF1BFB-A86A-4114-8A1A-BA079EEFC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467" y="5596049"/>
            <a:ext cx="14825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20km</a:t>
            </a: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B8566BB2-03C7-4B6A-9B9B-E224B4759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682" y="2336871"/>
            <a:ext cx="63919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２時間で　　　　進みます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id="{9771D96C-5827-4F19-9A4D-6665D7623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4533" y="2359931"/>
            <a:ext cx="19642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335027C-9A1C-464F-9C96-A9DD5C6DD065}"/>
              </a:ext>
            </a:extLst>
          </p:cNvPr>
          <p:cNvSpPr txBox="1"/>
          <p:nvPr/>
        </p:nvSpPr>
        <p:spPr>
          <a:xfrm>
            <a:off x="2523547" y="544813"/>
            <a:ext cx="7144905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時速５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20km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歩いたら</a:t>
            </a:r>
            <a:b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何時間かかりますか？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609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1776 1.11111E-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>
            <a:extLst>
              <a:ext uri="{FF2B5EF4-FFF2-40B4-BE49-F238E27FC236}">
                <a16:creationId xmlns:a16="http://schemas.microsoft.com/office/drawing/2014/main" id="{8B4B1441-95E5-45EA-BD84-64BD158C9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108" y="4523766"/>
            <a:ext cx="2146069" cy="74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</a:endParaRPr>
          </a:p>
        </p:txBody>
      </p:sp>
      <p:sp>
        <p:nvSpPr>
          <p:cNvPr id="11" name="Text Box 22">
            <a:extLst>
              <a:ext uri="{FF2B5EF4-FFF2-40B4-BE49-F238E27FC236}">
                <a16:creationId xmlns:a16="http://schemas.microsoft.com/office/drawing/2014/main" id="{F4057349-9E81-49B8-9D07-B5D729DD2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4343" y="4652362"/>
            <a:ext cx="13541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BF05014-037E-44F3-8AC4-026F75CE28E4}"/>
              </a:ext>
            </a:extLst>
          </p:cNvPr>
          <p:cNvSpPr/>
          <p:nvPr/>
        </p:nvSpPr>
        <p:spPr>
          <a:xfrm>
            <a:off x="1731663" y="4519467"/>
            <a:ext cx="8583514" cy="7450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E03CCD91-C370-4C78-80D9-F14D7C0C1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3039" y="4523766"/>
            <a:ext cx="2146069" cy="74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</a:endParaRP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1D7A9DD2-2B54-41CA-BF9E-A1AD6817A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4534" y="4652362"/>
            <a:ext cx="16178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</a:p>
        </p:txBody>
      </p:sp>
      <p:sp>
        <p:nvSpPr>
          <p:cNvPr id="15" name="Arc 19">
            <a:extLst>
              <a:ext uri="{FF2B5EF4-FFF2-40B4-BE49-F238E27FC236}">
                <a16:creationId xmlns:a16="http://schemas.microsoft.com/office/drawing/2014/main" id="{392318FD-FAB1-40B3-BDC5-72FDDB831C9D}"/>
              </a:ext>
            </a:extLst>
          </p:cNvPr>
          <p:cNvSpPr>
            <a:spLocks/>
          </p:cNvSpPr>
          <p:nvPr/>
        </p:nvSpPr>
        <p:spPr bwMode="auto">
          <a:xfrm flipH="1" flipV="1">
            <a:off x="1731662" y="5210484"/>
            <a:ext cx="3508315" cy="64928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Arc 20">
            <a:extLst>
              <a:ext uri="{FF2B5EF4-FFF2-40B4-BE49-F238E27FC236}">
                <a16:creationId xmlns:a16="http://schemas.microsoft.com/office/drawing/2014/main" id="{48D819AF-7191-43B0-9089-7618965F9F21}"/>
              </a:ext>
            </a:extLst>
          </p:cNvPr>
          <p:cNvSpPr>
            <a:spLocks/>
          </p:cNvSpPr>
          <p:nvPr/>
        </p:nvSpPr>
        <p:spPr bwMode="auto">
          <a:xfrm flipV="1">
            <a:off x="6952023" y="5236562"/>
            <a:ext cx="3363154" cy="571647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9FEF1BFB-A86A-4114-8A1A-BA079EEFC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467" y="5596049"/>
            <a:ext cx="14825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20km</a:t>
            </a:r>
          </a:p>
        </p:txBody>
      </p:sp>
      <p:pic>
        <p:nvPicPr>
          <p:cNvPr id="18" name="Picture 16">
            <a:extLst>
              <a:ext uri="{FF2B5EF4-FFF2-40B4-BE49-F238E27FC236}">
                <a16:creationId xmlns:a16="http://schemas.microsoft.com/office/drawing/2014/main" id="{EB9DDE5B-AD2C-4889-B8AF-D64BA926C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258" y="3429000"/>
            <a:ext cx="6286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4">
            <a:extLst>
              <a:ext uri="{FF2B5EF4-FFF2-40B4-BE49-F238E27FC236}">
                <a16:creationId xmlns:a16="http://schemas.microsoft.com/office/drawing/2014/main" id="{36847EDC-6162-4ADB-8D88-DEC7E3C99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970" y="4523766"/>
            <a:ext cx="2146069" cy="74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</a:endParaRPr>
          </a:p>
        </p:txBody>
      </p:sp>
      <p:sp>
        <p:nvSpPr>
          <p:cNvPr id="20" name="Text Box 22">
            <a:extLst>
              <a:ext uri="{FF2B5EF4-FFF2-40B4-BE49-F238E27FC236}">
                <a16:creationId xmlns:a16="http://schemas.microsoft.com/office/drawing/2014/main" id="{D1F67321-D5CD-4B84-9101-F167F2DF3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465" y="4652362"/>
            <a:ext cx="16178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１５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68180799-9029-465A-AC54-CA9D2F746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682" y="2336871"/>
            <a:ext cx="63919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３時間で　　　　進みます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32F22A18-4D9E-4E05-951E-333E03D8A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4533" y="2359931"/>
            <a:ext cx="19642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１５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2100358-E30F-42FB-A98F-DBB146B57890}"/>
              </a:ext>
            </a:extLst>
          </p:cNvPr>
          <p:cNvSpPr txBox="1"/>
          <p:nvPr/>
        </p:nvSpPr>
        <p:spPr>
          <a:xfrm>
            <a:off x="2523547" y="544813"/>
            <a:ext cx="7144905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時速５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20km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歩いたら</a:t>
            </a:r>
            <a:b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何時間かかりますか？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808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1776 1.11111E-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>
            <a:extLst>
              <a:ext uri="{FF2B5EF4-FFF2-40B4-BE49-F238E27FC236}">
                <a16:creationId xmlns:a16="http://schemas.microsoft.com/office/drawing/2014/main" id="{8B4B1441-95E5-45EA-BD84-64BD158C9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108" y="4523766"/>
            <a:ext cx="2146069" cy="74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</a:endParaRPr>
          </a:p>
        </p:txBody>
      </p:sp>
      <p:sp>
        <p:nvSpPr>
          <p:cNvPr id="11" name="Text Box 22">
            <a:extLst>
              <a:ext uri="{FF2B5EF4-FFF2-40B4-BE49-F238E27FC236}">
                <a16:creationId xmlns:a16="http://schemas.microsoft.com/office/drawing/2014/main" id="{F4057349-9E81-49B8-9D07-B5D729DD2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4343" y="4652362"/>
            <a:ext cx="13541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BF05014-037E-44F3-8AC4-026F75CE28E4}"/>
              </a:ext>
            </a:extLst>
          </p:cNvPr>
          <p:cNvSpPr/>
          <p:nvPr/>
        </p:nvSpPr>
        <p:spPr>
          <a:xfrm>
            <a:off x="1731663" y="4519467"/>
            <a:ext cx="8583514" cy="7450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E03CCD91-C370-4C78-80D9-F14D7C0C1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3039" y="4523766"/>
            <a:ext cx="2146069" cy="74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</a:endParaRP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1D7A9DD2-2B54-41CA-BF9E-A1AD6817A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4534" y="4652362"/>
            <a:ext cx="16178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</a:p>
        </p:txBody>
      </p:sp>
      <p:sp>
        <p:nvSpPr>
          <p:cNvPr id="15" name="Arc 19">
            <a:extLst>
              <a:ext uri="{FF2B5EF4-FFF2-40B4-BE49-F238E27FC236}">
                <a16:creationId xmlns:a16="http://schemas.microsoft.com/office/drawing/2014/main" id="{392318FD-FAB1-40B3-BDC5-72FDDB831C9D}"/>
              </a:ext>
            </a:extLst>
          </p:cNvPr>
          <p:cNvSpPr>
            <a:spLocks/>
          </p:cNvSpPr>
          <p:nvPr/>
        </p:nvSpPr>
        <p:spPr bwMode="auto">
          <a:xfrm flipH="1" flipV="1">
            <a:off x="1731662" y="5210484"/>
            <a:ext cx="3508315" cy="64928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Arc 20">
            <a:extLst>
              <a:ext uri="{FF2B5EF4-FFF2-40B4-BE49-F238E27FC236}">
                <a16:creationId xmlns:a16="http://schemas.microsoft.com/office/drawing/2014/main" id="{48D819AF-7191-43B0-9089-7618965F9F21}"/>
              </a:ext>
            </a:extLst>
          </p:cNvPr>
          <p:cNvSpPr>
            <a:spLocks/>
          </p:cNvSpPr>
          <p:nvPr/>
        </p:nvSpPr>
        <p:spPr bwMode="auto">
          <a:xfrm flipV="1">
            <a:off x="6952023" y="5236562"/>
            <a:ext cx="3363154" cy="571647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9FEF1BFB-A86A-4114-8A1A-BA079EEFC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467" y="5596049"/>
            <a:ext cx="14825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20km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36847EDC-6162-4ADB-8D88-DEC7E3C99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970" y="4523766"/>
            <a:ext cx="2146069" cy="74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</a:endParaRPr>
          </a:p>
        </p:txBody>
      </p:sp>
      <p:sp>
        <p:nvSpPr>
          <p:cNvPr id="20" name="Text Box 22">
            <a:extLst>
              <a:ext uri="{FF2B5EF4-FFF2-40B4-BE49-F238E27FC236}">
                <a16:creationId xmlns:a16="http://schemas.microsoft.com/office/drawing/2014/main" id="{D1F67321-D5CD-4B84-9101-F167F2DF3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465" y="4652362"/>
            <a:ext cx="16178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１５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</a:p>
        </p:txBody>
      </p:sp>
      <p:pic>
        <p:nvPicPr>
          <p:cNvPr id="21" name="Picture 16">
            <a:extLst>
              <a:ext uri="{FF2B5EF4-FFF2-40B4-BE49-F238E27FC236}">
                <a16:creationId xmlns:a16="http://schemas.microsoft.com/office/drawing/2014/main" id="{2FF3BD96-A4C0-481E-9911-DF83A9490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140" y="3429000"/>
            <a:ext cx="6286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14">
            <a:extLst>
              <a:ext uri="{FF2B5EF4-FFF2-40B4-BE49-F238E27FC236}">
                <a16:creationId xmlns:a16="http://schemas.microsoft.com/office/drawing/2014/main" id="{650B758D-368B-40B5-9F40-B5AFCFE20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852" y="4523766"/>
            <a:ext cx="2146069" cy="74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</a:endParaRP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D0D941EE-AA28-4FC4-B597-CC16A92A4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347" y="4652362"/>
            <a:ext cx="16178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２０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9ABB4F3E-8497-4607-AFB7-801F2A050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682" y="2336871"/>
            <a:ext cx="63919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４時間で　　　　進みます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F341B41C-C13C-43BF-8CE4-10F2AD437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4533" y="2359931"/>
            <a:ext cx="19642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２０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D5C9A3E-E394-49BA-9F69-9A1AB2A24395}"/>
              </a:ext>
            </a:extLst>
          </p:cNvPr>
          <p:cNvSpPr txBox="1"/>
          <p:nvPr/>
        </p:nvSpPr>
        <p:spPr>
          <a:xfrm>
            <a:off x="2523547" y="544813"/>
            <a:ext cx="7144905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時速５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20km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歩いたら</a:t>
            </a:r>
            <a:b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何時間かかりますか？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03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1776 1.11111E-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0E31CA-F2AB-4877-896A-DE8339D6E2ED}"/>
              </a:ext>
            </a:extLst>
          </p:cNvPr>
          <p:cNvSpPr txBox="1"/>
          <p:nvPr/>
        </p:nvSpPr>
        <p:spPr>
          <a:xfrm>
            <a:off x="2523547" y="544813"/>
            <a:ext cx="7144905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時速５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20km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歩いたら</a:t>
            </a:r>
            <a:b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何時間かかりますか？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2320A510-87FE-499E-9E36-F231C3C6C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4" y="2264610"/>
            <a:ext cx="100224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の中に１時間に進める道のり５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ja-JP" altLang="en-US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４つあるので</a:t>
            </a:r>
            <a:r>
              <a:rPr lang="ja-JP" altLang="en-US" sz="4000" b="1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ja-JP" altLang="en-US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時間かかります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B348244-0C04-4285-9FFB-3446E267C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619" y="4631281"/>
            <a:ext cx="563879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式を書けば　　　　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20÷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５＝４となります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2CEBCA17-2017-4D65-BCD8-2F30A6253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394" y="4631281"/>
            <a:ext cx="933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9">
            <a:extLst>
              <a:ext uri="{FF2B5EF4-FFF2-40B4-BE49-F238E27FC236}">
                <a16:creationId xmlns:a16="http://schemas.microsoft.com/office/drawing/2014/main" id="{7CC8B7DA-D049-48B4-8285-55451FD9B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2372" y="3735134"/>
            <a:ext cx="3607592" cy="1266825"/>
          </a:xfrm>
          <a:prstGeom prst="cloudCallout">
            <a:avLst>
              <a:gd name="adj1" fmla="val -39685"/>
              <a:gd name="adj2" fmla="val 39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 eaLnBrk="1" hangingPunct="1"/>
            <a:r>
              <a:rPr lang="ja-JP" altLang="en-US" sz="2800" b="1">
                <a:solidFill>
                  <a:srgbClr val="0000FF"/>
                </a:solidFill>
              </a:rPr>
              <a:t>分かったかな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4051B298-0030-4184-A726-8E6328487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273" y="2880163"/>
            <a:ext cx="6973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</p:spTree>
    <p:extLst>
      <p:ext uri="{BB962C8B-B14F-4D97-AF65-F5344CB8AC3E}">
        <p14:creationId xmlns:p14="http://schemas.microsoft.com/office/powerpoint/2010/main" val="408308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473DFA-5A26-437D-A0B3-39CF5ABD2254}"/>
              </a:ext>
            </a:extLst>
          </p:cNvPr>
          <p:cNvSpPr txBox="1"/>
          <p:nvPr/>
        </p:nvSpPr>
        <p:spPr>
          <a:xfrm>
            <a:off x="906348" y="1320730"/>
            <a:ext cx="9375397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12km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の道のりを時速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4km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で進みました何時間かかりましたか</a:t>
            </a:r>
            <a:endParaRPr lang="ja-JP" altLang="en-US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952A958C-5DD2-43AE-82EC-5C36D7E6B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348" y="3286631"/>
            <a:ext cx="1044237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１時間で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4km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進むことができるので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en-US" altLang="ja-JP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12km</a:t>
            </a:r>
            <a:r>
              <a:rPr lang="ja-JP" altLang="en-US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の中に</a:t>
            </a:r>
            <a:r>
              <a:rPr lang="en-US" altLang="ja-JP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4km</a:t>
            </a:r>
            <a:r>
              <a:rPr lang="ja-JP" altLang="en-US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はいくつあるかを考えます</a:t>
            </a:r>
            <a:endParaRPr lang="en-US" altLang="ja-JP" sz="4000" b="1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2FDB6C07-C879-48B3-AEF8-4E7548BD0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348" y="474205"/>
            <a:ext cx="586698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FF"/>
            </a:solidFill>
          </a:ln>
          <a:effec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時間を求める練習問題１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A2D8601-84CD-41C1-B365-5F3E77957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040" y="5008692"/>
            <a:ext cx="28143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12÷4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8417047-2C8E-38A3-5167-3BF47D9AB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799" y="5008692"/>
            <a:ext cx="53822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 </a:t>
            </a:r>
            <a:r>
              <a:rPr lang="en-US" altLang="ja-JP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かかります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746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473DFA-5A26-437D-A0B3-39CF5ABD2254}"/>
              </a:ext>
            </a:extLst>
          </p:cNvPr>
          <p:cNvSpPr txBox="1"/>
          <p:nvPr/>
        </p:nvSpPr>
        <p:spPr>
          <a:xfrm>
            <a:off x="906348" y="1320730"/>
            <a:ext cx="10184985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200km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の道のりを時速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40km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で進みました何時間かかりましたか</a:t>
            </a:r>
            <a:endParaRPr lang="ja-JP" altLang="en-US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952A958C-5DD2-43AE-82EC-5C36D7E6B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348" y="3181962"/>
            <a:ext cx="1067605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１時間で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40km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進むことができるので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en-US" altLang="ja-JP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200km</a:t>
            </a:r>
            <a:r>
              <a:rPr lang="ja-JP" altLang="en-US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の中に</a:t>
            </a:r>
            <a:r>
              <a:rPr lang="en-US" altLang="ja-JP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40km</a:t>
            </a:r>
            <a:r>
              <a:rPr lang="ja-JP" altLang="en-US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はいくつあるかを考えて</a:t>
            </a:r>
            <a:endParaRPr lang="en-US" altLang="ja-JP" sz="4000" b="1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2FDB6C07-C879-48B3-AEF8-4E7548BD0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348" y="474205"/>
            <a:ext cx="5866985" cy="70788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時間を求める練習問題２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A2D8601-84CD-41C1-B365-5F3E77957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8630" y="4965172"/>
            <a:ext cx="35059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200÷40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66476B-C547-6218-A649-8EC665560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333" y="4965171"/>
            <a:ext cx="34588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　</a:t>
            </a:r>
            <a:r>
              <a:rPr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５時間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764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473DFA-5A26-437D-A0B3-39CF5ABD2254}"/>
              </a:ext>
            </a:extLst>
          </p:cNvPr>
          <p:cNvSpPr txBox="1"/>
          <p:nvPr/>
        </p:nvSpPr>
        <p:spPr>
          <a:xfrm>
            <a:off x="906349" y="1320730"/>
            <a:ext cx="9131732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の道のりを時速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4km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で進みましたかかる時間はどれくらいですか</a:t>
            </a:r>
            <a:endParaRPr lang="ja-JP" altLang="en-US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952A958C-5DD2-43AE-82EC-5C36D7E6B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338" y="2782808"/>
            <a:ext cx="9375397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defRPr/>
            </a:pP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１時間（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60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分）で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4km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進むことができる</a:t>
            </a:r>
            <a:endParaRPr lang="en-US" altLang="ja-JP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en-US" altLang="ja-JP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2km </a:t>
            </a:r>
            <a:r>
              <a:rPr lang="ja-JP" altLang="en-US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は </a:t>
            </a:r>
            <a:r>
              <a:rPr lang="en-US" altLang="ja-JP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4km</a:t>
            </a:r>
            <a:r>
              <a:rPr lang="ja-JP" altLang="en-US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より短いので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、かかる時間は</a:t>
            </a:r>
            <a:endParaRPr lang="en-US" altLang="ja-JP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時間より（少ない・多い）時間になるはず</a:t>
            </a:r>
            <a:endParaRPr lang="en-US" altLang="ja-JP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2FDB6C07-C879-48B3-AEF8-4E7548BD0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348" y="474205"/>
            <a:ext cx="5866985" cy="70788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時間を求める練習問題３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81220FB-0A9B-42DE-BA9C-0F21D64FA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23" y="4727712"/>
            <a:ext cx="109300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道のりの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2km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 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時間に進める</a:t>
            </a:r>
            <a:r>
              <a:rPr lang="en-US" altLang="ja-JP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4km</a:t>
            </a:r>
            <a:r>
              <a:rPr lang="ja-JP" altLang="en-US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ja-JP" altLang="en-US" sz="3600" b="1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だから</a:t>
            </a:r>
            <a:endParaRPr lang="en-US" altLang="ja-JP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かかる時間も</a:t>
            </a:r>
            <a:r>
              <a:rPr lang="ja-JP" altLang="en-US" sz="3600" b="1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CE7F449-5CF7-FD23-A4A6-014CA5F79028}"/>
              </a:ext>
            </a:extLst>
          </p:cNvPr>
          <p:cNvSpPr/>
          <p:nvPr/>
        </p:nvSpPr>
        <p:spPr>
          <a:xfrm>
            <a:off x="3982720" y="3831882"/>
            <a:ext cx="1940560" cy="6255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73D00A-F483-AAD0-7B9A-075AF130F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414" y="5979693"/>
            <a:ext cx="60553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60÷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分かかる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DFE607A-1017-1A23-FD40-BF999BA65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0444" y="4727712"/>
            <a:ext cx="1177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r>
              <a:rPr lang="ja-JP" altLang="en-US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半分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  　</a:t>
            </a:r>
            <a:endParaRPr lang="en-US" altLang="ja-JP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1BD6222-D2AF-8CE9-47EF-B34CFD7B9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363" y="5263042"/>
            <a:ext cx="1177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r>
              <a:rPr lang="ja-JP" altLang="en-US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半分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  　</a:t>
            </a:r>
            <a:endParaRPr lang="en-US" altLang="ja-JP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041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  <p:bldP spid="3" grpId="0" animBg="1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473DFA-5A26-437D-A0B3-39CF5ABD2254}"/>
              </a:ext>
            </a:extLst>
          </p:cNvPr>
          <p:cNvSpPr txBox="1"/>
          <p:nvPr/>
        </p:nvSpPr>
        <p:spPr>
          <a:xfrm>
            <a:off x="906348" y="1320730"/>
            <a:ext cx="9541519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3km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の道のりを分速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500m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で進みました何分かかりますか</a:t>
            </a:r>
            <a:endParaRPr lang="ja-JP" altLang="en-US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2FDB6C07-C879-48B3-AEF8-4E7548BD0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348" y="474205"/>
            <a:ext cx="5866985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時間を求める練習問題４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649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17570" y="1751066"/>
            <a:ext cx="3712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30km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とは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617570" y="3275658"/>
            <a:ext cx="38358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分速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とは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617570" y="4871696"/>
            <a:ext cx="30492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秒速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とは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55CB556-0496-4C2B-86A8-1B68B7BF6209}"/>
              </a:ext>
            </a:extLst>
          </p:cNvPr>
          <p:cNvSpPr txBox="1"/>
          <p:nvPr/>
        </p:nvSpPr>
        <p:spPr>
          <a:xfrm>
            <a:off x="2469743" y="548680"/>
            <a:ext cx="710963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速さの表し方を学ぼう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BFE7878-C446-4F13-9329-542FEFFB6ACE}"/>
              </a:ext>
            </a:extLst>
          </p:cNvPr>
          <p:cNvSpPr/>
          <p:nvPr/>
        </p:nvSpPr>
        <p:spPr>
          <a:xfrm>
            <a:off x="964277" y="2523065"/>
            <a:ext cx="71545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時間で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30km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進む速さのこと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18F7C8C-55F2-49D7-B364-AC41DFEBE983}"/>
              </a:ext>
            </a:extLst>
          </p:cNvPr>
          <p:cNvSpPr/>
          <p:nvPr/>
        </p:nvSpPr>
        <p:spPr>
          <a:xfrm>
            <a:off x="964277" y="4073677"/>
            <a:ext cx="7154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分間で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100m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進む速さのこと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7A87E74-996C-42FC-A250-9F45BC670C26}"/>
              </a:ext>
            </a:extLst>
          </p:cNvPr>
          <p:cNvSpPr/>
          <p:nvPr/>
        </p:nvSpPr>
        <p:spPr>
          <a:xfrm>
            <a:off x="964277" y="5669715"/>
            <a:ext cx="64908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秒間で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2m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進む速さのこと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0198AD8-5083-44F8-8938-ED7157FBC413}"/>
              </a:ext>
            </a:extLst>
          </p:cNvPr>
          <p:cNvSpPr txBox="1"/>
          <p:nvPr/>
        </p:nvSpPr>
        <p:spPr>
          <a:xfrm>
            <a:off x="8271200" y="1875275"/>
            <a:ext cx="3416320" cy="175432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時速などの意味</a:t>
            </a:r>
            <a:endParaRPr kumimoji="1"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を理解すれば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なんでも解ける</a:t>
            </a:r>
          </a:p>
        </p:txBody>
      </p:sp>
    </p:spTree>
    <p:extLst>
      <p:ext uri="{BB962C8B-B14F-4D97-AF65-F5344CB8AC3E}">
        <p14:creationId xmlns:p14="http://schemas.microsoft.com/office/powerpoint/2010/main" val="90329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1" grpId="0"/>
      <p:bldP spid="12" grpId="0"/>
      <p:bldP spid="13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60AC8-2D42-6866-6BAB-452B68FBB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66BA4E-1F41-1629-AC87-7EE51DA9A250}"/>
              </a:ext>
            </a:extLst>
          </p:cNvPr>
          <p:cNvSpPr txBox="1"/>
          <p:nvPr/>
        </p:nvSpPr>
        <p:spPr>
          <a:xfrm>
            <a:off x="906348" y="1320730"/>
            <a:ext cx="9541519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3km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の道のりを分速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500m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で進みました何分かかりますか</a:t>
            </a:r>
            <a:endParaRPr lang="ja-JP" altLang="en-US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74E81F6C-7A36-58F5-86EC-4BE8A511D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274" y="3752165"/>
            <a:ext cx="87992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defRPr/>
            </a:pP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１分で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3km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＝ 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3000  m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進むことができる</a:t>
            </a:r>
            <a:endParaRPr lang="en-US" altLang="ja-JP" sz="3600" b="1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68FA940A-A3C5-7DF8-7D3D-C11A70C66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348" y="474205"/>
            <a:ext cx="5866985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時間を求める練習問題４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6844BD3-4301-B372-80E0-1EE4948EF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754" y="5550613"/>
            <a:ext cx="37700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3000÷500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5DDBC2-A00D-F931-C521-BC3FD2621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7107" y="5598825"/>
            <a:ext cx="26246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　</a:t>
            </a:r>
            <a:r>
              <a:rPr lang="ja-JP" altLang="en-US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６分</a:t>
            </a:r>
            <a:endParaRPr lang="en-US" altLang="ja-JP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Text Box 22">
            <a:extLst>
              <a:ext uri="{FF2B5EF4-FFF2-40B4-BE49-F238E27FC236}">
                <a16:creationId xmlns:a16="http://schemas.microsoft.com/office/drawing/2014/main" id="{42C2647E-4110-9F27-41A5-A10B3315E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754" y="2828835"/>
            <a:ext cx="62491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defRPr/>
            </a:pP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１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km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＝ 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1000  m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でしたか？</a:t>
            </a:r>
            <a:endParaRPr lang="en-US" altLang="ja-JP" sz="3600" b="1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A90B221-5284-3C44-E763-2984962D4184}"/>
              </a:ext>
            </a:extLst>
          </p:cNvPr>
          <p:cNvSpPr/>
          <p:nvPr/>
        </p:nvSpPr>
        <p:spPr>
          <a:xfrm>
            <a:off x="3017520" y="2828835"/>
            <a:ext cx="1524000" cy="6001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33F3D71F-C81C-984D-4BF4-A49953152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754" y="4675495"/>
            <a:ext cx="85654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defRPr/>
            </a:pPr>
            <a:r>
              <a:rPr lang="en-US" altLang="ja-JP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3000m</a:t>
            </a:r>
            <a:r>
              <a:rPr lang="ja-JP" altLang="en-US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のなかに</a:t>
            </a:r>
            <a:r>
              <a:rPr lang="en-US" altLang="ja-JP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500m</a:t>
            </a:r>
            <a:r>
              <a:rPr lang="ja-JP" altLang="en-US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はいくつある？</a:t>
            </a:r>
            <a:endParaRPr lang="en-US" altLang="ja-JP" sz="3600" b="1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5F1AAE9-9C31-6DF1-24D6-0AE3DC17C68A}"/>
              </a:ext>
            </a:extLst>
          </p:cNvPr>
          <p:cNvSpPr/>
          <p:nvPr/>
        </p:nvSpPr>
        <p:spPr>
          <a:xfrm>
            <a:off x="4246880" y="3742451"/>
            <a:ext cx="1524000" cy="6001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7" grpId="0" animBg="1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473DFA-5A26-437D-A0B3-39CF5ABD2254}"/>
              </a:ext>
            </a:extLst>
          </p:cNvPr>
          <p:cNvSpPr txBox="1"/>
          <p:nvPr/>
        </p:nvSpPr>
        <p:spPr>
          <a:xfrm>
            <a:off x="906348" y="1320730"/>
            <a:ext cx="9541519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10km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の道のりを時速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4km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で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時間進みました。残りの道のりは何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ですか？</a:t>
            </a:r>
            <a:endParaRPr lang="ja-JP" altLang="en-US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2FDB6C07-C879-48B3-AEF8-4E7548BD0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348" y="474205"/>
            <a:ext cx="6927012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時間から道のりを求める問題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6027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EE2EE-5EE2-DEA6-766E-85CFBF459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6E0E0B-CF8B-8084-7BC4-47BB7477C8EC}"/>
              </a:ext>
            </a:extLst>
          </p:cNvPr>
          <p:cNvSpPr txBox="1"/>
          <p:nvPr/>
        </p:nvSpPr>
        <p:spPr>
          <a:xfrm>
            <a:off x="906348" y="1320730"/>
            <a:ext cx="9541519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10km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の道のりを時速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4km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で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時間進みました。残りの道のりは何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ですか？</a:t>
            </a:r>
            <a:endParaRPr lang="ja-JP" altLang="en-US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12C9FBF4-4A55-B69C-1CA8-137699785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428" y="2939689"/>
            <a:ext cx="108487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defRPr/>
            </a:pP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１時間で、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4km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進むことができるので</a:t>
            </a:r>
            <a:endParaRPr lang="en-US" altLang="ja-JP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２時間では、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4km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の 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 倍で 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8 km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進むことができる</a:t>
            </a:r>
            <a:endParaRPr lang="en-US" altLang="ja-JP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97C0B625-F746-8FC0-13E4-1626222E8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348" y="474205"/>
            <a:ext cx="6927012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時間から道のりを求める問題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8C0F059-3A89-ADE9-3E63-13F1FC16B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154" y="4609552"/>
            <a:ext cx="4379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残っている道のりは</a:t>
            </a:r>
            <a:endParaRPr lang="en-US" altLang="ja-JP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97B11F-2E50-F888-7DB4-CB3E53170D3F}"/>
              </a:ext>
            </a:extLst>
          </p:cNvPr>
          <p:cNvSpPr/>
          <p:nvPr/>
        </p:nvSpPr>
        <p:spPr>
          <a:xfrm>
            <a:off x="5049521" y="3474538"/>
            <a:ext cx="548640" cy="6001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B6B1DF9-9EA9-C39A-2155-6C64F47004AF}"/>
              </a:ext>
            </a:extLst>
          </p:cNvPr>
          <p:cNvSpPr/>
          <p:nvPr/>
        </p:nvSpPr>
        <p:spPr>
          <a:xfrm>
            <a:off x="6604001" y="3474538"/>
            <a:ext cx="548640" cy="6001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47B863-7EC2-0786-5B97-9BA5898A3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370" y="5402251"/>
            <a:ext cx="5852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答え　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2km</a:t>
            </a:r>
          </a:p>
        </p:txBody>
      </p:sp>
    </p:spTree>
    <p:extLst>
      <p:ext uri="{BB962C8B-B14F-4D97-AF65-F5344CB8AC3E}">
        <p14:creationId xmlns:p14="http://schemas.microsoft.com/office/powerpoint/2010/main" val="202442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473DFA-5A26-437D-A0B3-39CF5ABD2254}"/>
              </a:ext>
            </a:extLst>
          </p:cNvPr>
          <p:cNvSpPr txBox="1"/>
          <p:nvPr/>
        </p:nvSpPr>
        <p:spPr>
          <a:xfrm>
            <a:off x="1845733" y="519671"/>
            <a:ext cx="9085056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120km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の道のりを３時間で進みました。時速は何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になりますか？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952A958C-5DD2-43AE-82EC-5C36D7E6B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558" y="2096396"/>
            <a:ext cx="65314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３時間で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120km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進んでいます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ADEF2A9-1884-4975-85E0-6B97760CBCFC}"/>
              </a:ext>
            </a:extLst>
          </p:cNvPr>
          <p:cNvSpPr/>
          <p:nvPr/>
        </p:nvSpPr>
        <p:spPr>
          <a:xfrm>
            <a:off x="7330547" y="5118929"/>
            <a:ext cx="2189162" cy="812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84B11B0-8034-4BBB-8901-B335A610E896}"/>
              </a:ext>
            </a:extLst>
          </p:cNvPr>
          <p:cNvSpPr/>
          <p:nvPr/>
        </p:nvSpPr>
        <p:spPr>
          <a:xfrm>
            <a:off x="5141384" y="5118929"/>
            <a:ext cx="2189163" cy="8128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EFDA67C-3347-45D9-9A12-1084AED4B30E}"/>
              </a:ext>
            </a:extLst>
          </p:cNvPr>
          <p:cNvSpPr/>
          <p:nvPr/>
        </p:nvSpPr>
        <p:spPr>
          <a:xfrm>
            <a:off x="2952222" y="5118929"/>
            <a:ext cx="2189162" cy="812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" name="Arc 19">
            <a:extLst>
              <a:ext uri="{FF2B5EF4-FFF2-40B4-BE49-F238E27FC236}">
                <a16:creationId xmlns:a16="http://schemas.microsoft.com/office/drawing/2014/main" id="{87B67C51-E814-42D3-9FEB-5F3D2ACC24A5}"/>
              </a:ext>
            </a:extLst>
          </p:cNvPr>
          <p:cNvSpPr>
            <a:spLocks/>
          </p:cNvSpPr>
          <p:nvPr/>
        </p:nvSpPr>
        <p:spPr bwMode="auto">
          <a:xfrm flipH="1">
            <a:off x="2952222" y="4534729"/>
            <a:ext cx="2401887" cy="584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" name="Arc 20">
            <a:extLst>
              <a:ext uri="{FF2B5EF4-FFF2-40B4-BE49-F238E27FC236}">
                <a16:creationId xmlns:a16="http://schemas.microsoft.com/office/drawing/2014/main" id="{71C6079F-E266-4FB4-A459-B7D5788D83BC}"/>
              </a:ext>
            </a:extLst>
          </p:cNvPr>
          <p:cNvSpPr>
            <a:spLocks/>
          </p:cNvSpPr>
          <p:nvPr/>
        </p:nvSpPr>
        <p:spPr bwMode="auto">
          <a:xfrm>
            <a:off x="7117822" y="4534729"/>
            <a:ext cx="2401887" cy="584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" name="テキスト ボックス 1">
            <a:extLst>
              <a:ext uri="{FF2B5EF4-FFF2-40B4-BE49-F238E27FC236}">
                <a16:creationId xmlns:a16="http://schemas.microsoft.com/office/drawing/2014/main" id="{CF22CE25-9D7A-4EA6-931A-E12E24B42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4109" y="4256917"/>
            <a:ext cx="1798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r>
              <a:rPr lang="en-US" altLang="ja-JP" sz="32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120km</a:t>
            </a:r>
            <a:endParaRPr lang="ja-JP" altLang="en-US" sz="320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C9A7625-AE8E-4F16-A3AA-055FADC12821}"/>
              </a:ext>
            </a:extLst>
          </p:cNvPr>
          <p:cNvSpPr/>
          <p:nvPr/>
        </p:nvSpPr>
        <p:spPr>
          <a:xfrm>
            <a:off x="2952222" y="5118929"/>
            <a:ext cx="6567487" cy="81280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0DE5B421-F4DB-44FA-8034-8C6458951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4247" y="5249104"/>
            <a:ext cx="13049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2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</a:t>
            </a:r>
            <a:endParaRPr lang="en-US" altLang="ja-JP" sz="32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E56A2D91-9FB0-49A6-A97F-7F933BDDD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1922" y="5249104"/>
            <a:ext cx="13049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04A1D665-C2D0-4EF4-9CFB-DC358CA01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447" y="5249104"/>
            <a:ext cx="13049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2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</a:t>
            </a:r>
            <a:endParaRPr lang="en-US" altLang="ja-JP" sz="32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4C737C84-7F82-4554-B86A-B1C53634D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558" y="2838166"/>
            <a:ext cx="89809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時速とは１時間に進む道のりのことなので</a:t>
            </a:r>
          </a:p>
        </p:txBody>
      </p:sp>
      <p:sp>
        <p:nvSpPr>
          <p:cNvPr id="3" name="Text Box 22">
            <a:extLst>
              <a:ext uri="{FF2B5EF4-FFF2-40B4-BE49-F238E27FC236}">
                <a16:creationId xmlns:a16="http://schemas.microsoft.com/office/drawing/2014/main" id="{9D49259D-AFD9-F9EA-33CB-A8ADE3DAD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472" y="3586418"/>
            <a:ext cx="82509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１時間では３時間の</a:t>
            </a:r>
            <a:r>
              <a:rPr lang="ja-JP" altLang="en-US" sz="36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ja-JP" altLang="en-US" sz="3600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 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進みます</a:t>
            </a:r>
          </a:p>
        </p:txBody>
      </p:sp>
      <p:sp>
        <p:nvSpPr>
          <p:cNvPr id="4" name="Text Box 22">
            <a:extLst>
              <a:ext uri="{FF2B5EF4-FFF2-40B4-BE49-F238E27FC236}">
                <a16:creationId xmlns:a16="http://schemas.microsoft.com/office/drawing/2014/main" id="{56A27862-93A9-2C7D-55F8-347EF887F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433" y="3562250"/>
            <a:ext cx="6011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defRPr/>
            </a:pPr>
            <a:r>
              <a:rPr lang="ja-JP" altLang="en-US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3600" b="1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51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6" grpId="0" animBg="1"/>
      <p:bldP spid="21" grpId="0"/>
      <p:bldP spid="22" grpId="0"/>
      <p:bldP spid="23" grpId="0"/>
      <p:bldP spid="24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E70C3E7-7363-C50D-F8C8-F5677A6E6196}"/>
              </a:ext>
            </a:extLst>
          </p:cNvPr>
          <p:cNvSpPr/>
          <p:nvPr/>
        </p:nvSpPr>
        <p:spPr>
          <a:xfrm>
            <a:off x="7192858" y="1288257"/>
            <a:ext cx="2189162" cy="812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641B7F7-647F-7A8E-298C-364E0CB8D2EA}"/>
              </a:ext>
            </a:extLst>
          </p:cNvPr>
          <p:cNvSpPr/>
          <p:nvPr/>
        </p:nvSpPr>
        <p:spPr>
          <a:xfrm>
            <a:off x="5003695" y="1288257"/>
            <a:ext cx="2189163" cy="8128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952A958C-5DD2-43AE-82EC-5C36D7E6B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527" y="2382321"/>
            <a:ext cx="79407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１時間では３時間の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進むので</a:t>
            </a: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6813D9EF-06F4-4859-B2A2-584DE15FF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134" y="3188632"/>
            <a:ext cx="74138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120km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ja-JP" altLang="en-US" sz="3600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</a:t>
            </a:r>
            <a:r>
              <a:rPr lang="ja-JP" altLang="en-US" sz="3600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10A5B304-1231-4B03-94B0-1D68C290E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335" y="4230754"/>
            <a:ext cx="397928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式を書けば　　　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120÷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　　　</a:t>
            </a:r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id="{9E6342A9-3B79-47CA-A2C6-EA94FA0A6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655" y="4792665"/>
            <a:ext cx="933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9">
            <a:extLst>
              <a:ext uri="{FF2B5EF4-FFF2-40B4-BE49-F238E27FC236}">
                <a16:creationId xmlns:a16="http://schemas.microsoft.com/office/drawing/2014/main" id="{C6B4545B-F263-43E2-AF4F-C2F079AC8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633" y="3896518"/>
            <a:ext cx="3607592" cy="1266825"/>
          </a:xfrm>
          <a:prstGeom prst="cloudCallout">
            <a:avLst>
              <a:gd name="adj1" fmla="val -39685"/>
              <a:gd name="adj2" fmla="val 39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 eaLnBrk="1" hangingPunct="1"/>
            <a:r>
              <a:rPr lang="ja-JP" altLang="en-US" sz="2800" b="1">
                <a:solidFill>
                  <a:srgbClr val="0000FF"/>
                </a:solidFill>
              </a:rPr>
              <a:t>分かったかな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F70F246-9553-DE12-C893-3E942DA20385}"/>
              </a:ext>
            </a:extLst>
          </p:cNvPr>
          <p:cNvSpPr/>
          <p:nvPr/>
        </p:nvSpPr>
        <p:spPr>
          <a:xfrm>
            <a:off x="2809982" y="1288257"/>
            <a:ext cx="2189162" cy="812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Arc 19">
            <a:extLst>
              <a:ext uri="{FF2B5EF4-FFF2-40B4-BE49-F238E27FC236}">
                <a16:creationId xmlns:a16="http://schemas.microsoft.com/office/drawing/2014/main" id="{6B638B66-A160-9F71-4979-ABCEF3037351}"/>
              </a:ext>
            </a:extLst>
          </p:cNvPr>
          <p:cNvSpPr>
            <a:spLocks/>
          </p:cNvSpPr>
          <p:nvPr/>
        </p:nvSpPr>
        <p:spPr bwMode="auto">
          <a:xfrm flipH="1">
            <a:off x="2809982" y="704057"/>
            <a:ext cx="2401887" cy="584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Arc 20">
            <a:extLst>
              <a:ext uri="{FF2B5EF4-FFF2-40B4-BE49-F238E27FC236}">
                <a16:creationId xmlns:a16="http://schemas.microsoft.com/office/drawing/2014/main" id="{2244A433-A5BF-6B84-9C85-A5585D7FCB3B}"/>
              </a:ext>
            </a:extLst>
          </p:cNvPr>
          <p:cNvSpPr>
            <a:spLocks/>
          </p:cNvSpPr>
          <p:nvPr/>
        </p:nvSpPr>
        <p:spPr bwMode="auto">
          <a:xfrm>
            <a:off x="6975582" y="704057"/>
            <a:ext cx="2401887" cy="584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テキスト ボックス 1">
            <a:extLst>
              <a:ext uri="{FF2B5EF4-FFF2-40B4-BE49-F238E27FC236}">
                <a16:creationId xmlns:a16="http://schemas.microsoft.com/office/drawing/2014/main" id="{22A7AE52-602C-2B76-39B8-119114574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869" y="426245"/>
            <a:ext cx="1798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r>
              <a:rPr lang="en-US" altLang="ja-JP" sz="32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120km</a:t>
            </a:r>
            <a:endParaRPr lang="ja-JP" altLang="en-US" sz="320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31BB54B-2793-7A2B-997A-E80D0BA33E21}"/>
              </a:ext>
            </a:extLst>
          </p:cNvPr>
          <p:cNvSpPr/>
          <p:nvPr/>
        </p:nvSpPr>
        <p:spPr>
          <a:xfrm>
            <a:off x="2809982" y="1288257"/>
            <a:ext cx="6567487" cy="81280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id="{D45F1F8B-9D08-452D-7F1F-666C5BC9D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2007" y="1418432"/>
            <a:ext cx="13049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2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</a:t>
            </a:r>
            <a:endParaRPr lang="en-US" altLang="ja-JP" sz="32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Text Box 22">
            <a:extLst>
              <a:ext uri="{FF2B5EF4-FFF2-40B4-BE49-F238E27FC236}">
                <a16:creationId xmlns:a16="http://schemas.microsoft.com/office/drawing/2014/main" id="{1343F523-0354-AAFA-0B11-A71DD2498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682" y="1418432"/>
            <a:ext cx="13049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85AAD110-3D90-8BE7-CC39-9EEC7B136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3207" y="1418432"/>
            <a:ext cx="13049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2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</a:t>
            </a:r>
            <a:endParaRPr lang="en-US" altLang="ja-JP" sz="32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Text Box 22">
            <a:extLst>
              <a:ext uri="{FF2B5EF4-FFF2-40B4-BE49-F238E27FC236}">
                <a16:creationId xmlns:a16="http://schemas.microsoft.com/office/drawing/2014/main" id="{50A576F1-92BD-F240-DE0F-B07A8BD74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728" y="3208340"/>
            <a:ext cx="10089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14285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5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473DFA-5A26-437D-A0B3-39CF5ABD2254}"/>
              </a:ext>
            </a:extLst>
          </p:cNvPr>
          <p:cNvSpPr txBox="1"/>
          <p:nvPr/>
        </p:nvSpPr>
        <p:spPr>
          <a:xfrm>
            <a:off x="2075125" y="1320730"/>
            <a:ext cx="8101808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60km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の距離を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4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時間で進んだとき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時速は何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ですか？</a:t>
            </a: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952A958C-5DD2-43AE-82EC-5C36D7E6B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333" y="2828835"/>
            <a:ext cx="62653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defRPr/>
            </a:pP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時速を求めるためには</a:t>
            </a:r>
            <a:endParaRPr lang="en-US" altLang="ja-JP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defRPr/>
            </a:pP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１時間に進む距離を考えます</a:t>
            </a:r>
            <a:endParaRPr lang="en-US" altLang="ja-JP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2FDB6C07-C879-48B3-AEF8-4E7548BD0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348" y="474205"/>
            <a:ext cx="588391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FF"/>
            </a:solidFill>
          </a:ln>
          <a:effec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速さを求める練習問題１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A2D8601-84CD-41C1-B365-5F3E77957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333" y="5588461"/>
            <a:ext cx="75703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60÷4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答え　</a:t>
            </a:r>
            <a:r>
              <a:rPr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</a:t>
            </a:r>
            <a:r>
              <a:rPr lang="en-US" altLang="ja-JP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15km </a:t>
            </a:r>
            <a:endParaRPr lang="ja-JP" altLang="en-US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B621AD-AE2D-4A0D-AE21-E7951C7BA0CE}"/>
              </a:ext>
            </a:extLst>
          </p:cNvPr>
          <p:cNvSpPr txBox="1"/>
          <p:nvPr/>
        </p:nvSpPr>
        <p:spPr>
          <a:xfrm>
            <a:off x="2963333" y="4126383"/>
            <a:ext cx="77361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4</a:t>
            </a:r>
            <a:r>
              <a:rPr lang="ja-JP" altLang="en-US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時間で</a:t>
            </a:r>
            <a:r>
              <a:rPr lang="en-US" altLang="ja-JP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60km</a:t>
            </a:r>
            <a:r>
              <a:rPr lang="ja-JP" altLang="en-US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 進んでいるので</a:t>
            </a:r>
            <a:endParaRPr lang="en-US" altLang="ja-JP" sz="3600" b="1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en-US" altLang="ja-JP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</a:t>
            </a:r>
            <a:r>
              <a:rPr lang="ja-JP" altLang="en-US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時間では、その</a:t>
            </a:r>
            <a:r>
              <a:rPr lang="ja-JP" altLang="en-US" sz="3600" b="1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　　</a:t>
            </a:r>
            <a:r>
              <a:rPr lang="ja-JP" altLang="en-US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分の</a:t>
            </a:r>
            <a:r>
              <a:rPr lang="en-US" altLang="ja-JP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</a:t>
            </a:r>
            <a:r>
              <a:rPr lang="ja-JP" altLang="en-US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進みます</a:t>
            </a:r>
            <a:endParaRPr lang="en-US" altLang="ja-JP" sz="3600" b="1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  <p:sp>
        <p:nvSpPr>
          <p:cNvPr id="3" name="Text Box 22">
            <a:extLst>
              <a:ext uri="{FF2B5EF4-FFF2-40B4-BE49-F238E27FC236}">
                <a16:creationId xmlns:a16="http://schemas.microsoft.com/office/drawing/2014/main" id="{76C1307D-3B11-D7D1-4A57-7FC743A47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9833" y="4684083"/>
            <a:ext cx="6011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defRPr/>
            </a:pPr>
            <a:r>
              <a:rPr lang="ja-JP" altLang="en-US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3600" b="1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391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6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473DFA-5A26-437D-A0B3-39CF5ABD2254}"/>
              </a:ext>
            </a:extLst>
          </p:cNvPr>
          <p:cNvSpPr txBox="1"/>
          <p:nvPr/>
        </p:nvSpPr>
        <p:spPr>
          <a:xfrm>
            <a:off x="1363925" y="1320730"/>
            <a:ext cx="8508208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200km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の距離を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5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時間で進んだとき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時速は何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ですか？</a:t>
            </a: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2FDB6C07-C879-48B3-AEF8-4E7548BD0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348" y="474205"/>
            <a:ext cx="5816185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速さを求める練習問題２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A2D8601-84CD-41C1-B365-5F3E77957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096" y="2956066"/>
            <a:ext cx="81018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200÷5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答え　</a:t>
            </a:r>
            <a:r>
              <a:rPr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</a:t>
            </a:r>
            <a:r>
              <a:rPr lang="en-US" altLang="ja-JP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40km</a:t>
            </a:r>
            <a:endParaRPr lang="ja-JP" altLang="en-US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E02BF59-C2AC-46B2-A45A-C3E220BB75B5}"/>
              </a:ext>
            </a:extLst>
          </p:cNvPr>
          <p:cNvSpPr txBox="1"/>
          <p:nvPr/>
        </p:nvSpPr>
        <p:spPr>
          <a:xfrm>
            <a:off x="1363925" y="3999879"/>
            <a:ext cx="8508208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2400m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の距離を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8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分で進んだとき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分速は何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ですか？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15B5396-6EAA-48C7-BE77-74911F620CE1}"/>
              </a:ext>
            </a:extLst>
          </p:cNvPr>
          <p:cNvSpPr txBox="1"/>
          <p:nvPr/>
        </p:nvSpPr>
        <p:spPr>
          <a:xfrm>
            <a:off x="2045096" y="5675909"/>
            <a:ext cx="89577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2400÷8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答え　</a:t>
            </a:r>
            <a:r>
              <a:rPr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分速</a:t>
            </a:r>
            <a:r>
              <a:rPr lang="en-US" altLang="ja-JP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300m</a:t>
            </a:r>
            <a:endParaRPr lang="ja-JP" altLang="en-US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906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473DFA-5A26-437D-A0B3-39CF5ABD2254}"/>
              </a:ext>
            </a:extLst>
          </p:cNvPr>
          <p:cNvSpPr txBox="1"/>
          <p:nvPr/>
        </p:nvSpPr>
        <p:spPr>
          <a:xfrm>
            <a:off x="1363925" y="1320730"/>
            <a:ext cx="8508208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320m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の距離を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40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秒で進んだとき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秒速は何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ですか？</a:t>
            </a: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2FDB6C07-C879-48B3-AEF8-4E7548BD0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348" y="474205"/>
            <a:ext cx="5816185" cy="70788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速さを求める練習問題３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A2D8601-84CD-41C1-B365-5F3E77957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096" y="2815373"/>
            <a:ext cx="78270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320÷40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答え　</a:t>
            </a:r>
            <a:r>
              <a:rPr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秒速</a:t>
            </a:r>
            <a:r>
              <a:rPr lang="en-US" altLang="ja-JP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8m </a:t>
            </a:r>
            <a:endParaRPr lang="ja-JP" altLang="en-US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E02BF59-C2AC-46B2-A45A-C3E220BB75B5}"/>
              </a:ext>
            </a:extLst>
          </p:cNvPr>
          <p:cNvSpPr txBox="1"/>
          <p:nvPr/>
        </p:nvSpPr>
        <p:spPr>
          <a:xfrm>
            <a:off x="1363925" y="3694463"/>
            <a:ext cx="8508208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32km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の距離を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30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分で進んだとき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時速は何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ですか？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15B5396-6EAA-48C7-BE77-74911F620CE1}"/>
              </a:ext>
            </a:extLst>
          </p:cNvPr>
          <p:cNvSpPr txBox="1"/>
          <p:nvPr/>
        </p:nvSpPr>
        <p:spPr>
          <a:xfrm>
            <a:off x="2045096" y="5777509"/>
            <a:ext cx="78270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32×2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答え　</a:t>
            </a:r>
            <a:r>
              <a:rPr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</a:t>
            </a:r>
            <a:r>
              <a:rPr lang="en-US" altLang="ja-JP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64km</a:t>
            </a:r>
            <a:endParaRPr lang="ja-JP" altLang="en-US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196268E-4656-42A0-4ECD-CEC410E43FB6}"/>
              </a:ext>
            </a:extLst>
          </p:cNvPr>
          <p:cNvSpPr txBox="1"/>
          <p:nvPr/>
        </p:nvSpPr>
        <p:spPr>
          <a:xfrm>
            <a:off x="1262776" y="5103564"/>
            <a:ext cx="9699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１時間で進む距離は</a:t>
            </a:r>
            <a:r>
              <a:rPr lang="en-US" altLang="ja-JP" sz="3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3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分間で進む距離の</a:t>
            </a:r>
            <a:r>
              <a:rPr lang="ja-JP" altLang="en-US" sz="32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ja-JP" altLang="en-US" sz="3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倍です</a:t>
            </a:r>
          </a:p>
        </p:txBody>
      </p:sp>
      <p:sp>
        <p:nvSpPr>
          <p:cNvPr id="4" name="Text Box 22">
            <a:extLst>
              <a:ext uri="{FF2B5EF4-FFF2-40B4-BE49-F238E27FC236}">
                <a16:creationId xmlns:a16="http://schemas.microsoft.com/office/drawing/2014/main" id="{BD735F1C-CDAB-BBA7-5B8B-F2C2FFD49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3913" y="5090160"/>
            <a:ext cx="5850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defRPr/>
            </a:pPr>
            <a:r>
              <a:rPr lang="ja-JP" altLang="en-US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3600" b="1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320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6689E82-8DB9-4730-9EFA-130FE8EC8468}"/>
              </a:ext>
            </a:extLst>
          </p:cNvPr>
          <p:cNvSpPr/>
          <p:nvPr/>
        </p:nvSpPr>
        <p:spPr>
          <a:xfrm>
            <a:off x="838200" y="1619930"/>
            <a:ext cx="9121408" cy="132343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分間歩いた道のりは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でした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歩いた時速を求めましょう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9BF59B6-3D3D-43A8-B143-DDF18418BDF0}"/>
              </a:ext>
            </a:extLst>
          </p:cNvPr>
          <p:cNvSpPr/>
          <p:nvPr/>
        </p:nvSpPr>
        <p:spPr>
          <a:xfrm>
            <a:off x="838200" y="3184735"/>
            <a:ext cx="10504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時速は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１時間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(60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で何ｍ進むかを表しています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9FE31B3-ED88-43F5-918B-3A25526D70A4}"/>
              </a:ext>
            </a:extLst>
          </p:cNvPr>
          <p:cNvSpPr/>
          <p:nvPr/>
        </p:nvSpPr>
        <p:spPr>
          <a:xfrm>
            <a:off x="2864097" y="4052112"/>
            <a:ext cx="81596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分を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倍すれば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分になるから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7344501-BE74-40B8-A4B5-09990FCBDD0A}"/>
              </a:ext>
            </a:extLst>
          </p:cNvPr>
          <p:cNvSpPr/>
          <p:nvPr/>
        </p:nvSpPr>
        <p:spPr>
          <a:xfrm>
            <a:off x="2864097" y="4919490"/>
            <a:ext cx="60869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500×4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2000m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2km</a:t>
            </a:r>
            <a:endParaRPr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2" name="図 11" descr="おもちゃ, 持つ, 食品 が含まれている画像&#10;&#10;自動的に生成された説明">
            <a:extLst>
              <a:ext uri="{FF2B5EF4-FFF2-40B4-BE49-F238E27FC236}">
                <a16:creationId xmlns:a16="http://schemas.microsoft.com/office/drawing/2014/main" id="{0E6E896F-CC72-45B1-9FE9-EA89EA8F8B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98" y="4205309"/>
            <a:ext cx="1290661" cy="1867139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0C22F1F-35F2-49EE-AB8E-9A3CD2E720D1}"/>
              </a:ext>
            </a:extLst>
          </p:cNvPr>
          <p:cNvSpPr txBox="1"/>
          <p:nvPr/>
        </p:nvSpPr>
        <p:spPr>
          <a:xfrm>
            <a:off x="838200" y="520243"/>
            <a:ext cx="172354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問題１</a:t>
            </a:r>
            <a:endParaRPr kumimoji="1" lang="ja-JP" altLang="en-US" sz="40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357CC01-3E08-8C73-5CA8-E7774003B7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5" r="1710" b="23226"/>
          <a:stretch/>
        </p:blipFill>
        <p:spPr>
          <a:xfrm>
            <a:off x="9959608" y="693167"/>
            <a:ext cx="1630541" cy="1651480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C896F09-20A3-0F86-98D2-AF37A878924B}"/>
              </a:ext>
            </a:extLst>
          </p:cNvPr>
          <p:cNvCxnSpPr/>
          <p:nvPr/>
        </p:nvCxnSpPr>
        <p:spPr>
          <a:xfrm>
            <a:off x="10822865" y="556053"/>
            <a:ext cx="0" cy="1872188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40B79A6-D678-A775-489B-8FA1439B4FF5}"/>
              </a:ext>
            </a:extLst>
          </p:cNvPr>
          <p:cNvCxnSpPr/>
          <p:nvPr/>
        </p:nvCxnSpPr>
        <p:spPr>
          <a:xfrm>
            <a:off x="9881272" y="1518907"/>
            <a:ext cx="1928384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75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6689E82-8DB9-4730-9EFA-130FE8EC8468}"/>
              </a:ext>
            </a:extLst>
          </p:cNvPr>
          <p:cNvSpPr/>
          <p:nvPr/>
        </p:nvSpPr>
        <p:spPr>
          <a:xfrm>
            <a:off x="838200" y="1619930"/>
            <a:ext cx="9849171" cy="132343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ツートムは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で走ります。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このときの秒速を求めましょう。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9BF59B6-3D3D-43A8-B143-DDF18418BDF0}"/>
              </a:ext>
            </a:extLst>
          </p:cNvPr>
          <p:cNvSpPr/>
          <p:nvPr/>
        </p:nvSpPr>
        <p:spPr>
          <a:xfrm>
            <a:off x="838200" y="3184735"/>
            <a:ext cx="83920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秒速は１秒で何ｍ進むかを考えます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9FE31B3-ED88-43F5-918B-3A25526D70A4}"/>
              </a:ext>
            </a:extLst>
          </p:cNvPr>
          <p:cNvSpPr/>
          <p:nvPr/>
        </p:nvSpPr>
        <p:spPr>
          <a:xfrm>
            <a:off x="2864097" y="4274648"/>
            <a:ext cx="6984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秒は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秒の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7344501-BE74-40B8-A4B5-09990FCBDD0A}"/>
              </a:ext>
            </a:extLst>
          </p:cNvPr>
          <p:cNvSpPr/>
          <p:nvPr/>
        </p:nvSpPr>
        <p:spPr>
          <a:xfrm>
            <a:off x="2864097" y="5364562"/>
            <a:ext cx="6633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100÷10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　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秒速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10m</a:t>
            </a:r>
            <a:endParaRPr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2" name="図 11" descr="おもちゃ, 持つ, 食品 が含まれている画像&#10;&#10;自動的に生成された説明">
            <a:extLst>
              <a:ext uri="{FF2B5EF4-FFF2-40B4-BE49-F238E27FC236}">
                <a16:creationId xmlns:a16="http://schemas.microsoft.com/office/drawing/2014/main" id="{0E6E896F-CC72-45B1-9FE9-EA89EA8F8B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98" y="4205309"/>
            <a:ext cx="1290661" cy="1867139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0C22F1F-35F2-49EE-AB8E-9A3CD2E720D1}"/>
              </a:ext>
            </a:extLst>
          </p:cNvPr>
          <p:cNvSpPr txBox="1"/>
          <p:nvPr/>
        </p:nvSpPr>
        <p:spPr>
          <a:xfrm>
            <a:off x="838200" y="520243"/>
            <a:ext cx="172354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問題２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39564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473DFA-5A26-437D-A0B3-39CF5ABD2254}"/>
              </a:ext>
            </a:extLst>
          </p:cNvPr>
          <p:cNvSpPr txBox="1"/>
          <p:nvPr/>
        </p:nvSpPr>
        <p:spPr>
          <a:xfrm>
            <a:off x="2523547" y="544813"/>
            <a:ext cx="7215437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FF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時速６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で３時間歩いたら</a:t>
            </a:r>
            <a:b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進みますか？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952A958C-5DD2-43AE-82EC-5C36D7E6B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682" y="2336871"/>
            <a:ext cx="63919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１時間で　　　　進みます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397FFDF2-20C1-457F-A82C-209CBE1A9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396" y="3429000"/>
            <a:ext cx="6286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4">
            <a:extLst>
              <a:ext uri="{FF2B5EF4-FFF2-40B4-BE49-F238E27FC236}">
                <a16:creationId xmlns:a16="http://schemas.microsoft.com/office/drawing/2014/main" id="{8B4B1441-95E5-45EA-BD84-64BD158C9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523766"/>
            <a:ext cx="2695177" cy="74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</a:endParaRPr>
          </a:p>
        </p:txBody>
      </p:sp>
      <p:sp>
        <p:nvSpPr>
          <p:cNvPr id="11" name="Text Box 22">
            <a:extLst>
              <a:ext uri="{FF2B5EF4-FFF2-40B4-BE49-F238E27FC236}">
                <a16:creationId xmlns:a16="http://schemas.microsoft.com/office/drawing/2014/main" id="{F4057349-9E81-49B8-9D07-B5D729DD2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0519" y="4570983"/>
            <a:ext cx="13541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3B509B38-8535-497F-9E9E-7CC868604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815" y="2359931"/>
            <a:ext cx="16336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</a:p>
        </p:txBody>
      </p:sp>
    </p:spTree>
    <p:extLst>
      <p:ext uri="{BB962C8B-B14F-4D97-AF65-F5344CB8AC3E}">
        <p14:creationId xmlns:p14="http://schemas.microsoft.com/office/powerpoint/2010/main" val="13350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22109 4.44444E-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9681B77-0265-47B3-AD18-945D5C0A4E3E}"/>
              </a:ext>
            </a:extLst>
          </p:cNvPr>
          <p:cNvSpPr/>
          <p:nvPr/>
        </p:nvSpPr>
        <p:spPr>
          <a:xfrm>
            <a:off x="825965" y="1300222"/>
            <a:ext cx="8821646" cy="120032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500m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分間で歩く速さで歩き続けると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1000m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を歩くのに何分間かかりますか？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69251DA-8BE7-414C-9747-342A88A230A4}"/>
              </a:ext>
            </a:extLst>
          </p:cNvPr>
          <p:cNvSpPr/>
          <p:nvPr/>
        </p:nvSpPr>
        <p:spPr>
          <a:xfrm>
            <a:off x="825965" y="2674896"/>
            <a:ext cx="10668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歩く道のりが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倍なので、かかる時間も</a:t>
            </a:r>
            <a:r>
              <a:rPr lang="ja-JP" altLang="en-US" sz="3600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</a:t>
            </a:r>
            <a:endParaRPr lang="ja-JP" altLang="en-US" sz="3600" u="sng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3C9A1F-C356-43C7-8BAA-5E664DC8A779}"/>
              </a:ext>
            </a:extLst>
          </p:cNvPr>
          <p:cNvSpPr txBox="1"/>
          <p:nvPr/>
        </p:nvSpPr>
        <p:spPr>
          <a:xfrm>
            <a:off x="825965" y="422978"/>
            <a:ext cx="156966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問題３</a:t>
            </a:r>
            <a:endParaRPr kumimoji="1" lang="ja-JP" altLang="en-US" sz="3600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4CCEF97-ADA3-415E-BCEB-0FE520F46C27}"/>
              </a:ext>
            </a:extLst>
          </p:cNvPr>
          <p:cNvSpPr/>
          <p:nvPr/>
        </p:nvSpPr>
        <p:spPr>
          <a:xfrm>
            <a:off x="825965" y="3948840"/>
            <a:ext cx="6782626" cy="120032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72km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分間進みました</a:t>
            </a: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進んだ距離を求めましょう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A05CFA3-E2CB-45AD-BDE9-66722F6B5554}"/>
              </a:ext>
            </a:extLst>
          </p:cNvPr>
          <p:cNvSpPr/>
          <p:nvPr/>
        </p:nvSpPr>
        <p:spPr>
          <a:xfrm>
            <a:off x="825965" y="5234612"/>
            <a:ext cx="6571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分は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ja-JP" altLang="en-US" sz="3600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</a:t>
            </a:r>
            <a:endParaRPr lang="en-US" altLang="ja-JP" sz="3600" u="sng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9BEE39B-3601-7857-1B4F-4AFB75B841C1}"/>
              </a:ext>
            </a:extLst>
          </p:cNvPr>
          <p:cNvSpPr/>
          <p:nvPr/>
        </p:nvSpPr>
        <p:spPr>
          <a:xfrm>
            <a:off x="6902669" y="3290071"/>
            <a:ext cx="4455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7×2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C3FB359-DA33-59D6-F6CE-1EFD8FA750F3}"/>
              </a:ext>
            </a:extLst>
          </p:cNvPr>
          <p:cNvSpPr/>
          <p:nvPr/>
        </p:nvSpPr>
        <p:spPr>
          <a:xfrm>
            <a:off x="8991662" y="2677468"/>
            <a:ext cx="2502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 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倍かかる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F58D2A1-5155-8C96-32F6-D3505A7C3E77}"/>
              </a:ext>
            </a:extLst>
          </p:cNvPr>
          <p:cNvSpPr/>
          <p:nvPr/>
        </p:nvSpPr>
        <p:spPr>
          <a:xfrm>
            <a:off x="6962260" y="5776782"/>
            <a:ext cx="4532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72÷3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24km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EBE1E92-1DC1-9AC5-BE0A-687B87040CAC}"/>
              </a:ext>
            </a:extLst>
          </p:cNvPr>
          <p:cNvSpPr/>
          <p:nvPr/>
        </p:nvSpPr>
        <p:spPr>
          <a:xfrm>
            <a:off x="4111480" y="5234611"/>
            <a:ext cx="3147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143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/>
      <p:bldP spid="5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9681B77-0265-47B3-AD18-945D5C0A4E3E}"/>
              </a:ext>
            </a:extLst>
          </p:cNvPr>
          <p:cNvSpPr/>
          <p:nvPr/>
        </p:nvSpPr>
        <p:spPr>
          <a:xfrm>
            <a:off x="2786139" y="512273"/>
            <a:ext cx="6994222" cy="120032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25km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を時速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50km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で進みました</a:t>
            </a: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かかった時間を求めましょう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69251DA-8BE7-414C-9747-342A88A230A4}"/>
              </a:ext>
            </a:extLst>
          </p:cNvPr>
          <p:cNvSpPr/>
          <p:nvPr/>
        </p:nvSpPr>
        <p:spPr>
          <a:xfrm>
            <a:off x="1013518" y="4593727"/>
            <a:ext cx="7744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分の半分で　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60÷2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025620-2C6D-2CD7-8F43-D7CE6F3B5B75}"/>
              </a:ext>
            </a:extLst>
          </p:cNvPr>
          <p:cNvSpPr txBox="1"/>
          <p:nvPr/>
        </p:nvSpPr>
        <p:spPr>
          <a:xfrm>
            <a:off x="838200" y="520243"/>
            <a:ext cx="156966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問題４</a:t>
            </a:r>
            <a:endParaRPr kumimoji="1" lang="ja-JP" altLang="en-US" sz="36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5BCBC5A-A9AF-27D8-0594-AC8F0DBAAAFA}"/>
              </a:ext>
            </a:extLst>
          </p:cNvPr>
          <p:cNvSpPr/>
          <p:nvPr/>
        </p:nvSpPr>
        <p:spPr>
          <a:xfrm>
            <a:off x="1013518" y="2104657"/>
            <a:ext cx="9023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(60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r>
              <a:rPr lang="ja-JP" altLang="en-US" sz="36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　 　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進むことができる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3E34EDE-DEFC-D032-7DA1-F095D02823BA}"/>
              </a:ext>
            </a:extLst>
          </p:cNvPr>
          <p:cNvSpPr/>
          <p:nvPr/>
        </p:nvSpPr>
        <p:spPr>
          <a:xfrm>
            <a:off x="4500451" y="2104657"/>
            <a:ext cx="838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DDE0CB1-A1FB-0DD7-2121-B66917F9527E}"/>
              </a:ext>
            </a:extLst>
          </p:cNvPr>
          <p:cNvSpPr/>
          <p:nvPr/>
        </p:nvSpPr>
        <p:spPr>
          <a:xfrm>
            <a:off x="1013518" y="3072193"/>
            <a:ext cx="79175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25km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50km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の半分の道のりなので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かかる時間も</a:t>
            </a:r>
            <a:r>
              <a:rPr lang="ja-JP" altLang="en-US" sz="3600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68BC7F-6881-6502-8C10-2882B855E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764" y="3626191"/>
            <a:ext cx="1177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r>
              <a:rPr lang="ja-JP" altLang="en-US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半分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  　</a:t>
            </a:r>
            <a:endParaRPr lang="en-US" altLang="ja-JP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EE5B44A-A3F7-31C5-DB5F-1703DF561F53}"/>
              </a:ext>
            </a:extLst>
          </p:cNvPr>
          <p:cNvSpPr/>
          <p:nvPr/>
        </p:nvSpPr>
        <p:spPr>
          <a:xfrm>
            <a:off x="1007412" y="5561263"/>
            <a:ext cx="9709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時間が好きな人は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とか　 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でも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2CB3301-8457-5AAC-9A57-1362F2061C63}"/>
                  </a:ext>
                </a:extLst>
              </p:cNvPr>
              <p:cNvSpPr txBox="1"/>
              <p:nvPr/>
            </p:nvSpPr>
            <p:spPr>
              <a:xfrm>
                <a:off x="7395542" y="5240058"/>
                <a:ext cx="679979" cy="1047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</m:oMath>
                  </m:oMathPara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2CB3301-8457-5AAC-9A57-1362F2061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542" y="5240058"/>
                <a:ext cx="679979" cy="10477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41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DADDC-1F39-79CD-45E1-A19615254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68AE5D8-65D8-32F8-6F08-7EE11FB725DC}"/>
              </a:ext>
            </a:extLst>
          </p:cNvPr>
          <p:cNvSpPr/>
          <p:nvPr/>
        </p:nvSpPr>
        <p:spPr>
          <a:xfrm>
            <a:off x="780650" y="1594088"/>
            <a:ext cx="9666429" cy="64633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分速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65m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2.6km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歩くには何分かかりますか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3B3ED8C-15FB-E501-5E48-11B9C9168271}"/>
              </a:ext>
            </a:extLst>
          </p:cNvPr>
          <p:cNvSpPr/>
          <p:nvPr/>
        </p:nvSpPr>
        <p:spPr>
          <a:xfrm>
            <a:off x="4243615" y="5352360"/>
            <a:ext cx="5445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2600÷65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08808CF-520C-C5B7-9A87-68EFD331B0FB}"/>
              </a:ext>
            </a:extLst>
          </p:cNvPr>
          <p:cNvSpPr txBox="1"/>
          <p:nvPr/>
        </p:nvSpPr>
        <p:spPr>
          <a:xfrm>
            <a:off x="838200" y="520243"/>
            <a:ext cx="156966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問題４</a:t>
            </a:r>
            <a:endParaRPr kumimoji="1" lang="ja-JP" altLang="en-US" sz="36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9B1F8AF-0877-7532-5C15-C6E1C3D5F0EF}"/>
              </a:ext>
            </a:extLst>
          </p:cNvPr>
          <p:cNvSpPr/>
          <p:nvPr/>
        </p:nvSpPr>
        <p:spPr>
          <a:xfrm>
            <a:off x="3393011" y="2782669"/>
            <a:ext cx="1492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2600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DFE915E-6E20-9318-C3B6-9ED8E782165D}"/>
              </a:ext>
            </a:extLst>
          </p:cNvPr>
          <p:cNvSpPr/>
          <p:nvPr/>
        </p:nvSpPr>
        <p:spPr>
          <a:xfrm>
            <a:off x="1122998" y="2782669"/>
            <a:ext cx="4540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2.6km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78638C3-2408-240A-6628-CDBDF75A87E9}"/>
              </a:ext>
            </a:extLst>
          </p:cNvPr>
          <p:cNvSpPr/>
          <p:nvPr/>
        </p:nvSpPr>
        <p:spPr>
          <a:xfrm>
            <a:off x="913700" y="3790515"/>
            <a:ext cx="95333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分間で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65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ｍ歩くのだから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2600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ｍの中に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65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ｍがいくつあるかを考える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91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6689E82-8DB9-4730-9EFA-130FE8EC8468}"/>
              </a:ext>
            </a:extLst>
          </p:cNvPr>
          <p:cNvSpPr/>
          <p:nvPr/>
        </p:nvSpPr>
        <p:spPr>
          <a:xfrm>
            <a:off x="838200" y="1488069"/>
            <a:ext cx="10936705" cy="707886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秒で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進みます。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秒なら何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進みますか。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B51564A-A5BF-4FB8-9796-52D9C9627C5F}"/>
              </a:ext>
            </a:extLst>
          </p:cNvPr>
          <p:cNvSpPr/>
          <p:nvPr/>
        </p:nvSpPr>
        <p:spPr>
          <a:xfrm>
            <a:off x="838200" y="2493889"/>
            <a:ext cx="55499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秒で </a:t>
            </a:r>
            <a:r>
              <a:rPr lang="ja-JP" altLang="en-US" sz="40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　</a:t>
            </a:r>
            <a:r>
              <a:rPr lang="en-US" altLang="ja-JP" sz="40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進める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A4F0209-5F18-44AC-954D-C4CD050B57A9}"/>
              </a:ext>
            </a:extLst>
          </p:cNvPr>
          <p:cNvSpPr/>
          <p:nvPr/>
        </p:nvSpPr>
        <p:spPr>
          <a:xfrm>
            <a:off x="8040968" y="3354862"/>
            <a:ext cx="26661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9FE31B3-ED88-43F5-918B-3A25526D70A4}"/>
              </a:ext>
            </a:extLst>
          </p:cNvPr>
          <p:cNvSpPr/>
          <p:nvPr/>
        </p:nvSpPr>
        <p:spPr>
          <a:xfrm>
            <a:off x="1332263" y="3354862"/>
            <a:ext cx="6373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秒の</a:t>
            </a:r>
            <a:r>
              <a:rPr lang="ja-JP" altLang="en-US" sz="4000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　 </a:t>
            </a:r>
            <a:r>
              <a:rPr lang="en-US" altLang="ja-JP" sz="4000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D696955-1ADB-438E-A86B-97807038A641}"/>
              </a:ext>
            </a:extLst>
          </p:cNvPr>
          <p:cNvSpPr/>
          <p:nvPr/>
        </p:nvSpPr>
        <p:spPr>
          <a:xfrm>
            <a:off x="768901" y="4360682"/>
            <a:ext cx="60740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秒で </a:t>
            </a:r>
            <a:r>
              <a:rPr lang="ja-JP" altLang="en-US" sz="40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40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進める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F4F07F1-2021-473B-A45B-0FE157895F47}"/>
              </a:ext>
            </a:extLst>
          </p:cNvPr>
          <p:cNvSpPr/>
          <p:nvPr/>
        </p:nvSpPr>
        <p:spPr>
          <a:xfrm>
            <a:off x="7859026" y="5449457"/>
            <a:ext cx="30299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AA2F9087-4B59-456E-8C4E-C4D4ABC22892}"/>
                  </a:ext>
                </a:extLst>
              </p:cNvPr>
              <p:cNvSpPr/>
              <p:nvPr/>
            </p:nvSpPr>
            <p:spPr>
              <a:xfrm>
                <a:off x="1332263" y="5428372"/>
                <a:ext cx="628890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15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秒は</a:t>
                </a:r>
                <a:r>
                  <a:rPr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60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秒の</a:t>
                </a:r>
                <a14:m>
                  <m:oMath xmlns:m="http://schemas.openxmlformats.org/officeDocument/2006/math">
                    <m:r>
                      <a:rPr lang="ja-JP" altLang="en-US" sz="40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en-US" altLang="ja-JP" sz="4000" b="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  なので</a:t>
                </a: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AA2F9087-4B59-456E-8C4E-C4D4ABC22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263" y="5428372"/>
                <a:ext cx="6288901" cy="707886"/>
              </a:xfrm>
              <a:prstGeom prst="rect">
                <a:avLst/>
              </a:prstGeom>
              <a:blipFill>
                <a:blip r:embed="rId3"/>
                <a:stretch>
                  <a:fillRect l="-3492" t="-14530" r="-2328" b="-358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EF545A5-C4A8-0283-25B5-87D9A4D89C51}"/>
              </a:ext>
            </a:extLst>
          </p:cNvPr>
          <p:cNvSpPr txBox="1"/>
          <p:nvPr/>
        </p:nvSpPr>
        <p:spPr>
          <a:xfrm>
            <a:off x="838200" y="520243"/>
            <a:ext cx="172354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問題５</a:t>
            </a:r>
            <a:endParaRPr kumimoji="1" lang="ja-JP" altLang="en-US" sz="40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97512E1-3677-C0F0-7571-92A97CCCCBF1}"/>
              </a:ext>
            </a:extLst>
          </p:cNvPr>
          <p:cNvSpPr/>
          <p:nvPr/>
        </p:nvSpPr>
        <p:spPr>
          <a:xfrm>
            <a:off x="3396863" y="2493889"/>
            <a:ext cx="54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86313B2-1CFB-D9C6-5F13-A20E447B42C9}"/>
              </a:ext>
            </a:extLst>
          </p:cNvPr>
          <p:cNvSpPr/>
          <p:nvPr/>
        </p:nvSpPr>
        <p:spPr>
          <a:xfrm>
            <a:off x="4793272" y="3354862"/>
            <a:ext cx="54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3E9E0A4-055B-30E6-E30F-E84A09DE9EEF}"/>
              </a:ext>
            </a:extLst>
          </p:cNvPr>
          <p:cNvSpPr/>
          <p:nvPr/>
        </p:nvSpPr>
        <p:spPr>
          <a:xfrm>
            <a:off x="3613158" y="4354959"/>
            <a:ext cx="912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250FA5C9-99E5-2A83-2F7F-36AADC37D9AF}"/>
                  </a:ext>
                </a:extLst>
              </p:cNvPr>
              <p:cNvSpPr/>
              <p:nvPr/>
            </p:nvSpPr>
            <p:spPr>
              <a:xfrm>
                <a:off x="5098295" y="5074291"/>
                <a:ext cx="776210" cy="1286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4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  <m:r>
                        <a:rPr lang="en-US" altLang="ja-JP" sz="4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 </m:t>
                      </m:r>
                    </m:oMath>
                  </m:oMathPara>
                </a14:m>
                <a:endParaRPr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250FA5C9-99E5-2A83-2F7F-36AADC37D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295" y="5074291"/>
                <a:ext cx="776210" cy="12866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F46EF07-8C4C-5752-AAB2-1DA9CFC95A55}"/>
              </a:ext>
            </a:extLst>
          </p:cNvPr>
          <p:cNvCxnSpPr/>
          <p:nvPr/>
        </p:nvCxnSpPr>
        <p:spPr>
          <a:xfrm>
            <a:off x="4876800" y="6441440"/>
            <a:ext cx="12192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13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8" grpId="0"/>
      <p:bldP spid="12" grpId="0"/>
      <p:bldP spid="13" grpId="0"/>
      <p:bldP spid="4" grpId="0"/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6689E82-8DB9-4730-9EFA-130FE8EC8468}"/>
              </a:ext>
            </a:extLst>
          </p:cNvPr>
          <p:cNvSpPr/>
          <p:nvPr/>
        </p:nvSpPr>
        <p:spPr>
          <a:xfrm>
            <a:off x="838200" y="1488069"/>
            <a:ext cx="10936705" cy="707886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秒で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進みます。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秒なら何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進みますか。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B51564A-A5BF-4FB8-9796-52D9C9627C5F}"/>
              </a:ext>
            </a:extLst>
          </p:cNvPr>
          <p:cNvSpPr/>
          <p:nvPr/>
        </p:nvSpPr>
        <p:spPr>
          <a:xfrm>
            <a:off x="838200" y="2493889"/>
            <a:ext cx="98587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8×2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と答えた児童がいました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どう考えたのでしょうか？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9FE31B3-ED88-43F5-918B-3A25526D70A4}"/>
              </a:ext>
            </a:extLst>
          </p:cNvPr>
          <p:cNvSpPr/>
          <p:nvPr/>
        </p:nvSpPr>
        <p:spPr>
          <a:xfrm>
            <a:off x="1279617" y="4066657"/>
            <a:ext cx="96327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秒を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秒の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倍の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秒の半分の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に分けて考えたそうです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5EAAEDA-1477-FB3D-2736-DFAA5B55577A}"/>
              </a:ext>
            </a:extLst>
          </p:cNvPr>
          <p:cNvSpPr txBox="1"/>
          <p:nvPr/>
        </p:nvSpPr>
        <p:spPr>
          <a:xfrm>
            <a:off x="838200" y="520243"/>
            <a:ext cx="172354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問題５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66485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E90C514-360B-4610-A762-C19164A4A011}"/>
              </a:ext>
            </a:extLst>
          </p:cNvPr>
          <p:cNvSpPr txBox="1"/>
          <p:nvPr/>
        </p:nvSpPr>
        <p:spPr>
          <a:xfrm>
            <a:off x="1845733" y="519671"/>
            <a:ext cx="592666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速さを比べてみよう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38AA68-01F1-453F-9A4F-5E14EBD8E4C5}"/>
              </a:ext>
            </a:extLst>
          </p:cNvPr>
          <p:cNvSpPr txBox="1"/>
          <p:nvPr/>
        </p:nvSpPr>
        <p:spPr>
          <a:xfrm>
            <a:off x="1277528" y="1574730"/>
            <a:ext cx="8354907" cy="193899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ヘイホーは５分で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30km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を進みます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ツートムは４分で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20km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を進みます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どちらが速いですか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A19B23F-84D1-3330-DA61-3CF40C3ED1B2}"/>
              </a:ext>
            </a:extLst>
          </p:cNvPr>
          <p:cNvSpPr/>
          <p:nvPr/>
        </p:nvSpPr>
        <p:spPr>
          <a:xfrm>
            <a:off x="1047402" y="3737784"/>
            <a:ext cx="6340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どのレースで勝負しますか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0DF0DE6-7949-E1F6-B028-26D58E58A4C7}"/>
              </a:ext>
            </a:extLst>
          </p:cNvPr>
          <p:cNvSpPr/>
          <p:nvPr/>
        </p:nvSpPr>
        <p:spPr>
          <a:xfrm>
            <a:off x="5454982" y="4584096"/>
            <a:ext cx="2964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分間走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DF8C8B0-6B7C-F8B4-CFCE-F8FB6CFCC226}"/>
              </a:ext>
            </a:extLst>
          </p:cNvPr>
          <p:cNvSpPr/>
          <p:nvPr/>
        </p:nvSpPr>
        <p:spPr>
          <a:xfrm>
            <a:off x="1567258" y="5368906"/>
            <a:ext cx="26869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10km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走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6364F24-A983-6461-E932-9706E6BAA026}"/>
              </a:ext>
            </a:extLst>
          </p:cNvPr>
          <p:cNvSpPr/>
          <p:nvPr/>
        </p:nvSpPr>
        <p:spPr>
          <a:xfrm>
            <a:off x="1567258" y="4584096"/>
            <a:ext cx="26003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分間走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A22A8E1-A3A8-AE0A-BD46-69D4DBBA3270}"/>
              </a:ext>
            </a:extLst>
          </p:cNvPr>
          <p:cNvSpPr/>
          <p:nvPr/>
        </p:nvSpPr>
        <p:spPr>
          <a:xfrm>
            <a:off x="5454982" y="5368906"/>
            <a:ext cx="26869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60km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走</a:t>
            </a:r>
          </a:p>
        </p:txBody>
      </p:sp>
    </p:spTree>
    <p:extLst>
      <p:ext uri="{BB962C8B-B14F-4D97-AF65-F5344CB8AC3E}">
        <p14:creationId xmlns:p14="http://schemas.microsoft.com/office/powerpoint/2010/main" val="19028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E90C514-360B-4610-A762-C19164A4A011}"/>
              </a:ext>
            </a:extLst>
          </p:cNvPr>
          <p:cNvSpPr txBox="1"/>
          <p:nvPr/>
        </p:nvSpPr>
        <p:spPr>
          <a:xfrm>
            <a:off x="1845733" y="519671"/>
            <a:ext cx="592666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速さを比べてみよう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38AA68-01F1-453F-9A4F-5E14EBD8E4C5}"/>
              </a:ext>
            </a:extLst>
          </p:cNvPr>
          <p:cNvSpPr txBox="1"/>
          <p:nvPr/>
        </p:nvSpPr>
        <p:spPr>
          <a:xfrm>
            <a:off x="1277528" y="1574730"/>
            <a:ext cx="8354907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ヘイホーは５分で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30km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を進みます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ツートムは４分で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20km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を進みます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0DF0DE6-7949-E1F6-B028-26D58E58A4C7}"/>
              </a:ext>
            </a:extLst>
          </p:cNvPr>
          <p:cNvSpPr/>
          <p:nvPr/>
        </p:nvSpPr>
        <p:spPr>
          <a:xfrm>
            <a:off x="866808" y="4929327"/>
            <a:ext cx="2964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分間走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6364F24-A983-6461-E932-9706E6BAA026}"/>
              </a:ext>
            </a:extLst>
          </p:cNvPr>
          <p:cNvSpPr/>
          <p:nvPr/>
        </p:nvSpPr>
        <p:spPr>
          <a:xfrm>
            <a:off x="866808" y="3284362"/>
            <a:ext cx="26003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分間走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EB7CA17-0F58-8538-8D71-8FB7B1CFEC7A}"/>
              </a:ext>
            </a:extLst>
          </p:cNvPr>
          <p:cNvSpPr/>
          <p:nvPr/>
        </p:nvSpPr>
        <p:spPr>
          <a:xfrm>
            <a:off x="3977695" y="3366369"/>
            <a:ext cx="1652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ヘイホー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7496D1D-67BF-CF8B-AA39-A5DA58B16DE3}"/>
              </a:ext>
            </a:extLst>
          </p:cNvPr>
          <p:cNvSpPr/>
          <p:nvPr/>
        </p:nvSpPr>
        <p:spPr>
          <a:xfrm>
            <a:off x="9632435" y="3204608"/>
            <a:ext cx="1781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77AD2E2-B588-CAB4-8B1A-2D6945450E12}"/>
              </a:ext>
            </a:extLst>
          </p:cNvPr>
          <p:cNvSpPr/>
          <p:nvPr/>
        </p:nvSpPr>
        <p:spPr>
          <a:xfrm>
            <a:off x="3977695" y="4164580"/>
            <a:ext cx="1652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ツートム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8607DD6-4F0F-7FFC-6CBB-95036FED9A49}"/>
              </a:ext>
            </a:extLst>
          </p:cNvPr>
          <p:cNvSpPr/>
          <p:nvPr/>
        </p:nvSpPr>
        <p:spPr>
          <a:xfrm>
            <a:off x="9632435" y="4040296"/>
            <a:ext cx="1655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E3D76DA-85BB-75A8-3600-2834D5F1CAA0}"/>
              </a:ext>
            </a:extLst>
          </p:cNvPr>
          <p:cNvSpPr/>
          <p:nvPr/>
        </p:nvSpPr>
        <p:spPr>
          <a:xfrm>
            <a:off x="5974080" y="4875984"/>
            <a:ext cx="34350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30×4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A4513D7-4741-4AD1-D34A-E88597CC6135}"/>
              </a:ext>
            </a:extLst>
          </p:cNvPr>
          <p:cNvSpPr/>
          <p:nvPr/>
        </p:nvSpPr>
        <p:spPr>
          <a:xfrm>
            <a:off x="9632435" y="4875984"/>
            <a:ext cx="20655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120km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C47BC43-1685-CE9D-1AB9-23D0F4CA83F5}"/>
              </a:ext>
            </a:extLst>
          </p:cNvPr>
          <p:cNvSpPr/>
          <p:nvPr/>
        </p:nvSpPr>
        <p:spPr>
          <a:xfrm>
            <a:off x="5974079" y="5711672"/>
            <a:ext cx="34350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20×5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BFFAE75-EAAD-E4CD-3C59-81DE42025E2A}"/>
              </a:ext>
            </a:extLst>
          </p:cNvPr>
          <p:cNvSpPr/>
          <p:nvPr/>
        </p:nvSpPr>
        <p:spPr>
          <a:xfrm>
            <a:off x="9632435" y="5711672"/>
            <a:ext cx="20655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100km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D797B528-59EC-BCCB-0C2D-242C6612864B}"/>
              </a:ext>
            </a:extLst>
          </p:cNvPr>
          <p:cNvSpPr/>
          <p:nvPr/>
        </p:nvSpPr>
        <p:spPr>
          <a:xfrm>
            <a:off x="9555709" y="3105719"/>
            <a:ext cx="1858525" cy="8356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041854C0-FF7B-3402-D2F5-F24F711DC797}"/>
              </a:ext>
            </a:extLst>
          </p:cNvPr>
          <p:cNvSpPr/>
          <p:nvPr/>
        </p:nvSpPr>
        <p:spPr>
          <a:xfrm>
            <a:off x="9555709" y="4748182"/>
            <a:ext cx="2142305" cy="8356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59E6E04-D110-85FD-DAB3-C892F43CCDBB}"/>
              </a:ext>
            </a:extLst>
          </p:cNvPr>
          <p:cNvSpPr/>
          <p:nvPr/>
        </p:nvSpPr>
        <p:spPr>
          <a:xfrm>
            <a:off x="5974080" y="3268509"/>
            <a:ext cx="27507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30÷5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67F95D6-C87E-82A1-47A8-9AEAACED8393}"/>
              </a:ext>
            </a:extLst>
          </p:cNvPr>
          <p:cNvSpPr/>
          <p:nvPr/>
        </p:nvSpPr>
        <p:spPr>
          <a:xfrm>
            <a:off x="5974080" y="4104197"/>
            <a:ext cx="27507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20÷4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CDACF68-D75D-EF92-402C-7719A3F20C1B}"/>
              </a:ext>
            </a:extLst>
          </p:cNvPr>
          <p:cNvSpPr/>
          <p:nvPr/>
        </p:nvSpPr>
        <p:spPr>
          <a:xfrm>
            <a:off x="3977695" y="5016898"/>
            <a:ext cx="1652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ヘイホー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81A99E4-1CF4-997A-E09C-774C14B976E2}"/>
              </a:ext>
            </a:extLst>
          </p:cNvPr>
          <p:cNvSpPr/>
          <p:nvPr/>
        </p:nvSpPr>
        <p:spPr>
          <a:xfrm>
            <a:off x="3977695" y="5815109"/>
            <a:ext cx="1652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ツートム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387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6" grpId="0"/>
      <p:bldP spid="17" grpId="0" animBg="1"/>
      <p:bldP spid="18" grpId="0" animBg="1"/>
      <p:bldP spid="6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E90C514-360B-4610-A762-C19164A4A011}"/>
              </a:ext>
            </a:extLst>
          </p:cNvPr>
          <p:cNvSpPr txBox="1"/>
          <p:nvPr/>
        </p:nvSpPr>
        <p:spPr>
          <a:xfrm>
            <a:off x="1845733" y="519671"/>
            <a:ext cx="592666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速さを比べてみよう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38AA68-01F1-453F-9A4F-5E14EBD8E4C5}"/>
              </a:ext>
            </a:extLst>
          </p:cNvPr>
          <p:cNvSpPr txBox="1"/>
          <p:nvPr/>
        </p:nvSpPr>
        <p:spPr>
          <a:xfrm>
            <a:off x="1277528" y="1574730"/>
            <a:ext cx="8354907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ヘイホーは５分で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30km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を進みます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ツートムは４分で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20km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を進みます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0DF0DE6-7949-E1F6-B028-26D58E58A4C7}"/>
              </a:ext>
            </a:extLst>
          </p:cNvPr>
          <p:cNvSpPr/>
          <p:nvPr/>
        </p:nvSpPr>
        <p:spPr>
          <a:xfrm>
            <a:off x="866808" y="4929327"/>
            <a:ext cx="26869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60km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走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6364F24-A983-6461-E932-9706E6BAA026}"/>
              </a:ext>
            </a:extLst>
          </p:cNvPr>
          <p:cNvSpPr/>
          <p:nvPr/>
        </p:nvSpPr>
        <p:spPr>
          <a:xfrm>
            <a:off x="866808" y="3284362"/>
            <a:ext cx="26869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10km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走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EB7CA17-0F58-8538-8D71-8FB7B1CFEC7A}"/>
              </a:ext>
            </a:extLst>
          </p:cNvPr>
          <p:cNvSpPr/>
          <p:nvPr/>
        </p:nvSpPr>
        <p:spPr>
          <a:xfrm>
            <a:off x="5369519" y="3204608"/>
            <a:ext cx="33641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5÷3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1.7…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7496D1D-67BF-CF8B-AA39-A5DA58B16DE3}"/>
              </a:ext>
            </a:extLst>
          </p:cNvPr>
          <p:cNvSpPr/>
          <p:nvPr/>
        </p:nvSpPr>
        <p:spPr>
          <a:xfrm>
            <a:off x="8775033" y="3204608"/>
            <a:ext cx="30017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約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1.7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分かかる　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77AD2E2-B588-CAB4-8B1A-2D6945450E12}"/>
              </a:ext>
            </a:extLst>
          </p:cNvPr>
          <p:cNvSpPr/>
          <p:nvPr/>
        </p:nvSpPr>
        <p:spPr>
          <a:xfrm>
            <a:off x="5369519" y="4040296"/>
            <a:ext cx="2387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4÷2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8607DD6-4F0F-7FFC-6CBB-95036FED9A49}"/>
              </a:ext>
            </a:extLst>
          </p:cNvPr>
          <p:cNvSpPr/>
          <p:nvPr/>
        </p:nvSpPr>
        <p:spPr>
          <a:xfrm>
            <a:off x="8775034" y="4040296"/>
            <a:ext cx="2564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かかる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E3D76DA-85BB-75A8-3600-2834D5F1CAA0}"/>
              </a:ext>
            </a:extLst>
          </p:cNvPr>
          <p:cNvSpPr/>
          <p:nvPr/>
        </p:nvSpPr>
        <p:spPr>
          <a:xfrm>
            <a:off x="5369519" y="4875984"/>
            <a:ext cx="27876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5×2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A4513D7-4741-4AD1-D34A-E88597CC6135}"/>
              </a:ext>
            </a:extLst>
          </p:cNvPr>
          <p:cNvSpPr/>
          <p:nvPr/>
        </p:nvSpPr>
        <p:spPr>
          <a:xfrm>
            <a:off x="8775035" y="4875984"/>
            <a:ext cx="28039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かかる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C47BC43-1685-CE9D-1AB9-23D0F4CA83F5}"/>
              </a:ext>
            </a:extLst>
          </p:cNvPr>
          <p:cNvSpPr/>
          <p:nvPr/>
        </p:nvSpPr>
        <p:spPr>
          <a:xfrm>
            <a:off x="5369517" y="5711672"/>
            <a:ext cx="2787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BFFAE75-EAAD-E4CD-3C59-81DE42025E2A}"/>
              </a:ext>
            </a:extLst>
          </p:cNvPr>
          <p:cNvSpPr/>
          <p:nvPr/>
        </p:nvSpPr>
        <p:spPr>
          <a:xfrm>
            <a:off x="8775035" y="5711672"/>
            <a:ext cx="28039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かかる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A9FA541E-CE95-2985-AFD8-09BE8061CAFE}"/>
              </a:ext>
            </a:extLst>
          </p:cNvPr>
          <p:cNvSpPr/>
          <p:nvPr/>
        </p:nvSpPr>
        <p:spPr>
          <a:xfrm>
            <a:off x="8602295" y="3105719"/>
            <a:ext cx="3280114" cy="8356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C80F68E3-B2A9-03F5-1D2D-3B6AE117F57A}"/>
              </a:ext>
            </a:extLst>
          </p:cNvPr>
          <p:cNvSpPr/>
          <p:nvPr/>
        </p:nvSpPr>
        <p:spPr>
          <a:xfrm>
            <a:off x="8703172" y="4748182"/>
            <a:ext cx="3001753" cy="8356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A48F91C-027C-3FC6-3C5C-42BEDD8D0DA3}"/>
              </a:ext>
            </a:extLst>
          </p:cNvPr>
          <p:cNvSpPr/>
          <p:nvPr/>
        </p:nvSpPr>
        <p:spPr>
          <a:xfrm>
            <a:off x="3566160" y="3366369"/>
            <a:ext cx="1652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ヘイホー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A1A0761-0135-6E62-F2B5-D5A0E142E876}"/>
              </a:ext>
            </a:extLst>
          </p:cNvPr>
          <p:cNvSpPr/>
          <p:nvPr/>
        </p:nvSpPr>
        <p:spPr>
          <a:xfrm>
            <a:off x="3566160" y="4164580"/>
            <a:ext cx="1652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ツートム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04CD601-63F3-6833-8671-3CAD0D2D8297}"/>
              </a:ext>
            </a:extLst>
          </p:cNvPr>
          <p:cNvSpPr/>
          <p:nvPr/>
        </p:nvSpPr>
        <p:spPr>
          <a:xfrm>
            <a:off x="3566160" y="5016898"/>
            <a:ext cx="1652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ヘイホー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19C2299-4A5E-2CD0-EA0C-A19BB8AD4AE0}"/>
              </a:ext>
            </a:extLst>
          </p:cNvPr>
          <p:cNvSpPr/>
          <p:nvPr/>
        </p:nvSpPr>
        <p:spPr>
          <a:xfrm>
            <a:off x="3566160" y="5815109"/>
            <a:ext cx="1652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ツートム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259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6" grpId="0"/>
      <p:bldP spid="6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38AA68-01F1-453F-9A4F-5E14EBD8E4C5}"/>
              </a:ext>
            </a:extLst>
          </p:cNvPr>
          <p:cNvSpPr txBox="1"/>
          <p:nvPr/>
        </p:nvSpPr>
        <p:spPr>
          <a:xfrm>
            <a:off x="1567259" y="1574730"/>
            <a:ext cx="8914608" cy="193899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自動車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A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150km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時間で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自動車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B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240km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3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時間で進みますどちらが速いですか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1047402" y="3652148"/>
            <a:ext cx="92368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時間に進める距離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で比べる方法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D975EFC-F8E7-4F29-B526-2FCD7D63A24D}"/>
              </a:ext>
            </a:extLst>
          </p:cNvPr>
          <p:cNvSpPr/>
          <p:nvPr/>
        </p:nvSpPr>
        <p:spPr>
          <a:xfrm>
            <a:off x="1047402" y="4498460"/>
            <a:ext cx="3634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自動車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A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の時速</a:t>
            </a:r>
            <a:endParaRPr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B4E62DE-FB11-41AB-8508-0F3C899F6DB5}"/>
              </a:ext>
            </a:extLst>
          </p:cNvPr>
          <p:cNvSpPr/>
          <p:nvPr/>
        </p:nvSpPr>
        <p:spPr>
          <a:xfrm>
            <a:off x="4854351" y="4498460"/>
            <a:ext cx="4911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150÷2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＝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75km/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</a:t>
            </a:r>
            <a:endParaRPr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89F6A7D-4086-4EA7-87FA-B9727D61377C}"/>
              </a:ext>
            </a:extLst>
          </p:cNvPr>
          <p:cNvSpPr/>
          <p:nvPr/>
        </p:nvSpPr>
        <p:spPr>
          <a:xfrm>
            <a:off x="1047402" y="5283270"/>
            <a:ext cx="3643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自動車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B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の時速</a:t>
            </a:r>
            <a:endParaRPr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7BF219F-CEEA-43BE-9D8E-92DDD6631D10}"/>
              </a:ext>
            </a:extLst>
          </p:cNvPr>
          <p:cNvSpPr/>
          <p:nvPr/>
        </p:nvSpPr>
        <p:spPr>
          <a:xfrm>
            <a:off x="4854351" y="5283270"/>
            <a:ext cx="4911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240÷3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＝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80km/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</a:t>
            </a:r>
            <a:endParaRPr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417ED0A-E610-473E-B56A-1F4DF5A783DB}"/>
              </a:ext>
            </a:extLst>
          </p:cNvPr>
          <p:cNvSpPr/>
          <p:nvPr/>
        </p:nvSpPr>
        <p:spPr>
          <a:xfrm>
            <a:off x="6551290" y="5898823"/>
            <a:ext cx="3130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B</a:t>
            </a:r>
            <a:r>
              <a:rPr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の方が速い</a:t>
            </a:r>
            <a:endParaRPr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417ED0A-E610-473E-B56A-1F4DF5A783DB}"/>
              </a:ext>
            </a:extLst>
          </p:cNvPr>
          <p:cNvSpPr/>
          <p:nvPr/>
        </p:nvSpPr>
        <p:spPr>
          <a:xfrm>
            <a:off x="9777988" y="5991156"/>
            <a:ext cx="1407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222-3</a:t>
            </a:r>
            <a:endParaRPr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E9E606-69DA-D54E-C014-64E6D5FFA2A1}"/>
              </a:ext>
            </a:extLst>
          </p:cNvPr>
          <p:cNvSpPr txBox="1"/>
          <p:nvPr/>
        </p:nvSpPr>
        <p:spPr>
          <a:xfrm>
            <a:off x="1845733" y="519671"/>
            <a:ext cx="635338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速さを比べてみよう２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478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38AA68-01F1-453F-9A4F-5E14EBD8E4C5}"/>
              </a:ext>
            </a:extLst>
          </p:cNvPr>
          <p:cNvSpPr txBox="1"/>
          <p:nvPr/>
        </p:nvSpPr>
        <p:spPr>
          <a:xfrm>
            <a:off x="1567259" y="1574730"/>
            <a:ext cx="8914608" cy="193899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自動車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A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150km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時間で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自動車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B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240km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3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時間で進みますどちらが速いですか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1047402" y="3652148"/>
            <a:ext cx="97818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時間に進める距離・道のりで比べる方法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D975EFC-F8E7-4F29-B526-2FCD7D63A24D}"/>
              </a:ext>
            </a:extLst>
          </p:cNvPr>
          <p:cNvSpPr/>
          <p:nvPr/>
        </p:nvSpPr>
        <p:spPr>
          <a:xfrm>
            <a:off x="1047402" y="4498460"/>
            <a:ext cx="41472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A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の走った道のり</a:t>
            </a:r>
            <a:endParaRPr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B4E62DE-FB11-41AB-8508-0F3C899F6DB5}"/>
              </a:ext>
            </a:extLst>
          </p:cNvPr>
          <p:cNvSpPr/>
          <p:nvPr/>
        </p:nvSpPr>
        <p:spPr>
          <a:xfrm>
            <a:off x="5204309" y="4498460"/>
            <a:ext cx="4506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150×3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＝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450km</a:t>
            </a:r>
            <a:endParaRPr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89F6A7D-4086-4EA7-87FA-B9727D61377C}"/>
              </a:ext>
            </a:extLst>
          </p:cNvPr>
          <p:cNvSpPr/>
          <p:nvPr/>
        </p:nvSpPr>
        <p:spPr>
          <a:xfrm>
            <a:off x="1047402" y="5283270"/>
            <a:ext cx="41569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B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の走った道のり</a:t>
            </a:r>
            <a:endParaRPr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7BF219F-CEEA-43BE-9D8E-92DDD6631D10}"/>
              </a:ext>
            </a:extLst>
          </p:cNvPr>
          <p:cNvSpPr/>
          <p:nvPr/>
        </p:nvSpPr>
        <p:spPr>
          <a:xfrm>
            <a:off x="5204309" y="5283270"/>
            <a:ext cx="4506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240×2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＝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480km</a:t>
            </a:r>
            <a:endParaRPr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417ED0A-E610-473E-B56A-1F4DF5A783DB}"/>
              </a:ext>
            </a:extLst>
          </p:cNvPr>
          <p:cNvSpPr/>
          <p:nvPr/>
        </p:nvSpPr>
        <p:spPr>
          <a:xfrm>
            <a:off x="9777988" y="5991156"/>
            <a:ext cx="1407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222-3</a:t>
            </a:r>
            <a:endParaRPr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A926DD2-F970-09CB-80DA-DAF1D0DA8C74}"/>
              </a:ext>
            </a:extLst>
          </p:cNvPr>
          <p:cNvSpPr/>
          <p:nvPr/>
        </p:nvSpPr>
        <p:spPr>
          <a:xfrm>
            <a:off x="6551290" y="5898823"/>
            <a:ext cx="3130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B</a:t>
            </a:r>
            <a:r>
              <a:rPr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の方が速い</a:t>
            </a:r>
            <a:endParaRPr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18EBED-2590-38CB-0246-9FC69376517D}"/>
              </a:ext>
            </a:extLst>
          </p:cNvPr>
          <p:cNvSpPr txBox="1"/>
          <p:nvPr/>
        </p:nvSpPr>
        <p:spPr>
          <a:xfrm>
            <a:off x="1845733" y="519671"/>
            <a:ext cx="635338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速さを比べてみよう２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402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473DFA-5A26-437D-A0B3-39CF5ABD2254}"/>
              </a:ext>
            </a:extLst>
          </p:cNvPr>
          <p:cNvSpPr txBox="1"/>
          <p:nvPr/>
        </p:nvSpPr>
        <p:spPr>
          <a:xfrm>
            <a:off x="2523547" y="544813"/>
            <a:ext cx="7215437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時速６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で３時間歩いたら</a:t>
            </a:r>
            <a:b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進みますか？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952A958C-5DD2-43AE-82EC-5C36D7E6B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682" y="2336871"/>
            <a:ext cx="63919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２時間で　　　　進みます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8B4B1441-95E5-45EA-BD84-64BD158C9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523766"/>
            <a:ext cx="2695177" cy="74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</a:endParaRPr>
          </a:p>
        </p:txBody>
      </p:sp>
      <p:sp>
        <p:nvSpPr>
          <p:cNvPr id="11" name="Text Box 22">
            <a:extLst>
              <a:ext uri="{FF2B5EF4-FFF2-40B4-BE49-F238E27FC236}">
                <a16:creationId xmlns:a16="http://schemas.microsoft.com/office/drawing/2014/main" id="{F4057349-9E81-49B8-9D07-B5D729DD2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0519" y="4570983"/>
            <a:ext cx="13541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3B509B38-8535-497F-9E9E-7CC868604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867" y="2359931"/>
            <a:ext cx="17525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12km</a:t>
            </a:r>
          </a:p>
        </p:txBody>
      </p:sp>
      <p:pic>
        <p:nvPicPr>
          <p:cNvPr id="12" name="Picture 16">
            <a:extLst>
              <a:ext uri="{FF2B5EF4-FFF2-40B4-BE49-F238E27FC236}">
                <a16:creationId xmlns:a16="http://schemas.microsoft.com/office/drawing/2014/main" id="{949D830A-7B51-48C7-9437-3EE30E88D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219" y="3429000"/>
            <a:ext cx="6286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4">
            <a:extLst>
              <a:ext uri="{FF2B5EF4-FFF2-40B4-BE49-F238E27FC236}">
                <a16:creationId xmlns:a16="http://schemas.microsoft.com/office/drawing/2014/main" id="{0F5597BE-B6C5-434E-AA10-C88FB2EB7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821" y="4523766"/>
            <a:ext cx="2695177" cy="74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</a:endParaRP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90E78C5E-F260-4527-AD2F-3B0940FE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05" y="4570983"/>
            <a:ext cx="15816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12km</a:t>
            </a:r>
          </a:p>
        </p:txBody>
      </p:sp>
    </p:spTree>
    <p:extLst>
      <p:ext uri="{BB962C8B-B14F-4D97-AF65-F5344CB8AC3E}">
        <p14:creationId xmlns:p14="http://schemas.microsoft.com/office/powerpoint/2010/main" val="272174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22109 4.44444E-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38AA68-01F1-453F-9A4F-5E14EBD8E4C5}"/>
              </a:ext>
            </a:extLst>
          </p:cNvPr>
          <p:cNvSpPr txBox="1"/>
          <p:nvPr/>
        </p:nvSpPr>
        <p:spPr>
          <a:xfrm>
            <a:off x="1567258" y="1574730"/>
            <a:ext cx="9700010" cy="193899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ソーラーカーＡは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60</a:t>
            </a:r>
            <a:r>
              <a:rPr lang="ja-JP" altLang="en-US" sz="4000" b="1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ｍ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5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分で走り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ソーラーカーＢは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100m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8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分で走りますどちらが速いですか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1047402" y="3652148"/>
            <a:ext cx="4801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どれで勝負しますか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D975EFC-F8E7-4F29-B526-2FCD7D63A24D}"/>
              </a:ext>
            </a:extLst>
          </p:cNvPr>
          <p:cNvSpPr/>
          <p:nvPr/>
        </p:nvSpPr>
        <p:spPr>
          <a:xfrm>
            <a:off x="5454982" y="4498460"/>
            <a:ext cx="2964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分間走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89F6A7D-4086-4EA7-87FA-B9727D61377C}"/>
              </a:ext>
            </a:extLst>
          </p:cNvPr>
          <p:cNvSpPr/>
          <p:nvPr/>
        </p:nvSpPr>
        <p:spPr>
          <a:xfrm>
            <a:off x="1567258" y="5283270"/>
            <a:ext cx="27510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走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417ED0A-E610-473E-B56A-1F4DF5A783DB}"/>
              </a:ext>
            </a:extLst>
          </p:cNvPr>
          <p:cNvSpPr/>
          <p:nvPr/>
        </p:nvSpPr>
        <p:spPr>
          <a:xfrm>
            <a:off x="9251046" y="5991156"/>
            <a:ext cx="2026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大日本</a:t>
            </a:r>
            <a:r>
              <a:rPr lang="en-US" altLang="ja-JP" sz="2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225</a:t>
            </a:r>
            <a:endParaRPr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1567258" y="4498460"/>
            <a:ext cx="26003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分間走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89F6A7D-4086-4EA7-87FA-B9727D61377C}"/>
              </a:ext>
            </a:extLst>
          </p:cNvPr>
          <p:cNvSpPr/>
          <p:nvPr/>
        </p:nvSpPr>
        <p:spPr>
          <a:xfrm>
            <a:off x="5454982" y="5283270"/>
            <a:ext cx="27510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走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7920585-3639-90C4-3B71-792FD51B5A81}"/>
              </a:ext>
            </a:extLst>
          </p:cNvPr>
          <p:cNvSpPr txBox="1"/>
          <p:nvPr/>
        </p:nvSpPr>
        <p:spPr>
          <a:xfrm>
            <a:off x="1845733" y="519671"/>
            <a:ext cx="635338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速さを比べてみよう３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914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38AA68-01F1-453F-9A4F-5E14EBD8E4C5}"/>
              </a:ext>
            </a:extLst>
          </p:cNvPr>
          <p:cNvSpPr txBox="1"/>
          <p:nvPr/>
        </p:nvSpPr>
        <p:spPr>
          <a:xfrm>
            <a:off x="1567258" y="1574730"/>
            <a:ext cx="9700010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ソーラーカーＡは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60</a:t>
            </a:r>
            <a:r>
              <a:rPr lang="ja-JP" altLang="en-US" sz="4000" b="1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ｍ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5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分で走り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ソーラーカーＢは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100m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8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分で走ります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D975EFC-F8E7-4F29-B526-2FCD7D63A24D}"/>
              </a:ext>
            </a:extLst>
          </p:cNvPr>
          <p:cNvSpPr/>
          <p:nvPr/>
        </p:nvSpPr>
        <p:spPr>
          <a:xfrm>
            <a:off x="1047402" y="4685467"/>
            <a:ext cx="2964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分間走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417ED0A-E610-473E-B56A-1F4DF5A783DB}"/>
              </a:ext>
            </a:extLst>
          </p:cNvPr>
          <p:cNvSpPr/>
          <p:nvPr/>
        </p:nvSpPr>
        <p:spPr>
          <a:xfrm>
            <a:off x="9251046" y="5991156"/>
            <a:ext cx="2026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大日本</a:t>
            </a:r>
            <a:r>
              <a:rPr lang="en-US" altLang="ja-JP" sz="2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225</a:t>
            </a:r>
            <a:endParaRPr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1047402" y="3203237"/>
            <a:ext cx="26003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分間走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4224554" y="320323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4224554" y="3932171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Ｂ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5215282" y="4664419"/>
            <a:ext cx="38427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60×8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480m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5215282" y="5393353"/>
            <a:ext cx="42066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100×5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500m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2C22DC0-53D8-ACD1-8ACC-72BC4854B05A}"/>
              </a:ext>
            </a:extLst>
          </p:cNvPr>
          <p:cNvSpPr txBox="1"/>
          <p:nvPr/>
        </p:nvSpPr>
        <p:spPr>
          <a:xfrm>
            <a:off x="1845733" y="519671"/>
            <a:ext cx="635338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速さを比べてみよう３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D2E31959-8B82-8CF9-9B84-E5F59A119F36}"/>
              </a:ext>
            </a:extLst>
          </p:cNvPr>
          <p:cNvSpPr/>
          <p:nvPr/>
        </p:nvSpPr>
        <p:spPr>
          <a:xfrm>
            <a:off x="9647834" y="3949884"/>
            <a:ext cx="615141" cy="5987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C236E2E7-F5E0-6BE9-094E-8E1BCA042967}"/>
              </a:ext>
            </a:extLst>
          </p:cNvPr>
          <p:cNvSpPr/>
          <p:nvPr/>
        </p:nvSpPr>
        <p:spPr>
          <a:xfrm>
            <a:off x="9647834" y="5374675"/>
            <a:ext cx="615141" cy="5987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2785A13-655C-334D-ED2C-76191B4ECE71}"/>
              </a:ext>
            </a:extLst>
          </p:cNvPr>
          <p:cNvSpPr/>
          <p:nvPr/>
        </p:nvSpPr>
        <p:spPr>
          <a:xfrm>
            <a:off x="5270434" y="3203237"/>
            <a:ext cx="3478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60÷5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12m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B093B8D-23CB-78C0-975F-8F27514F77A6}"/>
              </a:ext>
            </a:extLst>
          </p:cNvPr>
          <p:cNvSpPr/>
          <p:nvPr/>
        </p:nvSpPr>
        <p:spPr>
          <a:xfrm>
            <a:off x="5215282" y="3932171"/>
            <a:ext cx="43973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100÷8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12.5m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30F63DD-E309-7FFB-11F5-517C18190FAE}"/>
              </a:ext>
            </a:extLst>
          </p:cNvPr>
          <p:cNvSpPr/>
          <p:nvPr/>
        </p:nvSpPr>
        <p:spPr>
          <a:xfrm>
            <a:off x="4224554" y="4643371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5A719F7-2B8C-53F3-9A18-616343AE9647}"/>
              </a:ext>
            </a:extLst>
          </p:cNvPr>
          <p:cNvSpPr/>
          <p:nvPr/>
        </p:nvSpPr>
        <p:spPr>
          <a:xfrm>
            <a:off x="4224554" y="5372305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Ｂ</a:t>
            </a:r>
          </a:p>
        </p:txBody>
      </p:sp>
    </p:spTree>
    <p:extLst>
      <p:ext uri="{BB962C8B-B14F-4D97-AF65-F5344CB8AC3E}">
        <p14:creationId xmlns:p14="http://schemas.microsoft.com/office/powerpoint/2010/main" val="3024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" grpId="0" animBg="1"/>
      <p:bldP spid="6" grpId="0" animBg="1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38AA68-01F1-453F-9A4F-5E14EBD8E4C5}"/>
              </a:ext>
            </a:extLst>
          </p:cNvPr>
          <p:cNvSpPr txBox="1"/>
          <p:nvPr/>
        </p:nvSpPr>
        <p:spPr>
          <a:xfrm>
            <a:off x="1567258" y="1574730"/>
            <a:ext cx="9700010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ソーラーカーＡは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60</a:t>
            </a:r>
            <a:r>
              <a:rPr lang="ja-JP" altLang="en-US" sz="4000" b="1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ｍ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5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分で走り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ソーラーカーＢは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100m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8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分で走ります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D975EFC-F8E7-4F29-B526-2FCD7D63A24D}"/>
              </a:ext>
            </a:extLst>
          </p:cNvPr>
          <p:cNvSpPr/>
          <p:nvPr/>
        </p:nvSpPr>
        <p:spPr>
          <a:xfrm>
            <a:off x="1047402" y="4685467"/>
            <a:ext cx="27510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走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417ED0A-E610-473E-B56A-1F4DF5A783DB}"/>
              </a:ext>
            </a:extLst>
          </p:cNvPr>
          <p:cNvSpPr/>
          <p:nvPr/>
        </p:nvSpPr>
        <p:spPr>
          <a:xfrm>
            <a:off x="9251046" y="5991156"/>
            <a:ext cx="2026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大日本</a:t>
            </a:r>
            <a:r>
              <a:rPr lang="en-US" altLang="ja-JP" sz="2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225</a:t>
            </a:r>
            <a:endParaRPr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1047402" y="3203237"/>
            <a:ext cx="27510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走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5220234" y="3203237"/>
            <a:ext cx="54874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5÷6×10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8.33…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5220234" y="3932171"/>
            <a:ext cx="1061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5220234" y="4664419"/>
            <a:ext cx="3179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5×5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5220234" y="5393353"/>
            <a:ext cx="3179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8×3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40C00A-A0FD-79B4-1F1A-46198F8E9C88}"/>
              </a:ext>
            </a:extLst>
          </p:cNvPr>
          <p:cNvSpPr txBox="1"/>
          <p:nvPr/>
        </p:nvSpPr>
        <p:spPr>
          <a:xfrm>
            <a:off x="1845733" y="519671"/>
            <a:ext cx="635338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速さを比べてみよう３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22869D7-637E-C59E-25EA-12E5C9E0B3FB}"/>
              </a:ext>
            </a:extLst>
          </p:cNvPr>
          <p:cNvSpPr/>
          <p:nvPr/>
        </p:nvSpPr>
        <p:spPr>
          <a:xfrm>
            <a:off x="4224554" y="320323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75838F3-7D24-7FD9-5C66-07490921E1B5}"/>
              </a:ext>
            </a:extLst>
          </p:cNvPr>
          <p:cNvSpPr/>
          <p:nvPr/>
        </p:nvSpPr>
        <p:spPr>
          <a:xfrm>
            <a:off x="4224554" y="3932171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AFDA420-DF7C-28AF-3E6C-F37C5DCDF234}"/>
              </a:ext>
            </a:extLst>
          </p:cNvPr>
          <p:cNvSpPr/>
          <p:nvPr/>
        </p:nvSpPr>
        <p:spPr>
          <a:xfrm>
            <a:off x="4224554" y="4643371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A563C79-31E3-EFB3-A71D-330C0A33DC9E}"/>
              </a:ext>
            </a:extLst>
          </p:cNvPr>
          <p:cNvSpPr/>
          <p:nvPr/>
        </p:nvSpPr>
        <p:spPr>
          <a:xfrm>
            <a:off x="4224554" y="5372305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Ｂ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6BC053FD-3597-9448-42FA-9DEA0122B1FE}"/>
              </a:ext>
            </a:extLst>
          </p:cNvPr>
          <p:cNvSpPr/>
          <p:nvPr/>
        </p:nvSpPr>
        <p:spPr>
          <a:xfrm>
            <a:off x="6502200" y="3911123"/>
            <a:ext cx="615141" cy="5987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F48BB06A-577B-94FD-9656-93AFEE148B54}"/>
              </a:ext>
            </a:extLst>
          </p:cNvPr>
          <p:cNvSpPr/>
          <p:nvPr/>
        </p:nvSpPr>
        <p:spPr>
          <a:xfrm>
            <a:off x="8517607" y="5335914"/>
            <a:ext cx="615141" cy="5987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61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0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38AA68-01F1-453F-9A4F-5E14EBD8E4C5}"/>
              </a:ext>
            </a:extLst>
          </p:cNvPr>
          <p:cNvSpPr txBox="1"/>
          <p:nvPr/>
        </p:nvSpPr>
        <p:spPr>
          <a:xfrm>
            <a:off x="1567258" y="1574730"/>
            <a:ext cx="8909596" cy="193899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印刷機Ａは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15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秒で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30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枚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印刷機Ｂは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10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秒で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25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枚印刷できます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どちらがより速く印刷できますか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1047402" y="3652148"/>
            <a:ext cx="4801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どれで勝負しますか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D975EFC-F8E7-4F29-B526-2FCD7D63A24D}"/>
              </a:ext>
            </a:extLst>
          </p:cNvPr>
          <p:cNvSpPr/>
          <p:nvPr/>
        </p:nvSpPr>
        <p:spPr>
          <a:xfrm>
            <a:off x="5454982" y="4498460"/>
            <a:ext cx="34772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秒間印刷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89F6A7D-4086-4EA7-87FA-B9727D61377C}"/>
              </a:ext>
            </a:extLst>
          </p:cNvPr>
          <p:cNvSpPr/>
          <p:nvPr/>
        </p:nvSpPr>
        <p:spPr>
          <a:xfrm>
            <a:off x="1567258" y="5283270"/>
            <a:ext cx="26003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枚印刷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417ED0A-E610-473E-B56A-1F4DF5A783DB}"/>
              </a:ext>
            </a:extLst>
          </p:cNvPr>
          <p:cNvSpPr/>
          <p:nvPr/>
        </p:nvSpPr>
        <p:spPr>
          <a:xfrm>
            <a:off x="9251046" y="5991156"/>
            <a:ext cx="2484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大日本</a:t>
            </a:r>
            <a:r>
              <a:rPr lang="en-US" altLang="ja-JP" sz="2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231-4</a:t>
            </a:r>
            <a:endParaRPr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1567258" y="4498460"/>
            <a:ext cx="3113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秒間印刷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89F6A7D-4086-4EA7-87FA-B9727D61377C}"/>
              </a:ext>
            </a:extLst>
          </p:cNvPr>
          <p:cNvSpPr/>
          <p:nvPr/>
        </p:nvSpPr>
        <p:spPr>
          <a:xfrm>
            <a:off x="5454982" y="5283270"/>
            <a:ext cx="33281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枚印刷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B46C3A-CB74-F160-6542-EB2F4A1A3BA1}"/>
              </a:ext>
            </a:extLst>
          </p:cNvPr>
          <p:cNvSpPr txBox="1"/>
          <p:nvPr/>
        </p:nvSpPr>
        <p:spPr>
          <a:xfrm>
            <a:off x="1845733" y="519671"/>
            <a:ext cx="635338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速さを比べてみよう４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780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38AA68-01F1-453F-9A4F-5E14EBD8E4C5}"/>
              </a:ext>
            </a:extLst>
          </p:cNvPr>
          <p:cNvSpPr txBox="1"/>
          <p:nvPr/>
        </p:nvSpPr>
        <p:spPr>
          <a:xfrm>
            <a:off x="1567258" y="1574730"/>
            <a:ext cx="9002586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印刷機Ａは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秒で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印刷機Ｂは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秒で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枚印刷できます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D975EFC-F8E7-4F29-B526-2FCD7D63A24D}"/>
              </a:ext>
            </a:extLst>
          </p:cNvPr>
          <p:cNvSpPr/>
          <p:nvPr/>
        </p:nvSpPr>
        <p:spPr>
          <a:xfrm>
            <a:off x="1047402" y="4685467"/>
            <a:ext cx="34772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秒間印刷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1047402" y="3203237"/>
            <a:ext cx="3113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秒間印刷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5370611" y="3203237"/>
            <a:ext cx="35429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30÷15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5370611" y="3932171"/>
            <a:ext cx="4097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25÷10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5370611" y="4664419"/>
            <a:ext cx="35429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30×2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5370611" y="5393353"/>
            <a:ext cx="35429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25×3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417ED0A-E610-473E-B56A-1F4DF5A783DB}"/>
              </a:ext>
            </a:extLst>
          </p:cNvPr>
          <p:cNvSpPr/>
          <p:nvPr/>
        </p:nvSpPr>
        <p:spPr>
          <a:xfrm>
            <a:off x="9251046" y="5991156"/>
            <a:ext cx="2484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大日本</a:t>
            </a:r>
            <a:r>
              <a:rPr lang="en-US" altLang="ja-JP" sz="2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231-4</a:t>
            </a:r>
            <a:endParaRPr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F8514B-BF2D-462F-1BE0-EBF4A3C89218}"/>
              </a:ext>
            </a:extLst>
          </p:cNvPr>
          <p:cNvSpPr txBox="1"/>
          <p:nvPr/>
        </p:nvSpPr>
        <p:spPr>
          <a:xfrm>
            <a:off x="1845733" y="519671"/>
            <a:ext cx="635338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速さを比べてみよう４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E3E5C81-0D49-CC79-0690-E02C2E5510D3}"/>
              </a:ext>
            </a:extLst>
          </p:cNvPr>
          <p:cNvSpPr/>
          <p:nvPr/>
        </p:nvSpPr>
        <p:spPr>
          <a:xfrm>
            <a:off x="4598810" y="320323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7C690F9-A3F7-5ECF-FD2B-60E086F1FDC8}"/>
              </a:ext>
            </a:extLst>
          </p:cNvPr>
          <p:cNvSpPr/>
          <p:nvPr/>
        </p:nvSpPr>
        <p:spPr>
          <a:xfrm>
            <a:off x="4598810" y="3932171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E9D42D4-8867-04F6-DF78-365D83909ABF}"/>
              </a:ext>
            </a:extLst>
          </p:cNvPr>
          <p:cNvSpPr/>
          <p:nvPr/>
        </p:nvSpPr>
        <p:spPr>
          <a:xfrm>
            <a:off x="4598810" y="4643371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2F908C3-E753-32B3-A05A-1199480F21D9}"/>
              </a:ext>
            </a:extLst>
          </p:cNvPr>
          <p:cNvSpPr/>
          <p:nvPr/>
        </p:nvSpPr>
        <p:spPr>
          <a:xfrm>
            <a:off x="4598810" y="5372305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Ｂ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697DFDF2-8A57-730C-E0F6-9E7714398892}"/>
              </a:ext>
            </a:extLst>
          </p:cNvPr>
          <p:cNvSpPr/>
          <p:nvPr/>
        </p:nvSpPr>
        <p:spPr>
          <a:xfrm>
            <a:off x="9542382" y="3959832"/>
            <a:ext cx="615141" cy="5987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DB1551CA-8BAE-DA3A-215A-D9E8A7240C83}"/>
              </a:ext>
            </a:extLst>
          </p:cNvPr>
          <p:cNvSpPr/>
          <p:nvPr/>
        </p:nvSpPr>
        <p:spPr>
          <a:xfrm>
            <a:off x="9542382" y="5283270"/>
            <a:ext cx="615141" cy="5987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66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0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38AA68-01F1-453F-9A4F-5E14EBD8E4C5}"/>
              </a:ext>
            </a:extLst>
          </p:cNvPr>
          <p:cNvSpPr txBox="1"/>
          <p:nvPr/>
        </p:nvSpPr>
        <p:spPr>
          <a:xfrm>
            <a:off x="1567258" y="1574730"/>
            <a:ext cx="9002586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印刷機Ａは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秒で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印刷機Ｂは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秒で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枚印刷できます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D975EFC-F8E7-4F29-B526-2FCD7D63A24D}"/>
              </a:ext>
            </a:extLst>
          </p:cNvPr>
          <p:cNvSpPr/>
          <p:nvPr/>
        </p:nvSpPr>
        <p:spPr>
          <a:xfrm>
            <a:off x="1047402" y="4685467"/>
            <a:ext cx="33281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枚印刷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1047402" y="3203237"/>
            <a:ext cx="26003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枚印刷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5388236" y="3203237"/>
            <a:ext cx="4097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15÷30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5388236" y="3932171"/>
            <a:ext cx="4097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10÷25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5388236" y="4664419"/>
            <a:ext cx="35429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15×5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5388236" y="5393353"/>
            <a:ext cx="35429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10×6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417ED0A-E610-473E-B56A-1F4DF5A783DB}"/>
              </a:ext>
            </a:extLst>
          </p:cNvPr>
          <p:cNvSpPr/>
          <p:nvPr/>
        </p:nvSpPr>
        <p:spPr>
          <a:xfrm>
            <a:off x="9251046" y="5991156"/>
            <a:ext cx="2484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大日本</a:t>
            </a:r>
            <a:r>
              <a:rPr lang="en-US" altLang="ja-JP" sz="2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231-4</a:t>
            </a:r>
            <a:endParaRPr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90959F-01E1-D1FE-BB7E-084E1C46BDA2}"/>
              </a:ext>
            </a:extLst>
          </p:cNvPr>
          <p:cNvSpPr txBox="1"/>
          <p:nvPr/>
        </p:nvSpPr>
        <p:spPr>
          <a:xfrm>
            <a:off x="1845733" y="519671"/>
            <a:ext cx="635338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速さを比べてみよう４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4C9FEE9-B5F3-AA01-DD33-A3CBB47C16A0}"/>
              </a:ext>
            </a:extLst>
          </p:cNvPr>
          <p:cNvSpPr/>
          <p:nvPr/>
        </p:nvSpPr>
        <p:spPr>
          <a:xfrm>
            <a:off x="4598810" y="320323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650D6E4-0F79-620C-0892-55D69770A001}"/>
              </a:ext>
            </a:extLst>
          </p:cNvPr>
          <p:cNvSpPr/>
          <p:nvPr/>
        </p:nvSpPr>
        <p:spPr>
          <a:xfrm>
            <a:off x="4598810" y="3932171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51FE5-928A-96D5-7D60-CED37C7955E4}"/>
              </a:ext>
            </a:extLst>
          </p:cNvPr>
          <p:cNvSpPr/>
          <p:nvPr/>
        </p:nvSpPr>
        <p:spPr>
          <a:xfrm>
            <a:off x="4598810" y="4643371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25D794F-1237-8963-CE14-060D22D4D5C4}"/>
              </a:ext>
            </a:extLst>
          </p:cNvPr>
          <p:cNvSpPr/>
          <p:nvPr/>
        </p:nvSpPr>
        <p:spPr>
          <a:xfrm>
            <a:off x="4598810" y="5372305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Ｂ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566DD8D4-9248-7725-4B01-6DDC699743FD}"/>
              </a:ext>
            </a:extLst>
          </p:cNvPr>
          <p:cNvSpPr/>
          <p:nvPr/>
        </p:nvSpPr>
        <p:spPr>
          <a:xfrm>
            <a:off x="9753400" y="3959832"/>
            <a:ext cx="615141" cy="5987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05C75E0E-7075-6172-59C3-F0AEA79D3534}"/>
              </a:ext>
            </a:extLst>
          </p:cNvPr>
          <p:cNvSpPr/>
          <p:nvPr/>
        </p:nvSpPr>
        <p:spPr>
          <a:xfrm>
            <a:off x="9753400" y="5426864"/>
            <a:ext cx="615141" cy="5987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452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38AA68-01F1-453F-9A4F-5E14EBD8E4C5}"/>
              </a:ext>
            </a:extLst>
          </p:cNvPr>
          <p:cNvSpPr txBox="1"/>
          <p:nvPr/>
        </p:nvSpPr>
        <p:spPr>
          <a:xfrm>
            <a:off x="1567258" y="1574730"/>
            <a:ext cx="8909596" cy="193899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Ａさんは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3km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20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分で、Ｂさんは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20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分で、Ｃさんは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15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分で歩きます。だれが一番速いですか。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1047402" y="3652148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どちらにしますか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89F6A7D-4086-4EA7-87FA-B9727D61377C}"/>
              </a:ext>
            </a:extLst>
          </p:cNvPr>
          <p:cNvSpPr/>
          <p:nvPr/>
        </p:nvSpPr>
        <p:spPr>
          <a:xfrm>
            <a:off x="1567258" y="5283270"/>
            <a:ext cx="5165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人まとめて調べる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417ED0A-E610-473E-B56A-1F4DF5A783DB}"/>
              </a:ext>
            </a:extLst>
          </p:cNvPr>
          <p:cNvSpPr/>
          <p:nvPr/>
        </p:nvSpPr>
        <p:spPr>
          <a:xfrm>
            <a:off x="9251046" y="5991156"/>
            <a:ext cx="2125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教育</a:t>
            </a:r>
            <a:r>
              <a:rPr lang="en-US" altLang="ja-JP" sz="2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148-5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1567258" y="4498460"/>
            <a:ext cx="5165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人ずつ調べていく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681494E-7C1A-D909-2CD7-0D71A45AE242}"/>
              </a:ext>
            </a:extLst>
          </p:cNvPr>
          <p:cNvSpPr txBox="1"/>
          <p:nvPr/>
        </p:nvSpPr>
        <p:spPr>
          <a:xfrm>
            <a:off x="1845733" y="519671"/>
            <a:ext cx="635338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３つを比べてみよう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538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38AA68-01F1-453F-9A4F-5E14EBD8E4C5}"/>
              </a:ext>
            </a:extLst>
          </p:cNvPr>
          <p:cNvSpPr txBox="1"/>
          <p:nvPr/>
        </p:nvSpPr>
        <p:spPr>
          <a:xfrm>
            <a:off x="1567258" y="1453496"/>
            <a:ext cx="6648774" cy="193899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Ａさんは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3km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20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分で歩く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Ｂさんは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20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分で歩く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Ｃさんは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15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分で歩く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89F6A7D-4086-4EA7-87FA-B9727D61377C}"/>
              </a:ext>
            </a:extLst>
          </p:cNvPr>
          <p:cNvSpPr/>
          <p:nvPr/>
        </p:nvSpPr>
        <p:spPr>
          <a:xfrm>
            <a:off x="2063204" y="4325741"/>
            <a:ext cx="5827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ＡとＢではどちらが速い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417ED0A-E610-473E-B56A-1F4DF5A783DB}"/>
              </a:ext>
            </a:extLst>
          </p:cNvPr>
          <p:cNvSpPr/>
          <p:nvPr/>
        </p:nvSpPr>
        <p:spPr>
          <a:xfrm>
            <a:off x="8448406" y="2829560"/>
            <a:ext cx="1846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教育</a:t>
            </a:r>
            <a:r>
              <a:rPr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148-5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1567258" y="3617855"/>
            <a:ext cx="5165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人ずつ調べていく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89F6A7D-4086-4EA7-87FA-B9727D61377C}"/>
              </a:ext>
            </a:extLst>
          </p:cNvPr>
          <p:cNvSpPr/>
          <p:nvPr/>
        </p:nvSpPr>
        <p:spPr>
          <a:xfrm>
            <a:off x="2063204" y="5033627"/>
            <a:ext cx="5827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ＢとＣではどちらが速い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89F6A7D-4086-4EA7-87FA-B9727D61377C}"/>
              </a:ext>
            </a:extLst>
          </p:cNvPr>
          <p:cNvSpPr/>
          <p:nvPr/>
        </p:nvSpPr>
        <p:spPr>
          <a:xfrm>
            <a:off x="2063204" y="5741513"/>
            <a:ext cx="5827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ＡとＣではどちらが速い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89F6A7D-4086-4EA7-87FA-B9727D61377C}"/>
              </a:ext>
            </a:extLst>
          </p:cNvPr>
          <p:cNvSpPr/>
          <p:nvPr/>
        </p:nvSpPr>
        <p:spPr>
          <a:xfrm>
            <a:off x="8216032" y="4325741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89F6A7D-4086-4EA7-87FA-B9727D61377C}"/>
              </a:ext>
            </a:extLst>
          </p:cNvPr>
          <p:cNvSpPr/>
          <p:nvPr/>
        </p:nvSpPr>
        <p:spPr>
          <a:xfrm>
            <a:off x="8216032" y="503362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Ｃ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89F6A7D-4086-4EA7-87FA-B9727D61377C}"/>
              </a:ext>
            </a:extLst>
          </p:cNvPr>
          <p:cNvSpPr/>
          <p:nvPr/>
        </p:nvSpPr>
        <p:spPr>
          <a:xfrm>
            <a:off x="8216032" y="5741513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95C3EDC-66AE-1563-78A5-591DFCFE9401}"/>
              </a:ext>
            </a:extLst>
          </p:cNvPr>
          <p:cNvSpPr txBox="1"/>
          <p:nvPr/>
        </p:nvSpPr>
        <p:spPr>
          <a:xfrm>
            <a:off x="1845733" y="519671"/>
            <a:ext cx="635338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３つを比べてみよう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6635196-7576-6649-6ECC-D5B06D788491}"/>
              </a:ext>
            </a:extLst>
          </p:cNvPr>
          <p:cNvSpPr/>
          <p:nvPr/>
        </p:nvSpPr>
        <p:spPr>
          <a:xfrm>
            <a:off x="9371896" y="5741513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Ａが速い</a:t>
            </a:r>
          </a:p>
        </p:txBody>
      </p:sp>
    </p:spTree>
    <p:extLst>
      <p:ext uri="{BB962C8B-B14F-4D97-AF65-F5344CB8AC3E}">
        <p14:creationId xmlns:p14="http://schemas.microsoft.com/office/powerpoint/2010/main" val="174520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5" grpId="0"/>
      <p:bldP spid="16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89F6A7D-4086-4EA7-87FA-B9727D61377C}"/>
              </a:ext>
            </a:extLst>
          </p:cNvPr>
          <p:cNvSpPr/>
          <p:nvPr/>
        </p:nvSpPr>
        <p:spPr>
          <a:xfrm>
            <a:off x="2310533" y="4325741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8290560" y="1761272"/>
            <a:ext cx="36263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人まとめて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調べる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89F6A7D-4086-4EA7-87FA-B9727D61377C}"/>
              </a:ext>
            </a:extLst>
          </p:cNvPr>
          <p:cNvSpPr/>
          <p:nvPr/>
        </p:nvSpPr>
        <p:spPr>
          <a:xfrm>
            <a:off x="2310533" y="503362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Ｂ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89F6A7D-4086-4EA7-87FA-B9727D61377C}"/>
              </a:ext>
            </a:extLst>
          </p:cNvPr>
          <p:cNvSpPr/>
          <p:nvPr/>
        </p:nvSpPr>
        <p:spPr>
          <a:xfrm>
            <a:off x="2310533" y="5741513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Ｃ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89F6A7D-4086-4EA7-87FA-B9727D61377C}"/>
              </a:ext>
            </a:extLst>
          </p:cNvPr>
          <p:cNvSpPr/>
          <p:nvPr/>
        </p:nvSpPr>
        <p:spPr>
          <a:xfrm>
            <a:off x="1629813" y="3617855"/>
            <a:ext cx="70679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分で進む道のりを比べると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4BFAC10-06B5-2AAF-92F4-206CE03011F6}"/>
              </a:ext>
            </a:extLst>
          </p:cNvPr>
          <p:cNvSpPr txBox="1"/>
          <p:nvPr/>
        </p:nvSpPr>
        <p:spPr>
          <a:xfrm>
            <a:off x="1845733" y="519671"/>
            <a:ext cx="635338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３つを比べてみよう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E1B6630-3E7E-FAAC-1B97-9C2ECDF80D51}"/>
              </a:ext>
            </a:extLst>
          </p:cNvPr>
          <p:cNvSpPr/>
          <p:nvPr/>
        </p:nvSpPr>
        <p:spPr>
          <a:xfrm>
            <a:off x="3473937" y="4325741"/>
            <a:ext cx="42370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歩く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8B8855E-1EFA-C8A7-56FE-0C05F953D056}"/>
              </a:ext>
            </a:extLst>
          </p:cNvPr>
          <p:cNvSpPr/>
          <p:nvPr/>
        </p:nvSpPr>
        <p:spPr>
          <a:xfrm>
            <a:off x="3473937" y="5033627"/>
            <a:ext cx="42370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 km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歩く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D8E67B3-BFF3-FBAD-3C4A-F09014F9E604}"/>
              </a:ext>
            </a:extLst>
          </p:cNvPr>
          <p:cNvSpPr/>
          <p:nvPr/>
        </p:nvSpPr>
        <p:spPr>
          <a:xfrm>
            <a:off x="3473937" y="5741513"/>
            <a:ext cx="42370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 km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歩く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62AC41B-245E-D9BD-280C-27A8B45A554D}"/>
              </a:ext>
            </a:extLst>
          </p:cNvPr>
          <p:cNvSpPr txBox="1"/>
          <p:nvPr/>
        </p:nvSpPr>
        <p:spPr>
          <a:xfrm>
            <a:off x="1567258" y="1453496"/>
            <a:ext cx="6648774" cy="193899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Ａさんは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3km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20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分で歩く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Ｂさんは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20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分で歩く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Ｃさんは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15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分で歩く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744CB7BD-DEF7-8F32-6916-36AB337B74AC}"/>
              </a:ext>
            </a:extLst>
          </p:cNvPr>
          <p:cNvSpPr/>
          <p:nvPr/>
        </p:nvSpPr>
        <p:spPr>
          <a:xfrm>
            <a:off x="7849979" y="4325741"/>
            <a:ext cx="615141" cy="5987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99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CC814-0540-2961-2629-81898CD98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7CEE5C9-FC3E-5641-0A57-C3C56BC4EDD7}"/>
              </a:ext>
            </a:extLst>
          </p:cNvPr>
          <p:cNvSpPr/>
          <p:nvPr/>
        </p:nvSpPr>
        <p:spPr>
          <a:xfrm>
            <a:off x="2310533" y="4325741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2816CC8-0D7E-8C14-F3F9-85720EB74B41}"/>
              </a:ext>
            </a:extLst>
          </p:cNvPr>
          <p:cNvSpPr/>
          <p:nvPr/>
        </p:nvSpPr>
        <p:spPr>
          <a:xfrm>
            <a:off x="8290560" y="1761272"/>
            <a:ext cx="36263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人まとめて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調べる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CE74872-C517-92D1-9690-E12B56E9440E}"/>
              </a:ext>
            </a:extLst>
          </p:cNvPr>
          <p:cNvSpPr/>
          <p:nvPr/>
        </p:nvSpPr>
        <p:spPr>
          <a:xfrm>
            <a:off x="2310533" y="503362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Ｂ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DEC1A84-2A66-7B4B-D864-F655BB226D5C}"/>
              </a:ext>
            </a:extLst>
          </p:cNvPr>
          <p:cNvSpPr/>
          <p:nvPr/>
        </p:nvSpPr>
        <p:spPr>
          <a:xfrm>
            <a:off x="2310533" y="5741513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Ｃ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9C7275B-4AE2-F27D-BFE0-C4DEC7E7AC8D}"/>
              </a:ext>
            </a:extLst>
          </p:cNvPr>
          <p:cNvSpPr/>
          <p:nvPr/>
        </p:nvSpPr>
        <p:spPr>
          <a:xfrm>
            <a:off x="1629813" y="3617855"/>
            <a:ext cx="8478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6km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を進む時にかかる時間比べると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BA7906-3F7C-5BE0-285A-898828838DF6}"/>
              </a:ext>
            </a:extLst>
          </p:cNvPr>
          <p:cNvSpPr txBox="1"/>
          <p:nvPr/>
        </p:nvSpPr>
        <p:spPr>
          <a:xfrm>
            <a:off x="1845733" y="519671"/>
            <a:ext cx="635338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３つを比べてみよう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754475B-0219-8844-BB7C-B5AB9386391E}"/>
              </a:ext>
            </a:extLst>
          </p:cNvPr>
          <p:cNvSpPr/>
          <p:nvPr/>
        </p:nvSpPr>
        <p:spPr>
          <a:xfrm>
            <a:off x="3473937" y="4325741"/>
            <a:ext cx="52421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20×2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分かかる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06C7CE9-FF0A-0F4E-2DD7-63A558D46E15}"/>
              </a:ext>
            </a:extLst>
          </p:cNvPr>
          <p:cNvSpPr/>
          <p:nvPr/>
        </p:nvSpPr>
        <p:spPr>
          <a:xfrm>
            <a:off x="3473937" y="5033627"/>
            <a:ext cx="52421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20×3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分かかる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8D67C40-F1DE-7788-6812-11B50CC4B292}"/>
              </a:ext>
            </a:extLst>
          </p:cNvPr>
          <p:cNvSpPr/>
          <p:nvPr/>
        </p:nvSpPr>
        <p:spPr>
          <a:xfrm>
            <a:off x="3473937" y="5741513"/>
            <a:ext cx="52421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15×3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分かかる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D292DE0-C2AF-023A-39A2-396B73F5DB8A}"/>
              </a:ext>
            </a:extLst>
          </p:cNvPr>
          <p:cNvSpPr txBox="1"/>
          <p:nvPr/>
        </p:nvSpPr>
        <p:spPr>
          <a:xfrm>
            <a:off x="1567258" y="1453496"/>
            <a:ext cx="6648774" cy="193899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Ａさんは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3km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20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分で歩く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Ｂさんは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20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分で歩く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Ｃさんは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15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分で歩く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F6CABBE4-9249-39AD-411D-0164822AB5A8}"/>
              </a:ext>
            </a:extLst>
          </p:cNvPr>
          <p:cNvSpPr/>
          <p:nvPr/>
        </p:nvSpPr>
        <p:spPr>
          <a:xfrm>
            <a:off x="8716890" y="4325741"/>
            <a:ext cx="615141" cy="5987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61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473DFA-5A26-437D-A0B3-39CF5ABD2254}"/>
              </a:ext>
            </a:extLst>
          </p:cNvPr>
          <p:cNvSpPr txBox="1"/>
          <p:nvPr/>
        </p:nvSpPr>
        <p:spPr>
          <a:xfrm>
            <a:off x="2523547" y="544813"/>
            <a:ext cx="7215437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時速６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で３時間歩いたら</a:t>
            </a:r>
            <a:b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進みますか？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952A958C-5DD2-43AE-82EC-5C36D7E6B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682" y="2336871"/>
            <a:ext cx="63919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３時間で　　　　進みます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8B4B1441-95E5-45EA-BD84-64BD158C9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523766"/>
            <a:ext cx="2695177" cy="74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</a:endParaRPr>
          </a:p>
        </p:txBody>
      </p:sp>
      <p:sp>
        <p:nvSpPr>
          <p:cNvPr id="11" name="Text Box 22">
            <a:extLst>
              <a:ext uri="{FF2B5EF4-FFF2-40B4-BE49-F238E27FC236}">
                <a16:creationId xmlns:a16="http://schemas.microsoft.com/office/drawing/2014/main" id="{F4057349-9E81-49B8-9D07-B5D729DD2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0519" y="4570983"/>
            <a:ext cx="13541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3B509B38-8535-497F-9E9E-7CC868604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867" y="2359931"/>
            <a:ext cx="17525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18km</a:t>
            </a: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0F5597BE-B6C5-434E-AA10-C88FB2EB7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821" y="4523766"/>
            <a:ext cx="2695177" cy="74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</a:endParaRP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90E78C5E-F260-4527-AD2F-3B0940FE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05" y="4570983"/>
            <a:ext cx="15816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12km</a:t>
            </a: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93733812-10F0-4640-94CB-F73DEA74C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44" y="3429000"/>
            <a:ext cx="6286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4">
            <a:extLst>
              <a:ext uri="{FF2B5EF4-FFF2-40B4-BE49-F238E27FC236}">
                <a16:creationId xmlns:a16="http://schemas.microsoft.com/office/drawing/2014/main" id="{F2097C27-F6B6-46F5-B59E-996C16600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846" y="4523766"/>
            <a:ext cx="2695177" cy="74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</a:endParaRP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72CB9738-9DA0-4173-8AEC-E343E6FEE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4630" y="4570983"/>
            <a:ext cx="15816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18km</a:t>
            </a:r>
          </a:p>
        </p:txBody>
      </p:sp>
    </p:spTree>
    <p:extLst>
      <p:ext uri="{BB962C8B-B14F-4D97-AF65-F5344CB8AC3E}">
        <p14:creationId xmlns:p14="http://schemas.microsoft.com/office/powerpoint/2010/main" val="255357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22109 4.44444E-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0B478-BA95-6A17-82A6-5E187F4CE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2DBB6C2-E535-C0EF-E547-ED448C5B4554}"/>
              </a:ext>
            </a:extLst>
          </p:cNvPr>
          <p:cNvSpPr/>
          <p:nvPr/>
        </p:nvSpPr>
        <p:spPr>
          <a:xfrm>
            <a:off x="2310533" y="4325741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96593B1-C16D-A31C-C161-B97A058D7D92}"/>
              </a:ext>
            </a:extLst>
          </p:cNvPr>
          <p:cNvSpPr/>
          <p:nvPr/>
        </p:nvSpPr>
        <p:spPr>
          <a:xfrm>
            <a:off x="8290560" y="1761272"/>
            <a:ext cx="36263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人まとめて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調べる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0ABD02C-EC8D-FCAF-D01A-5628C8FE9CAE}"/>
              </a:ext>
            </a:extLst>
          </p:cNvPr>
          <p:cNvSpPr/>
          <p:nvPr/>
        </p:nvSpPr>
        <p:spPr>
          <a:xfrm>
            <a:off x="2310533" y="503362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Ｂ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DEE86AC-C50A-9874-23A6-E8AE76CB7297}"/>
              </a:ext>
            </a:extLst>
          </p:cNvPr>
          <p:cNvSpPr/>
          <p:nvPr/>
        </p:nvSpPr>
        <p:spPr>
          <a:xfrm>
            <a:off x="2310533" y="5741513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Ｃ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F52A1EE-17F6-6D23-D490-D9EE2FD1FB12}"/>
              </a:ext>
            </a:extLst>
          </p:cNvPr>
          <p:cNvSpPr/>
          <p:nvPr/>
        </p:nvSpPr>
        <p:spPr>
          <a:xfrm>
            <a:off x="1629813" y="3617855"/>
            <a:ext cx="8478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1km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を進む時にかかる時間比べると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F0CB16-A20F-DE79-644E-62BBFBE85F36}"/>
              </a:ext>
            </a:extLst>
          </p:cNvPr>
          <p:cNvSpPr txBox="1"/>
          <p:nvPr/>
        </p:nvSpPr>
        <p:spPr>
          <a:xfrm>
            <a:off x="1845733" y="519671"/>
            <a:ext cx="635338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３つを比べてみよう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61641ED-8553-7C15-9499-BB3272410D04}"/>
              </a:ext>
            </a:extLst>
          </p:cNvPr>
          <p:cNvSpPr/>
          <p:nvPr/>
        </p:nvSpPr>
        <p:spPr>
          <a:xfrm>
            <a:off x="3473937" y="4325741"/>
            <a:ext cx="5945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20÷3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6.6…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分かかる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1A61576-BC3B-A4FD-0577-F72B02C2A64F}"/>
              </a:ext>
            </a:extLst>
          </p:cNvPr>
          <p:cNvSpPr/>
          <p:nvPr/>
        </p:nvSpPr>
        <p:spPr>
          <a:xfrm>
            <a:off x="3473937" y="5033627"/>
            <a:ext cx="52421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20÷2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分かかる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6761D44-B693-8C7C-A403-4A66FED2A3A2}"/>
              </a:ext>
            </a:extLst>
          </p:cNvPr>
          <p:cNvSpPr/>
          <p:nvPr/>
        </p:nvSpPr>
        <p:spPr>
          <a:xfrm>
            <a:off x="3473937" y="5741513"/>
            <a:ext cx="54328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15÷2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7.5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分かかる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16D7582-5CC3-61BD-CE96-5D99AD9E805D}"/>
              </a:ext>
            </a:extLst>
          </p:cNvPr>
          <p:cNvSpPr txBox="1"/>
          <p:nvPr/>
        </p:nvSpPr>
        <p:spPr>
          <a:xfrm>
            <a:off x="1567258" y="1453496"/>
            <a:ext cx="6648774" cy="193899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Ａさんは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3km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20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分で歩く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Ｂさんは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20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分で歩く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Ｃさんは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15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分で歩く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3E5D9657-9153-12C7-B85D-9D1B60CF8414}"/>
              </a:ext>
            </a:extLst>
          </p:cNvPr>
          <p:cNvSpPr/>
          <p:nvPr/>
        </p:nvSpPr>
        <p:spPr>
          <a:xfrm>
            <a:off x="9419795" y="4325741"/>
            <a:ext cx="615141" cy="5987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0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CE935E-7A50-F4E8-1DA9-F21B283D1690}"/>
              </a:ext>
            </a:extLst>
          </p:cNvPr>
          <p:cNvSpPr txBox="1"/>
          <p:nvPr/>
        </p:nvSpPr>
        <p:spPr>
          <a:xfrm>
            <a:off x="1411705" y="519671"/>
            <a:ext cx="636069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時速・分速・秒速の関係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68BA8FB-CCD0-26DA-5197-85FED7DD2E0B}"/>
              </a:ext>
            </a:extLst>
          </p:cNvPr>
          <p:cNvSpPr/>
          <p:nvPr/>
        </p:nvSpPr>
        <p:spPr>
          <a:xfrm>
            <a:off x="1411705" y="1640468"/>
            <a:ext cx="9717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秒速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5m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を分速で表すとどうなりますか？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26CAF9C-C040-33C3-C4DA-31861703F7D0}"/>
              </a:ext>
            </a:extLst>
          </p:cNvPr>
          <p:cNvSpPr/>
          <p:nvPr/>
        </p:nvSpPr>
        <p:spPr>
          <a:xfrm>
            <a:off x="1411706" y="2470785"/>
            <a:ext cx="8707654" cy="1855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秒速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だから、１秒間で </a:t>
            </a:r>
            <a:r>
              <a:rPr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　 </a:t>
            </a:r>
            <a:r>
              <a:rPr lang="en-US" altLang="ja-JP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１分＝</a:t>
            </a:r>
            <a:r>
              <a:rPr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　  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秒なので、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CC8FDED-1B5F-E7C2-35A7-343DD1B04584}"/>
              </a:ext>
            </a:extLst>
          </p:cNvPr>
          <p:cNvSpPr/>
          <p:nvPr/>
        </p:nvSpPr>
        <p:spPr>
          <a:xfrm>
            <a:off x="7772400" y="2690653"/>
            <a:ext cx="54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79D145E-8657-9675-E154-C4BF17394E9E}"/>
              </a:ext>
            </a:extLst>
          </p:cNvPr>
          <p:cNvSpPr/>
          <p:nvPr/>
        </p:nvSpPr>
        <p:spPr>
          <a:xfrm>
            <a:off x="3245899" y="3618407"/>
            <a:ext cx="912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641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0427A-A879-75F5-2EC4-34F164AC3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B21A60-EAA2-C27B-8022-BD9012AE1ABA}"/>
              </a:ext>
            </a:extLst>
          </p:cNvPr>
          <p:cNvSpPr txBox="1"/>
          <p:nvPr/>
        </p:nvSpPr>
        <p:spPr>
          <a:xfrm>
            <a:off x="1411705" y="519671"/>
            <a:ext cx="636069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時速・分速・秒速の関係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CACA13F-A39D-7DB8-326B-0589B91B1CD9}"/>
              </a:ext>
            </a:extLst>
          </p:cNvPr>
          <p:cNvSpPr/>
          <p:nvPr/>
        </p:nvSpPr>
        <p:spPr>
          <a:xfrm>
            <a:off x="1411705" y="1640468"/>
            <a:ext cx="9717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秒速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5m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を分速で表すとどうなりますか？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7D25770-ED43-D800-B641-3F40C676D7FB}"/>
              </a:ext>
            </a:extLst>
          </p:cNvPr>
          <p:cNvSpPr/>
          <p:nvPr/>
        </p:nvSpPr>
        <p:spPr>
          <a:xfrm>
            <a:off x="1411706" y="2470785"/>
            <a:ext cx="8707654" cy="1855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秒速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だから、１秒間で </a:t>
            </a:r>
            <a:r>
              <a:rPr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　 </a:t>
            </a:r>
            <a:r>
              <a:rPr lang="en-US" altLang="ja-JP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１分＝</a:t>
            </a:r>
            <a:r>
              <a:rPr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　  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秒なので、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A802B2B-2D51-2E41-EE73-9885112E5E2E}"/>
              </a:ext>
            </a:extLst>
          </p:cNvPr>
          <p:cNvSpPr/>
          <p:nvPr/>
        </p:nvSpPr>
        <p:spPr>
          <a:xfrm>
            <a:off x="7772400" y="2690653"/>
            <a:ext cx="54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901B548-A7B0-9E9E-7233-AF994E021D34}"/>
              </a:ext>
            </a:extLst>
          </p:cNvPr>
          <p:cNvSpPr/>
          <p:nvPr/>
        </p:nvSpPr>
        <p:spPr>
          <a:xfrm>
            <a:off x="3245899" y="3618407"/>
            <a:ext cx="912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EDDEDD9-10CF-8FB0-FD40-53C366434EFC}"/>
              </a:ext>
            </a:extLst>
          </p:cNvPr>
          <p:cNvSpPr/>
          <p:nvPr/>
        </p:nvSpPr>
        <p:spPr>
          <a:xfrm>
            <a:off x="1513306" y="4329180"/>
            <a:ext cx="6655334" cy="932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進むを</a:t>
            </a:r>
            <a:r>
              <a:rPr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　 　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回くり返す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5D78FD5-6046-157E-C242-B1B53B1E3ED2}"/>
              </a:ext>
            </a:extLst>
          </p:cNvPr>
          <p:cNvSpPr/>
          <p:nvPr/>
        </p:nvSpPr>
        <p:spPr>
          <a:xfrm>
            <a:off x="4135837" y="4509646"/>
            <a:ext cx="912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0BAAF04-B8D3-DFB3-8667-04B2CE0F0812}"/>
              </a:ext>
            </a:extLst>
          </p:cNvPr>
          <p:cNvSpPr/>
          <p:nvPr/>
        </p:nvSpPr>
        <p:spPr>
          <a:xfrm>
            <a:off x="1472620" y="5261358"/>
            <a:ext cx="6574054" cy="932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5×60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分速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300m</a:t>
            </a:r>
          </a:p>
        </p:txBody>
      </p:sp>
    </p:spTree>
    <p:extLst>
      <p:ext uri="{BB962C8B-B14F-4D97-AF65-F5344CB8AC3E}">
        <p14:creationId xmlns:p14="http://schemas.microsoft.com/office/powerpoint/2010/main" val="126367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CE935E-7A50-F4E8-1DA9-F21B283D1690}"/>
              </a:ext>
            </a:extLst>
          </p:cNvPr>
          <p:cNvSpPr txBox="1"/>
          <p:nvPr/>
        </p:nvSpPr>
        <p:spPr>
          <a:xfrm>
            <a:off x="1411705" y="519671"/>
            <a:ext cx="6360695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時速・分速・秒速の関係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68BA8FB-CCD0-26DA-5197-85FED7DD2E0B}"/>
              </a:ext>
            </a:extLst>
          </p:cNvPr>
          <p:cNvSpPr/>
          <p:nvPr/>
        </p:nvSpPr>
        <p:spPr>
          <a:xfrm>
            <a:off x="1411705" y="1640468"/>
            <a:ext cx="104454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分速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200m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を時速で表すとどうなりますか？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26CAF9C-C040-33C3-C4DA-31861703F7D0}"/>
              </a:ext>
            </a:extLst>
          </p:cNvPr>
          <p:cNvSpPr/>
          <p:nvPr/>
        </p:nvSpPr>
        <p:spPr>
          <a:xfrm>
            <a:off x="1411705" y="2470785"/>
            <a:ext cx="9529563" cy="1855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分速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は、１分間で </a:t>
            </a:r>
            <a:r>
              <a:rPr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１時間＝</a:t>
            </a:r>
            <a:r>
              <a:rPr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分なので、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83CD4CE-07F8-F918-E33A-C7C02C0BB50A}"/>
              </a:ext>
            </a:extLst>
          </p:cNvPr>
          <p:cNvSpPr/>
          <p:nvPr/>
        </p:nvSpPr>
        <p:spPr>
          <a:xfrm>
            <a:off x="7416800" y="2699710"/>
            <a:ext cx="1276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3705983-34DB-1265-25BD-9AFA7CE8F260}"/>
              </a:ext>
            </a:extLst>
          </p:cNvPr>
          <p:cNvSpPr/>
          <p:nvPr/>
        </p:nvSpPr>
        <p:spPr>
          <a:xfrm>
            <a:off x="3845339" y="3618407"/>
            <a:ext cx="912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781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F63D6-757C-00F3-458F-E7880648E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9C7720A-53B7-FB94-16B1-FC70ADC9E5D0}"/>
              </a:ext>
            </a:extLst>
          </p:cNvPr>
          <p:cNvSpPr txBox="1"/>
          <p:nvPr/>
        </p:nvSpPr>
        <p:spPr>
          <a:xfrm>
            <a:off x="1411705" y="519671"/>
            <a:ext cx="6360695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時速・分速・秒速の関係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61269B-E51D-EB9F-1F65-0E28A6F65CBE}"/>
              </a:ext>
            </a:extLst>
          </p:cNvPr>
          <p:cNvSpPr/>
          <p:nvPr/>
        </p:nvSpPr>
        <p:spPr>
          <a:xfrm>
            <a:off x="1411705" y="1640468"/>
            <a:ext cx="104454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分速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200m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を時速で表すとどうなりますか？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72174DB-6A59-2B03-1A7B-820C5A9C6D0D}"/>
              </a:ext>
            </a:extLst>
          </p:cNvPr>
          <p:cNvSpPr/>
          <p:nvPr/>
        </p:nvSpPr>
        <p:spPr>
          <a:xfrm>
            <a:off x="1411705" y="2470785"/>
            <a:ext cx="9529563" cy="1855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分速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は、１分間で </a:t>
            </a:r>
            <a:r>
              <a:rPr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１時間＝</a:t>
            </a:r>
            <a:r>
              <a:rPr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分なので、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886E598-D2D9-C3D7-2375-AB5B94144742}"/>
              </a:ext>
            </a:extLst>
          </p:cNvPr>
          <p:cNvSpPr/>
          <p:nvPr/>
        </p:nvSpPr>
        <p:spPr>
          <a:xfrm>
            <a:off x="7416800" y="2699710"/>
            <a:ext cx="1276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2A5E114-918A-DC0B-22BE-B1B76A218A1C}"/>
              </a:ext>
            </a:extLst>
          </p:cNvPr>
          <p:cNvSpPr/>
          <p:nvPr/>
        </p:nvSpPr>
        <p:spPr>
          <a:xfrm>
            <a:off x="3845339" y="3618407"/>
            <a:ext cx="912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C81ED3-42C3-6F66-43D9-951B64D8D4F3}"/>
              </a:ext>
            </a:extLst>
          </p:cNvPr>
          <p:cNvSpPr/>
          <p:nvPr/>
        </p:nvSpPr>
        <p:spPr>
          <a:xfrm>
            <a:off x="1492985" y="4314145"/>
            <a:ext cx="7200126" cy="932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進むを</a:t>
            </a:r>
            <a:r>
              <a:rPr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  </a:t>
            </a:r>
            <a:r>
              <a:rPr lang="en-US" altLang="ja-JP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回くり返す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CB8B632-B987-6386-7D2D-86432A676BED}"/>
              </a:ext>
            </a:extLst>
          </p:cNvPr>
          <p:cNvSpPr/>
          <p:nvPr/>
        </p:nvSpPr>
        <p:spPr>
          <a:xfrm>
            <a:off x="4851179" y="4538437"/>
            <a:ext cx="912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6A006FD-69FB-0635-2913-B3E808DF926F}"/>
              </a:ext>
            </a:extLst>
          </p:cNvPr>
          <p:cNvSpPr/>
          <p:nvPr/>
        </p:nvSpPr>
        <p:spPr>
          <a:xfrm>
            <a:off x="1492985" y="5280341"/>
            <a:ext cx="97947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200×60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ｍ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または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	 12km</a:t>
            </a:r>
          </a:p>
        </p:txBody>
      </p:sp>
    </p:spTree>
    <p:extLst>
      <p:ext uri="{BB962C8B-B14F-4D97-AF65-F5344CB8AC3E}">
        <p14:creationId xmlns:p14="http://schemas.microsoft.com/office/powerpoint/2010/main" val="33257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21A07-A225-5AD9-9794-1BD97EE8B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7A1D76-0D3C-EC9A-C3CE-91CB24C2D6F6}"/>
              </a:ext>
            </a:extLst>
          </p:cNvPr>
          <p:cNvSpPr txBox="1"/>
          <p:nvPr/>
        </p:nvSpPr>
        <p:spPr>
          <a:xfrm>
            <a:off x="1411705" y="519671"/>
            <a:ext cx="6360695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時速・分速・秒速の関係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D0E6B61-C9F2-678F-FB53-0D0B61F326EB}"/>
              </a:ext>
            </a:extLst>
          </p:cNvPr>
          <p:cNvSpPr/>
          <p:nvPr/>
        </p:nvSpPr>
        <p:spPr>
          <a:xfrm>
            <a:off x="1411705" y="1640468"/>
            <a:ext cx="7175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分速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720m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＝秒速 ？ ｍですか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A794F4D-311B-D5ED-C745-295BFEAF7E5B}"/>
              </a:ext>
            </a:extLst>
          </p:cNvPr>
          <p:cNvSpPr/>
          <p:nvPr/>
        </p:nvSpPr>
        <p:spPr>
          <a:xfrm>
            <a:off x="1056105" y="2470785"/>
            <a:ext cx="10445015" cy="1855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分速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だから、</a:t>
            </a:r>
            <a:r>
              <a:rPr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分間で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１分間＝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秒なので、</a:t>
            </a:r>
            <a:r>
              <a:rPr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　　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秒で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24CC14E-4380-DE63-4E95-59F03ACB2735}"/>
              </a:ext>
            </a:extLst>
          </p:cNvPr>
          <p:cNvSpPr/>
          <p:nvPr/>
        </p:nvSpPr>
        <p:spPr>
          <a:xfrm>
            <a:off x="6669819" y="3618407"/>
            <a:ext cx="912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577202-5262-4326-CD70-A86375B14D18}"/>
              </a:ext>
            </a:extLst>
          </p:cNvPr>
          <p:cNvSpPr/>
          <p:nvPr/>
        </p:nvSpPr>
        <p:spPr>
          <a:xfrm>
            <a:off x="5821726" y="2690653"/>
            <a:ext cx="54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993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231A0-E994-8FBD-0007-FCF81FFA9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C5A45-7AB1-E695-35BE-90B6A60BA549}"/>
              </a:ext>
            </a:extLst>
          </p:cNvPr>
          <p:cNvSpPr txBox="1"/>
          <p:nvPr/>
        </p:nvSpPr>
        <p:spPr>
          <a:xfrm>
            <a:off x="1411705" y="519671"/>
            <a:ext cx="6360695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時速・分速・秒速の関係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377A23F-3A26-0FC2-7D57-10D10B7A6D87}"/>
              </a:ext>
            </a:extLst>
          </p:cNvPr>
          <p:cNvSpPr/>
          <p:nvPr/>
        </p:nvSpPr>
        <p:spPr>
          <a:xfrm>
            <a:off x="1411705" y="1640468"/>
            <a:ext cx="7175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分速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720m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＝秒速 ？ ｍですか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7F8244E-1E24-95C6-09E7-449315899804}"/>
              </a:ext>
            </a:extLst>
          </p:cNvPr>
          <p:cNvSpPr/>
          <p:nvPr/>
        </p:nvSpPr>
        <p:spPr>
          <a:xfrm>
            <a:off x="1056105" y="2470785"/>
            <a:ext cx="10445015" cy="1855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分速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だから、</a:t>
            </a:r>
            <a:r>
              <a:rPr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分間で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１分間＝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秒なので、</a:t>
            </a:r>
            <a:r>
              <a:rPr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　　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秒で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48238A6-0116-2678-BC66-6EE40EDC0AFD}"/>
              </a:ext>
            </a:extLst>
          </p:cNvPr>
          <p:cNvSpPr/>
          <p:nvPr/>
        </p:nvSpPr>
        <p:spPr>
          <a:xfrm>
            <a:off x="6669819" y="3618407"/>
            <a:ext cx="912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6CE8E43-356C-46B3-65C4-44E3EF5CBE12}"/>
              </a:ext>
            </a:extLst>
          </p:cNvPr>
          <p:cNvSpPr/>
          <p:nvPr/>
        </p:nvSpPr>
        <p:spPr>
          <a:xfrm>
            <a:off x="5821726" y="2690653"/>
            <a:ext cx="54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E1CE3AD-DC0B-C57B-8A46-E311721AB49A}"/>
              </a:ext>
            </a:extLst>
          </p:cNvPr>
          <p:cNvSpPr/>
          <p:nvPr/>
        </p:nvSpPr>
        <p:spPr>
          <a:xfrm>
            <a:off x="1056105" y="4448724"/>
            <a:ext cx="5314169" cy="932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１秒間で進む道のりは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7F6897E-6E10-2F0B-0B97-7D3B5D66E18F}"/>
              </a:ext>
            </a:extLst>
          </p:cNvPr>
          <p:cNvSpPr/>
          <p:nvPr/>
        </p:nvSpPr>
        <p:spPr>
          <a:xfrm>
            <a:off x="4056460" y="5380902"/>
            <a:ext cx="7051575" cy="932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720÷60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秒速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12m</a:t>
            </a:r>
          </a:p>
        </p:txBody>
      </p:sp>
    </p:spTree>
    <p:extLst>
      <p:ext uri="{BB962C8B-B14F-4D97-AF65-F5344CB8AC3E}">
        <p14:creationId xmlns:p14="http://schemas.microsoft.com/office/powerpoint/2010/main" val="132724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CE935E-7A50-F4E8-1DA9-F21B283D1690}"/>
              </a:ext>
            </a:extLst>
          </p:cNvPr>
          <p:cNvSpPr txBox="1"/>
          <p:nvPr/>
        </p:nvSpPr>
        <p:spPr>
          <a:xfrm>
            <a:off x="1411705" y="519671"/>
            <a:ext cx="6360695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時速・分速・秒速の関係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68BA8FB-CCD0-26DA-5197-85FED7DD2E0B}"/>
              </a:ext>
            </a:extLst>
          </p:cNvPr>
          <p:cNvSpPr/>
          <p:nvPr/>
        </p:nvSpPr>
        <p:spPr>
          <a:xfrm>
            <a:off x="1411705" y="1640468"/>
            <a:ext cx="7635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330km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＝分速 ？ ｍ ですか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26CAF9C-C040-33C3-C4DA-31861703F7D0}"/>
              </a:ext>
            </a:extLst>
          </p:cNvPr>
          <p:cNvSpPr/>
          <p:nvPr/>
        </p:nvSpPr>
        <p:spPr>
          <a:xfrm>
            <a:off x="1012450" y="2348354"/>
            <a:ext cx="10167099" cy="1855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330m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だから、</a:t>
            </a:r>
            <a:r>
              <a:rPr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　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時間で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330m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分なので、</a:t>
            </a:r>
            <a:r>
              <a:rPr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　  </a:t>
            </a:r>
            <a:r>
              <a:rPr lang="en-US" altLang="ja-JP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分で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330m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F3EAABB-529F-57DE-56A1-784525D924A9}"/>
              </a:ext>
            </a:extLst>
          </p:cNvPr>
          <p:cNvSpPr/>
          <p:nvPr/>
        </p:nvSpPr>
        <p:spPr>
          <a:xfrm>
            <a:off x="5821725" y="2564529"/>
            <a:ext cx="54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850A5CF-959C-37C1-1A00-BED889477033}"/>
              </a:ext>
            </a:extLst>
          </p:cNvPr>
          <p:cNvSpPr/>
          <p:nvPr/>
        </p:nvSpPr>
        <p:spPr>
          <a:xfrm>
            <a:off x="6370273" y="3488590"/>
            <a:ext cx="912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639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87D5D-A22A-9FC9-3163-6E614CEA2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4ACFE5-185D-177F-2C4C-6F5B7D4351BC}"/>
              </a:ext>
            </a:extLst>
          </p:cNvPr>
          <p:cNvSpPr txBox="1"/>
          <p:nvPr/>
        </p:nvSpPr>
        <p:spPr>
          <a:xfrm>
            <a:off x="1411705" y="519671"/>
            <a:ext cx="6360695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時速・分速・秒速の関係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3710BB4-7C72-0C1C-DABA-A2C161716684}"/>
              </a:ext>
            </a:extLst>
          </p:cNvPr>
          <p:cNvSpPr/>
          <p:nvPr/>
        </p:nvSpPr>
        <p:spPr>
          <a:xfrm>
            <a:off x="1411705" y="1640468"/>
            <a:ext cx="7635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330km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＝分速 ？ ｍ ですか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C13B3DF-B706-6B01-195D-E55E0B2FBA68}"/>
              </a:ext>
            </a:extLst>
          </p:cNvPr>
          <p:cNvSpPr/>
          <p:nvPr/>
        </p:nvSpPr>
        <p:spPr>
          <a:xfrm>
            <a:off x="1012450" y="2348354"/>
            <a:ext cx="10167099" cy="1855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330m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だから、</a:t>
            </a:r>
            <a:r>
              <a:rPr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　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時間で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330m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分なので、</a:t>
            </a:r>
            <a:r>
              <a:rPr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　  </a:t>
            </a:r>
            <a:r>
              <a:rPr lang="en-US" altLang="ja-JP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分で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330m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2848891-00EC-1AAA-AD07-89A833CFA26C}"/>
              </a:ext>
            </a:extLst>
          </p:cNvPr>
          <p:cNvSpPr/>
          <p:nvPr/>
        </p:nvSpPr>
        <p:spPr>
          <a:xfrm>
            <a:off x="5821725" y="2564529"/>
            <a:ext cx="54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509B26D-465B-83B5-578A-0156000C3C0A}"/>
              </a:ext>
            </a:extLst>
          </p:cNvPr>
          <p:cNvSpPr/>
          <p:nvPr/>
        </p:nvSpPr>
        <p:spPr>
          <a:xfrm>
            <a:off x="6370273" y="3488590"/>
            <a:ext cx="912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19B5847-12D4-89BD-CA3D-2FBAC84A0117}"/>
              </a:ext>
            </a:extLst>
          </p:cNvPr>
          <p:cNvSpPr/>
          <p:nvPr/>
        </p:nvSpPr>
        <p:spPr>
          <a:xfrm>
            <a:off x="1012449" y="4289778"/>
            <a:ext cx="5154671" cy="932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分間で進む道のりは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417EFDE-29B6-1444-1C3C-C3DD1396A43E}"/>
              </a:ext>
            </a:extLst>
          </p:cNvPr>
          <p:cNvSpPr/>
          <p:nvPr/>
        </p:nvSpPr>
        <p:spPr>
          <a:xfrm>
            <a:off x="3144869" y="5176608"/>
            <a:ext cx="8034680" cy="932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330÷60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5.5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分速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5.5m</a:t>
            </a:r>
          </a:p>
        </p:txBody>
      </p:sp>
    </p:spTree>
    <p:extLst>
      <p:ext uri="{BB962C8B-B14F-4D97-AF65-F5344CB8AC3E}">
        <p14:creationId xmlns:p14="http://schemas.microsoft.com/office/powerpoint/2010/main" val="10871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CE935E-7A50-F4E8-1DA9-F21B283D1690}"/>
              </a:ext>
            </a:extLst>
          </p:cNvPr>
          <p:cNvSpPr txBox="1"/>
          <p:nvPr/>
        </p:nvSpPr>
        <p:spPr>
          <a:xfrm>
            <a:off x="1411705" y="519671"/>
            <a:ext cx="7549415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時速・分速・秒速の練習問題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68BA8FB-CCD0-26DA-5197-85FED7DD2E0B}"/>
              </a:ext>
            </a:extLst>
          </p:cNvPr>
          <p:cNvSpPr/>
          <p:nvPr/>
        </p:nvSpPr>
        <p:spPr>
          <a:xfrm>
            <a:off x="1010074" y="1326997"/>
            <a:ext cx="5604086" cy="462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分速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は、  秒速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1200km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は、分速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3600m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は、  秒速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秒速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は、　　分速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分速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は、　 時速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ED3710-395B-EFCA-024A-9FBF1FD66CB5}"/>
              </a:ext>
            </a:extLst>
          </p:cNvPr>
          <p:cNvSpPr txBox="1"/>
          <p:nvPr/>
        </p:nvSpPr>
        <p:spPr>
          <a:xfrm>
            <a:off x="6746240" y="1548621"/>
            <a:ext cx="40843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20m</a:t>
            </a:r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1200÷60</a:t>
            </a:r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ja-JP" altLang="en-US" sz="2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AAD0A65-E76C-4BA4-5522-164ABF4F33AE}"/>
              </a:ext>
            </a:extLst>
          </p:cNvPr>
          <p:cNvSpPr txBox="1"/>
          <p:nvPr/>
        </p:nvSpPr>
        <p:spPr>
          <a:xfrm>
            <a:off x="6725920" y="2478130"/>
            <a:ext cx="4246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20km</a:t>
            </a:r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1200÷60</a:t>
            </a:r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ja-JP" altLang="en-US" sz="4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9859D24-360B-1FFF-EE40-3046DCA652D0}"/>
              </a:ext>
            </a:extLst>
          </p:cNvPr>
          <p:cNvSpPr txBox="1"/>
          <p:nvPr/>
        </p:nvSpPr>
        <p:spPr>
          <a:xfrm>
            <a:off x="6746240" y="3372396"/>
            <a:ext cx="46431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1m</a:t>
            </a:r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 </a:t>
            </a:r>
            <a:r>
              <a:rPr lang="en-US" altLang="ja-JP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3600÷60÷60</a:t>
            </a:r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ja-JP" altLang="en-US" sz="4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CE86E4-9825-7F05-3A4E-678750E230D9}"/>
              </a:ext>
            </a:extLst>
          </p:cNvPr>
          <p:cNvSpPr txBox="1"/>
          <p:nvPr/>
        </p:nvSpPr>
        <p:spPr>
          <a:xfrm>
            <a:off x="6746240" y="4329574"/>
            <a:ext cx="39014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600m</a:t>
            </a:r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10×60</a:t>
            </a:r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ja-JP" altLang="en-US" sz="40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F5FC1FC-71CB-6A94-A7DF-6464BFADA2B3}"/>
              </a:ext>
            </a:extLst>
          </p:cNvPr>
          <p:cNvSpPr txBox="1"/>
          <p:nvPr/>
        </p:nvSpPr>
        <p:spPr>
          <a:xfrm>
            <a:off x="6725920" y="5217532"/>
            <a:ext cx="41046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18km</a:t>
            </a:r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300×60</a:t>
            </a:r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13923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2320A510-87FE-499E-9E36-F231C3C6C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298" y="2454968"/>
            <a:ext cx="862626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１時間に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6km 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進むことができるので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B348244-0C04-4285-9FFB-3446E267C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2667" y="4374195"/>
            <a:ext cx="563879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式を書けば　　　　　６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となります（３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2CEBCA17-2017-4D65-BCD8-2F30A6253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097" y="5046362"/>
            <a:ext cx="933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9">
            <a:extLst>
              <a:ext uri="{FF2B5EF4-FFF2-40B4-BE49-F238E27FC236}">
                <a16:creationId xmlns:a16="http://schemas.microsoft.com/office/drawing/2014/main" id="{7CC8B7DA-D049-48B4-8285-55451FD9B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075" y="4150215"/>
            <a:ext cx="3607592" cy="1266825"/>
          </a:xfrm>
          <a:prstGeom prst="cloudCallout">
            <a:avLst>
              <a:gd name="adj1" fmla="val -39685"/>
              <a:gd name="adj2" fmla="val 39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 eaLnBrk="1" hangingPunct="1"/>
            <a:r>
              <a:rPr lang="ja-JP" altLang="en-US" sz="2800" b="1">
                <a:solidFill>
                  <a:srgbClr val="0000FF"/>
                </a:solidFill>
              </a:rPr>
              <a:t>分かったかな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4051B298-0030-4184-A726-8E6328487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297" y="3302591"/>
            <a:ext cx="95258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３時間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ではその</a:t>
            </a:r>
            <a:r>
              <a:rPr lang="ja-JP" altLang="en-US" sz="4000" b="1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ja-JP" altLang="en-US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 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進むことができる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0B19DB4-C120-4320-8642-42EF3A7050F9}"/>
              </a:ext>
            </a:extLst>
          </p:cNvPr>
          <p:cNvSpPr txBox="1"/>
          <p:nvPr/>
        </p:nvSpPr>
        <p:spPr>
          <a:xfrm>
            <a:off x="2523547" y="544813"/>
            <a:ext cx="7215437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時速６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で３時間歩いたら</a:t>
            </a:r>
            <a:b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進みますか？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4051B298-0030-4184-A726-8E6328487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768" y="3326853"/>
            <a:ext cx="7204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ja-JP" altLang="en-US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606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CE935E-7A50-F4E8-1DA9-F21B283D1690}"/>
              </a:ext>
            </a:extLst>
          </p:cNvPr>
          <p:cNvSpPr txBox="1"/>
          <p:nvPr/>
        </p:nvSpPr>
        <p:spPr>
          <a:xfrm>
            <a:off x="1411705" y="519671"/>
            <a:ext cx="7620535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時速・分速・秒速の練習問題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68BA8FB-CCD0-26DA-5197-85FED7DD2E0B}"/>
              </a:ext>
            </a:extLst>
          </p:cNvPr>
          <p:cNvSpPr/>
          <p:nvPr/>
        </p:nvSpPr>
        <p:spPr>
          <a:xfrm>
            <a:off x="670561" y="1326997"/>
            <a:ext cx="7051040" cy="462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分で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12km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進んだ時の時速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分で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32km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進んだ時の時速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分で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60km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進んだ時の時速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分で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進んだ時の分速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分で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進んだ時の秒速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ED3710-395B-EFCA-024A-9FBF1FD66CB5}"/>
              </a:ext>
            </a:extLst>
          </p:cNvPr>
          <p:cNvSpPr txBox="1"/>
          <p:nvPr/>
        </p:nvSpPr>
        <p:spPr>
          <a:xfrm>
            <a:off x="7721603" y="1527260"/>
            <a:ext cx="36226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36km</a:t>
            </a:r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12×3</a:t>
            </a:r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ja-JP" altLang="en-US" sz="4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AAD0A65-E76C-4BA4-5522-164ABF4F33AE}"/>
              </a:ext>
            </a:extLst>
          </p:cNvPr>
          <p:cNvSpPr txBox="1"/>
          <p:nvPr/>
        </p:nvSpPr>
        <p:spPr>
          <a:xfrm>
            <a:off x="7721603" y="2478130"/>
            <a:ext cx="36226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64km</a:t>
            </a:r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32×2</a:t>
            </a:r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ja-JP" altLang="en-US" sz="4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9859D24-360B-1FFF-EE40-3046DCA652D0}"/>
              </a:ext>
            </a:extLst>
          </p:cNvPr>
          <p:cNvSpPr txBox="1"/>
          <p:nvPr/>
        </p:nvSpPr>
        <p:spPr>
          <a:xfrm>
            <a:off x="7721601" y="3368448"/>
            <a:ext cx="41001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40km</a:t>
            </a:r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60÷1.5</a:t>
            </a:r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ja-JP" altLang="en-US" sz="4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CE86E4-9825-7F05-3A4E-678750E230D9}"/>
              </a:ext>
            </a:extLst>
          </p:cNvPr>
          <p:cNvSpPr txBox="1"/>
          <p:nvPr/>
        </p:nvSpPr>
        <p:spPr>
          <a:xfrm>
            <a:off x="7721603" y="4266662"/>
            <a:ext cx="38563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120m</a:t>
            </a:r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600÷5</a:t>
            </a:r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ja-JP" altLang="en-US" sz="40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F5FC1FC-71CB-6A94-A7DF-6464BFADA2B3}"/>
              </a:ext>
            </a:extLst>
          </p:cNvPr>
          <p:cNvSpPr txBox="1"/>
          <p:nvPr/>
        </p:nvSpPr>
        <p:spPr>
          <a:xfrm>
            <a:off x="7721601" y="5217532"/>
            <a:ext cx="39884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2m</a:t>
            </a:r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240÷2÷60</a:t>
            </a:r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3517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38AA68-01F1-453F-9A4F-5E14EBD8E4C5}"/>
              </a:ext>
            </a:extLst>
          </p:cNvPr>
          <p:cNvSpPr txBox="1"/>
          <p:nvPr/>
        </p:nvSpPr>
        <p:spPr>
          <a:xfrm>
            <a:off x="1567259" y="1489550"/>
            <a:ext cx="8210729" cy="193899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時速</a:t>
            </a:r>
            <a:r>
              <a:rPr lang="en-US" altLang="ja-JP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75km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で走る自動車と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000" b="1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分速</a:t>
            </a:r>
            <a:r>
              <a:rPr lang="en-US" altLang="ja-JP" sz="4000" b="1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1.2km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で走るオートバイでは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どちらが速いですか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908145" y="3628980"/>
            <a:ext cx="10956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分速で比べるか時速で比べるか？かけ算とわり算どちらが得意かな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D975EFC-F8E7-4F29-B526-2FCD7D63A24D}"/>
              </a:ext>
            </a:extLst>
          </p:cNvPr>
          <p:cNvSpPr/>
          <p:nvPr/>
        </p:nvSpPr>
        <p:spPr>
          <a:xfrm>
            <a:off x="1567259" y="4213755"/>
            <a:ext cx="8743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ｵｰﾄﾊﾞｲ</a:t>
            </a:r>
            <a:r>
              <a:rPr lang="ja-JP" altLang="en-US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　</a:t>
            </a:r>
            <a:r>
              <a:rPr lang="ja-JP" altLang="en-US" sz="3600" b="1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分速</a:t>
            </a:r>
            <a:r>
              <a:rPr lang="en-US" altLang="ja-JP" sz="3600" b="1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1.2km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×60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分＝</a:t>
            </a:r>
            <a:r>
              <a:rPr lang="ja-JP" altLang="en-US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時速</a:t>
            </a:r>
            <a:r>
              <a:rPr lang="en-US" altLang="ja-JP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72km</a:t>
            </a:r>
            <a:endParaRPr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89F6A7D-4086-4EA7-87FA-B9727D61377C}"/>
              </a:ext>
            </a:extLst>
          </p:cNvPr>
          <p:cNvSpPr/>
          <p:nvPr/>
        </p:nvSpPr>
        <p:spPr>
          <a:xfrm>
            <a:off x="4809066" y="5693564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自動車の方が速い</a:t>
            </a:r>
            <a:endParaRPr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417ED0A-E610-473E-B56A-1F4DF5A783DB}"/>
              </a:ext>
            </a:extLst>
          </p:cNvPr>
          <p:cNvSpPr/>
          <p:nvPr/>
        </p:nvSpPr>
        <p:spPr>
          <a:xfrm>
            <a:off x="9403446" y="6016729"/>
            <a:ext cx="2154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大日本</a:t>
            </a:r>
            <a:r>
              <a:rPr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229-5</a:t>
            </a:r>
            <a:endParaRPr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D975EFC-F8E7-4F29-B526-2FCD7D63A24D}"/>
              </a:ext>
            </a:extLst>
          </p:cNvPr>
          <p:cNvSpPr/>
          <p:nvPr/>
        </p:nvSpPr>
        <p:spPr>
          <a:xfrm>
            <a:off x="1567259" y="4922882"/>
            <a:ext cx="4281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自動車</a:t>
            </a:r>
            <a:r>
              <a:rPr lang="ja-JP" altLang="en-US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　</a:t>
            </a:r>
            <a:r>
              <a:rPr lang="ja-JP" altLang="en-US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時速</a:t>
            </a:r>
            <a:r>
              <a:rPr lang="en-US" altLang="ja-JP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75km</a:t>
            </a:r>
            <a:endParaRPr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EE9382-1AED-95B9-52DE-00656B04DE62}"/>
              </a:ext>
            </a:extLst>
          </p:cNvPr>
          <p:cNvSpPr txBox="1"/>
          <p:nvPr/>
        </p:nvSpPr>
        <p:spPr>
          <a:xfrm>
            <a:off x="1411705" y="519671"/>
            <a:ext cx="636069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時速・分速・秒速の関係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302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38AA68-01F1-453F-9A4F-5E14EBD8E4C5}"/>
              </a:ext>
            </a:extLst>
          </p:cNvPr>
          <p:cNvSpPr txBox="1"/>
          <p:nvPr/>
        </p:nvSpPr>
        <p:spPr>
          <a:xfrm>
            <a:off x="1567259" y="1489550"/>
            <a:ext cx="8210729" cy="193899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時速</a:t>
            </a:r>
            <a:r>
              <a:rPr lang="en-US" altLang="ja-JP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75km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で走る自動車と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000" b="1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分速</a:t>
            </a:r>
            <a:r>
              <a:rPr lang="en-US" altLang="ja-JP" sz="4000" b="1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1.2km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で走るオートバイでは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どちらが速いですか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908145" y="3628980"/>
            <a:ext cx="10956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分速で比べるか時速で比べるか？かけ算とわり算どちらが得意かな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D975EFC-F8E7-4F29-B526-2FCD7D63A24D}"/>
              </a:ext>
            </a:extLst>
          </p:cNvPr>
          <p:cNvSpPr/>
          <p:nvPr/>
        </p:nvSpPr>
        <p:spPr>
          <a:xfrm>
            <a:off x="1567259" y="4213755"/>
            <a:ext cx="44534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ｵｰﾄﾊﾞｲ</a:t>
            </a:r>
            <a:r>
              <a:rPr lang="ja-JP" altLang="en-US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　</a:t>
            </a:r>
            <a:r>
              <a:rPr lang="ja-JP" altLang="en-US" sz="3600" b="1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分速</a:t>
            </a:r>
            <a:r>
              <a:rPr lang="en-US" altLang="ja-JP" sz="3600" b="1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1.2km</a:t>
            </a:r>
            <a:endParaRPr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89F6A7D-4086-4EA7-87FA-B9727D61377C}"/>
              </a:ext>
            </a:extLst>
          </p:cNvPr>
          <p:cNvSpPr/>
          <p:nvPr/>
        </p:nvSpPr>
        <p:spPr>
          <a:xfrm>
            <a:off x="4809066" y="5693564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自動車の方が速い</a:t>
            </a:r>
            <a:endParaRPr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417ED0A-E610-473E-B56A-1F4DF5A783DB}"/>
              </a:ext>
            </a:extLst>
          </p:cNvPr>
          <p:cNvSpPr/>
          <p:nvPr/>
        </p:nvSpPr>
        <p:spPr>
          <a:xfrm>
            <a:off x="9403446" y="6016729"/>
            <a:ext cx="2154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大日本</a:t>
            </a:r>
            <a:r>
              <a:rPr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229-5</a:t>
            </a:r>
            <a:endParaRPr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D975EFC-F8E7-4F29-B526-2FCD7D63A24D}"/>
              </a:ext>
            </a:extLst>
          </p:cNvPr>
          <p:cNvSpPr/>
          <p:nvPr/>
        </p:nvSpPr>
        <p:spPr>
          <a:xfrm>
            <a:off x="1567259" y="4922882"/>
            <a:ext cx="9070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自動車</a:t>
            </a:r>
            <a:r>
              <a:rPr lang="ja-JP" altLang="en-US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　</a:t>
            </a:r>
            <a:r>
              <a:rPr lang="ja-JP" altLang="en-US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時速</a:t>
            </a:r>
            <a:r>
              <a:rPr lang="en-US" altLang="ja-JP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75km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÷60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分＝</a:t>
            </a:r>
            <a:r>
              <a:rPr lang="ja-JP" altLang="en-US" sz="3600" b="1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分速</a:t>
            </a:r>
            <a:r>
              <a:rPr lang="en-US" altLang="ja-JP" sz="3600" b="1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1.25km</a:t>
            </a:r>
            <a:endParaRPr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EE9382-1AED-95B9-52DE-00656B04DE62}"/>
              </a:ext>
            </a:extLst>
          </p:cNvPr>
          <p:cNvSpPr txBox="1"/>
          <p:nvPr/>
        </p:nvSpPr>
        <p:spPr>
          <a:xfrm>
            <a:off x="1411705" y="519671"/>
            <a:ext cx="6360695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時速・分速・秒速の関係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948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E90C514-360B-4610-A762-C19164A4A011}"/>
              </a:ext>
            </a:extLst>
          </p:cNvPr>
          <p:cNvSpPr txBox="1"/>
          <p:nvPr/>
        </p:nvSpPr>
        <p:spPr>
          <a:xfrm>
            <a:off x="1411705" y="519671"/>
            <a:ext cx="636069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時速・分速・秒速の関係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677843" y="2899667"/>
            <a:ext cx="7571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音の秒速を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で表して比べる方法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D975EFC-F8E7-4F29-B526-2FCD7D63A24D}"/>
              </a:ext>
            </a:extLst>
          </p:cNvPr>
          <p:cNvSpPr/>
          <p:nvPr/>
        </p:nvSpPr>
        <p:spPr>
          <a:xfrm>
            <a:off x="677843" y="4282867"/>
            <a:ext cx="9379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分速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は </a:t>
            </a:r>
            <a:r>
              <a:rPr lang="en-US" altLang="ja-JP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300</a:t>
            </a:r>
            <a:r>
              <a:rPr lang="ja-JP" altLang="en-US" sz="36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　   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60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＝ 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18000 m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＝ 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18 km</a:t>
            </a:r>
            <a:endParaRPr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89F6A7D-4086-4EA7-87FA-B9727D61377C}"/>
              </a:ext>
            </a:extLst>
          </p:cNvPr>
          <p:cNvSpPr/>
          <p:nvPr/>
        </p:nvSpPr>
        <p:spPr>
          <a:xfrm>
            <a:off x="677843" y="5760201"/>
            <a:ext cx="6388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時速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は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18</a:t>
            </a:r>
            <a:r>
              <a:rPr lang="ja-JP" altLang="en-US" sz="36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　　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60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＝</a:t>
            </a:r>
            <a:r>
              <a:rPr lang="en-US" altLang="ja-JP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1080km</a:t>
            </a:r>
            <a:endParaRPr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417ED0A-E610-473E-B56A-1F4DF5A783DB}"/>
              </a:ext>
            </a:extLst>
          </p:cNvPr>
          <p:cNvSpPr/>
          <p:nvPr/>
        </p:nvSpPr>
        <p:spPr>
          <a:xfrm>
            <a:off x="8386911" y="5968374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音の方が速い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38AA68-01F1-453F-9A4F-5E14EBD8E4C5}"/>
              </a:ext>
            </a:extLst>
          </p:cNvPr>
          <p:cNvSpPr txBox="1"/>
          <p:nvPr/>
        </p:nvSpPr>
        <p:spPr>
          <a:xfrm>
            <a:off x="677843" y="1574730"/>
            <a:ext cx="11209357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時速</a:t>
            </a:r>
            <a:r>
              <a:rPr lang="en-US" altLang="ja-JP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900km</a:t>
            </a:r>
            <a:r>
              <a:rPr lang="ja-JP" altLang="en-US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の飛行機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と</a:t>
            </a:r>
            <a:endParaRPr lang="en-US" altLang="ja-JP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秒速</a:t>
            </a:r>
            <a:r>
              <a:rPr lang="en-US" altLang="ja-JP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300m</a:t>
            </a:r>
            <a:r>
              <a:rPr lang="ja-JP" altLang="en-US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の音の速さ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と比べるとどちらが速いですか</a:t>
            </a:r>
          </a:p>
        </p:txBody>
      </p:sp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9E2E2761-19E0-47A1-A5EE-36680FCF9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483" y="679031"/>
            <a:ext cx="2305921" cy="122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417ED0A-E610-473E-B56A-1F4DF5A783DB}"/>
              </a:ext>
            </a:extLst>
          </p:cNvPr>
          <p:cNvSpPr/>
          <p:nvPr/>
        </p:nvSpPr>
        <p:spPr>
          <a:xfrm>
            <a:off x="10547958" y="1343897"/>
            <a:ext cx="1231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225-1</a:t>
            </a:r>
            <a:endParaRPr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B080C9E-C285-5EC6-1246-DF0AA406197C}"/>
              </a:ext>
            </a:extLst>
          </p:cNvPr>
          <p:cNvSpPr/>
          <p:nvPr/>
        </p:nvSpPr>
        <p:spPr>
          <a:xfrm>
            <a:off x="677843" y="3545998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まず</a:t>
            </a:r>
            <a:r>
              <a:rPr lang="ja-JP" altLang="en-US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秒速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</a:t>
            </a:r>
            <a:r>
              <a:rPr lang="ja-JP" altLang="en-US" sz="3600" b="1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分速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にします</a:t>
            </a:r>
            <a:endParaRPr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DE9EE8D-5E9B-5DAA-D37E-DFAEC51069CF}"/>
              </a:ext>
            </a:extLst>
          </p:cNvPr>
          <p:cNvSpPr/>
          <p:nvPr/>
        </p:nvSpPr>
        <p:spPr>
          <a:xfrm>
            <a:off x="6251180" y="3528963"/>
            <a:ext cx="4349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分は</a:t>
            </a:r>
            <a:r>
              <a:rPr lang="ja-JP" altLang="en-US" sz="36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　　 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秒なので</a:t>
            </a:r>
            <a:endParaRPr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56E4748-E4CF-C497-4804-85A005F6153E}"/>
              </a:ext>
            </a:extLst>
          </p:cNvPr>
          <p:cNvSpPr/>
          <p:nvPr/>
        </p:nvSpPr>
        <p:spPr>
          <a:xfrm>
            <a:off x="7679399" y="3532332"/>
            <a:ext cx="838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E23CF1F-9BFE-3547-ED96-CA0F3478E8D5}"/>
              </a:ext>
            </a:extLst>
          </p:cNvPr>
          <p:cNvSpPr/>
          <p:nvPr/>
        </p:nvSpPr>
        <p:spPr>
          <a:xfrm>
            <a:off x="3380034" y="428773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752AB0D-1A36-1C97-7466-081682B43C58}"/>
              </a:ext>
            </a:extLst>
          </p:cNvPr>
          <p:cNvSpPr/>
          <p:nvPr/>
        </p:nvSpPr>
        <p:spPr>
          <a:xfrm>
            <a:off x="677843" y="5038557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次に</a:t>
            </a:r>
            <a:r>
              <a:rPr lang="ja-JP" altLang="en-US" sz="3600" b="1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分速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</a:t>
            </a:r>
            <a:r>
              <a:rPr lang="ja-JP" altLang="en-US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時速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にします</a:t>
            </a:r>
            <a:endParaRPr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F77ACA9-8699-668D-026E-5C29FFD86D50}"/>
              </a:ext>
            </a:extLst>
          </p:cNvPr>
          <p:cNvSpPr/>
          <p:nvPr/>
        </p:nvSpPr>
        <p:spPr>
          <a:xfrm>
            <a:off x="6251180" y="5021522"/>
            <a:ext cx="4810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時間は</a:t>
            </a:r>
            <a:r>
              <a:rPr lang="ja-JP" altLang="en-US" sz="36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　　 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分なので</a:t>
            </a:r>
            <a:endParaRPr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06BFE41-E81C-FE5D-D393-32673C9CBFBE}"/>
              </a:ext>
            </a:extLst>
          </p:cNvPr>
          <p:cNvSpPr/>
          <p:nvPr/>
        </p:nvSpPr>
        <p:spPr>
          <a:xfrm>
            <a:off x="8142575" y="5021522"/>
            <a:ext cx="838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9B4454D-D386-F0E0-4721-5A384FC6161D}"/>
              </a:ext>
            </a:extLst>
          </p:cNvPr>
          <p:cNvSpPr/>
          <p:nvPr/>
        </p:nvSpPr>
        <p:spPr>
          <a:xfrm>
            <a:off x="2918099" y="578937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DB3E930-C72A-46FE-E25E-D35E5482B0B4}"/>
              </a:ext>
            </a:extLst>
          </p:cNvPr>
          <p:cNvSpPr/>
          <p:nvPr/>
        </p:nvSpPr>
        <p:spPr>
          <a:xfrm>
            <a:off x="4874998" y="5684888"/>
            <a:ext cx="199877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66D3420-1320-DEDF-4C53-1AEF0F27606F}"/>
              </a:ext>
            </a:extLst>
          </p:cNvPr>
          <p:cNvSpPr/>
          <p:nvPr/>
        </p:nvSpPr>
        <p:spPr>
          <a:xfrm>
            <a:off x="5417544" y="4238323"/>
            <a:ext cx="176557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D6B5479-0D0A-7E4E-BF75-B7418CE55A73}"/>
              </a:ext>
            </a:extLst>
          </p:cNvPr>
          <p:cNvSpPr/>
          <p:nvPr/>
        </p:nvSpPr>
        <p:spPr>
          <a:xfrm>
            <a:off x="8193203" y="4238323"/>
            <a:ext cx="73743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23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6" grpId="0"/>
      <p:bldP spid="7" grpId="0"/>
      <p:bldP spid="12" grpId="0"/>
      <p:bldP spid="13" grpId="0"/>
      <p:bldP spid="15" grpId="0"/>
      <p:bldP spid="16" grpId="0"/>
      <p:bldP spid="17" grpId="0"/>
      <p:bldP spid="18" grpId="0"/>
      <p:bldP spid="19" grpId="0" animBg="1"/>
      <p:bldP spid="21" grpId="0" animBg="1"/>
      <p:bldP spid="2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DE7EA-C573-661C-5E3A-1612227DE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D67B90-8B20-7566-E5AC-6F0AD133F611}"/>
              </a:ext>
            </a:extLst>
          </p:cNvPr>
          <p:cNvSpPr txBox="1"/>
          <p:nvPr/>
        </p:nvSpPr>
        <p:spPr>
          <a:xfrm>
            <a:off x="1411705" y="519671"/>
            <a:ext cx="636069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時速・分速・秒速の関係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637B2F3-4420-BBBB-9935-FE1E96BF73DC}"/>
              </a:ext>
            </a:extLst>
          </p:cNvPr>
          <p:cNvSpPr/>
          <p:nvPr/>
        </p:nvSpPr>
        <p:spPr>
          <a:xfrm>
            <a:off x="677843" y="2899667"/>
            <a:ext cx="8494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飛行機の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時速を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秒速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で表して比べる方法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3523A21-D380-5CA2-8FC8-3D248111C3AB}"/>
              </a:ext>
            </a:extLst>
          </p:cNvPr>
          <p:cNvSpPr/>
          <p:nvPr/>
        </p:nvSpPr>
        <p:spPr>
          <a:xfrm>
            <a:off x="677843" y="4282867"/>
            <a:ext cx="93987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分速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は </a:t>
            </a:r>
            <a:r>
              <a:rPr lang="en-US" altLang="ja-JP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900</a:t>
            </a:r>
            <a:r>
              <a:rPr lang="ja-JP" altLang="en-US" sz="36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　   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60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＝ 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15 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 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km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＝ 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15000 m</a:t>
            </a:r>
            <a:endParaRPr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7B0738A-8DB4-AFA2-DB33-67A5CF8EC9AA}"/>
              </a:ext>
            </a:extLst>
          </p:cNvPr>
          <p:cNvSpPr/>
          <p:nvPr/>
        </p:nvSpPr>
        <p:spPr>
          <a:xfrm>
            <a:off x="677843" y="5760201"/>
            <a:ext cx="6773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秒速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は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15000</a:t>
            </a:r>
            <a:r>
              <a:rPr lang="ja-JP" altLang="en-US" sz="36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250m</a:t>
            </a:r>
            <a:r>
              <a:rPr lang="en-US" altLang="ja-JP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9A3AE88-5921-F3AF-DD17-C15A59694448}"/>
              </a:ext>
            </a:extLst>
          </p:cNvPr>
          <p:cNvSpPr/>
          <p:nvPr/>
        </p:nvSpPr>
        <p:spPr>
          <a:xfrm>
            <a:off x="8386911" y="5968374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音の方が速い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7B08126-C573-C44F-D2F5-5195E2282356}"/>
              </a:ext>
            </a:extLst>
          </p:cNvPr>
          <p:cNvSpPr txBox="1"/>
          <p:nvPr/>
        </p:nvSpPr>
        <p:spPr>
          <a:xfrm>
            <a:off x="677843" y="1574730"/>
            <a:ext cx="11209357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時速</a:t>
            </a:r>
            <a:r>
              <a:rPr lang="en-US" altLang="ja-JP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900km</a:t>
            </a:r>
            <a:r>
              <a:rPr lang="ja-JP" altLang="en-US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の飛行機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と</a:t>
            </a:r>
            <a:endParaRPr lang="en-US" altLang="ja-JP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秒速</a:t>
            </a:r>
            <a:r>
              <a:rPr lang="en-US" altLang="ja-JP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300m</a:t>
            </a:r>
            <a:r>
              <a:rPr lang="ja-JP" altLang="en-US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の音の速さ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と比べるとどちらが速いですか</a:t>
            </a:r>
          </a:p>
        </p:txBody>
      </p:sp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7D0AD14B-88F6-AB39-756E-6CDE6B4D4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483" y="679031"/>
            <a:ext cx="2305921" cy="122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B8D6B83-F8F2-54FA-1A4F-9E2918BE5FD2}"/>
              </a:ext>
            </a:extLst>
          </p:cNvPr>
          <p:cNvSpPr/>
          <p:nvPr/>
        </p:nvSpPr>
        <p:spPr>
          <a:xfrm>
            <a:off x="10547958" y="1343897"/>
            <a:ext cx="1231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225-1</a:t>
            </a:r>
            <a:endParaRPr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53D3033-BAF1-6A70-4899-7FFDB7620686}"/>
              </a:ext>
            </a:extLst>
          </p:cNvPr>
          <p:cNvSpPr/>
          <p:nvPr/>
        </p:nvSpPr>
        <p:spPr>
          <a:xfrm>
            <a:off x="677843" y="3545998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まず</a:t>
            </a:r>
            <a:r>
              <a:rPr lang="ja-JP" altLang="en-US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時速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</a:t>
            </a:r>
            <a:r>
              <a:rPr lang="ja-JP" altLang="en-US" sz="3600" b="1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分速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にします</a:t>
            </a:r>
            <a:endParaRPr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A5F6308-32FF-000B-A11F-17E7D9C5C1B9}"/>
              </a:ext>
            </a:extLst>
          </p:cNvPr>
          <p:cNvSpPr/>
          <p:nvPr/>
        </p:nvSpPr>
        <p:spPr>
          <a:xfrm>
            <a:off x="6251180" y="3528963"/>
            <a:ext cx="4810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時間は</a:t>
            </a:r>
            <a:r>
              <a:rPr lang="ja-JP" altLang="en-US" sz="36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　　 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分なので</a:t>
            </a:r>
            <a:endParaRPr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C56A5C7-18BF-84A0-E717-E048B880475E}"/>
              </a:ext>
            </a:extLst>
          </p:cNvPr>
          <p:cNvSpPr/>
          <p:nvPr/>
        </p:nvSpPr>
        <p:spPr>
          <a:xfrm>
            <a:off x="8146137" y="3532332"/>
            <a:ext cx="838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FEA1A42-5D5D-D0FE-6202-FFD8E4A5D96D}"/>
              </a:ext>
            </a:extLst>
          </p:cNvPr>
          <p:cNvSpPr/>
          <p:nvPr/>
        </p:nvSpPr>
        <p:spPr>
          <a:xfrm>
            <a:off x="3393971" y="428144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552B764-4D18-D4EF-C9FA-B9F8C69C7B26}"/>
              </a:ext>
            </a:extLst>
          </p:cNvPr>
          <p:cNvSpPr/>
          <p:nvPr/>
        </p:nvSpPr>
        <p:spPr>
          <a:xfrm>
            <a:off x="677843" y="5038557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次に</a:t>
            </a:r>
            <a:r>
              <a:rPr lang="ja-JP" altLang="en-US" sz="3600" b="1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分速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</a:t>
            </a:r>
            <a:r>
              <a:rPr lang="ja-JP" altLang="en-US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秒速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にします</a:t>
            </a:r>
            <a:endParaRPr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B5AC93C-FB94-A150-6E96-D05BA75248E1}"/>
              </a:ext>
            </a:extLst>
          </p:cNvPr>
          <p:cNvSpPr/>
          <p:nvPr/>
        </p:nvSpPr>
        <p:spPr>
          <a:xfrm>
            <a:off x="6251180" y="5021522"/>
            <a:ext cx="4349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分は</a:t>
            </a:r>
            <a:r>
              <a:rPr lang="ja-JP" altLang="en-US" sz="36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　　 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秒なので</a:t>
            </a:r>
            <a:endParaRPr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0F79C31-00C1-D2B7-5E8E-7E1E2912D4B7}"/>
              </a:ext>
            </a:extLst>
          </p:cNvPr>
          <p:cNvSpPr/>
          <p:nvPr/>
        </p:nvSpPr>
        <p:spPr>
          <a:xfrm>
            <a:off x="7726792" y="5021522"/>
            <a:ext cx="838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921564D-58CF-897E-382F-0EA95C7F665F}"/>
              </a:ext>
            </a:extLst>
          </p:cNvPr>
          <p:cNvSpPr/>
          <p:nvPr/>
        </p:nvSpPr>
        <p:spPr>
          <a:xfrm>
            <a:off x="3898076" y="569199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9CF98CA-6BD9-BBC5-9707-48453FBB3967}"/>
              </a:ext>
            </a:extLst>
          </p:cNvPr>
          <p:cNvSpPr/>
          <p:nvPr/>
        </p:nvSpPr>
        <p:spPr>
          <a:xfrm>
            <a:off x="5715603" y="5684888"/>
            <a:ext cx="147045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22C9990-7CA2-E6B4-8CAC-75FE2B4E8C7A}"/>
              </a:ext>
            </a:extLst>
          </p:cNvPr>
          <p:cNvSpPr/>
          <p:nvPr/>
        </p:nvSpPr>
        <p:spPr>
          <a:xfrm>
            <a:off x="5424847" y="4134217"/>
            <a:ext cx="82633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7EE9802-5F42-C06A-2061-912010C8CDD6}"/>
              </a:ext>
            </a:extLst>
          </p:cNvPr>
          <p:cNvSpPr/>
          <p:nvPr/>
        </p:nvSpPr>
        <p:spPr>
          <a:xfrm>
            <a:off x="7550490" y="4180090"/>
            <a:ext cx="162198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310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6" grpId="0"/>
      <p:bldP spid="7" grpId="0"/>
      <p:bldP spid="12" grpId="0"/>
      <p:bldP spid="13" grpId="0"/>
      <p:bldP spid="15" grpId="0"/>
      <p:bldP spid="16" grpId="0"/>
      <p:bldP spid="17" grpId="0"/>
      <p:bldP spid="18" grpId="0"/>
      <p:bldP spid="19" grpId="0" animBg="1"/>
      <p:bldP spid="21" grpId="0" animBg="1"/>
      <p:bldP spid="2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893C5E9-E31C-4FD7-9D84-DDDC52D7D319}"/>
              </a:ext>
            </a:extLst>
          </p:cNvPr>
          <p:cNvSpPr/>
          <p:nvPr/>
        </p:nvSpPr>
        <p:spPr>
          <a:xfrm>
            <a:off x="677843" y="3282843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両方とも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分速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にして比べる方法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D975EFC-F8E7-4F29-B526-2FCD7D63A24D}"/>
              </a:ext>
            </a:extLst>
          </p:cNvPr>
          <p:cNvSpPr/>
          <p:nvPr/>
        </p:nvSpPr>
        <p:spPr>
          <a:xfrm>
            <a:off x="677843" y="4159261"/>
            <a:ext cx="3430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飛行機の</a:t>
            </a:r>
            <a:r>
              <a:rPr lang="ja-JP" altLang="en-US" sz="3600" b="1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分速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は</a:t>
            </a:r>
            <a:endParaRPr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89F6A7D-4086-4EA7-87FA-B9727D61377C}"/>
              </a:ext>
            </a:extLst>
          </p:cNvPr>
          <p:cNvSpPr/>
          <p:nvPr/>
        </p:nvSpPr>
        <p:spPr>
          <a:xfrm>
            <a:off x="677843" y="5092507"/>
            <a:ext cx="2556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音の</a:t>
            </a:r>
            <a:r>
              <a:rPr lang="ja-JP" altLang="en-US" sz="3600" b="1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分速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417ED0A-E610-473E-B56A-1F4DF5A783DB}"/>
              </a:ext>
            </a:extLst>
          </p:cNvPr>
          <p:cNvSpPr/>
          <p:nvPr/>
        </p:nvSpPr>
        <p:spPr>
          <a:xfrm>
            <a:off x="8386911" y="5968374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音の方が速い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A7427CD-E2B2-43A3-83D8-7B49501F45C2}"/>
              </a:ext>
            </a:extLst>
          </p:cNvPr>
          <p:cNvSpPr/>
          <p:nvPr/>
        </p:nvSpPr>
        <p:spPr>
          <a:xfrm>
            <a:off x="4118315" y="4128510"/>
            <a:ext cx="4628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900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 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÷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 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60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＝ 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15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 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km</a:t>
            </a:r>
            <a:endParaRPr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CEC471A-0D18-4DC5-A9DD-19A1E6E26A2A}"/>
              </a:ext>
            </a:extLst>
          </p:cNvPr>
          <p:cNvSpPr/>
          <p:nvPr/>
        </p:nvSpPr>
        <p:spPr>
          <a:xfrm>
            <a:off x="4118315" y="5092507"/>
            <a:ext cx="7308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18000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endParaRPr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330700D-BA6E-448B-A50B-483763CFFFDC}"/>
              </a:ext>
            </a:extLst>
          </p:cNvPr>
          <p:cNvSpPr txBox="1"/>
          <p:nvPr/>
        </p:nvSpPr>
        <p:spPr>
          <a:xfrm>
            <a:off x="1363579" y="519671"/>
            <a:ext cx="6408821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時速・分速・秒速の関係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5473DE-60FE-4726-8A70-0DA5E9793A74}"/>
              </a:ext>
            </a:extLst>
          </p:cNvPr>
          <p:cNvSpPr txBox="1"/>
          <p:nvPr/>
        </p:nvSpPr>
        <p:spPr>
          <a:xfrm>
            <a:off x="677843" y="1574730"/>
            <a:ext cx="11209357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時速</a:t>
            </a:r>
            <a:r>
              <a:rPr lang="en-US" altLang="ja-JP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900km</a:t>
            </a:r>
            <a:r>
              <a:rPr lang="ja-JP" altLang="en-US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の飛行機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と</a:t>
            </a:r>
            <a:endParaRPr lang="en-US" altLang="ja-JP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秒速</a:t>
            </a:r>
            <a:r>
              <a:rPr lang="en-US" altLang="ja-JP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300m</a:t>
            </a:r>
            <a:r>
              <a:rPr lang="ja-JP" altLang="en-US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の音の速さ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と比べるとどちらが速いですか</a:t>
            </a:r>
          </a:p>
        </p:txBody>
      </p:sp>
      <p:pic>
        <p:nvPicPr>
          <p:cNvPr id="3" name="Picture 2" descr="ソース画像を表示">
            <a:extLst>
              <a:ext uri="{FF2B5EF4-FFF2-40B4-BE49-F238E27FC236}">
                <a16:creationId xmlns:a16="http://schemas.microsoft.com/office/drawing/2014/main" id="{DB0A9097-3EE1-9F9B-B363-1CFE0321E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483" y="679031"/>
            <a:ext cx="2305921" cy="122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BA60A3D-2305-2802-970D-57B2957F024F}"/>
              </a:ext>
            </a:extLst>
          </p:cNvPr>
          <p:cNvSpPr/>
          <p:nvPr/>
        </p:nvSpPr>
        <p:spPr>
          <a:xfrm>
            <a:off x="10547958" y="1343897"/>
            <a:ext cx="1231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225-1</a:t>
            </a:r>
            <a:endParaRPr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A4B5139-B618-0B0F-C2F4-2831AC430163}"/>
              </a:ext>
            </a:extLst>
          </p:cNvPr>
          <p:cNvSpPr/>
          <p:nvPr/>
        </p:nvSpPr>
        <p:spPr>
          <a:xfrm>
            <a:off x="5313087" y="4066867"/>
            <a:ext cx="49843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76A7B2C-776A-CB84-5D2A-EAC5A36C47FD}"/>
              </a:ext>
            </a:extLst>
          </p:cNvPr>
          <p:cNvSpPr/>
          <p:nvPr/>
        </p:nvSpPr>
        <p:spPr>
          <a:xfrm>
            <a:off x="5313087" y="4974089"/>
            <a:ext cx="49843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4F949B9-EB9E-866B-A537-070B5C31F765}"/>
              </a:ext>
            </a:extLst>
          </p:cNvPr>
          <p:cNvSpPr/>
          <p:nvPr/>
        </p:nvSpPr>
        <p:spPr>
          <a:xfrm>
            <a:off x="7183121" y="4066867"/>
            <a:ext cx="64113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179CF1D-2CF3-81B6-F19D-B857184542DF}"/>
              </a:ext>
            </a:extLst>
          </p:cNvPr>
          <p:cNvSpPr/>
          <p:nvPr/>
        </p:nvSpPr>
        <p:spPr>
          <a:xfrm>
            <a:off x="7183121" y="4928682"/>
            <a:ext cx="167639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E652CC6-2A60-C0C9-A56A-49045075500A}"/>
              </a:ext>
            </a:extLst>
          </p:cNvPr>
          <p:cNvSpPr/>
          <p:nvPr/>
        </p:nvSpPr>
        <p:spPr>
          <a:xfrm>
            <a:off x="9822437" y="4958715"/>
            <a:ext cx="64113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872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9" grpId="0"/>
      <p:bldP spid="11" grpId="0"/>
      <p:bldP spid="7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70E370-9B4D-478C-A9A7-D7BAC0D0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036" y="927177"/>
            <a:ext cx="9144000" cy="30688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５年生</a:t>
            </a:r>
            <a:br>
              <a:rPr kumimoji="1" lang="en-US" altLang="ja-JP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速さってな～に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220B752-A918-4C8C-9876-EA1D46572851}"/>
              </a:ext>
            </a:extLst>
          </p:cNvPr>
          <p:cNvSpPr txBox="1"/>
          <p:nvPr/>
        </p:nvSpPr>
        <p:spPr>
          <a:xfrm>
            <a:off x="3067086" y="4355767"/>
            <a:ext cx="64171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時速・分速・秒速が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理解できればＯＫ</a:t>
            </a:r>
          </a:p>
        </p:txBody>
      </p:sp>
    </p:spTree>
    <p:extLst>
      <p:ext uri="{BB962C8B-B14F-4D97-AF65-F5344CB8AC3E}">
        <p14:creationId xmlns:p14="http://schemas.microsoft.com/office/powerpoint/2010/main" val="133903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473DFA-5A26-437D-A0B3-39CF5ABD2254}"/>
              </a:ext>
            </a:extLst>
          </p:cNvPr>
          <p:cNvSpPr txBox="1"/>
          <p:nvPr/>
        </p:nvSpPr>
        <p:spPr>
          <a:xfrm>
            <a:off x="906348" y="1320730"/>
            <a:ext cx="7475275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時速４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で５時間進みました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何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進みましたか</a:t>
            </a:r>
            <a:endParaRPr lang="ja-JP" altLang="en-US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952A958C-5DD2-43AE-82EC-5C36D7E6B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520" y="2950506"/>
            <a:ext cx="872272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１時間に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進みます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defRPr/>
            </a:pPr>
            <a:r>
              <a:rPr lang="ja-JP" altLang="en-US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５時間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なので４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ja-JP" altLang="en-US" sz="4000" b="1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ja-JP" altLang="en-US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 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進みます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2FDB6C07-C879-48B3-AEF8-4E7548BD0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348" y="474205"/>
            <a:ext cx="639191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FF"/>
            </a:solidFill>
          </a:ln>
          <a:effec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道のりを求める練習問題１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A2D8601-84CD-41C1-B365-5F3E77957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520" y="4890939"/>
            <a:ext cx="828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答え </a:t>
            </a:r>
            <a:r>
              <a:rPr lang="en-US" altLang="ja-JP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20km 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進みます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4051B298-0030-4184-A726-8E6328487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830" y="3566059"/>
            <a:ext cx="7204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ja-JP" altLang="en-US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805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473DFA-5A26-437D-A0B3-39CF5ABD2254}"/>
              </a:ext>
            </a:extLst>
          </p:cNvPr>
          <p:cNvSpPr txBox="1"/>
          <p:nvPr/>
        </p:nvSpPr>
        <p:spPr>
          <a:xfrm>
            <a:off x="906348" y="1320730"/>
            <a:ext cx="7475275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時速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50km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で３時間進みました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何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進みましたか</a:t>
            </a:r>
            <a:endParaRPr lang="ja-JP" altLang="en-US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2FDB6C07-C879-48B3-AEF8-4E7548BD0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348" y="474205"/>
            <a:ext cx="6391919" cy="70788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道のりを求める練習問題２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A2D8601-84CD-41C1-B365-5F3E77957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957" y="2836640"/>
            <a:ext cx="70574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50×3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答え　</a:t>
            </a:r>
            <a:r>
              <a:rPr lang="en-US" altLang="ja-JP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150km</a:t>
            </a:r>
            <a:endParaRPr lang="en-US" altLang="ja-JP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4DA67F-D7C0-4A3B-8F85-A1AA3A5DE1A8}"/>
              </a:ext>
            </a:extLst>
          </p:cNvPr>
          <p:cNvSpPr txBox="1"/>
          <p:nvPr/>
        </p:nvSpPr>
        <p:spPr>
          <a:xfrm>
            <a:off x="906347" y="3675442"/>
            <a:ext cx="7475275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分速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400m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で８分間進みました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何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進みましたか</a:t>
            </a:r>
            <a:endParaRPr lang="ja-JP" altLang="en-US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F2E470C-3D72-4107-83A0-67455EF9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957" y="5191352"/>
            <a:ext cx="77439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400×8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3200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答え　</a:t>
            </a:r>
            <a:r>
              <a:rPr lang="en-US" altLang="ja-JP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3200m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  　</a:t>
            </a:r>
            <a:endParaRPr lang="en-US" altLang="ja-JP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F2E470C-3D72-4107-83A0-67455EF9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073" y="5837683"/>
            <a:ext cx="44688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r>
              <a:rPr lang="en-US" altLang="ja-JP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3200m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36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lang="en-US" altLang="ja-JP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  　</a:t>
            </a:r>
            <a:endParaRPr lang="en-US" altLang="ja-JP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F2E470C-3D72-4107-83A0-67455EF9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4618" y="5810061"/>
            <a:ext cx="1046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r>
              <a:rPr lang="en-US" altLang="ja-JP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3.2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  　</a:t>
            </a:r>
            <a:endParaRPr lang="en-US" altLang="ja-JP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108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473DFA-5A26-437D-A0B3-39CF5ABD2254}"/>
              </a:ext>
            </a:extLst>
          </p:cNvPr>
          <p:cNvSpPr txBox="1"/>
          <p:nvPr/>
        </p:nvSpPr>
        <p:spPr>
          <a:xfrm>
            <a:off x="906348" y="1320730"/>
            <a:ext cx="7475275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時速</a:t>
            </a:r>
            <a:r>
              <a:rPr lang="en-US" altLang="ja-JP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50km</a:t>
            </a:r>
            <a:r>
              <a:rPr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で</a:t>
            </a:r>
            <a:r>
              <a:rPr lang="en-US" altLang="ja-JP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30</a:t>
            </a:r>
            <a:r>
              <a:rPr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分間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進みました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何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進みましたか</a:t>
            </a:r>
            <a:endParaRPr lang="ja-JP" altLang="en-US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952A958C-5DD2-43AE-82EC-5C36D7E6B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348" y="2980275"/>
            <a:ext cx="76686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defRPr/>
            </a:pP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１時間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(60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進むので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2FDB6C07-C879-48B3-AEF8-4E7548BD0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348" y="474205"/>
            <a:ext cx="6391919" cy="70788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道のりを求める練習問題３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A2D8601-84CD-41C1-B365-5F3E77957B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6000" y="5183327"/>
                <a:ext cx="3262575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defRPr>
                </a:lvl9pPr>
              </a:lstStyle>
              <a:p>
                <a:r>
                  <a:rPr lang="ja-JP" altLang="en-US" sz="4000" b="1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答え　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4000" b="1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25</m:t>
                    </m:r>
                  </m:oMath>
                </a14:m>
                <a:r>
                  <a:rPr lang="en-US" altLang="ja-JP" sz="4000" b="1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km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A2D8601-84CD-41C1-B365-5F3E77957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0" y="5183327"/>
                <a:ext cx="3262575" cy="707886"/>
              </a:xfrm>
              <a:prstGeom prst="rect">
                <a:avLst/>
              </a:prstGeom>
              <a:blipFill>
                <a:blip r:embed="rId2"/>
                <a:stretch>
                  <a:fillRect l="-6542" t="-14655" r="-3738" b="-370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284F1EB-B1D0-4346-A9E3-3902EA0806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5125" y="5183327"/>
                <a:ext cx="3262575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defRPr>
                </a:lvl9pPr>
              </a:lstStyle>
              <a:p>
                <a:r>
                  <a:rPr lang="en-US" altLang="ja-JP" sz="4000" b="1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50</a:t>
                </a:r>
                <a:r>
                  <a:rPr lang="en-US" altLang="ja-JP" sz="4000" b="1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lang="ja-JP" altLang="en-US" sz="4000" b="1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b="1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4000" b="1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25</m:t>
                    </m:r>
                  </m:oMath>
                </a14:m>
                <a:r>
                  <a:rPr lang="ja-JP" altLang="en-US" sz="4000" b="1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lang="en-US" altLang="ja-JP" sz="4000" b="1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284F1EB-B1D0-4346-A9E3-3902EA080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5125" y="5183327"/>
                <a:ext cx="3262575" cy="707886"/>
              </a:xfrm>
              <a:prstGeom prst="rect">
                <a:avLst/>
              </a:prstGeom>
              <a:blipFill>
                <a:blip r:embed="rId3"/>
                <a:stretch>
                  <a:fillRect l="-6530" t="-14655" b="-370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22">
            <a:extLst>
              <a:ext uri="{FF2B5EF4-FFF2-40B4-BE49-F238E27FC236}">
                <a16:creationId xmlns:a16="http://schemas.microsoft.com/office/drawing/2014/main" id="{952A958C-5DD2-43AE-82EC-5C36D7E6B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742" y="4024268"/>
            <a:ext cx="64999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defRPr/>
            </a:pPr>
            <a:r>
              <a:rPr lang="en-US" altLang="ja-JP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分は１時間の</a:t>
            </a:r>
            <a:r>
              <a:rPr lang="ja-JP" altLang="en-US" sz="4000" b="1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lang="ja-JP" altLang="en-US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</a:t>
            </a:r>
            <a:endParaRPr lang="en-US" altLang="ja-JP" sz="4000" b="1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F2E470C-3D72-4107-83A0-67455EF9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024267"/>
            <a:ext cx="13900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r>
              <a:rPr lang="ja-JP" altLang="en-US" sz="40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半分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  　</a:t>
            </a:r>
            <a:endParaRPr lang="en-US" altLang="ja-JP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66875DE-F5C9-21E8-0F0B-6C6FD749E3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5" r="1710" b="23226"/>
          <a:stretch/>
        </p:blipFill>
        <p:spPr>
          <a:xfrm>
            <a:off x="8834284" y="681579"/>
            <a:ext cx="2712586" cy="2747421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271CD8FF-7123-E8EA-6C13-93972241FF22}"/>
              </a:ext>
            </a:extLst>
          </p:cNvPr>
          <p:cNvCxnSpPr/>
          <p:nvPr/>
        </p:nvCxnSpPr>
        <p:spPr>
          <a:xfrm>
            <a:off x="10217872" y="453476"/>
            <a:ext cx="0" cy="311459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75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6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4427</TotalTime>
  <Words>3130</Words>
  <Application>Microsoft Office PowerPoint</Application>
  <PresentationFormat>ワイド画面</PresentationFormat>
  <Paragraphs>591</Paragraphs>
  <Slides>66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66</vt:i4>
      </vt:variant>
    </vt:vector>
  </HeadingPairs>
  <TitlesOfParts>
    <vt:vector size="72" baseType="lpstr">
      <vt:lpstr>游ゴシック Light</vt:lpstr>
      <vt:lpstr>Arial</vt:lpstr>
      <vt:lpstr>UD デジタル 教科書体 NP-B</vt:lpstr>
      <vt:lpstr>游ゴシック</vt:lpstr>
      <vt:lpstr>Cambria Math</vt:lpstr>
      <vt:lpstr>Office テーマ</vt:lpstr>
      <vt:lpstr>５年生 速さってな～に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５年生 速さってな～に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算数の教材研究</dc:title>
  <dc:creator>伊藤努</dc:creator>
  <cp:lastModifiedBy>tutomu ito</cp:lastModifiedBy>
  <cp:revision>269</cp:revision>
  <cp:lastPrinted>2021-05-30T04:44:12Z</cp:lastPrinted>
  <dcterms:created xsi:type="dcterms:W3CDTF">2021-04-05T12:55:03Z</dcterms:created>
  <dcterms:modified xsi:type="dcterms:W3CDTF">2025-08-05T03:54:44Z</dcterms:modified>
</cp:coreProperties>
</file>