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79" r:id="rId9"/>
  </p:sldIdLst>
  <p:sldSz cx="12192000" cy="6858000"/>
  <p:notesSz cx="6858000" cy="9144000"/>
  <p:embeddedFontLst>
    <p:embeddedFont>
      <p:font typeface="UD デジタル 教科書体 NP-B" panose="02020700000000000000" pitchFamily="18" charset="-128"/>
      <p:bold r:id="rId11"/>
    </p:embeddedFont>
    <p:embeddedFont>
      <p:font typeface="游ゴシック" panose="020B0400000000000000" pitchFamily="50" charset="-128"/>
      <p:regular r:id="rId12"/>
      <p:bold r:id="rId13"/>
    </p:embeddedFont>
    <p:embeddedFont>
      <p:font typeface="游ゴシック Light" panose="020B0300000000000000" pitchFamily="50" charset="-128"/>
      <p:regular r:id="rId14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6C8F3-8975-40D2-93A1-BE7EA27E1429}" type="datetimeFigureOut">
              <a:rPr kumimoji="1" lang="ja-JP" altLang="en-US" smtClean="0"/>
              <a:t>2024/12/14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36131-7914-4E67-924E-4551CED48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649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BFBFB8-A8B9-2219-944A-776F07B74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88279B1-EA6D-CC04-937D-FC0F52134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366DEB-53B6-793C-B335-0C5CE3C38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7A83-2E2C-4DFE-8BE0-1C57F39D3C3E}" type="datetimeFigureOut">
              <a:rPr kumimoji="1" lang="ja-JP" altLang="en-US" smtClean="0"/>
              <a:t>2024/12/14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EB2C0A-8A73-3E1D-72ED-2DA178A82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80BC0E-986A-D3B5-41C6-9EC8B6F2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C999-B587-43DB-AADE-782DD62EA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689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7F4F7E-D0C6-8FBB-F89F-C316F5B84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F4980F8-1A1B-D26B-EE47-8DBDFECA9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334F27-89D0-C679-167A-E1E0BE24E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7A83-2E2C-4DFE-8BE0-1C57F39D3C3E}" type="datetimeFigureOut">
              <a:rPr kumimoji="1" lang="ja-JP" altLang="en-US" smtClean="0"/>
              <a:t>2024/12/14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427CDA-DC50-5400-6A78-8B794A4B7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5505C8-2A2B-842C-D48A-8F8FD0A05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C999-B587-43DB-AADE-782DD62EA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91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9F0DC17-BAB0-7498-78CA-0FABD6F5A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F9FA6D3-460B-2C96-54FB-AAD49E4DC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169F16-B33F-32C0-8A67-D60FFBA1E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7A83-2E2C-4DFE-8BE0-1C57F39D3C3E}" type="datetimeFigureOut">
              <a:rPr kumimoji="1" lang="ja-JP" altLang="en-US" smtClean="0"/>
              <a:t>2024/12/14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902084-06D5-922E-A147-F7B8391D5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CFC8DF-EAD4-279B-7DEB-C6DA6042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C999-B587-43DB-AADE-782DD62EA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11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29684C-2D47-D465-E87B-E999DC0D0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EADF41-420A-5F2D-6DC7-5C99BE32D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9EEF45-D6E7-ECB2-0731-7210723DE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7A83-2E2C-4DFE-8BE0-1C57F39D3C3E}" type="datetimeFigureOut">
              <a:rPr kumimoji="1" lang="ja-JP" altLang="en-US" smtClean="0"/>
              <a:t>2024/12/14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2E45A2-998A-29EB-13C6-297654A66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A0039A-3E47-2906-90C3-86E1053C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C999-B587-43DB-AADE-782DD62EA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39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4C46D9-ED77-0D31-B5B9-8B6313800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1B986D-8AF7-C216-B7FB-0E69EC898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B3CBAA-97D8-D496-A149-5CD92A17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7A83-2E2C-4DFE-8BE0-1C57F39D3C3E}" type="datetimeFigureOut">
              <a:rPr kumimoji="1" lang="ja-JP" altLang="en-US" smtClean="0"/>
              <a:t>2024/12/14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B3D1E4-0E15-0F3C-051C-9B03E9EF0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19CAC1-F13D-EC7C-DD19-B0350027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C999-B587-43DB-AADE-782DD62EA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51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F7DA59-8A1A-56D8-9315-212AA5C59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AD879B-17EC-1087-5000-BC304EDDC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35C99A-8F4B-C363-1F04-F299C7D73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F69C62-2042-9E5D-7208-31C6F196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7A83-2E2C-4DFE-8BE0-1C57F39D3C3E}" type="datetimeFigureOut">
              <a:rPr kumimoji="1" lang="ja-JP" altLang="en-US" smtClean="0"/>
              <a:t>2024/12/14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2C3BE5-8C41-616B-C515-F6E4C1A1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5847DF4-60C1-97EB-0E8F-4F5C9608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C999-B587-43DB-AADE-782DD62EA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30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83CC1A-2F29-238C-8ED9-45C0BEA5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F2A672B-6C07-692F-3E20-793C54897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EBB9367-42D2-792E-C428-8FB7113F3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D90C637-6BD9-4A68-C287-37268D690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76EE940-C6E6-A399-4D19-958624C137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2DB204A-6493-2032-1521-482E8250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7A83-2E2C-4DFE-8BE0-1C57F39D3C3E}" type="datetimeFigureOut">
              <a:rPr kumimoji="1" lang="ja-JP" altLang="en-US" smtClean="0"/>
              <a:t>2024/12/14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489877B-F81E-D51C-82D3-7D26C27DD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0F307D6-AC0E-9EDB-8CDF-25CFF7D3A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C999-B587-43DB-AADE-782DD62EA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07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F5DEF-907D-9BA9-545D-26B4B8152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53B86E9-7885-8F50-D774-555838CBE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7A83-2E2C-4DFE-8BE0-1C57F39D3C3E}" type="datetimeFigureOut">
              <a:rPr kumimoji="1" lang="ja-JP" altLang="en-US" smtClean="0"/>
              <a:t>2024/12/14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AC244A0-179A-C84E-73EC-A22475E5D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4004C1-20AC-6AF0-983D-3260269A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C999-B587-43DB-AADE-782DD62EA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15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6F43B36-9E8E-A44B-AFA3-05165C805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7A83-2E2C-4DFE-8BE0-1C57F39D3C3E}" type="datetimeFigureOut">
              <a:rPr kumimoji="1" lang="ja-JP" altLang="en-US" smtClean="0"/>
              <a:t>2024/12/14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BCCBE50-41EF-C1F4-4100-DA28DBD5F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B9B249-FFF6-0E2B-1A2A-30EB310A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C999-B587-43DB-AADE-782DD62EA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47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83D646-7BF9-FCDE-77AB-69AE415DA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C2C547-6A0D-7847-E329-052AD6DCE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69A76EF-9BDA-243F-EEA0-75D4B7BD4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9F0BFB1-D1FD-A848-C4F1-CDE1973FF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7A83-2E2C-4DFE-8BE0-1C57F39D3C3E}" type="datetimeFigureOut">
              <a:rPr kumimoji="1" lang="ja-JP" altLang="en-US" smtClean="0"/>
              <a:t>2024/12/14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7D26C9-2412-8C27-6346-6FF5EDA0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457338-F472-DE5D-FA2D-5E80362D0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C999-B587-43DB-AADE-782DD62EA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41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0F6234-A71A-0406-3ACD-C51D3BF0B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B4B9107-865F-8181-A1F2-A02DBFC21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E98AA14-B2D7-5338-B60E-595F4323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281083-222A-E7E5-23CB-2D044293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7A83-2E2C-4DFE-8BE0-1C57F39D3C3E}" type="datetimeFigureOut">
              <a:rPr kumimoji="1" lang="ja-JP" altLang="en-US" smtClean="0"/>
              <a:t>2024/12/14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D3B3ECF-2854-A090-B294-5769352E9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D1315A9-AF56-1CAF-88DA-8EC1C64C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C999-B587-43DB-AADE-782DD62EA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57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4EE6D68-EA90-7648-562B-8BF2C9738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FE42EE-ED52-CA07-04ED-3FFA0E640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701BDE-1738-2A86-489D-F509D6D22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7A83-2E2C-4DFE-8BE0-1C57F39D3C3E}" type="datetimeFigureOut">
              <a:rPr kumimoji="1" lang="ja-JP" altLang="en-US" smtClean="0"/>
              <a:t>2024/12/14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B34AF8-692A-1E5F-8990-5A85ED31F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DAD318-14D7-7AB0-5943-919D07DE0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C999-B587-43DB-AADE-782DD62EA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05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D1452D-72CD-B795-D3AD-1067644D7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857" y="754391"/>
            <a:ext cx="9144000" cy="2959780"/>
          </a:xfrm>
        </p:spPr>
        <p:txBody>
          <a:bodyPr>
            <a:normAutofit/>
          </a:bodyPr>
          <a:lstStyle/>
          <a:p>
            <a:r>
              <a:rPr kumimoji="1" lang="ja-JP" altLang="en-US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速さを</a:t>
            </a:r>
            <a:br>
              <a:rPr kumimoji="1" lang="en-US" altLang="ja-JP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比べてみよう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CB6E242-FFF0-E9AB-8087-9D53B0E64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40" y="3891904"/>
            <a:ext cx="1984918" cy="235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B9331ED-220D-4399-B188-425A393FA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83" y="3714171"/>
            <a:ext cx="2707961" cy="2707961"/>
          </a:xfrm>
          <a:prstGeom prst="rect">
            <a:avLst/>
          </a:prstGeom>
        </p:spPr>
      </p:pic>
      <p:pic>
        <p:nvPicPr>
          <p:cNvPr id="6" name="Picture 2" descr="ダチョウ イラスト - イラスト素材を無料ダウンロード">
            <a:extLst>
              <a:ext uri="{FF2B5EF4-FFF2-40B4-BE49-F238E27FC236}">
                <a16:creationId xmlns:a16="http://schemas.microsoft.com/office/drawing/2014/main" id="{576FE2E3-8A88-D26B-B7E6-F27ED4616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184" y="3885507"/>
            <a:ext cx="2728571" cy="235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8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BEEBE3-A8BB-1BA8-AC4C-B652ABC066DC}"/>
              </a:ext>
            </a:extLst>
          </p:cNvPr>
          <p:cNvSpPr txBox="1"/>
          <p:nvPr/>
        </p:nvSpPr>
        <p:spPr>
          <a:xfrm>
            <a:off x="809136" y="729343"/>
            <a:ext cx="10881505" cy="280076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キリンは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	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秒で走ります。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カンガルーは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秒で走ります。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ダチョウは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秒で走ります。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一番速い動物はだれだ！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D6B9B9E-2343-E61B-288F-19A63FBC0CA5}"/>
              </a:ext>
            </a:extLst>
          </p:cNvPr>
          <p:cNvSpPr txBox="1"/>
          <p:nvPr/>
        </p:nvSpPr>
        <p:spPr>
          <a:xfrm>
            <a:off x="809136" y="4195073"/>
            <a:ext cx="9611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ヒント：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つまとめてではなく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つずつ比べてみましょう。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12110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AD5990A-A9F1-0135-3E30-6E4153C01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13" y="3714171"/>
            <a:ext cx="2707961" cy="270796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BEEBE3-A8BB-1BA8-AC4C-B652ABC066DC}"/>
              </a:ext>
            </a:extLst>
          </p:cNvPr>
          <p:cNvSpPr txBox="1"/>
          <p:nvPr/>
        </p:nvSpPr>
        <p:spPr>
          <a:xfrm>
            <a:off x="809136" y="729343"/>
            <a:ext cx="10573728" cy="212365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キリンは　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秒で走ります。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カンガルーは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秒で走ります。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どちらが速いかな？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AE165-F9E5-79AA-9422-322358C1E3E4}"/>
              </a:ext>
            </a:extLst>
          </p:cNvPr>
          <p:cNvSpPr txBox="1"/>
          <p:nvPr/>
        </p:nvSpPr>
        <p:spPr>
          <a:xfrm>
            <a:off x="950597" y="4786439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キリン　　　　カンガルー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126CE8-E0D1-6872-F032-32F101101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40" y="3891904"/>
            <a:ext cx="1984918" cy="235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54D15E3-1AB8-127A-C1D4-4AF3D8ACF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381" y="2542098"/>
            <a:ext cx="1329668" cy="148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5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ダチョウ イラスト - イラスト素材を無料ダウンロード">
            <a:extLst>
              <a:ext uri="{FF2B5EF4-FFF2-40B4-BE49-F238E27FC236}">
                <a16:creationId xmlns:a16="http://schemas.microsoft.com/office/drawing/2014/main" id="{7FB9E62D-2369-EB09-EB59-7617E315B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008" y="3891904"/>
            <a:ext cx="2874566" cy="248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BEEBE3-A8BB-1BA8-AC4C-B652ABC066DC}"/>
              </a:ext>
            </a:extLst>
          </p:cNvPr>
          <p:cNvSpPr txBox="1"/>
          <p:nvPr/>
        </p:nvSpPr>
        <p:spPr>
          <a:xfrm>
            <a:off x="809136" y="729343"/>
            <a:ext cx="10009471" cy="212365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キリンは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秒で走ります。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ダチョウは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秒で走ります。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どちらが速いかな？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6FE4274-5DD0-20EA-6ACF-9670E1DA5844}"/>
              </a:ext>
            </a:extLst>
          </p:cNvPr>
          <p:cNvSpPr txBox="1"/>
          <p:nvPr/>
        </p:nvSpPr>
        <p:spPr>
          <a:xfrm>
            <a:off x="950597" y="4786439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キリン　　　　ダチョウ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97A549A-8E39-F061-04B6-124A1B214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40" y="3891904"/>
            <a:ext cx="1984918" cy="235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C744766-DC9A-CF77-32AA-9CAAAAB53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495" y="2522024"/>
            <a:ext cx="1329668" cy="148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1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0C7F630-CB10-A0A5-807F-A0128DEC2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0" y="3235683"/>
            <a:ext cx="1596497" cy="1596497"/>
          </a:xfrm>
          <a:prstGeom prst="rect">
            <a:avLst/>
          </a:prstGeom>
        </p:spPr>
      </p:pic>
      <p:pic>
        <p:nvPicPr>
          <p:cNvPr id="2050" name="Picture 2" descr="ダチョウ イラスト - イラスト素材を無料ダウンロード">
            <a:extLst>
              <a:ext uri="{FF2B5EF4-FFF2-40B4-BE49-F238E27FC236}">
                <a16:creationId xmlns:a16="http://schemas.microsoft.com/office/drawing/2014/main" id="{7FB9E62D-2369-EB09-EB59-7617E315B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1" y="4799009"/>
            <a:ext cx="1700222" cy="146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BEEBE3-A8BB-1BA8-AC4C-B652ABC066DC}"/>
              </a:ext>
            </a:extLst>
          </p:cNvPr>
          <p:cNvSpPr txBox="1"/>
          <p:nvPr/>
        </p:nvSpPr>
        <p:spPr>
          <a:xfrm>
            <a:off x="809136" y="729343"/>
            <a:ext cx="10738837" cy="212365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カンガルーは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秒で走ります。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ダチョウは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秒で走ります。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どちらが速いかな？</a:t>
            </a: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2C9A88B2-244D-A9C0-8790-ECD2B9649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476397"/>
              </p:ext>
            </p:extLst>
          </p:nvPr>
        </p:nvGraphicFramePr>
        <p:xfrm>
          <a:off x="4322488" y="3737180"/>
          <a:ext cx="5813970" cy="21236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62794">
                  <a:extLst>
                    <a:ext uri="{9D8B030D-6E8A-4147-A177-3AD203B41FA5}">
                      <a16:colId xmlns:a16="http://schemas.microsoft.com/office/drawing/2014/main" val="965107173"/>
                    </a:ext>
                  </a:extLst>
                </a:gridCol>
                <a:gridCol w="1162794">
                  <a:extLst>
                    <a:ext uri="{9D8B030D-6E8A-4147-A177-3AD203B41FA5}">
                      <a16:colId xmlns:a16="http://schemas.microsoft.com/office/drawing/2014/main" val="2405125749"/>
                    </a:ext>
                  </a:extLst>
                </a:gridCol>
                <a:gridCol w="1162794">
                  <a:extLst>
                    <a:ext uri="{9D8B030D-6E8A-4147-A177-3AD203B41FA5}">
                      <a16:colId xmlns:a16="http://schemas.microsoft.com/office/drawing/2014/main" val="2009333952"/>
                    </a:ext>
                  </a:extLst>
                </a:gridCol>
                <a:gridCol w="1162794">
                  <a:extLst>
                    <a:ext uri="{9D8B030D-6E8A-4147-A177-3AD203B41FA5}">
                      <a16:colId xmlns:a16="http://schemas.microsoft.com/office/drawing/2014/main" val="3716071900"/>
                    </a:ext>
                  </a:extLst>
                </a:gridCol>
                <a:gridCol w="1162794">
                  <a:extLst>
                    <a:ext uri="{9D8B030D-6E8A-4147-A177-3AD203B41FA5}">
                      <a16:colId xmlns:a16="http://schemas.microsoft.com/office/drawing/2014/main" val="2503140997"/>
                    </a:ext>
                  </a:extLst>
                </a:gridCol>
              </a:tblGrid>
              <a:tr h="106182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76799"/>
                  </a:ext>
                </a:extLst>
              </a:tr>
              <a:tr h="106182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489874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854E424-9163-EE66-2484-D32A3F92AA38}"/>
              </a:ext>
            </a:extLst>
          </p:cNvPr>
          <p:cNvSpPr txBox="1"/>
          <p:nvPr/>
        </p:nvSpPr>
        <p:spPr>
          <a:xfrm>
            <a:off x="10089322" y="3910978"/>
            <a:ext cx="1608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6FE4274-5DD0-20EA-6ACF-9670E1DA5844}"/>
              </a:ext>
            </a:extLst>
          </p:cNvPr>
          <p:cNvSpPr txBox="1"/>
          <p:nvPr/>
        </p:nvSpPr>
        <p:spPr>
          <a:xfrm>
            <a:off x="1704360" y="3429000"/>
            <a:ext cx="2874566" cy="2394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カンガルー　　　 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ダチョウ</a:t>
            </a:r>
          </a:p>
        </p:txBody>
      </p:sp>
      <p:sp>
        <p:nvSpPr>
          <p:cNvPr id="6" name="右中かっこ 5">
            <a:extLst>
              <a:ext uri="{FF2B5EF4-FFF2-40B4-BE49-F238E27FC236}">
                <a16:creationId xmlns:a16="http://schemas.microsoft.com/office/drawing/2014/main" id="{A5F3EF72-3658-BFEE-C43C-FECD665D7092}"/>
              </a:ext>
            </a:extLst>
          </p:cNvPr>
          <p:cNvSpPr/>
          <p:nvPr/>
        </p:nvSpPr>
        <p:spPr>
          <a:xfrm rot="16200000">
            <a:off x="7081183" y="685746"/>
            <a:ext cx="211663" cy="569817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7ED50B8-6A23-AB78-A1A6-FE0518F0FEC4}"/>
              </a:ext>
            </a:extLst>
          </p:cNvPr>
          <p:cNvSpPr txBox="1"/>
          <p:nvPr/>
        </p:nvSpPr>
        <p:spPr>
          <a:xfrm>
            <a:off x="6474697" y="2853001"/>
            <a:ext cx="170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ｍ</a:t>
            </a:r>
          </a:p>
        </p:txBody>
      </p:sp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402EAA17-F3E5-C37E-E963-78B6A76968E7}"/>
              </a:ext>
            </a:extLst>
          </p:cNvPr>
          <p:cNvSpPr/>
          <p:nvPr/>
        </p:nvSpPr>
        <p:spPr>
          <a:xfrm rot="5400000">
            <a:off x="6564676" y="3685162"/>
            <a:ext cx="136412" cy="4620790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CF24220-8AE6-CF7D-80EF-CCEEA62DE397}"/>
              </a:ext>
            </a:extLst>
          </p:cNvPr>
          <p:cNvSpPr txBox="1"/>
          <p:nvPr/>
        </p:nvSpPr>
        <p:spPr>
          <a:xfrm>
            <a:off x="6017497" y="6063762"/>
            <a:ext cx="170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ｍ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0C3D32AC-F636-CBE4-B014-AB73E12BF7FB}"/>
              </a:ext>
            </a:extLst>
          </p:cNvPr>
          <p:cNvCxnSpPr/>
          <p:nvPr/>
        </p:nvCxnSpPr>
        <p:spPr>
          <a:xfrm>
            <a:off x="5475249" y="3737180"/>
            <a:ext cx="0" cy="2123658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D27A374-1DA6-B4F6-D41C-F7F7AE5D8AD0}"/>
              </a:ext>
            </a:extLst>
          </p:cNvPr>
          <p:cNvCxnSpPr/>
          <p:nvPr/>
        </p:nvCxnSpPr>
        <p:spPr>
          <a:xfrm>
            <a:off x="6646127" y="3737180"/>
            <a:ext cx="0" cy="2123658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FB3073E0-D352-0E3B-B15B-1E4F82BF2738}"/>
              </a:ext>
            </a:extLst>
          </p:cNvPr>
          <p:cNvCxnSpPr/>
          <p:nvPr/>
        </p:nvCxnSpPr>
        <p:spPr>
          <a:xfrm>
            <a:off x="7817005" y="3737180"/>
            <a:ext cx="0" cy="2123658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9DBB0B4F-EFA7-55EE-5FCE-A06DDE4A52AC}"/>
              </a:ext>
            </a:extLst>
          </p:cNvPr>
          <p:cNvCxnSpPr/>
          <p:nvPr/>
        </p:nvCxnSpPr>
        <p:spPr>
          <a:xfrm>
            <a:off x="8954428" y="3737180"/>
            <a:ext cx="0" cy="2123658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B2C726E-3BEE-135D-CBCD-951BC038DAC2}"/>
              </a:ext>
            </a:extLst>
          </p:cNvPr>
          <p:cNvSpPr/>
          <p:nvPr/>
        </p:nvSpPr>
        <p:spPr>
          <a:xfrm>
            <a:off x="8987883" y="4799009"/>
            <a:ext cx="1182029" cy="1128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FC38DDA-FD3C-3822-36A6-D684D3BA22C0}"/>
              </a:ext>
            </a:extLst>
          </p:cNvPr>
          <p:cNvSpPr txBox="1"/>
          <p:nvPr/>
        </p:nvSpPr>
        <p:spPr>
          <a:xfrm>
            <a:off x="9043004" y="5115231"/>
            <a:ext cx="1115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B27454F-FEDB-BFDC-5BFC-1E19426D769B}"/>
              </a:ext>
            </a:extLst>
          </p:cNvPr>
          <p:cNvSpPr txBox="1"/>
          <p:nvPr/>
        </p:nvSpPr>
        <p:spPr>
          <a:xfrm>
            <a:off x="4469337" y="3972533"/>
            <a:ext cx="95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2B609E9-0A29-BA35-AB95-71C54B7C5995}"/>
              </a:ext>
            </a:extLst>
          </p:cNvPr>
          <p:cNvSpPr txBox="1"/>
          <p:nvPr/>
        </p:nvSpPr>
        <p:spPr>
          <a:xfrm>
            <a:off x="5582981" y="3972533"/>
            <a:ext cx="95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D3C9FBF-69F8-778F-80D9-AA46712F3D4A}"/>
              </a:ext>
            </a:extLst>
          </p:cNvPr>
          <p:cNvSpPr txBox="1"/>
          <p:nvPr/>
        </p:nvSpPr>
        <p:spPr>
          <a:xfrm>
            <a:off x="6729889" y="3972533"/>
            <a:ext cx="95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397BB18-ADE1-ADC9-FC2A-3ED5190149B3}"/>
              </a:ext>
            </a:extLst>
          </p:cNvPr>
          <p:cNvSpPr txBox="1"/>
          <p:nvPr/>
        </p:nvSpPr>
        <p:spPr>
          <a:xfrm>
            <a:off x="7906745" y="3972533"/>
            <a:ext cx="95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3239CE8-FC50-9A13-E0C4-B5A19B5FF894}"/>
              </a:ext>
            </a:extLst>
          </p:cNvPr>
          <p:cNvSpPr txBox="1"/>
          <p:nvPr/>
        </p:nvSpPr>
        <p:spPr>
          <a:xfrm>
            <a:off x="9087671" y="3972533"/>
            <a:ext cx="95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C46844EC-67BE-C16D-89C3-98BCE8F48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39" y="4618864"/>
            <a:ext cx="1329668" cy="148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BEEBE3-A8BB-1BA8-AC4C-B652ABC066DC}"/>
              </a:ext>
            </a:extLst>
          </p:cNvPr>
          <p:cNvSpPr txBox="1"/>
          <p:nvPr/>
        </p:nvSpPr>
        <p:spPr>
          <a:xfrm>
            <a:off x="809136" y="729343"/>
            <a:ext cx="10360529" cy="212365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自動車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A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は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150km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時間で</a:t>
            </a:r>
            <a:endParaRPr lang="en-US" altLang="ja-JP" sz="4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自動車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B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は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240km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3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時間で進みます。</a:t>
            </a:r>
            <a:endParaRPr lang="en-US" altLang="ja-JP" sz="4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どちらが速いですか。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54D15E3-1AB8-127A-C1D4-4AF3D8ACF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501" y="4544976"/>
            <a:ext cx="1123663" cy="125321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154B4FE-21F0-3053-8E62-3606F0DAFFFF}"/>
              </a:ext>
            </a:extLst>
          </p:cNvPr>
          <p:cNvSpPr/>
          <p:nvPr/>
        </p:nvSpPr>
        <p:spPr>
          <a:xfrm>
            <a:off x="809136" y="3175172"/>
            <a:ext cx="102627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時間に進める距離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道のり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で比べてみると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AE38ABC-646A-A208-8E2A-951E55AD9AC4}"/>
              </a:ext>
            </a:extLst>
          </p:cNvPr>
          <p:cNvSpPr/>
          <p:nvPr/>
        </p:nvSpPr>
        <p:spPr>
          <a:xfrm>
            <a:off x="809136" y="4153683"/>
            <a:ext cx="29722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A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時間で</a:t>
            </a:r>
            <a:endParaRPr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13DBA05-E82F-5EC3-457C-1EA660313E8D}"/>
              </a:ext>
            </a:extLst>
          </p:cNvPr>
          <p:cNvSpPr/>
          <p:nvPr/>
        </p:nvSpPr>
        <p:spPr>
          <a:xfrm>
            <a:off x="3884374" y="4153683"/>
            <a:ext cx="6409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150÷2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</a:t>
            </a:r>
            <a:endParaRPr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6874DAF-A50E-ED19-CE38-BE64E26FE05D}"/>
              </a:ext>
            </a:extLst>
          </p:cNvPr>
          <p:cNvSpPr/>
          <p:nvPr/>
        </p:nvSpPr>
        <p:spPr>
          <a:xfrm>
            <a:off x="809136" y="5171586"/>
            <a:ext cx="29819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B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時間で</a:t>
            </a:r>
            <a:endParaRPr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A83AF0C-7DDE-BCA7-8719-F1A79DCE3E4E}"/>
              </a:ext>
            </a:extLst>
          </p:cNvPr>
          <p:cNvSpPr/>
          <p:nvPr/>
        </p:nvSpPr>
        <p:spPr>
          <a:xfrm>
            <a:off x="3906676" y="5171586"/>
            <a:ext cx="6409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240÷3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</a:t>
            </a:r>
            <a:endParaRPr lang="en-US" altLang="ja-JP" sz="4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4E0482C-1D72-7DC3-0D1A-24865E683A32}"/>
              </a:ext>
            </a:extLst>
          </p:cNvPr>
          <p:cNvSpPr/>
          <p:nvPr/>
        </p:nvSpPr>
        <p:spPr>
          <a:xfrm>
            <a:off x="8841184" y="5778474"/>
            <a:ext cx="2836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B</a:t>
            </a:r>
            <a:r>
              <a:rPr lang="ja-JP" altLang="en-US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の方が速い</a:t>
            </a:r>
            <a:endParaRPr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383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BEEBE3-A8BB-1BA8-AC4C-B652ABC066DC}"/>
              </a:ext>
            </a:extLst>
          </p:cNvPr>
          <p:cNvSpPr txBox="1"/>
          <p:nvPr/>
        </p:nvSpPr>
        <p:spPr>
          <a:xfrm>
            <a:off x="809136" y="729343"/>
            <a:ext cx="10360529" cy="212365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自動車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A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は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150km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時間で</a:t>
            </a:r>
            <a:endParaRPr lang="en-US" altLang="ja-JP" sz="4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自動車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B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は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240km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を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3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時間で進みます。</a:t>
            </a:r>
            <a:endParaRPr lang="en-US" altLang="ja-JP" sz="4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defRPr/>
            </a:pP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どちらが速いですか。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154B4FE-21F0-3053-8E62-3606F0DAFFFF}"/>
              </a:ext>
            </a:extLst>
          </p:cNvPr>
          <p:cNvSpPr/>
          <p:nvPr/>
        </p:nvSpPr>
        <p:spPr>
          <a:xfrm>
            <a:off x="809136" y="3175172"/>
            <a:ext cx="92688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そのまま、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時間ずっと走らせてみると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AE38ABC-646A-A208-8E2A-951E55AD9AC4}"/>
              </a:ext>
            </a:extLst>
          </p:cNvPr>
          <p:cNvSpPr/>
          <p:nvPr/>
        </p:nvSpPr>
        <p:spPr>
          <a:xfrm>
            <a:off x="809136" y="4153683"/>
            <a:ext cx="29722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A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6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時間で</a:t>
            </a:r>
            <a:endParaRPr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13DBA05-E82F-5EC3-457C-1EA660313E8D}"/>
              </a:ext>
            </a:extLst>
          </p:cNvPr>
          <p:cNvSpPr/>
          <p:nvPr/>
        </p:nvSpPr>
        <p:spPr>
          <a:xfrm>
            <a:off x="4018986" y="4153683"/>
            <a:ext cx="7136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150×3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＝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450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　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450km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進む</a:t>
            </a:r>
            <a:endParaRPr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6874DAF-A50E-ED19-CE38-BE64E26FE05D}"/>
              </a:ext>
            </a:extLst>
          </p:cNvPr>
          <p:cNvSpPr/>
          <p:nvPr/>
        </p:nvSpPr>
        <p:spPr>
          <a:xfrm>
            <a:off x="809136" y="5171586"/>
            <a:ext cx="29819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B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は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6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時間で</a:t>
            </a:r>
            <a:endParaRPr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A83AF0C-7DDE-BCA7-8719-F1A79DCE3E4E}"/>
              </a:ext>
            </a:extLst>
          </p:cNvPr>
          <p:cNvSpPr/>
          <p:nvPr/>
        </p:nvSpPr>
        <p:spPr>
          <a:xfrm>
            <a:off x="4025721" y="5171586"/>
            <a:ext cx="7136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240×2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＝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480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　</a:t>
            </a:r>
            <a:r>
              <a:rPr lang="en-US" altLang="ja-JP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480km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進む</a:t>
            </a:r>
            <a:endParaRPr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4E0482C-1D72-7DC3-0D1A-24865E683A32}"/>
              </a:ext>
            </a:extLst>
          </p:cNvPr>
          <p:cNvSpPr/>
          <p:nvPr/>
        </p:nvSpPr>
        <p:spPr>
          <a:xfrm>
            <a:off x="9073861" y="5921541"/>
            <a:ext cx="2836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B</a:t>
            </a:r>
            <a:r>
              <a:rPr lang="ja-JP" altLang="en-US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の方が速い</a:t>
            </a:r>
            <a:endParaRPr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54D15E3-1AB8-127A-C1D4-4AF3D8ACF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724" y="4668322"/>
            <a:ext cx="1123663" cy="125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7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973CC-1E9E-4303-294D-BFB1261E0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0FFFCB-85B6-825D-205C-41514430D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857" y="754391"/>
            <a:ext cx="9144000" cy="2959780"/>
          </a:xfrm>
        </p:spPr>
        <p:txBody>
          <a:bodyPr>
            <a:normAutofit fontScale="90000"/>
          </a:bodyPr>
          <a:lstStyle/>
          <a:p>
            <a:r>
              <a:rPr kumimoji="1" lang="ja-JP" altLang="en-US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次は「速さって</a:t>
            </a:r>
            <a:br>
              <a:rPr kumimoji="1" lang="en-US" altLang="ja-JP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な～に」をみてね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83318A-2059-2022-7B90-9F1213E6A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40" y="3891904"/>
            <a:ext cx="1984918" cy="235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DCB7686-6BCD-EAC6-20A6-D2FD26C9C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83" y="3714171"/>
            <a:ext cx="2707961" cy="2707961"/>
          </a:xfrm>
          <a:prstGeom prst="rect">
            <a:avLst/>
          </a:prstGeom>
        </p:spPr>
      </p:pic>
      <p:pic>
        <p:nvPicPr>
          <p:cNvPr id="6" name="Picture 2" descr="ダチョウ イラスト - イラスト素材を無料ダウンロード">
            <a:extLst>
              <a:ext uri="{FF2B5EF4-FFF2-40B4-BE49-F238E27FC236}">
                <a16:creationId xmlns:a16="http://schemas.microsoft.com/office/drawing/2014/main" id="{906A98BF-55D5-234F-2DE0-F15EC721C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184" y="3885507"/>
            <a:ext cx="2728571" cy="235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507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279</Words>
  <Application>Microsoft Office PowerPoint</Application>
  <PresentationFormat>ワイド画面</PresentationFormat>
  <Paragraphs>48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Arial</vt:lpstr>
      <vt:lpstr>游ゴシック Light</vt:lpstr>
      <vt:lpstr>UD デジタル 教科書体 NP-B</vt:lpstr>
      <vt:lpstr>游ゴシック</vt:lpstr>
      <vt:lpstr>Office テーマ</vt:lpstr>
      <vt:lpstr>速さを 比べてみよう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次は「速さって な～に」をみてね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時速ってなあ～に</dc:title>
  <dc:creator>ito tutomu</dc:creator>
  <cp:lastModifiedBy>tutomu ito</cp:lastModifiedBy>
  <cp:revision>16</cp:revision>
  <dcterms:created xsi:type="dcterms:W3CDTF">2023-02-08T04:15:38Z</dcterms:created>
  <dcterms:modified xsi:type="dcterms:W3CDTF">2024-12-14T09:06:55Z</dcterms:modified>
</cp:coreProperties>
</file>