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6" r:id="rId2"/>
    <p:sldId id="321" r:id="rId3"/>
    <p:sldId id="324" r:id="rId4"/>
    <p:sldId id="326" r:id="rId5"/>
    <p:sldId id="325" r:id="rId6"/>
    <p:sldId id="306" r:id="rId7"/>
    <p:sldId id="327" r:id="rId8"/>
    <p:sldId id="328" r:id="rId9"/>
    <p:sldId id="329" r:id="rId10"/>
    <p:sldId id="330" r:id="rId11"/>
    <p:sldId id="265" r:id="rId12"/>
    <p:sldId id="333" r:id="rId13"/>
    <p:sldId id="334" r:id="rId14"/>
    <p:sldId id="261" r:id="rId15"/>
    <p:sldId id="332" r:id="rId16"/>
    <p:sldId id="280" r:id="rId17"/>
    <p:sldId id="277" r:id="rId18"/>
    <p:sldId id="312" r:id="rId19"/>
    <p:sldId id="313" r:id="rId20"/>
    <p:sldId id="315" r:id="rId21"/>
    <p:sldId id="317" r:id="rId22"/>
    <p:sldId id="318" r:id="rId23"/>
    <p:sldId id="320" r:id="rId24"/>
  </p:sldIdLst>
  <p:sldSz cx="12192000" cy="6858000"/>
  <p:notesSz cx="6858000" cy="9144000"/>
  <p:embeddedFontLst>
    <p:embeddedFont>
      <p:font typeface="Cambria Math" panose="02040503050406030204" pitchFamily="18" charset="0"/>
      <p:regular r:id="rId27"/>
    </p:embeddedFont>
    <p:embeddedFont>
      <p:font typeface="UD デジタル 教科書体 NP-B" panose="02020700000000000000" pitchFamily="18" charset="-128"/>
      <p:bold r:id="rId28"/>
    </p:embeddedFont>
    <p:embeddedFont>
      <p:font typeface="游ゴシック" panose="020B0400000000000000" pitchFamily="50" charset="-128"/>
      <p:regular r:id="rId29"/>
      <p:bold r:id="rId30"/>
    </p:embeddedFont>
    <p:embeddedFont>
      <p:font typeface="游ゴシック Light" panose="020B0300000000000000" pitchFamily="50" charset="-128"/>
      <p:regular r:id="rId31"/>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7" d="100"/>
          <a:sy n="57" d="100"/>
        </p:scale>
        <p:origin x="468" y="72"/>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A721CE-CA21-4BC3-B8A3-C5112A3364FB}" type="datetimeFigureOut">
              <a:rPr kumimoji="1" lang="ja-JP" altLang="en-US" smtClean="0"/>
              <a:t>2022/1/14</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B2C3EC-F80B-4920-A8CC-3A65FC93A2E5}" type="slidenum">
              <a:rPr kumimoji="1" lang="ja-JP" altLang="en-US" smtClean="0"/>
              <a:t>‹#›</a:t>
            </a:fld>
            <a:endParaRPr kumimoji="1" lang="ja-JP" altLang="en-US"/>
          </a:p>
        </p:txBody>
      </p:sp>
    </p:spTree>
    <p:extLst>
      <p:ext uri="{BB962C8B-B14F-4D97-AF65-F5344CB8AC3E}">
        <p14:creationId xmlns:p14="http://schemas.microsoft.com/office/powerpoint/2010/main" val="2726519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7250C-5D8F-4FCE-8622-CC776332CF79}" type="datetimeFigureOut">
              <a:rPr kumimoji="1" lang="ja-JP" altLang="en-US" smtClean="0"/>
              <a:t>2022/1/14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CBBF7-2D88-49E2-9DDC-1493171FD89B}" type="slidenum">
              <a:rPr kumimoji="1" lang="ja-JP" altLang="en-US" smtClean="0"/>
              <a:t>‹#›</a:t>
            </a:fld>
            <a:endParaRPr kumimoji="1" lang="ja-JP" altLang="en-US"/>
          </a:p>
        </p:txBody>
      </p:sp>
    </p:spTree>
    <p:extLst>
      <p:ext uri="{BB962C8B-B14F-4D97-AF65-F5344CB8AC3E}">
        <p14:creationId xmlns:p14="http://schemas.microsoft.com/office/powerpoint/2010/main" val="11093771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FCBBF7-2D88-49E2-9DDC-1493171FD89B}" type="slidenum">
              <a:rPr kumimoji="1" lang="ja-JP" altLang="en-US" smtClean="0"/>
              <a:t>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68800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FCBBF7-2D88-49E2-9DDC-1493171FD89B}" type="slidenum">
              <a:rPr kumimoji="1" lang="ja-JP" altLang="en-US" smtClean="0"/>
              <a:t>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15325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FCBBF7-2D88-49E2-9DDC-1493171FD89B}" type="slidenum">
              <a:rPr kumimoji="1" lang="ja-JP" altLang="en-US" smtClean="0"/>
              <a:t>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23376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FCBBF7-2D88-49E2-9DDC-1493171FD89B}" type="slidenum">
              <a:rPr kumimoji="1" lang="ja-JP" altLang="en-US" smtClean="0"/>
              <a:t>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39573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2CDC3-58A8-4EF3-9A5C-8A5F18B2D45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1623E62-D57E-466A-9C5E-5CA9BA43F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B359593-CCF8-4187-A668-49EFFE33660A}"/>
              </a:ext>
            </a:extLst>
          </p:cNvPr>
          <p:cNvSpPr>
            <a:spLocks noGrp="1"/>
          </p:cNvSpPr>
          <p:nvPr>
            <p:ph type="dt" sz="half" idx="10"/>
          </p:nvPr>
        </p:nvSpPr>
        <p:spPr/>
        <p:txBody>
          <a:bodyPr/>
          <a:lstStyle/>
          <a:p>
            <a:fld id="{1DD7051C-2237-4921-A59F-392F5B3E82C4}" type="datetime1">
              <a:rPr kumimoji="1" lang="ja-JP" altLang="en-US" smtClean="0"/>
              <a:t>2022/1/14</a:t>
            </a:fld>
            <a:endParaRPr kumimoji="1" lang="ja-JP" altLang="en-US"/>
          </a:p>
        </p:txBody>
      </p:sp>
      <p:sp>
        <p:nvSpPr>
          <p:cNvPr id="5" name="フッター プレースホルダー 4">
            <a:extLst>
              <a:ext uri="{FF2B5EF4-FFF2-40B4-BE49-F238E27FC236}">
                <a16:creationId xmlns:a16="http://schemas.microsoft.com/office/drawing/2014/main" id="{23281F53-08EB-4FBB-B9E8-CFD595EBD9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C8D707-98FB-4913-B51E-713E12037FFD}"/>
              </a:ext>
            </a:extLst>
          </p:cNvPr>
          <p:cNvSpPr>
            <a:spLocks noGrp="1"/>
          </p:cNvSpPr>
          <p:nvPr>
            <p:ph type="sldNum" sz="quarter" idx="12"/>
          </p:nvPr>
        </p:nvSpPr>
        <p:spPr/>
        <p:txBody>
          <a:body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6226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41E7AD-5CEC-4895-AE29-892CE549792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4DF666-FC65-4257-A602-36EFEB905F1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EF0D45-5F76-44E7-9240-DAF65E7DAF3B}"/>
              </a:ext>
            </a:extLst>
          </p:cNvPr>
          <p:cNvSpPr>
            <a:spLocks noGrp="1"/>
          </p:cNvSpPr>
          <p:nvPr>
            <p:ph type="dt" sz="half" idx="10"/>
          </p:nvPr>
        </p:nvSpPr>
        <p:spPr/>
        <p:txBody>
          <a:bodyPr/>
          <a:lstStyle/>
          <a:p>
            <a:fld id="{7E0927C1-58D1-48E6-BF27-E019A0603D33}" type="datetime1">
              <a:rPr kumimoji="1" lang="ja-JP" altLang="en-US" smtClean="0"/>
              <a:t>2022/1/14</a:t>
            </a:fld>
            <a:endParaRPr kumimoji="1" lang="ja-JP" altLang="en-US"/>
          </a:p>
        </p:txBody>
      </p:sp>
      <p:sp>
        <p:nvSpPr>
          <p:cNvPr id="5" name="フッター プレースホルダー 4">
            <a:extLst>
              <a:ext uri="{FF2B5EF4-FFF2-40B4-BE49-F238E27FC236}">
                <a16:creationId xmlns:a16="http://schemas.microsoft.com/office/drawing/2014/main" id="{A55B0EEA-C512-4E7A-91DC-2FFCB8659D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5A63A5-6709-4985-852C-84DADF28B577}"/>
              </a:ext>
            </a:extLst>
          </p:cNvPr>
          <p:cNvSpPr>
            <a:spLocks noGrp="1"/>
          </p:cNvSpPr>
          <p:nvPr>
            <p:ph type="sldNum" sz="quarter" idx="12"/>
          </p:nvPr>
        </p:nvSpPr>
        <p:spPr/>
        <p:txBody>
          <a:body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130925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1D23798-F20E-44C6-968A-6D8E5E7B0B0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3C48DBD-85C3-47BD-BB1B-AECC9325C9E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50EA0A-3D52-47D0-97F9-71B4F0644B26}"/>
              </a:ext>
            </a:extLst>
          </p:cNvPr>
          <p:cNvSpPr>
            <a:spLocks noGrp="1"/>
          </p:cNvSpPr>
          <p:nvPr>
            <p:ph type="dt" sz="half" idx="10"/>
          </p:nvPr>
        </p:nvSpPr>
        <p:spPr/>
        <p:txBody>
          <a:bodyPr/>
          <a:lstStyle/>
          <a:p>
            <a:fld id="{CF64727F-C9C5-47E3-BFFF-1679B851ACE8}" type="datetime1">
              <a:rPr kumimoji="1" lang="ja-JP" altLang="en-US" smtClean="0"/>
              <a:t>2022/1/14</a:t>
            </a:fld>
            <a:endParaRPr kumimoji="1" lang="ja-JP" altLang="en-US"/>
          </a:p>
        </p:txBody>
      </p:sp>
      <p:sp>
        <p:nvSpPr>
          <p:cNvPr id="5" name="フッター プレースホルダー 4">
            <a:extLst>
              <a:ext uri="{FF2B5EF4-FFF2-40B4-BE49-F238E27FC236}">
                <a16:creationId xmlns:a16="http://schemas.microsoft.com/office/drawing/2014/main" id="{CEBC6848-6C26-472B-9227-45038853E8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378B9F-540D-42EE-A09D-F27D8EA290E4}"/>
              </a:ext>
            </a:extLst>
          </p:cNvPr>
          <p:cNvSpPr>
            <a:spLocks noGrp="1"/>
          </p:cNvSpPr>
          <p:nvPr>
            <p:ph type="sldNum" sz="quarter" idx="12"/>
          </p:nvPr>
        </p:nvSpPr>
        <p:spPr/>
        <p:txBody>
          <a:body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318042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09D91-1C21-4608-8E19-FAE2A87C11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4EE220-69CF-47D7-8BFC-565A99A8E9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373E53-594E-49B4-BF5D-758162A6FD28}"/>
              </a:ext>
            </a:extLst>
          </p:cNvPr>
          <p:cNvSpPr>
            <a:spLocks noGrp="1"/>
          </p:cNvSpPr>
          <p:nvPr>
            <p:ph type="dt" sz="half" idx="10"/>
          </p:nvPr>
        </p:nvSpPr>
        <p:spPr/>
        <p:txBody>
          <a:bodyPr/>
          <a:lstStyle/>
          <a:p>
            <a:fld id="{63363C8F-1E84-4058-8337-608FD4177D63}" type="datetime1">
              <a:rPr kumimoji="1" lang="ja-JP" altLang="en-US" smtClean="0"/>
              <a:t>2022/1/14</a:t>
            </a:fld>
            <a:endParaRPr kumimoji="1" lang="ja-JP" altLang="en-US"/>
          </a:p>
        </p:txBody>
      </p:sp>
      <p:sp>
        <p:nvSpPr>
          <p:cNvPr id="5" name="フッター プレースホルダー 4">
            <a:extLst>
              <a:ext uri="{FF2B5EF4-FFF2-40B4-BE49-F238E27FC236}">
                <a16:creationId xmlns:a16="http://schemas.microsoft.com/office/drawing/2014/main" id="{04386D57-04A1-4775-B2D8-5DA8C4977C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7E3E66-339F-4FB7-B61D-8FDD656716A0}"/>
              </a:ext>
            </a:extLst>
          </p:cNvPr>
          <p:cNvSpPr>
            <a:spLocks noGrp="1"/>
          </p:cNvSpPr>
          <p:nvPr>
            <p:ph type="sldNum" sz="quarter" idx="12"/>
          </p:nvPr>
        </p:nvSpPr>
        <p:spPr/>
        <p:txBody>
          <a:body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333625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18759-E39D-4580-BC35-9606A2BBDC4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0A1B87-AE3E-4E32-A0AE-14ED3BCB42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00F87CF-67B0-415F-AC73-CA3AB65FBEE8}"/>
              </a:ext>
            </a:extLst>
          </p:cNvPr>
          <p:cNvSpPr>
            <a:spLocks noGrp="1"/>
          </p:cNvSpPr>
          <p:nvPr>
            <p:ph type="dt" sz="half" idx="10"/>
          </p:nvPr>
        </p:nvSpPr>
        <p:spPr/>
        <p:txBody>
          <a:bodyPr/>
          <a:lstStyle/>
          <a:p>
            <a:fld id="{96A981C2-D0B3-40DA-8DAE-B789586C3DB4}" type="datetime1">
              <a:rPr kumimoji="1" lang="ja-JP" altLang="en-US" smtClean="0"/>
              <a:t>2022/1/14</a:t>
            </a:fld>
            <a:endParaRPr kumimoji="1" lang="ja-JP" altLang="en-US"/>
          </a:p>
        </p:txBody>
      </p:sp>
      <p:sp>
        <p:nvSpPr>
          <p:cNvPr id="5" name="フッター プレースホルダー 4">
            <a:extLst>
              <a:ext uri="{FF2B5EF4-FFF2-40B4-BE49-F238E27FC236}">
                <a16:creationId xmlns:a16="http://schemas.microsoft.com/office/drawing/2014/main" id="{4E7CFB15-D618-4792-B2B5-354971D183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436D19-95C8-47D1-B179-921E6F305D1E}"/>
              </a:ext>
            </a:extLst>
          </p:cNvPr>
          <p:cNvSpPr>
            <a:spLocks noGrp="1"/>
          </p:cNvSpPr>
          <p:nvPr>
            <p:ph type="sldNum" sz="quarter" idx="12"/>
          </p:nvPr>
        </p:nvSpPr>
        <p:spPr/>
        <p:txBody>
          <a:body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423254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4F6C41-A535-4531-8FBE-FD9F17B8C99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89E0C6-7008-42BF-A519-3C961AD00B9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74BD2AD-1806-4175-A0AE-39EE084D50C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4430E53-5925-4277-923F-F94D8AC101E2}"/>
              </a:ext>
            </a:extLst>
          </p:cNvPr>
          <p:cNvSpPr>
            <a:spLocks noGrp="1"/>
          </p:cNvSpPr>
          <p:nvPr>
            <p:ph type="dt" sz="half" idx="10"/>
          </p:nvPr>
        </p:nvSpPr>
        <p:spPr/>
        <p:txBody>
          <a:bodyPr/>
          <a:lstStyle/>
          <a:p>
            <a:fld id="{13400972-5187-4A94-B411-FADA2C86958E}" type="datetime1">
              <a:rPr kumimoji="1" lang="ja-JP" altLang="en-US" smtClean="0"/>
              <a:t>2022/1/14</a:t>
            </a:fld>
            <a:endParaRPr kumimoji="1" lang="ja-JP" altLang="en-US"/>
          </a:p>
        </p:txBody>
      </p:sp>
      <p:sp>
        <p:nvSpPr>
          <p:cNvPr id="6" name="フッター プレースホルダー 5">
            <a:extLst>
              <a:ext uri="{FF2B5EF4-FFF2-40B4-BE49-F238E27FC236}">
                <a16:creationId xmlns:a16="http://schemas.microsoft.com/office/drawing/2014/main" id="{8C2342F5-FB6B-454B-A16D-A87392C3B64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B30094-333D-4731-9D00-4E994FE64ADC}"/>
              </a:ext>
            </a:extLst>
          </p:cNvPr>
          <p:cNvSpPr>
            <a:spLocks noGrp="1"/>
          </p:cNvSpPr>
          <p:nvPr>
            <p:ph type="sldNum" sz="quarter" idx="12"/>
          </p:nvPr>
        </p:nvSpPr>
        <p:spPr/>
        <p:txBody>
          <a:body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43400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F7CBA-E16E-43FB-83FF-0BFC200020C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7FE1BA-CF21-443B-8921-A4BC04FF3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7513AF4-1719-4BC5-A782-1131E18836B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94FC24D-92D9-4453-8CE5-DD2FBF44F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6DE2FDA-6C01-4F07-BD45-659337427DC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B37E19-E57E-4CA7-BC00-945C7E5DC140}"/>
              </a:ext>
            </a:extLst>
          </p:cNvPr>
          <p:cNvSpPr>
            <a:spLocks noGrp="1"/>
          </p:cNvSpPr>
          <p:nvPr>
            <p:ph type="dt" sz="half" idx="10"/>
          </p:nvPr>
        </p:nvSpPr>
        <p:spPr/>
        <p:txBody>
          <a:bodyPr/>
          <a:lstStyle/>
          <a:p>
            <a:fld id="{9C548E68-AD24-4B8F-B0F0-D221DC7963C9}" type="datetime1">
              <a:rPr kumimoji="1" lang="ja-JP" altLang="en-US" smtClean="0"/>
              <a:t>2022/1/14</a:t>
            </a:fld>
            <a:endParaRPr kumimoji="1" lang="ja-JP" altLang="en-US"/>
          </a:p>
        </p:txBody>
      </p:sp>
      <p:sp>
        <p:nvSpPr>
          <p:cNvPr id="8" name="フッター プレースホルダー 7">
            <a:extLst>
              <a:ext uri="{FF2B5EF4-FFF2-40B4-BE49-F238E27FC236}">
                <a16:creationId xmlns:a16="http://schemas.microsoft.com/office/drawing/2014/main" id="{A9E99240-83F2-4A3E-9B52-A291F713A1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BDBA309-BC75-4C4B-8D6E-037BCAFABDF0}"/>
              </a:ext>
            </a:extLst>
          </p:cNvPr>
          <p:cNvSpPr>
            <a:spLocks noGrp="1"/>
          </p:cNvSpPr>
          <p:nvPr>
            <p:ph type="sldNum" sz="quarter" idx="12"/>
          </p:nvPr>
        </p:nvSpPr>
        <p:spPr/>
        <p:txBody>
          <a:body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243372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C01468-0CF7-4E7B-B860-A7AE45A020F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0679A7F-39F1-4A7C-9713-90E592142116}"/>
              </a:ext>
            </a:extLst>
          </p:cNvPr>
          <p:cNvSpPr>
            <a:spLocks noGrp="1"/>
          </p:cNvSpPr>
          <p:nvPr>
            <p:ph type="dt" sz="half" idx="10"/>
          </p:nvPr>
        </p:nvSpPr>
        <p:spPr/>
        <p:txBody>
          <a:bodyPr/>
          <a:lstStyle/>
          <a:p>
            <a:fld id="{9E47C029-7C6B-48D7-98C6-C9A7C5EF8152}" type="datetime1">
              <a:rPr kumimoji="1" lang="ja-JP" altLang="en-US" smtClean="0"/>
              <a:t>2022/1/14</a:t>
            </a:fld>
            <a:endParaRPr kumimoji="1" lang="ja-JP" altLang="en-US"/>
          </a:p>
        </p:txBody>
      </p:sp>
      <p:sp>
        <p:nvSpPr>
          <p:cNvPr id="4" name="フッター プレースホルダー 3">
            <a:extLst>
              <a:ext uri="{FF2B5EF4-FFF2-40B4-BE49-F238E27FC236}">
                <a16:creationId xmlns:a16="http://schemas.microsoft.com/office/drawing/2014/main" id="{7C480415-0C1E-441A-A753-69FB25E375A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6B86406-A6A7-464C-B4A5-22EA5EA389ED}"/>
              </a:ext>
            </a:extLst>
          </p:cNvPr>
          <p:cNvSpPr>
            <a:spLocks noGrp="1"/>
          </p:cNvSpPr>
          <p:nvPr>
            <p:ph type="sldNum" sz="quarter" idx="12"/>
          </p:nvPr>
        </p:nvSpPr>
        <p:spPr/>
        <p:txBody>
          <a:body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358980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3785AD-73E2-41A1-88B8-0235D92AD0D5}"/>
              </a:ext>
            </a:extLst>
          </p:cNvPr>
          <p:cNvSpPr>
            <a:spLocks noGrp="1"/>
          </p:cNvSpPr>
          <p:nvPr>
            <p:ph type="dt" sz="half" idx="10"/>
          </p:nvPr>
        </p:nvSpPr>
        <p:spPr/>
        <p:txBody>
          <a:bodyPr/>
          <a:lstStyle/>
          <a:p>
            <a:fld id="{F6D5310E-684D-4261-93AB-5353D124A891}" type="datetime1">
              <a:rPr kumimoji="1" lang="ja-JP" altLang="en-US" smtClean="0"/>
              <a:t>2022/1/14</a:t>
            </a:fld>
            <a:endParaRPr kumimoji="1" lang="ja-JP" altLang="en-US"/>
          </a:p>
        </p:txBody>
      </p:sp>
      <p:sp>
        <p:nvSpPr>
          <p:cNvPr id="3" name="フッター プレースホルダー 2">
            <a:extLst>
              <a:ext uri="{FF2B5EF4-FFF2-40B4-BE49-F238E27FC236}">
                <a16:creationId xmlns:a16="http://schemas.microsoft.com/office/drawing/2014/main" id="{0487B4D5-25DA-4283-B226-B760E13F666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625C7D-95B5-4897-808F-C288E21D47F5}"/>
              </a:ext>
            </a:extLst>
          </p:cNvPr>
          <p:cNvSpPr>
            <a:spLocks noGrp="1"/>
          </p:cNvSpPr>
          <p:nvPr>
            <p:ph type="sldNum" sz="quarter" idx="12"/>
          </p:nvPr>
        </p:nvSpPr>
        <p:spPr/>
        <p:txBody>
          <a:body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96421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F8453-A336-40B5-991B-78622DDF4F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7ADB0F-1BE5-4F43-BE41-5D5A37AA6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64719D4-6863-4448-A3AC-A5AE40BD1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7898B3F-6922-41CD-B822-45502C3C8A1D}"/>
              </a:ext>
            </a:extLst>
          </p:cNvPr>
          <p:cNvSpPr>
            <a:spLocks noGrp="1"/>
          </p:cNvSpPr>
          <p:nvPr>
            <p:ph type="dt" sz="half" idx="10"/>
          </p:nvPr>
        </p:nvSpPr>
        <p:spPr/>
        <p:txBody>
          <a:bodyPr/>
          <a:lstStyle/>
          <a:p>
            <a:fld id="{D202E635-09D7-4473-8709-CC2CDF9F19E4}" type="datetime1">
              <a:rPr kumimoji="1" lang="ja-JP" altLang="en-US" smtClean="0"/>
              <a:t>2022/1/14</a:t>
            </a:fld>
            <a:endParaRPr kumimoji="1" lang="ja-JP" altLang="en-US"/>
          </a:p>
        </p:txBody>
      </p:sp>
      <p:sp>
        <p:nvSpPr>
          <p:cNvPr id="6" name="フッター プレースホルダー 5">
            <a:extLst>
              <a:ext uri="{FF2B5EF4-FFF2-40B4-BE49-F238E27FC236}">
                <a16:creationId xmlns:a16="http://schemas.microsoft.com/office/drawing/2014/main" id="{119FDDEA-70F4-411A-992C-42EECBD6B5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4201E1-2107-4156-B4FF-9AE56286561B}"/>
              </a:ext>
            </a:extLst>
          </p:cNvPr>
          <p:cNvSpPr>
            <a:spLocks noGrp="1"/>
          </p:cNvSpPr>
          <p:nvPr>
            <p:ph type="sldNum" sz="quarter" idx="12"/>
          </p:nvPr>
        </p:nvSpPr>
        <p:spPr/>
        <p:txBody>
          <a:body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206375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F84D5A-0C32-40C4-948B-7638D38465A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C661B70-E493-45C7-B8C4-94C54D5A7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5263245-855F-4F11-847A-46FF0B593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F0F58-2828-424B-98F3-99B86A869800}"/>
              </a:ext>
            </a:extLst>
          </p:cNvPr>
          <p:cNvSpPr>
            <a:spLocks noGrp="1"/>
          </p:cNvSpPr>
          <p:nvPr>
            <p:ph type="dt" sz="half" idx="10"/>
          </p:nvPr>
        </p:nvSpPr>
        <p:spPr/>
        <p:txBody>
          <a:bodyPr/>
          <a:lstStyle/>
          <a:p>
            <a:fld id="{42F3E189-3C1F-4C3A-AB42-E34A3115E2D9}" type="datetime1">
              <a:rPr kumimoji="1" lang="ja-JP" altLang="en-US" smtClean="0"/>
              <a:t>2022/1/14</a:t>
            </a:fld>
            <a:endParaRPr kumimoji="1" lang="ja-JP" altLang="en-US"/>
          </a:p>
        </p:txBody>
      </p:sp>
      <p:sp>
        <p:nvSpPr>
          <p:cNvPr id="6" name="フッター プレースホルダー 5">
            <a:extLst>
              <a:ext uri="{FF2B5EF4-FFF2-40B4-BE49-F238E27FC236}">
                <a16:creationId xmlns:a16="http://schemas.microsoft.com/office/drawing/2014/main" id="{F38FD5A1-41DB-49FF-9439-4ACD8B8C9B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6F5D9D-CF55-42AF-BECB-D638B66398AA}"/>
              </a:ext>
            </a:extLst>
          </p:cNvPr>
          <p:cNvSpPr>
            <a:spLocks noGrp="1"/>
          </p:cNvSpPr>
          <p:nvPr>
            <p:ph type="sldNum" sz="quarter" idx="12"/>
          </p:nvPr>
        </p:nvSpPr>
        <p:spPr/>
        <p:txBody>
          <a:body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182008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5FD9BBD-8EF1-4192-8F72-E1558C4396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665E5E-6C7E-4861-897B-02A0D5E8B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0EB964-8936-46FB-92CF-B03F6A22E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1F919-B96B-4931-AEDC-F4330B74806B}" type="datetime1">
              <a:rPr kumimoji="1" lang="ja-JP" altLang="en-US" smtClean="0"/>
              <a:t>2022/1/14</a:t>
            </a:fld>
            <a:endParaRPr kumimoji="1" lang="ja-JP" altLang="en-US"/>
          </a:p>
        </p:txBody>
      </p:sp>
      <p:sp>
        <p:nvSpPr>
          <p:cNvPr id="5" name="フッター プレースホルダー 4">
            <a:extLst>
              <a:ext uri="{FF2B5EF4-FFF2-40B4-BE49-F238E27FC236}">
                <a16:creationId xmlns:a16="http://schemas.microsoft.com/office/drawing/2014/main" id="{0DD74B8B-D870-4467-BBFB-2AC8DE47F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348EAC5-F3F6-41BB-A5FF-B3254C2C7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6EC94-AD37-4868-861C-8F1ED8790CE0}" type="slidenum">
              <a:rPr kumimoji="1" lang="ja-JP" altLang="en-US" smtClean="0"/>
              <a:t>‹#›</a:t>
            </a:fld>
            <a:endParaRPr kumimoji="1" lang="ja-JP" altLang="en-US"/>
          </a:p>
        </p:txBody>
      </p:sp>
    </p:spTree>
    <p:extLst>
      <p:ext uri="{BB962C8B-B14F-4D97-AF65-F5344CB8AC3E}">
        <p14:creationId xmlns:p14="http://schemas.microsoft.com/office/powerpoint/2010/main" val="288082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2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67EF9-C66F-488C-8E25-C93837ABE686}"/>
              </a:ext>
            </a:extLst>
          </p:cNvPr>
          <p:cNvSpPr>
            <a:spLocks noGrp="1"/>
          </p:cNvSpPr>
          <p:nvPr>
            <p:ph type="ctrTitle"/>
          </p:nvPr>
        </p:nvSpPr>
        <p:spPr/>
        <p:txBody>
          <a:bodyPr>
            <a:normAutofit fontScale="90000"/>
          </a:bodyPr>
          <a:lstStyle/>
          <a:p>
            <a:r>
              <a:rPr kumimoji="1" lang="ja-JP" altLang="en-US" sz="8000" dirty="0">
                <a:latin typeface="UD デジタル 教科書体 NP-B" panose="02020700000000000000" pitchFamily="18" charset="-128"/>
                <a:ea typeface="UD デジタル 教科書体 NP-B" panose="02020700000000000000" pitchFamily="18" charset="-128"/>
              </a:rPr>
              <a:t>５年生　整数と小数</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5CFC226B-6A98-45E6-90EA-CF6D74CF91A5}"/>
              </a:ext>
            </a:extLst>
          </p:cNvPr>
          <p:cNvSpPr txBox="1"/>
          <p:nvPr/>
        </p:nvSpPr>
        <p:spPr>
          <a:xfrm>
            <a:off x="1686910" y="4831255"/>
            <a:ext cx="8818179" cy="923330"/>
          </a:xfrm>
          <a:prstGeom prst="rect">
            <a:avLst/>
          </a:prstGeom>
          <a:noFill/>
        </p:spPr>
        <p:txBody>
          <a:bodyPr wrap="square" rtlCol="0">
            <a:spAutoFit/>
          </a:bodyPr>
          <a:lstStyle/>
          <a:p>
            <a:r>
              <a:rPr lang="ja-JP" altLang="en-US" sz="5400" dirty="0">
                <a:latin typeface="UD デジタル 教科書体 NP-B" panose="02020700000000000000" pitchFamily="18" charset="-128"/>
                <a:ea typeface="UD デジタル 教科書体 NP-B" panose="02020700000000000000" pitchFamily="18" charset="-128"/>
              </a:rPr>
              <a:t>小数点の移動と数の大きさ</a:t>
            </a:r>
            <a:endParaRPr lang="en-US" altLang="ja-JP" sz="54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DA86872D-98DE-4513-8A94-4F5EFAC07F3E}"/>
              </a:ext>
            </a:extLst>
          </p:cNvPr>
          <p:cNvSpPr txBox="1"/>
          <p:nvPr/>
        </p:nvSpPr>
        <p:spPr>
          <a:xfrm>
            <a:off x="1686910" y="3599409"/>
            <a:ext cx="7567449" cy="923330"/>
          </a:xfrm>
          <a:prstGeom prst="rect">
            <a:avLst/>
          </a:prstGeom>
          <a:noFill/>
        </p:spPr>
        <p:txBody>
          <a:bodyPr wrap="square" rtlCol="0">
            <a:spAutoFit/>
          </a:bodyPr>
          <a:lstStyle/>
          <a:p>
            <a:r>
              <a:rPr lang="en-US" altLang="ja-JP" sz="5400" dirty="0">
                <a:latin typeface="UD デジタル 教科書体 NP-B" panose="02020700000000000000" pitchFamily="18" charset="-128"/>
                <a:ea typeface="UD デジタル 教科書体 NP-B" panose="02020700000000000000" pitchFamily="18" charset="-128"/>
              </a:rPr>
              <a:t>10</a:t>
            </a:r>
            <a:r>
              <a:rPr lang="ja-JP" altLang="en-US" sz="5400" dirty="0">
                <a:latin typeface="UD デジタル 教科書体 NP-B" panose="02020700000000000000" pitchFamily="18" charset="-128"/>
                <a:ea typeface="UD デジタル 教科書体 NP-B" panose="02020700000000000000" pitchFamily="18" charset="-128"/>
              </a:rPr>
              <a:t>進法と位取り記数法</a:t>
            </a:r>
            <a:endParaRPr lang="en-US" altLang="ja-JP" sz="5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0648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3AE9716C-130A-4EAF-924E-DEF4786F4926}"/>
              </a:ext>
            </a:extLst>
          </p:cNvPr>
          <p:cNvSpPr txBox="1"/>
          <p:nvPr/>
        </p:nvSpPr>
        <p:spPr>
          <a:xfrm>
            <a:off x="1539240" y="574877"/>
            <a:ext cx="9235440" cy="923330"/>
          </a:xfrm>
          <a:prstGeom prst="rect">
            <a:avLst/>
          </a:prstGeom>
          <a:solidFill>
            <a:schemeClr val="accent1">
              <a:lumMod val="20000"/>
              <a:lumOff val="80000"/>
            </a:schemeClr>
          </a:solidFill>
        </p:spPr>
        <p:txBody>
          <a:bodyPr wrap="square" rtlCol="0">
            <a:spAutoFit/>
          </a:bodyPr>
          <a:lstStyle/>
          <a:p>
            <a:r>
              <a:rPr lang="ja-JP" altLang="en-US" sz="5400" dirty="0">
                <a:latin typeface="UD デジタル 教科書体 NP-B" panose="02020700000000000000" pitchFamily="18" charset="-128"/>
                <a:ea typeface="UD デジタル 教科書体 NP-B" panose="02020700000000000000" pitchFamily="18" charset="-128"/>
              </a:rPr>
              <a:t>小数点の移り方をまとめよう</a:t>
            </a:r>
            <a:endParaRPr lang="ja-JP" altLang="en-US" sz="5400" dirty="0">
              <a:solidFill>
                <a:srgbClr val="0000FF"/>
              </a:solidFill>
              <a:latin typeface="UD デジタル 教科書体 NP-B" panose="02020700000000000000" pitchFamily="18" charset="-128"/>
              <a:ea typeface="UD デジタル 教科書体 NP-B" panose="02020700000000000000" pitchFamily="18" charset="-128"/>
            </a:endParaRPr>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4C79B466-D678-4ED1-B0DD-A4662245EDF7}"/>
                  </a:ext>
                </a:extLst>
              </p:cNvPr>
              <p:cNvSpPr txBox="1"/>
              <p:nvPr/>
            </p:nvSpPr>
            <p:spPr>
              <a:xfrm>
                <a:off x="635025" y="4898044"/>
                <a:ext cx="10855935" cy="1151277"/>
              </a:xfrm>
              <a:prstGeom prst="rect">
                <a:avLst/>
              </a:prstGeom>
              <a:noFill/>
            </p:spPr>
            <p:txBody>
              <a:bodyPr wrap="square" rtlCol="0">
                <a:spAutoFit/>
              </a:bodyPr>
              <a:lstStyle/>
              <a:p>
                <a14:m>
                  <m:oMath xmlns:m="http://schemas.openxmlformats.org/officeDocument/2006/math">
                    <m:f>
                      <m:fPr>
                        <m:ctrlPr>
                          <a:rPr kumimoji="1" lang="en-US" altLang="ja-JP" sz="4000" i="1" smtClean="0">
                            <a:solidFill>
                              <a:srgbClr val="0000FF"/>
                            </a:solidFill>
                            <a:latin typeface="Cambria Math" panose="02040503050406030204" pitchFamily="18" charset="0"/>
                            <a:ea typeface="UD デジタル 教科書体 NP-B" panose="02020700000000000000" pitchFamily="18" charset="-128"/>
                          </a:rPr>
                        </m:ctrlPr>
                      </m:fPr>
                      <m:num>
                        <m:r>
                          <a:rPr lang="ja-JP" altLang="en-US" sz="4000" i="1">
                            <a:solidFill>
                              <a:srgbClr val="0000FF"/>
                            </a:solidFill>
                            <a:latin typeface="Cambria Math" panose="02040503050406030204" pitchFamily="18" charset="0"/>
                            <a:ea typeface="UD デジタル 教科書体 NP-B" panose="02020700000000000000" pitchFamily="18" charset="-128"/>
                          </a:rPr>
                          <m:t>１</m:t>
                        </m:r>
                      </m:num>
                      <m:den>
                        <m:r>
                          <a:rPr lang="ja-JP" altLang="en-US" sz="4000" i="1">
                            <a:solidFill>
                              <a:srgbClr val="0000FF"/>
                            </a:solidFill>
                            <a:latin typeface="Cambria Math" panose="02040503050406030204" pitchFamily="18" charset="0"/>
                            <a:ea typeface="UD デジタル 教科書体 NP-B" panose="02020700000000000000" pitchFamily="18" charset="-128"/>
                          </a:rPr>
                          <m:t>１０</m:t>
                        </m:r>
                      </m:den>
                    </m:f>
                  </m:oMath>
                </a14:m>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倍</a:t>
                </a:r>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すると</a:t>
                </a:r>
                <a:r>
                  <a:rPr lang="ja-JP" altLang="en-US" sz="4000" dirty="0">
                    <a:latin typeface="UD デジタル 教科書体 NP-B" panose="02020700000000000000" pitchFamily="18" charset="-128"/>
                    <a:ea typeface="UD デジタル 教科書体 NP-B" panose="02020700000000000000" pitchFamily="18" charset="-128"/>
                  </a:rPr>
                  <a:t>小数点は　　　　　　移動します</a:t>
                </a:r>
                <a:endPar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21" name="テキスト ボックス 20">
                <a:extLst>
                  <a:ext uri="{FF2B5EF4-FFF2-40B4-BE49-F238E27FC236}">
                    <a16:creationId xmlns:a16="http://schemas.microsoft.com/office/drawing/2014/main" id="{4C79B466-D678-4ED1-B0DD-A4662245EDF7}"/>
                  </a:ext>
                </a:extLst>
              </p:cNvPr>
              <p:cNvSpPr txBox="1">
                <a:spLocks noRot="1" noChangeAspect="1" noMove="1" noResize="1" noEditPoints="1" noAdjustHandles="1" noChangeArrowheads="1" noChangeShapeType="1" noTextEdit="1"/>
              </p:cNvSpPr>
              <p:nvPr/>
            </p:nvSpPr>
            <p:spPr>
              <a:xfrm>
                <a:off x="635025" y="4898044"/>
                <a:ext cx="10855935" cy="1151277"/>
              </a:xfrm>
              <a:prstGeom prst="rect">
                <a:avLst/>
              </a:prstGeom>
              <a:blipFill>
                <a:blip r:embed="rId2"/>
                <a:stretch>
                  <a:fillRect r="-1909" b="-8995"/>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B79EE4B0-BA80-49C1-8753-382CF1333896}"/>
              </a:ext>
            </a:extLst>
          </p:cNvPr>
          <p:cNvSpPr txBox="1"/>
          <p:nvPr/>
        </p:nvSpPr>
        <p:spPr>
          <a:xfrm>
            <a:off x="3561163" y="1714540"/>
            <a:ext cx="483607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４ ２ １ ９ ５</a:t>
            </a:r>
          </a:p>
        </p:txBody>
      </p:sp>
      <p:sp>
        <p:nvSpPr>
          <p:cNvPr id="16" name="テキスト ボックス 15">
            <a:extLst>
              <a:ext uri="{FF2B5EF4-FFF2-40B4-BE49-F238E27FC236}">
                <a16:creationId xmlns:a16="http://schemas.microsoft.com/office/drawing/2014/main" id="{249C5C0E-ECB9-49D8-8FE3-B4FB70680E6D}"/>
              </a:ext>
            </a:extLst>
          </p:cNvPr>
          <p:cNvSpPr txBox="1"/>
          <p:nvPr/>
        </p:nvSpPr>
        <p:spPr>
          <a:xfrm>
            <a:off x="5126761" y="1576040"/>
            <a:ext cx="505918" cy="1200329"/>
          </a:xfrm>
          <a:prstGeom prst="rect">
            <a:avLst/>
          </a:prstGeom>
          <a:noFill/>
        </p:spPr>
        <p:txBody>
          <a:bodyPr wrap="square">
            <a:spAutoFit/>
          </a:bodyPr>
          <a:lstStyle/>
          <a:p>
            <a:r>
              <a:rPr kumimoji="1" lang="en-US" altLang="ja-JP" sz="72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7200" dirty="0">
              <a:solidFill>
                <a:srgbClr val="FF0000"/>
              </a:solidFill>
            </a:endParaRPr>
          </a:p>
        </p:txBody>
      </p:sp>
      <p:sp>
        <p:nvSpPr>
          <p:cNvPr id="3" name="テキスト ボックス 2"/>
          <p:cNvSpPr txBox="1"/>
          <p:nvPr/>
        </p:nvSpPr>
        <p:spPr>
          <a:xfrm>
            <a:off x="635026" y="3205274"/>
            <a:ext cx="10658687" cy="707886"/>
          </a:xfrm>
          <a:prstGeom prst="rect">
            <a:avLst/>
          </a:prstGeom>
          <a:noFill/>
        </p:spPr>
        <p:txBody>
          <a:bodyPr wrap="none" rtlCol="0">
            <a:spAutoFit/>
          </a:bodyPr>
          <a:lstStyle/>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倍</a:t>
            </a:r>
            <a:r>
              <a:rPr lang="ja-JP" altLang="en-US" sz="4000" dirty="0">
                <a:latin typeface="UD デジタル 教科書体 NP-B" panose="02020700000000000000" pitchFamily="18" charset="-128"/>
                <a:ea typeface="UD デジタル 教科書体 NP-B" panose="02020700000000000000" pitchFamily="18" charset="-128"/>
              </a:rPr>
              <a:t>すると小数点は　　　　　　移動します</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p:cNvSpPr txBox="1"/>
          <p:nvPr/>
        </p:nvSpPr>
        <p:spPr>
          <a:xfrm>
            <a:off x="5758296" y="3205274"/>
            <a:ext cx="2749471" cy="707886"/>
          </a:xfrm>
          <a:prstGeom prst="rect">
            <a:avLst/>
          </a:prstGeom>
          <a:noFill/>
        </p:spPr>
        <p:txBody>
          <a:bodyPr wrap="non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右へ１けた</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5" name="テキスト ボックス 24"/>
          <p:cNvSpPr txBox="1"/>
          <p:nvPr/>
        </p:nvSpPr>
        <p:spPr>
          <a:xfrm>
            <a:off x="635026" y="4051659"/>
            <a:ext cx="11171648" cy="707886"/>
          </a:xfrm>
          <a:prstGeom prst="rect">
            <a:avLst/>
          </a:prstGeom>
          <a:noFill/>
        </p:spPr>
        <p:txBody>
          <a:bodyPr wrap="none" rtlCol="0">
            <a:spAutoFit/>
          </a:bodyPr>
          <a:lstStyle/>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倍</a:t>
            </a:r>
            <a:r>
              <a:rPr lang="ja-JP" altLang="en-US" sz="4000" dirty="0">
                <a:latin typeface="UD デジタル 教科書体 NP-B" panose="02020700000000000000" pitchFamily="18" charset="-128"/>
                <a:ea typeface="UD デジタル 教科書体 NP-B" panose="02020700000000000000" pitchFamily="18" charset="-128"/>
              </a:rPr>
              <a:t>すると小数点は　　　　　　移動します</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p:cNvSpPr txBox="1"/>
          <p:nvPr/>
        </p:nvSpPr>
        <p:spPr>
          <a:xfrm>
            <a:off x="5979201" y="4051659"/>
            <a:ext cx="2749471" cy="707886"/>
          </a:xfrm>
          <a:prstGeom prst="rect">
            <a:avLst/>
          </a:prstGeom>
          <a:noFill/>
        </p:spPr>
        <p:txBody>
          <a:bodyPr wrap="non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右へ２けた</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7" name="テキスト ボックス 26"/>
          <p:cNvSpPr txBox="1"/>
          <p:nvPr/>
        </p:nvSpPr>
        <p:spPr>
          <a:xfrm>
            <a:off x="6024921" y="5180699"/>
            <a:ext cx="2749471" cy="707886"/>
          </a:xfrm>
          <a:prstGeom prst="rect">
            <a:avLst/>
          </a:prstGeom>
          <a:noFill/>
        </p:spPr>
        <p:txBody>
          <a:bodyPr wrap="non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左へ１けた</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0582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500"/>
                                        <p:tgtEl>
                                          <p:spTgt spid="27"/>
                                        </p:tgtEl>
                                      </p:cBhvr>
                                    </p:animEffect>
                                  </p:childTnLst>
                                </p:cTn>
                              </p:par>
                            </p:childTnLst>
                          </p:cTn>
                        </p:par>
                        <p:par>
                          <p:cTn id="8" fill="hold">
                            <p:stCondLst>
                              <p:cond delay="1500"/>
                            </p:stCondLst>
                            <p:childTnLst>
                              <p:par>
                                <p:cTn id="9" presetID="63" presetClass="path" presetSubtype="0" accel="50000" decel="50000" fill="hold" grpId="0" nodeType="afterEffect">
                                  <p:stCondLst>
                                    <p:cond delay="0"/>
                                  </p:stCondLst>
                                  <p:childTnLst>
                                    <p:animMotion origin="layout" path="M 4.16667E-6 -1.11111E-6 L -0.07735 -1.11111E-6 " pathEditMode="relative" rAng="0" ptsTypes="AA">
                                      <p:cBhvr>
                                        <p:cTn id="10" dur="1500" fill="hold"/>
                                        <p:tgtEl>
                                          <p:spTgt spid="16"/>
                                        </p:tgtEl>
                                        <p:attrNameLst>
                                          <p:attrName>ppt_x</p:attrName>
                                          <p:attrName>ppt_y</p:attrName>
                                        </p:attrNameLst>
                                      </p:cBhvr>
                                      <p:rCtr x="-38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9EE4B0-BA80-49C1-8753-382CF1333896}"/>
              </a:ext>
            </a:extLst>
          </p:cNvPr>
          <p:cNvSpPr txBox="1"/>
          <p:nvPr/>
        </p:nvSpPr>
        <p:spPr>
          <a:xfrm>
            <a:off x="6154106" y="1767067"/>
            <a:ext cx="2964152"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３１８５ </a:t>
            </a:r>
          </a:p>
        </p:txBody>
      </p:sp>
      <p:sp>
        <p:nvSpPr>
          <p:cNvPr id="4" name="テキスト ボックス 3">
            <a:extLst>
              <a:ext uri="{FF2B5EF4-FFF2-40B4-BE49-F238E27FC236}">
                <a16:creationId xmlns:a16="http://schemas.microsoft.com/office/drawing/2014/main" id="{249C5C0E-ECB9-49D8-8FE3-B4FB70680E6D}"/>
              </a:ext>
            </a:extLst>
          </p:cNvPr>
          <p:cNvSpPr txBox="1"/>
          <p:nvPr/>
        </p:nvSpPr>
        <p:spPr>
          <a:xfrm>
            <a:off x="6681994" y="1589475"/>
            <a:ext cx="505918" cy="1323439"/>
          </a:xfrm>
          <a:prstGeom prst="rect">
            <a:avLst/>
          </a:prstGeom>
          <a:noFill/>
        </p:spPr>
        <p:txBody>
          <a:bodyPr wrap="square">
            <a:spAutoFit/>
          </a:bodyPr>
          <a:lstStyle/>
          <a:p>
            <a:r>
              <a:rPr kumimoji="1" lang="en-US" altLang="ja-JP" sz="80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8000" dirty="0">
              <a:solidFill>
                <a:srgbClr val="FF0000"/>
              </a:solidFill>
            </a:endParaRPr>
          </a:p>
        </p:txBody>
      </p:sp>
      <p:sp>
        <p:nvSpPr>
          <p:cNvPr id="5" name="テキスト ボックス 4">
            <a:extLst>
              <a:ext uri="{FF2B5EF4-FFF2-40B4-BE49-F238E27FC236}">
                <a16:creationId xmlns:a16="http://schemas.microsoft.com/office/drawing/2014/main" id="{A7DD0F38-FC99-439D-8223-A6CE261542EA}"/>
              </a:ext>
            </a:extLst>
          </p:cNvPr>
          <p:cNvSpPr txBox="1"/>
          <p:nvPr/>
        </p:nvSpPr>
        <p:spPr>
          <a:xfrm>
            <a:off x="1142612" y="4036903"/>
            <a:ext cx="4166037"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１００倍すると</a:t>
            </a:r>
          </a:p>
        </p:txBody>
      </p:sp>
      <p:sp>
        <p:nvSpPr>
          <p:cNvPr id="6" name="テキスト ボックス 5">
            <a:extLst>
              <a:ext uri="{FF2B5EF4-FFF2-40B4-BE49-F238E27FC236}">
                <a16:creationId xmlns:a16="http://schemas.microsoft.com/office/drawing/2014/main" id="{A7DD0F38-FC99-439D-8223-A6CE261542EA}"/>
              </a:ext>
            </a:extLst>
          </p:cNvPr>
          <p:cNvSpPr txBox="1"/>
          <p:nvPr/>
        </p:nvSpPr>
        <p:spPr>
          <a:xfrm>
            <a:off x="1142989" y="2889017"/>
            <a:ext cx="3564082"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１０倍すると</a:t>
            </a:r>
          </a:p>
        </p:txBody>
      </p:sp>
      <p:sp>
        <p:nvSpPr>
          <p:cNvPr id="7" name="テキスト ボックス 6">
            <a:extLst>
              <a:ext uri="{FF2B5EF4-FFF2-40B4-BE49-F238E27FC236}">
                <a16:creationId xmlns:a16="http://schemas.microsoft.com/office/drawing/2014/main" id="{A7DD0F38-FC99-439D-8223-A6CE261542EA}"/>
              </a:ext>
            </a:extLst>
          </p:cNvPr>
          <p:cNvSpPr txBox="1"/>
          <p:nvPr/>
        </p:nvSpPr>
        <p:spPr>
          <a:xfrm>
            <a:off x="1142612" y="5184789"/>
            <a:ext cx="4657159"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１０００倍すると</a:t>
            </a:r>
          </a:p>
        </p:txBody>
      </p:sp>
      <p:sp>
        <p:nvSpPr>
          <p:cNvPr id="8" name="テキスト ボックス 7">
            <a:extLst>
              <a:ext uri="{FF2B5EF4-FFF2-40B4-BE49-F238E27FC236}">
                <a16:creationId xmlns:a16="http://schemas.microsoft.com/office/drawing/2014/main" id="{B79EE4B0-BA80-49C1-8753-382CF1333896}"/>
              </a:ext>
            </a:extLst>
          </p:cNvPr>
          <p:cNvSpPr txBox="1"/>
          <p:nvPr/>
        </p:nvSpPr>
        <p:spPr>
          <a:xfrm>
            <a:off x="6154106" y="2839226"/>
            <a:ext cx="2964152"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３１８５ </a:t>
            </a:r>
          </a:p>
        </p:txBody>
      </p:sp>
      <p:sp>
        <p:nvSpPr>
          <p:cNvPr id="9" name="テキスト ボックス 8">
            <a:extLst>
              <a:ext uri="{FF2B5EF4-FFF2-40B4-BE49-F238E27FC236}">
                <a16:creationId xmlns:a16="http://schemas.microsoft.com/office/drawing/2014/main" id="{B79EE4B0-BA80-49C1-8753-382CF1333896}"/>
              </a:ext>
            </a:extLst>
          </p:cNvPr>
          <p:cNvSpPr txBox="1"/>
          <p:nvPr/>
        </p:nvSpPr>
        <p:spPr>
          <a:xfrm>
            <a:off x="6138967" y="3982736"/>
            <a:ext cx="2964152"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３１８５ </a:t>
            </a:r>
          </a:p>
        </p:txBody>
      </p:sp>
      <p:sp>
        <p:nvSpPr>
          <p:cNvPr id="10" name="テキスト ボックス 9">
            <a:extLst>
              <a:ext uri="{FF2B5EF4-FFF2-40B4-BE49-F238E27FC236}">
                <a16:creationId xmlns:a16="http://schemas.microsoft.com/office/drawing/2014/main" id="{B79EE4B0-BA80-49C1-8753-382CF1333896}"/>
              </a:ext>
            </a:extLst>
          </p:cNvPr>
          <p:cNvSpPr txBox="1"/>
          <p:nvPr/>
        </p:nvSpPr>
        <p:spPr>
          <a:xfrm>
            <a:off x="6132513" y="5126246"/>
            <a:ext cx="2964152"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３１８５</a:t>
            </a:r>
          </a:p>
        </p:txBody>
      </p:sp>
      <p:sp>
        <p:nvSpPr>
          <p:cNvPr id="11" name="テキスト ボックス 10">
            <a:extLst>
              <a:ext uri="{FF2B5EF4-FFF2-40B4-BE49-F238E27FC236}">
                <a16:creationId xmlns:a16="http://schemas.microsoft.com/office/drawing/2014/main" id="{249C5C0E-ECB9-49D8-8FE3-B4FB70680E6D}"/>
              </a:ext>
            </a:extLst>
          </p:cNvPr>
          <p:cNvSpPr txBox="1"/>
          <p:nvPr/>
        </p:nvSpPr>
        <p:spPr>
          <a:xfrm>
            <a:off x="7294933" y="2639171"/>
            <a:ext cx="505918" cy="1323439"/>
          </a:xfrm>
          <a:prstGeom prst="rect">
            <a:avLst/>
          </a:prstGeom>
          <a:noFill/>
        </p:spPr>
        <p:txBody>
          <a:bodyPr wrap="square">
            <a:spAutoFit/>
          </a:bodyPr>
          <a:lstStyle/>
          <a:p>
            <a:r>
              <a:rPr kumimoji="1" lang="en-US" altLang="ja-JP" sz="80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8000" dirty="0">
              <a:solidFill>
                <a:srgbClr val="FF0000"/>
              </a:solidFill>
            </a:endParaRPr>
          </a:p>
        </p:txBody>
      </p:sp>
      <p:sp>
        <p:nvSpPr>
          <p:cNvPr id="12" name="テキスト ボックス 11">
            <a:extLst>
              <a:ext uri="{FF2B5EF4-FFF2-40B4-BE49-F238E27FC236}">
                <a16:creationId xmlns:a16="http://schemas.microsoft.com/office/drawing/2014/main" id="{6E2A9547-C1F1-4ED6-80C7-5590A4DEE0C8}"/>
              </a:ext>
            </a:extLst>
          </p:cNvPr>
          <p:cNvSpPr txBox="1"/>
          <p:nvPr/>
        </p:nvSpPr>
        <p:spPr>
          <a:xfrm>
            <a:off x="8023875" y="3830425"/>
            <a:ext cx="505918" cy="1323439"/>
          </a:xfrm>
          <a:prstGeom prst="rect">
            <a:avLst/>
          </a:prstGeom>
          <a:noFill/>
        </p:spPr>
        <p:txBody>
          <a:bodyPr wrap="square">
            <a:spAutoFit/>
          </a:bodyPr>
          <a:lstStyle/>
          <a:p>
            <a:r>
              <a:rPr kumimoji="1" lang="en-US" altLang="ja-JP" sz="80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8000" dirty="0">
              <a:solidFill>
                <a:srgbClr val="FF0000"/>
              </a:solidFill>
            </a:endParaRPr>
          </a:p>
        </p:txBody>
      </p:sp>
      <p:sp>
        <p:nvSpPr>
          <p:cNvPr id="13" name="テキスト ボックス 12">
            <a:extLst>
              <a:ext uri="{FF2B5EF4-FFF2-40B4-BE49-F238E27FC236}">
                <a16:creationId xmlns:a16="http://schemas.microsoft.com/office/drawing/2014/main" id="{3AE9716C-130A-4EAF-924E-DEF4786F4926}"/>
              </a:ext>
            </a:extLst>
          </p:cNvPr>
          <p:cNvSpPr txBox="1"/>
          <p:nvPr/>
        </p:nvSpPr>
        <p:spPr>
          <a:xfrm>
            <a:off x="1539240" y="574877"/>
            <a:ext cx="9235440" cy="923330"/>
          </a:xfrm>
          <a:prstGeom prst="rect">
            <a:avLst/>
          </a:prstGeom>
          <a:noFill/>
          <a:ln>
            <a:solidFill>
              <a:schemeClr val="accent1"/>
            </a:solidFill>
          </a:ln>
        </p:spPr>
        <p:txBody>
          <a:bodyPr wrap="square" rtlCol="0">
            <a:spAutoFit/>
          </a:bodyPr>
          <a:lstStyle/>
          <a:p>
            <a:r>
              <a:rPr lang="ja-JP" altLang="en-US" sz="5400" dirty="0">
                <a:latin typeface="UD デジタル 教科書体 NP-B" panose="02020700000000000000" pitchFamily="18" charset="-128"/>
                <a:ea typeface="UD デジタル 教科書体 NP-B" panose="02020700000000000000" pitchFamily="18" charset="-128"/>
              </a:rPr>
              <a:t>小数点の移り方をまとめよう</a:t>
            </a:r>
            <a:endParaRPr lang="ja-JP" altLang="en-US" sz="54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3529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000"/>
                                        <p:tgtEl>
                                          <p:spTgt spid="9"/>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9EE4B0-BA80-49C1-8753-382CF1333896}"/>
              </a:ext>
            </a:extLst>
          </p:cNvPr>
          <p:cNvSpPr txBox="1"/>
          <p:nvPr/>
        </p:nvSpPr>
        <p:spPr>
          <a:xfrm>
            <a:off x="6154106" y="1767067"/>
            <a:ext cx="2964152"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００２４ </a:t>
            </a:r>
          </a:p>
        </p:txBody>
      </p:sp>
      <p:sp>
        <p:nvSpPr>
          <p:cNvPr id="4" name="テキスト ボックス 3">
            <a:extLst>
              <a:ext uri="{FF2B5EF4-FFF2-40B4-BE49-F238E27FC236}">
                <a16:creationId xmlns:a16="http://schemas.microsoft.com/office/drawing/2014/main" id="{249C5C0E-ECB9-49D8-8FE3-B4FB70680E6D}"/>
              </a:ext>
            </a:extLst>
          </p:cNvPr>
          <p:cNvSpPr txBox="1"/>
          <p:nvPr/>
        </p:nvSpPr>
        <p:spPr>
          <a:xfrm>
            <a:off x="6681994" y="1589475"/>
            <a:ext cx="505918" cy="1323439"/>
          </a:xfrm>
          <a:prstGeom prst="rect">
            <a:avLst/>
          </a:prstGeom>
          <a:noFill/>
        </p:spPr>
        <p:txBody>
          <a:bodyPr wrap="square">
            <a:spAutoFit/>
          </a:bodyPr>
          <a:lstStyle/>
          <a:p>
            <a:r>
              <a:rPr kumimoji="1" lang="en-US" altLang="ja-JP" sz="80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8000" dirty="0">
              <a:solidFill>
                <a:srgbClr val="FF0000"/>
              </a:solidFill>
            </a:endParaRPr>
          </a:p>
        </p:txBody>
      </p:sp>
      <p:sp>
        <p:nvSpPr>
          <p:cNvPr id="5" name="テキスト ボックス 4">
            <a:extLst>
              <a:ext uri="{FF2B5EF4-FFF2-40B4-BE49-F238E27FC236}">
                <a16:creationId xmlns:a16="http://schemas.microsoft.com/office/drawing/2014/main" id="{A7DD0F38-FC99-439D-8223-A6CE261542EA}"/>
              </a:ext>
            </a:extLst>
          </p:cNvPr>
          <p:cNvSpPr txBox="1"/>
          <p:nvPr/>
        </p:nvSpPr>
        <p:spPr>
          <a:xfrm>
            <a:off x="1142612" y="4036903"/>
            <a:ext cx="4166037"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１００倍すると</a:t>
            </a:r>
          </a:p>
        </p:txBody>
      </p:sp>
      <p:sp>
        <p:nvSpPr>
          <p:cNvPr id="6" name="テキスト ボックス 5">
            <a:extLst>
              <a:ext uri="{FF2B5EF4-FFF2-40B4-BE49-F238E27FC236}">
                <a16:creationId xmlns:a16="http://schemas.microsoft.com/office/drawing/2014/main" id="{A7DD0F38-FC99-439D-8223-A6CE261542EA}"/>
              </a:ext>
            </a:extLst>
          </p:cNvPr>
          <p:cNvSpPr txBox="1"/>
          <p:nvPr/>
        </p:nvSpPr>
        <p:spPr>
          <a:xfrm>
            <a:off x="1142989" y="2889017"/>
            <a:ext cx="3564082"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１０倍すると</a:t>
            </a:r>
          </a:p>
        </p:txBody>
      </p:sp>
      <p:sp>
        <p:nvSpPr>
          <p:cNvPr id="7" name="テキスト ボックス 6">
            <a:extLst>
              <a:ext uri="{FF2B5EF4-FFF2-40B4-BE49-F238E27FC236}">
                <a16:creationId xmlns:a16="http://schemas.microsoft.com/office/drawing/2014/main" id="{A7DD0F38-FC99-439D-8223-A6CE261542EA}"/>
              </a:ext>
            </a:extLst>
          </p:cNvPr>
          <p:cNvSpPr txBox="1"/>
          <p:nvPr/>
        </p:nvSpPr>
        <p:spPr>
          <a:xfrm>
            <a:off x="1142612" y="5184789"/>
            <a:ext cx="4657159"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１０００倍すると</a:t>
            </a:r>
          </a:p>
        </p:txBody>
      </p:sp>
      <p:sp>
        <p:nvSpPr>
          <p:cNvPr id="8" name="テキスト ボックス 7">
            <a:extLst>
              <a:ext uri="{FF2B5EF4-FFF2-40B4-BE49-F238E27FC236}">
                <a16:creationId xmlns:a16="http://schemas.microsoft.com/office/drawing/2014/main" id="{B79EE4B0-BA80-49C1-8753-382CF1333896}"/>
              </a:ext>
            </a:extLst>
          </p:cNvPr>
          <p:cNvSpPr txBox="1"/>
          <p:nvPr/>
        </p:nvSpPr>
        <p:spPr>
          <a:xfrm>
            <a:off x="6797040" y="2839226"/>
            <a:ext cx="2321218"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０２４ </a:t>
            </a:r>
          </a:p>
        </p:txBody>
      </p:sp>
      <p:sp>
        <p:nvSpPr>
          <p:cNvPr id="9" name="テキスト ボックス 8">
            <a:extLst>
              <a:ext uri="{FF2B5EF4-FFF2-40B4-BE49-F238E27FC236}">
                <a16:creationId xmlns:a16="http://schemas.microsoft.com/office/drawing/2014/main" id="{B79EE4B0-BA80-49C1-8753-382CF1333896}"/>
              </a:ext>
            </a:extLst>
          </p:cNvPr>
          <p:cNvSpPr txBox="1"/>
          <p:nvPr/>
        </p:nvSpPr>
        <p:spPr>
          <a:xfrm>
            <a:off x="7482839" y="3982736"/>
            <a:ext cx="1620279"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２４ </a:t>
            </a:r>
          </a:p>
        </p:txBody>
      </p:sp>
      <p:sp>
        <p:nvSpPr>
          <p:cNvPr id="10" name="テキスト ボックス 9">
            <a:extLst>
              <a:ext uri="{FF2B5EF4-FFF2-40B4-BE49-F238E27FC236}">
                <a16:creationId xmlns:a16="http://schemas.microsoft.com/office/drawing/2014/main" id="{B79EE4B0-BA80-49C1-8753-382CF1333896}"/>
              </a:ext>
            </a:extLst>
          </p:cNvPr>
          <p:cNvSpPr txBox="1"/>
          <p:nvPr/>
        </p:nvSpPr>
        <p:spPr>
          <a:xfrm>
            <a:off x="7482839" y="5126246"/>
            <a:ext cx="1613826"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２４</a:t>
            </a:r>
          </a:p>
        </p:txBody>
      </p:sp>
      <p:sp>
        <p:nvSpPr>
          <p:cNvPr id="11" name="テキスト ボックス 10">
            <a:extLst>
              <a:ext uri="{FF2B5EF4-FFF2-40B4-BE49-F238E27FC236}">
                <a16:creationId xmlns:a16="http://schemas.microsoft.com/office/drawing/2014/main" id="{249C5C0E-ECB9-49D8-8FE3-B4FB70680E6D}"/>
              </a:ext>
            </a:extLst>
          </p:cNvPr>
          <p:cNvSpPr txBox="1"/>
          <p:nvPr/>
        </p:nvSpPr>
        <p:spPr>
          <a:xfrm>
            <a:off x="7294933" y="2639171"/>
            <a:ext cx="505918" cy="1323439"/>
          </a:xfrm>
          <a:prstGeom prst="rect">
            <a:avLst/>
          </a:prstGeom>
          <a:noFill/>
        </p:spPr>
        <p:txBody>
          <a:bodyPr wrap="square">
            <a:spAutoFit/>
          </a:bodyPr>
          <a:lstStyle/>
          <a:p>
            <a:r>
              <a:rPr kumimoji="1" lang="en-US" altLang="ja-JP" sz="80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8000" dirty="0">
              <a:solidFill>
                <a:srgbClr val="FF0000"/>
              </a:solidFill>
            </a:endParaRPr>
          </a:p>
        </p:txBody>
      </p:sp>
      <p:sp>
        <p:nvSpPr>
          <p:cNvPr id="12" name="テキスト ボックス 11">
            <a:extLst>
              <a:ext uri="{FF2B5EF4-FFF2-40B4-BE49-F238E27FC236}">
                <a16:creationId xmlns:a16="http://schemas.microsoft.com/office/drawing/2014/main" id="{6E2A9547-C1F1-4ED6-80C7-5590A4DEE0C8}"/>
              </a:ext>
            </a:extLst>
          </p:cNvPr>
          <p:cNvSpPr txBox="1"/>
          <p:nvPr/>
        </p:nvSpPr>
        <p:spPr>
          <a:xfrm>
            <a:off x="8023875" y="3830425"/>
            <a:ext cx="505918" cy="1323439"/>
          </a:xfrm>
          <a:prstGeom prst="rect">
            <a:avLst/>
          </a:prstGeom>
          <a:noFill/>
        </p:spPr>
        <p:txBody>
          <a:bodyPr wrap="square">
            <a:spAutoFit/>
          </a:bodyPr>
          <a:lstStyle/>
          <a:p>
            <a:r>
              <a:rPr kumimoji="1" lang="en-US" altLang="ja-JP" sz="80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8000" dirty="0">
              <a:solidFill>
                <a:srgbClr val="FF0000"/>
              </a:solidFill>
            </a:endParaRPr>
          </a:p>
        </p:txBody>
      </p:sp>
      <p:sp>
        <p:nvSpPr>
          <p:cNvPr id="13" name="テキスト ボックス 12">
            <a:extLst>
              <a:ext uri="{FF2B5EF4-FFF2-40B4-BE49-F238E27FC236}">
                <a16:creationId xmlns:a16="http://schemas.microsoft.com/office/drawing/2014/main" id="{3AE9716C-130A-4EAF-924E-DEF4786F4926}"/>
              </a:ext>
            </a:extLst>
          </p:cNvPr>
          <p:cNvSpPr txBox="1"/>
          <p:nvPr/>
        </p:nvSpPr>
        <p:spPr>
          <a:xfrm>
            <a:off x="1142612" y="574877"/>
            <a:ext cx="9814948" cy="923330"/>
          </a:xfrm>
          <a:prstGeom prst="rect">
            <a:avLst/>
          </a:prstGeom>
          <a:noFill/>
          <a:ln>
            <a:solidFill>
              <a:schemeClr val="accent1"/>
            </a:solidFill>
          </a:ln>
        </p:spPr>
        <p:txBody>
          <a:bodyPr wrap="square" rtlCol="0">
            <a:spAutoFit/>
          </a:bodyPr>
          <a:lstStyle/>
          <a:p>
            <a:r>
              <a:rPr lang="ja-JP" altLang="en-US" sz="5400" dirty="0">
                <a:latin typeface="UD デジタル 教科書体 NP-B" panose="02020700000000000000" pitchFamily="18" charset="-128"/>
                <a:ea typeface="UD デジタル 教科書体 NP-B" panose="02020700000000000000" pitchFamily="18" charset="-128"/>
              </a:rPr>
              <a:t>小数点の移り方をまとめよう２</a:t>
            </a:r>
            <a:endParaRPr lang="ja-JP" altLang="en-US" sz="54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88675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000"/>
                                        <p:tgtEl>
                                          <p:spTgt spid="9"/>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9EE4B0-BA80-49C1-8753-382CF1333896}"/>
              </a:ext>
            </a:extLst>
          </p:cNvPr>
          <p:cNvSpPr txBox="1"/>
          <p:nvPr/>
        </p:nvSpPr>
        <p:spPr>
          <a:xfrm>
            <a:off x="6835167" y="1674492"/>
            <a:ext cx="2964152"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２６３７ </a:t>
            </a:r>
          </a:p>
        </p:txBody>
      </p:sp>
      <p:sp>
        <p:nvSpPr>
          <p:cNvPr id="4" name="テキスト ボックス 3">
            <a:extLst>
              <a:ext uri="{FF2B5EF4-FFF2-40B4-BE49-F238E27FC236}">
                <a16:creationId xmlns:a16="http://schemas.microsoft.com/office/drawing/2014/main" id="{249C5C0E-ECB9-49D8-8FE3-B4FB70680E6D}"/>
              </a:ext>
            </a:extLst>
          </p:cNvPr>
          <p:cNvSpPr txBox="1"/>
          <p:nvPr/>
        </p:nvSpPr>
        <p:spPr>
          <a:xfrm>
            <a:off x="8704936" y="1496900"/>
            <a:ext cx="505918" cy="1323439"/>
          </a:xfrm>
          <a:prstGeom prst="rect">
            <a:avLst/>
          </a:prstGeom>
          <a:noFill/>
        </p:spPr>
        <p:txBody>
          <a:bodyPr wrap="square">
            <a:spAutoFit/>
          </a:bodyPr>
          <a:lstStyle/>
          <a:p>
            <a:r>
              <a:rPr kumimoji="1" lang="en-US" altLang="ja-JP" sz="80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8000" dirty="0">
              <a:solidFill>
                <a:srgbClr val="FF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7DD0F38-FC99-439D-8223-A6CE261542EA}"/>
                  </a:ext>
                </a:extLst>
              </p:cNvPr>
              <p:cNvSpPr txBox="1"/>
              <p:nvPr/>
            </p:nvSpPr>
            <p:spPr>
              <a:xfrm>
                <a:off x="1142612" y="2284376"/>
                <a:ext cx="3564082" cy="1257075"/>
              </a:xfrm>
              <a:prstGeom prst="rect">
                <a:avLst/>
              </a:prstGeom>
              <a:noFill/>
            </p:spPr>
            <p:txBody>
              <a:bodyPr wrap="square" rtlCol="0">
                <a:spAutoFit/>
              </a:bodyPr>
              <a:lstStyle/>
              <a:p>
                <a14:m>
                  <m:oMath xmlns:m="http://schemas.openxmlformats.org/officeDocument/2006/math">
                    <m:f>
                      <m:fPr>
                        <m:ctrlPr>
                          <a:rPr lang="en-US" altLang="ja-JP" sz="4400" i="1" dirty="0">
                            <a:latin typeface="Cambria Math" panose="02040503050406030204" pitchFamily="18" charset="0"/>
                            <a:ea typeface="UD デジタル 教科書体 NP-B" panose="02020700000000000000" pitchFamily="18" charset="-128"/>
                          </a:rPr>
                        </m:ctrlPr>
                      </m:fPr>
                      <m:num>
                        <m:r>
                          <a:rPr lang="ja-JP" altLang="en-US" sz="4400" i="1" dirty="0">
                            <a:latin typeface="Cambria Math" panose="02040503050406030204" pitchFamily="18" charset="0"/>
                            <a:ea typeface="UD デジタル 教科書体 NP-B" panose="02020700000000000000" pitchFamily="18" charset="-128"/>
                          </a:rPr>
                          <m:t>１</m:t>
                        </m:r>
                      </m:num>
                      <m:den>
                        <m:r>
                          <a:rPr lang="ja-JP" altLang="en-US" sz="4400" i="1" dirty="0">
                            <a:latin typeface="Cambria Math" panose="02040503050406030204" pitchFamily="18" charset="0"/>
                            <a:ea typeface="UD デジタル 教科書体 NP-B" panose="02020700000000000000" pitchFamily="18" charset="-128"/>
                          </a:rPr>
                          <m:t>１０</m:t>
                        </m:r>
                      </m:den>
                    </m:f>
                  </m:oMath>
                </a14:m>
                <a:r>
                  <a:rPr lang="ja-JP" altLang="en-US" sz="4400" dirty="0">
                    <a:latin typeface="UD デジタル 教科書体 NP-B" panose="02020700000000000000" pitchFamily="18" charset="-128"/>
                    <a:ea typeface="UD デジタル 教科書体 NP-B" panose="02020700000000000000" pitchFamily="18" charset="-128"/>
                  </a:rPr>
                  <a:t>倍すると</a:t>
                </a:r>
              </a:p>
            </p:txBody>
          </p:sp>
        </mc:Choice>
        <mc:Fallback xmlns="">
          <p:sp>
            <p:nvSpPr>
              <p:cNvPr id="6" name="テキスト ボックス 5">
                <a:extLst>
                  <a:ext uri="{FF2B5EF4-FFF2-40B4-BE49-F238E27FC236}">
                    <a16:creationId xmlns:a16="http://schemas.microsoft.com/office/drawing/2014/main" id="{A7DD0F38-FC99-439D-8223-A6CE261542EA}"/>
                  </a:ext>
                </a:extLst>
              </p:cNvPr>
              <p:cNvSpPr txBox="1">
                <a:spLocks noRot="1" noChangeAspect="1" noMove="1" noResize="1" noEditPoints="1" noAdjustHandles="1" noChangeArrowheads="1" noChangeShapeType="1" noTextEdit="1"/>
              </p:cNvSpPr>
              <p:nvPr/>
            </p:nvSpPr>
            <p:spPr>
              <a:xfrm>
                <a:off x="1142612" y="2284376"/>
                <a:ext cx="3564082" cy="1257075"/>
              </a:xfrm>
              <a:prstGeom prst="rect">
                <a:avLst/>
              </a:prstGeom>
              <a:blipFill>
                <a:blip r:embed="rId2"/>
                <a:stretch>
                  <a:fillRect r="-6325" b="-9223"/>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B79EE4B0-BA80-49C1-8753-382CF1333896}"/>
              </a:ext>
            </a:extLst>
          </p:cNvPr>
          <p:cNvSpPr txBox="1"/>
          <p:nvPr/>
        </p:nvSpPr>
        <p:spPr>
          <a:xfrm>
            <a:off x="6835167" y="2633071"/>
            <a:ext cx="2964152"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２６３７ </a:t>
            </a:r>
          </a:p>
        </p:txBody>
      </p:sp>
      <p:sp>
        <p:nvSpPr>
          <p:cNvPr id="9" name="テキスト ボックス 8">
            <a:extLst>
              <a:ext uri="{FF2B5EF4-FFF2-40B4-BE49-F238E27FC236}">
                <a16:creationId xmlns:a16="http://schemas.microsoft.com/office/drawing/2014/main" id="{B79EE4B0-BA80-49C1-8753-382CF1333896}"/>
              </a:ext>
            </a:extLst>
          </p:cNvPr>
          <p:cNvSpPr txBox="1"/>
          <p:nvPr/>
        </p:nvSpPr>
        <p:spPr>
          <a:xfrm>
            <a:off x="6820028" y="3931651"/>
            <a:ext cx="2964152"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２６３７ </a:t>
            </a:r>
          </a:p>
        </p:txBody>
      </p:sp>
      <p:sp>
        <p:nvSpPr>
          <p:cNvPr id="10" name="テキスト ボックス 9">
            <a:extLst>
              <a:ext uri="{FF2B5EF4-FFF2-40B4-BE49-F238E27FC236}">
                <a16:creationId xmlns:a16="http://schemas.microsoft.com/office/drawing/2014/main" id="{B79EE4B0-BA80-49C1-8753-382CF1333896}"/>
              </a:ext>
            </a:extLst>
          </p:cNvPr>
          <p:cNvSpPr txBox="1"/>
          <p:nvPr/>
        </p:nvSpPr>
        <p:spPr>
          <a:xfrm>
            <a:off x="6132512" y="5306175"/>
            <a:ext cx="369728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０２６３７</a:t>
            </a:r>
          </a:p>
        </p:txBody>
      </p:sp>
      <p:sp>
        <p:nvSpPr>
          <p:cNvPr id="11" name="テキスト ボックス 10">
            <a:extLst>
              <a:ext uri="{FF2B5EF4-FFF2-40B4-BE49-F238E27FC236}">
                <a16:creationId xmlns:a16="http://schemas.microsoft.com/office/drawing/2014/main" id="{249C5C0E-ECB9-49D8-8FE3-B4FB70680E6D}"/>
              </a:ext>
            </a:extLst>
          </p:cNvPr>
          <p:cNvSpPr txBox="1"/>
          <p:nvPr/>
        </p:nvSpPr>
        <p:spPr>
          <a:xfrm>
            <a:off x="8042691" y="2484540"/>
            <a:ext cx="505918" cy="1323439"/>
          </a:xfrm>
          <a:prstGeom prst="rect">
            <a:avLst/>
          </a:prstGeom>
          <a:noFill/>
        </p:spPr>
        <p:txBody>
          <a:bodyPr wrap="square">
            <a:spAutoFit/>
          </a:bodyPr>
          <a:lstStyle/>
          <a:p>
            <a:r>
              <a:rPr kumimoji="1" lang="en-US" altLang="ja-JP" sz="80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8000" dirty="0">
              <a:solidFill>
                <a:srgbClr val="FF0000"/>
              </a:solidFill>
            </a:endParaRPr>
          </a:p>
        </p:txBody>
      </p:sp>
      <p:sp>
        <p:nvSpPr>
          <p:cNvPr id="12" name="テキスト ボックス 11">
            <a:extLst>
              <a:ext uri="{FF2B5EF4-FFF2-40B4-BE49-F238E27FC236}">
                <a16:creationId xmlns:a16="http://schemas.microsoft.com/office/drawing/2014/main" id="{6E2A9547-C1F1-4ED6-80C7-5590A4DEE0C8}"/>
              </a:ext>
            </a:extLst>
          </p:cNvPr>
          <p:cNvSpPr txBox="1"/>
          <p:nvPr/>
        </p:nvSpPr>
        <p:spPr>
          <a:xfrm>
            <a:off x="7288043" y="3779999"/>
            <a:ext cx="505918" cy="1323439"/>
          </a:xfrm>
          <a:prstGeom prst="rect">
            <a:avLst/>
          </a:prstGeom>
          <a:noFill/>
        </p:spPr>
        <p:txBody>
          <a:bodyPr wrap="square">
            <a:spAutoFit/>
          </a:bodyPr>
          <a:lstStyle/>
          <a:p>
            <a:r>
              <a:rPr kumimoji="1" lang="en-US" altLang="ja-JP" sz="80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8000" dirty="0">
              <a:solidFill>
                <a:srgbClr val="FF0000"/>
              </a:solidFill>
            </a:endParaRPr>
          </a:p>
        </p:txBody>
      </p:sp>
      <p:sp>
        <p:nvSpPr>
          <p:cNvPr id="14" name="テキスト ボックス 13">
            <a:extLst>
              <a:ext uri="{FF2B5EF4-FFF2-40B4-BE49-F238E27FC236}">
                <a16:creationId xmlns:a16="http://schemas.microsoft.com/office/drawing/2014/main" id="{3AE9716C-130A-4EAF-924E-DEF4786F4926}"/>
              </a:ext>
            </a:extLst>
          </p:cNvPr>
          <p:cNvSpPr txBox="1"/>
          <p:nvPr/>
        </p:nvSpPr>
        <p:spPr>
          <a:xfrm>
            <a:off x="1142612" y="574877"/>
            <a:ext cx="9814948" cy="923330"/>
          </a:xfrm>
          <a:prstGeom prst="rect">
            <a:avLst/>
          </a:prstGeom>
          <a:noFill/>
          <a:ln>
            <a:solidFill>
              <a:schemeClr val="accent1"/>
            </a:solidFill>
          </a:ln>
        </p:spPr>
        <p:txBody>
          <a:bodyPr wrap="square" rtlCol="0">
            <a:spAutoFit/>
          </a:bodyPr>
          <a:lstStyle/>
          <a:p>
            <a:r>
              <a:rPr lang="ja-JP" altLang="en-US" sz="5400" dirty="0">
                <a:latin typeface="UD デジタル 教科書体 NP-B" panose="02020700000000000000" pitchFamily="18" charset="-128"/>
                <a:ea typeface="UD デジタル 教科書体 NP-B" panose="02020700000000000000" pitchFamily="18" charset="-128"/>
              </a:rPr>
              <a:t>小数点の移り方をまとめよう３</a:t>
            </a:r>
            <a:endParaRPr lang="ja-JP" altLang="en-US" sz="5400" dirty="0">
              <a:solidFill>
                <a:srgbClr val="0000FF"/>
              </a:solidFill>
              <a:latin typeface="UD デジタル 教科書体 NP-B" panose="02020700000000000000" pitchFamily="18" charset="-128"/>
              <a:ea typeface="UD デジタル 教科書体 NP-B" panose="02020700000000000000" pitchFamily="18" charset="-128"/>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7DD0F38-FC99-439D-8223-A6CE261542EA}"/>
                  </a:ext>
                </a:extLst>
              </p:cNvPr>
              <p:cNvSpPr txBox="1"/>
              <p:nvPr/>
            </p:nvSpPr>
            <p:spPr>
              <a:xfrm>
                <a:off x="1142612" y="3675871"/>
                <a:ext cx="4145668" cy="1257075"/>
              </a:xfrm>
              <a:prstGeom prst="rect">
                <a:avLst/>
              </a:prstGeom>
              <a:noFill/>
            </p:spPr>
            <p:txBody>
              <a:bodyPr wrap="square" rtlCol="0">
                <a:spAutoFit/>
              </a:bodyPr>
              <a:lstStyle/>
              <a:p>
                <a14:m>
                  <m:oMath xmlns:m="http://schemas.openxmlformats.org/officeDocument/2006/math">
                    <m:f>
                      <m:fPr>
                        <m:ctrlPr>
                          <a:rPr lang="en-US" altLang="ja-JP" sz="4400" i="1" dirty="0">
                            <a:latin typeface="Cambria Math" panose="02040503050406030204" pitchFamily="18" charset="0"/>
                            <a:ea typeface="UD デジタル 教科書体 NP-B" panose="02020700000000000000" pitchFamily="18" charset="-128"/>
                          </a:rPr>
                        </m:ctrlPr>
                      </m:fPr>
                      <m:num>
                        <m:r>
                          <a:rPr lang="ja-JP" altLang="en-US" sz="4400" i="1" dirty="0">
                            <a:latin typeface="Cambria Math" panose="02040503050406030204" pitchFamily="18" charset="0"/>
                            <a:ea typeface="UD デジタル 教科書体 NP-B" panose="02020700000000000000" pitchFamily="18" charset="-128"/>
                          </a:rPr>
                          <m:t>１</m:t>
                        </m:r>
                      </m:num>
                      <m:den>
                        <m:r>
                          <a:rPr lang="ja-JP" altLang="en-US" sz="4400" i="1" dirty="0">
                            <a:latin typeface="Cambria Math" panose="02040503050406030204" pitchFamily="18" charset="0"/>
                            <a:ea typeface="UD デジタル 教科書体 NP-B" panose="02020700000000000000" pitchFamily="18" charset="-128"/>
                          </a:rPr>
                          <m:t>１００</m:t>
                        </m:r>
                      </m:den>
                    </m:f>
                  </m:oMath>
                </a14:m>
                <a:r>
                  <a:rPr lang="ja-JP" altLang="en-US" sz="4400" dirty="0">
                    <a:latin typeface="UD デジタル 教科書体 NP-B" panose="02020700000000000000" pitchFamily="18" charset="-128"/>
                    <a:ea typeface="UD デジタル 教科書体 NP-B" panose="02020700000000000000" pitchFamily="18" charset="-128"/>
                  </a:rPr>
                  <a:t>倍すると</a:t>
                </a:r>
              </a:p>
            </p:txBody>
          </p:sp>
        </mc:Choice>
        <mc:Fallback xmlns="">
          <p:sp>
            <p:nvSpPr>
              <p:cNvPr id="15" name="テキスト ボックス 14">
                <a:extLst>
                  <a:ext uri="{FF2B5EF4-FFF2-40B4-BE49-F238E27FC236}">
                    <a16:creationId xmlns:a16="http://schemas.microsoft.com/office/drawing/2014/main" id="{A7DD0F38-FC99-439D-8223-A6CE261542EA}"/>
                  </a:ext>
                </a:extLst>
              </p:cNvPr>
              <p:cNvSpPr txBox="1">
                <a:spLocks noRot="1" noChangeAspect="1" noMove="1" noResize="1" noEditPoints="1" noAdjustHandles="1" noChangeArrowheads="1" noChangeShapeType="1" noTextEdit="1"/>
              </p:cNvSpPr>
              <p:nvPr/>
            </p:nvSpPr>
            <p:spPr>
              <a:xfrm>
                <a:off x="1142612" y="3675871"/>
                <a:ext cx="4145668" cy="1257075"/>
              </a:xfrm>
              <a:prstGeom prst="rect">
                <a:avLst/>
              </a:prstGeom>
              <a:blipFill>
                <a:blip r:embed="rId3"/>
                <a:stretch>
                  <a:fillRect r="-4846" b="-92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A7DD0F38-FC99-439D-8223-A6CE261542EA}"/>
                  </a:ext>
                </a:extLst>
              </p:cNvPr>
              <p:cNvSpPr txBox="1"/>
              <p:nvPr/>
            </p:nvSpPr>
            <p:spPr>
              <a:xfrm>
                <a:off x="1142612" y="5072247"/>
                <a:ext cx="4785748" cy="1257075"/>
              </a:xfrm>
              <a:prstGeom prst="rect">
                <a:avLst/>
              </a:prstGeom>
              <a:noFill/>
            </p:spPr>
            <p:txBody>
              <a:bodyPr wrap="square" rtlCol="0">
                <a:spAutoFit/>
              </a:bodyPr>
              <a:lstStyle/>
              <a:p>
                <a14:m>
                  <m:oMath xmlns:m="http://schemas.openxmlformats.org/officeDocument/2006/math">
                    <m:f>
                      <m:fPr>
                        <m:ctrlPr>
                          <a:rPr lang="en-US" altLang="ja-JP" sz="4400" i="1" dirty="0">
                            <a:latin typeface="Cambria Math" panose="02040503050406030204" pitchFamily="18" charset="0"/>
                            <a:ea typeface="UD デジタル 教科書体 NP-B" panose="02020700000000000000" pitchFamily="18" charset="-128"/>
                          </a:rPr>
                        </m:ctrlPr>
                      </m:fPr>
                      <m:num>
                        <m:r>
                          <a:rPr lang="ja-JP" altLang="en-US" sz="4400" i="1" dirty="0">
                            <a:latin typeface="Cambria Math" panose="02040503050406030204" pitchFamily="18" charset="0"/>
                            <a:ea typeface="UD デジタル 教科書体 NP-B" panose="02020700000000000000" pitchFamily="18" charset="-128"/>
                          </a:rPr>
                          <m:t>１</m:t>
                        </m:r>
                      </m:num>
                      <m:den>
                        <m:r>
                          <a:rPr lang="ja-JP" altLang="en-US" sz="4400" i="1" dirty="0">
                            <a:latin typeface="Cambria Math" panose="02040503050406030204" pitchFamily="18" charset="0"/>
                            <a:ea typeface="UD デジタル 教科書体 NP-B" panose="02020700000000000000" pitchFamily="18" charset="-128"/>
                          </a:rPr>
                          <m:t>１０００</m:t>
                        </m:r>
                      </m:den>
                    </m:f>
                  </m:oMath>
                </a14:m>
                <a:r>
                  <a:rPr lang="ja-JP" altLang="en-US" sz="4400" dirty="0">
                    <a:latin typeface="UD デジタル 教科書体 NP-B" panose="02020700000000000000" pitchFamily="18" charset="-128"/>
                    <a:ea typeface="UD デジタル 教科書体 NP-B" panose="02020700000000000000" pitchFamily="18" charset="-128"/>
                  </a:rPr>
                  <a:t>倍すると</a:t>
                </a:r>
              </a:p>
            </p:txBody>
          </p:sp>
        </mc:Choice>
        <mc:Fallback xmlns="">
          <p:sp>
            <p:nvSpPr>
              <p:cNvPr id="16" name="テキスト ボックス 15">
                <a:extLst>
                  <a:ext uri="{FF2B5EF4-FFF2-40B4-BE49-F238E27FC236}">
                    <a16:creationId xmlns:a16="http://schemas.microsoft.com/office/drawing/2014/main" id="{A7DD0F38-FC99-439D-8223-A6CE261542EA}"/>
                  </a:ext>
                </a:extLst>
              </p:cNvPr>
              <p:cNvSpPr txBox="1">
                <a:spLocks noRot="1" noChangeAspect="1" noMove="1" noResize="1" noEditPoints="1" noAdjustHandles="1" noChangeArrowheads="1" noChangeShapeType="1" noTextEdit="1"/>
              </p:cNvSpPr>
              <p:nvPr/>
            </p:nvSpPr>
            <p:spPr>
              <a:xfrm>
                <a:off x="1142612" y="5072247"/>
                <a:ext cx="4785748" cy="1257075"/>
              </a:xfrm>
              <a:prstGeom prst="rect">
                <a:avLst/>
              </a:prstGeom>
              <a:blipFill>
                <a:blip r:embed="rId4"/>
                <a:stretch>
                  <a:fillRect r="-2545" b="-9223"/>
                </a:stretch>
              </a:blipFill>
            </p:spPr>
            <p:txBody>
              <a:bodyPr/>
              <a:lstStyle/>
              <a:p>
                <a:r>
                  <a:rPr lang="ja-JP" altLang="en-US">
                    <a:noFill/>
                  </a:rPr>
                  <a:t> </a:t>
                </a:r>
              </a:p>
            </p:txBody>
          </p:sp>
        </mc:Fallback>
      </mc:AlternateContent>
      <p:sp>
        <p:nvSpPr>
          <p:cNvPr id="17" name="テキスト ボックス 16">
            <a:extLst>
              <a:ext uri="{FF2B5EF4-FFF2-40B4-BE49-F238E27FC236}">
                <a16:creationId xmlns:a16="http://schemas.microsoft.com/office/drawing/2014/main" id="{6E2A9547-C1F1-4ED6-80C7-5590A4DEE0C8}"/>
              </a:ext>
            </a:extLst>
          </p:cNvPr>
          <p:cNvSpPr txBox="1"/>
          <p:nvPr/>
        </p:nvSpPr>
        <p:spPr>
          <a:xfrm>
            <a:off x="6606982" y="5181390"/>
            <a:ext cx="505918" cy="1323439"/>
          </a:xfrm>
          <a:prstGeom prst="rect">
            <a:avLst/>
          </a:prstGeom>
          <a:noFill/>
        </p:spPr>
        <p:txBody>
          <a:bodyPr wrap="square">
            <a:spAutoFit/>
          </a:bodyPr>
          <a:lstStyle/>
          <a:p>
            <a:r>
              <a:rPr kumimoji="1" lang="en-US" altLang="ja-JP" sz="80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8000" dirty="0">
              <a:solidFill>
                <a:srgbClr val="FF0000"/>
              </a:solidFill>
            </a:endParaRPr>
          </a:p>
        </p:txBody>
      </p:sp>
    </p:spTree>
    <p:extLst>
      <p:ext uri="{BB962C8B-B14F-4D97-AF65-F5344CB8AC3E}">
        <p14:creationId xmlns:p14="http://schemas.microsoft.com/office/powerpoint/2010/main" val="36462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000"/>
                                        <p:tgtEl>
                                          <p:spTgt spid="9"/>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2000"/>
                                        <p:tgtEl>
                                          <p:spTgt spid="10"/>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9EE4B0-BA80-49C1-8753-382CF1333896}"/>
              </a:ext>
            </a:extLst>
          </p:cNvPr>
          <p:cNvSpPr txBox="1"/>
          <p:nvPr/>
        </p:nvSpPr>
        <p:spPr>
          <a:xfrm>
            <a:off x="6132513" y="662914"/>
            <a:ext cx="2758440" cy="1107996"/>
          </a:xfrm>
          <a:prstGeom prst="rect">
            <a:avLst/>
          </a:prstGeom>
          <a:noFill/>
        </p:spPr>
        <p:txBody>
          <a:bodyPr wrap="square" rtlCol="0">
            <a:spAutoFit/>
          </a:bodyPr>
          <a:lstStyle/>
          <a:p>
            <a:r>
              <a:rPr kumimoji="1" lang="ja-JP" altLang="en-US" sz="6600" dirty="0">
                <a:latin typeface="UD デジタル 教科書体 NP-B" panose="02020700000000000000" pitchFamily="18" charset="-128"/>
                <a:ea typeface="UD デジタル 教科書体 NP-B" panose="02020700000000000000" pitchFamily="18" charset="-128"/>
              </a:rPr>
              <a:t>１２３ </a:t>
            </a:r>
          </a:p>
        </p:txBody>
      </p:sp>
      <p:sp>
        <p:nvSpPr>
          <p:cNvPr id="4" name="テキスト ボックス 3">
            <a:extLst>
              <a:ext uri="{FF2B5EF4-FFF2-40B4-BE49-F238E27FC236}">
                <a16:creationId xmlns:a16="http://schemas.microsoft.com/office/drawing/2014/main" id="{249C5C0E-ECB9-49D8-8FE3-B4FB70680E6D}"/>
              </a:ext>
            </a:extLst>
          </p:cNvPr>
          <p:cNvSpPr txBox="1"/>
          <p:nvPr/>
        </p:nvSpPr>
        <p:spPr>
          <a:xfrm>
            <a:off x="7656979" y="786839"/>
            <a:ext cx="505918" cy="1107996"/>
          </a:xfrm>
          <a:prstGeom prst="rect">
            <a:avLst/>
          </a:prstGeom>
          <a:noFill/>
        </p:spPr>
        <p:txBody>
          <a:bodyPr wrap="square">
            <a:spAutoFit/>
          </a:bodyPr>
          <a:lstStyle/>
          <a:p>
            <a:r>
              <a:rPr kumimoji="1" lang="en-US" altLang="ja-JP" sz="66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6600" dirty="0">
              <a:solidFill>
                <a:srgbClr val="FF0000"/>
              </a:solidFill>
            </a:endParaRPr>
          </a:p>
        </p:txBody>
      </p:sp>
      <p:sp>
        <p:nvSpPr>
          <p:cNvPr id="5" name="テキスト ボックス 4">
            <a:extLst>
              <a:ext uri="{FF2B5EF4-FFF2-40B4-BE49-F238E27FC236}">
                <a16:creationId xmlns:a16="http://schemas.microsoft.com/office/drawing/2014/main" id="{A7DD0F38-FC99-439D-8223-A6CE261542EA}"/>
              </a:ext>
            </a:extLst>
          </p:cNvPr>
          <p:cNvSpPr txBox="1"/>
          <p:nvPr/>
        </p:nvSpPr>
        <p:spPr>
          <a:xfrm>
            <a:off x="1760712" y="3044279"/>
            <a:ext cx="4166037"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１００倍すると</a:t>
            </a:r>
          </a:p>
        </p:txBody>
      </p:sp>
      <p:sp>
        <p:nvSpPr>
          <p:cNvPr id="6" name="テキスト ボックス 5">
            <a:extLst>
              <a:ext uri="{FF2B5EF4-FFF2-40B4-BE49-F238E27FC236}">
                <a16:creationId xmlns:a16="http://schemas.microsoft.com/office/drawing/2014/main" id="{A7DD0F38-FC99-439D-8223-A6CE261542EA}"/>
              </a:ext>
            </a:extLst>
          </p:cNvPr>
          <p:cNvSpPr txBox="1"/>
          <p:nvPr/>
        </p:nvSpPr>
        <p:spPr>
          <a:xfrm>
            <a:off x="1760712" y="2062763"/>
            <a:ext cx="3564082"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１０倍すると</a:t>
            </a:r>
          </a:p>
        </p:txBody>
      </p:sp>
      <p:sp>
        <p:nvSpPr>
          <p:cNvPr id="8" name="テキスト ボックス 7">
            <a:extLst>
              <a:ext uri="{FF2B5EF4-FFF2-40B4-BE49-F238E27FC236}">
                <a16:creationId xmlns:a16="http://schemas.microsoft.com/office/drawing/2014/main" id="{B79EE4B0-BA80-49C1-8753-382CF1333896}"/>
              </a:ext>
            </a:extLst>
          </p:cNvPr>
          <p:cNvSpPr txBox="1"/>
          <p:nvPr/>
        </p:nvSpPr>
        <p:spPr>
          <a:xfrm>
            <a:off x="6132513" y="1893485"/>
            <a:ext cx="2758440" cy="1107996"/>
          </a:xfrm>
          <a:prstGeom prst="rect">
            <a:avLst/>
          </a:prstGeom>
          <a:noFill/>
        </p:spPr>
        <p:txBody>
          <a:bodyPr wrap="square" rtlCol="0">
            <a:spAutoFit/>
          </a:bodyPr>
          <a:lstStyle/>
          <a:p>
            <a:r>
              <a:rPr kumimoji="1" lang="ja-JP" altLang="en-US" sz="6600" dirty="0">
                <a:latin typeface="UD デジタル 教科書体 NP-B" panose="02020700000000000000" pitchFamily="18" charset="-128"/>
                <a:ea typeface="UD デジタル 教科書体 NP-B" panose="02020700000000000000" pitchFamily="18" charset="-128"/>
              </a:rPr>
              <a:t>１２３ </a:t>
            </a:r>
          </a:p>
        </p:txBody>
      </p:sp>
      <p:sp>
        <p:nvSpPr>
          <p:cNvPr id="9" name="テキスト ボックス 8">
            <a:extLst>
              <a:ext uri="{FF2B5EF4-FFF2-40B4-BE49-F238E27FC236}">
                <a16:creationId xmlns:a16="http://schemas.microsoft.com/office/drawing/2014/main" id="{B79EE4B0-BA80-49C1-8753-382CF1333896}"/>
              </a:ext>
            </a:extLst>
          </p:cNvPr>
          <p:cNvSpPr txBox="1"/>
          <p:nvPr/>
        </p:nvSpPr>
        <p:spPr>
          <a:xfrm>
            <a:off x="6132514" y="2940350"/>
            <a:ext cx="3554850" cy="1107996"/>
          </a:xfrm>
          <a:prstGeom prst="rect">
            <a:avLst/>
          </a:prstGeom>
          <a:noFill/>
        </p:spPr>
        <p:txBody>
          <a:bodyPr wrap="square" rtlCol="0">
            <a:spAutoFit/>
          </a:bodyPr>
          <a:lstStyle/>
          <a:p>
            <a:r>
              <a:rPr kumimoji="1" lang="ja-JP" altLang="en-US" sz="6600" dirty="0">
                <a:latin typeface="UD デジタル 教科書体 NP-B" panose="02020700000000000000" pitchFamily="18" charset="-128"/>
                <a:ea typeface="UD デジタル 教科書体 NP-B" panose="02020700000000000000" pitchFamily="18" charset="-128"/>
              </a:rPr>
              <a:t>１２３０ </a:t>
            </a: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A7DD0F38-FC99-439D-8223-A6CE261542EA}"/>
                  </a:ext>
                </a:extLst>
              </p:cNvPr>
              <p:cNvSpPr txBox="1"/>
              <p:nvPr/>
            </p:nvSpPr>
            <p:spPr>
              <a:xfrm>
                <a:off x="1760713" y="5216436"/>
                <a:ext cx="4166037" cy="1257075"/>
              </a:xfrm>
              <a:prstGeom prst="rect">
                <a:avLst/>
              </a:prstGeom>
              <a:noFill/>
            </p:spPr>
            <p:txBody>
              <a:bodyPr wrap="square" rtlCol="0">
                <a:spAutoFit/>
              </a:bodyPr>
              <a:lstStyle/>
              <a:p>
                <a14:m>
                  <m:oMath xmlns:m="http://schemas.openxmlformats.org/officeDocument/2006/math">
                    <m:f>
                      <m:fPr>
                        <m:ctrlPr>
                          <a:rPr kumimoji="1" lang="en-US" altLang="ja-JP" sz="4400" i="1" dirty="0" smtClean="0">
                            <a:latin typeface="Cambria Math" panose="02040503050406030204" pitchFamily="18" charset="0"/>
                            <a:ea typeface="UD デジタル 教科書体 NP-B" panose="02020700000000000000" pitchFamily="18" charset="-128"/>
                          </a:rPr>
                        </m:ctrlPr>
                      </m:fPr>
                      <m:num>
                        <m:r>
                          <a:rPr lang="ja-JP" altLang="en-US" sz="4400" i="1" dirty="0">
                            <a:latin typeface="Cambria Math" panose="02040503050406030204" pitchFamily="18" charset="0"/>
                            <a:ea typeface="UD デジタル 教科書体 NP-B" panose="02020700000000000000" pitchFamily="18" charset="-128"/>
                          </a:rPr>
                          <m:t>１</m:t>
                        </m:r>
                      </m:num>
                      <m:den>
                        <m:r>
                          <a:rPr lang="ja-JP" altLang="en-US" sz="4400" i="1" dirty="0">
                            <a:latin typeface="Cambria Math" panose="02040503050406030204" pitchFamily="18" charset="0"/>
                            <a:ea typeface="UD デジタル 教科書体 NP-B" panose="02020700000000000000" pitchFamily="18" charset="-128"/>
                          </a:rPr>
                          <m:t>１００</m:t>
                        </m:r>
                      </m:den>
                    </m:f>
                  </m:oMath>
                </a14:m>
                <a:r>
                  <a:rPr kumimoji="1" lang="ja-JP" altLang="en-US" sz="4400" dirty="0">
                    <a:latin typeface="UD デジタル 教科書体 NP-B" panose="02020700000000000000" pitchFamily="18" charset="-128"/>
                    <a:ea typeface="UD デジタル 教科書体 NP-B" panose="02020700000000000000" pitchFamily="18" charset="-128"/>
                  </a:rPr>
                  <a:t>倍すると</a:t>
                </a:r>
              </a:p>
            </p:txBody>
          </p:sp>
        </mc:Choice>
        <mc:Fallback xmlns="">
          <p:sp>
            <p:nvSpPr>
              <p:cNvPr id="12" name="テキスト ボックス 11">
                <a:extLst>
                  <a:ext uri="{FF2B5EF4-FFF2-40B4-BE49-F238E27FC236}">
                    <a16:creationId xmlns:a16="http://schemas.microsoft.com/office/drawing/2014/main" id="{A7DD0F38-FC99-439D-8223-A6CE261542EA}"/>
                  </a:ext>
                </a:extLst>
              </p:cNvPr>
              <p:cNvSpPr txBox="1">
                <a:spLocks noRot="1" noChangeAspect="1" noMove="1" noResize="1" noEditPoints="1" noAdjustHandles="1" noChangeArrowheads="1" noChangeShapeType="1" noTextEdit="1"/>
              </p:cNvSpPr>
              <p:nvPr/>
            </p:nvSpPr>
            <p:spPr>
              <a:xfrm>
                <a:off x="1760713" y="5216436"/>
                <a:ext cx="4166037" cy="1257075"/>
              </a:xfrm>
              <a:prstGeom prst="rect">
                <a:avLst/>
              </a:prstGeom>
              <a:blipFill>
                <a:blip r:embed="rId2"/>
                <a:stretch>
                  <a:fillRect r="-4392" b="-92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A7DD0F38-FC99-439D-8223-A6CE261542EA}"/>
                  </a:ext>
                </a:extLst>
              </p:cNvPr>
              <p:cNvSpPr txBox="1"/>
              <p:nvPr/>
            </p:nvSpPr>
            <p:spPr>
              <a:xfrm>
                <a:off x="1760712" y="3918282"/>
                <a:ext cx="3564082" cy="1257075"/>
              </a:xfrm>
              <a:prstGeom prst="rect">
                <a:avLst/>
              </a:prstGeom>
              <a:noFill/>
            </p:spPr>
            <p:txBody>
              <a:bodyPr wrap="square" rtlCol="0">
                <a:spAutoFit/>
              </a:bodyPr>
              <a:lstStyle/>
              <a:p>
                <a14:m>
                  <m:oMath xmlns:m="http://schemas.openxmlformats.org/officeDocument/2006/math">
                    <m:f>
                      <m:fPr>
                        <m:ctrlPr>
                          <a:rPr kumimoji="1" lang="en-US" altLang="ja-JP" sz="4400" i="1" dirty="0" smtClean="0">
                            <a:latin typeface="Cambria Math" panose="02040503050406030204" pitchFamily="18" charset="0"/>
                            <a:ea typeface="UD デジタル 教科書体 NP-B" panose="02020700000000000000" pitchFamily="18" charset="-128"/>
                          </a:rPr>
                        </m:ctrlPr>
                      </m:fPr>
                      <m:num>
                        <m:r>
                          <a:rPr lang="ja-JP" altLang="en-US" sz="4400" i="1" dirty="0">
                            <a:latin typeface="Cambria Math" panose="02040503050406030204" pitchFamily="18" charset="0"/>
                            <a:ea typeface="UD デジタル 教科書体 NP-B" panose="02020700000000000000" pitchFamily="18" charset="-128"/>
                          </a:rPr>
                          <m:t>１</m:t>
                        </m:r>
                      </m:num>
                      <m:den>
                        <m:r>
                          <a:rPr lang="ja-JP" altLang="en-US" sz="4400" i="1" dirty="0">
                            <a:latin typeface="Cambria Math" panose="02040503050406030204" pitchFamily="18" charset="0"/>
                            <a:ea typeface="UD デジタル 教科書体 NP-B" panose="02020700000000000000" pitchFamily="18" charset="-128"/>
                          </a:rPr>
                          <m:t>１０</m:t>
                        </m:r>
                      </m:den>
                    </m:f>
                  </m:oMath>
                </a14:m>
                <a:r>
                  <a:rPr kumimoji="1" lang="ja-JP" altLang="en-US" sz="4400" dirty="0">
                    <a:latin typeface="UD デジタル 教科書体 NP-B" panose="02020700000000000000" pitchFamily="18" charset="-128"/>
                    <a:ea typeface="UD デジタル 教科書体 NP-B" panose="02020700000000000000" pitchFamily="18" charset="-128"/>
                  </a:rPr>
                  <a:t>倍すると</a:t>
                </a:r>
              </a:p>
            </p:txBody>
          </p:sp>
        </mc:Choice>
        <mc:Fallback xmlns="">
          <p:sp>
            <p:nvSpPr>
              <p:cNvPr id="13" name="テキスト ボックス 12">
                <a:extLst>
                  <a:ext uri="{FF2B5EF4-FFF2-40B4-BE49-F238E27FC236}">
                    <a16:creationId xmlns:a16="http://schemas.microsoft.com/office/drawing/2014/main" id="{A7DD0F38-FC99-439D-8223-A6CE261542EA}"/>
                  </a:ext>
                </a:extLst>
              </p:cNvPr>
              <p:cNvSpPr txBox="1">
                <a:spLocks noRot="1" noChangeAspect="1" noMove="1" noResize="1" noEditPoints="1" noAdjustHandles="1" noChangeArrowheads="1" noChangeShapeType="1" noTextEdit="1"/>
              </p:cNvSpPr>
              <p:nvPr/>
            </p:nvSpPr>
            <p:spPr>
              <a:xfrm>
                <a:off x="1760712" y="3918282"/>
                <a:ext cx="3564082" cy="1257075"/>
              </a:xfrm>
              <a:prstGeom prst="rect">
                <a:avLst/>
              </a:prstGeom>
              <a:blipFill>
                <a:blip r:embed="rId3"/>
                <a:stretch>
                  <a:fillRect r="-6336" b="-9223"/>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B79EE4B0-BA80-49C1-8753-382CF1333896}"/>
              </a:ext>
            </a:extLst>
          </p:cNvPr>
          <p:cNvSpPr txBox="1"/>
          <p:nvPr/>
        </p:nvSpPr>
        <p:spPr>
          <a:xfrm>
            <a:off x="6132513" y="4108440"/>
            <a:ext cx="2758440" cy="1107996"/>
          </a:xfrm>
          <a:prstGeom prst="rect">
            <a:avLst/>
          </a:prstGeom>
          <a:noFill/>
        </p:spPr>
        <p:txBody>
          <a:bodyPr wrap="square" rtlCol="0">
            <a:spAutoFit/>
          </a:bodyPr>
          <a:lstStyle/>
          <a:p>
            <a:r>
              <a:rPr kumimoji="1" lang="ja-JP" altLang="en-US" sz="6600" dirty="0">
                <a:latin typeface="UD デジタル 教科書体 NP-B" panose="02020700000000000000" pitchFamily="18" charset="-128"/>
                <a:ea typeface="UD デジタル 教科書体 NP-B" panose="02020700000000000000" pitchFamily="18" charset="-128"/>
              </a:rPr>
              <a:t>１２３ </a:t>
            </a:r>
          </a:p>
        </p:txBody>
      </p:sp>
      <p:sp>
        <p:nvSpPr>
          <p:cNvPr id="15" name="テキスト ボックス 14">
            <a:extLst>
              <a:ext uri="{FF2B5EF4-FFF2-40B4-BE49-F238E27FC236}">
                <a16:creationId xmlns:a16="http://schemas.microsoft.com/office/drawing/2014/main" id="{249C5C0E-ECB9-49D8-8FE3-B4FB70680E6D}"/>
              </a:ext>
            </a:extLst>
          </p:cNvPr>
          <p:cNvSpPr txBox="1"/>
          <p:nvPr/>
        </p:nvSpPr>
        <p:spPr>
          <a:xfrm>
            <a:off x="6845707" y="4187264"/>
            <a:ext cx="505918" cy="1107996"/>
          </a:xfrm>
          <a:prstGeom prst="rect">
            <a:avLst/>
          </a:prstGeom>
          <a:noFill/>
        </p:spPr>
        <p:txBody>
          <a:bodyPr wrap="square">
            <a:spAutoFit/>
          </a:bodyPr>
          <a:lstStyle/>
          <a:p>
            <a:r>
              <a:rPr kumimoji="1" lang="en-US" altLang="ja-JP" sz="66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6600" dirty="0">
              <a:solidFill>
                <a:srgbClr val="FF0000"/>
              </a:solidFill>
            </a:endParaRPr>
          </a:p>
        </p:txBody>
      </p:sp>
      <p:sp>
        <p:nvSpPr>
          <p:cNvPr id="16" name="テキスト ボックス 15">
            <a:extLst>
              <a:ext uri="{FF2B5EF4-FFF2-40B4-BE49-F238E27FC236}">
                <a16:creationId xmlns:a16="http://schemas.microsoft.com/office/drawing/2014/main" id="{B79EE4B0-BA80-49C1-8753-382CF1333896}"/>
              </a:ext>
            </a:extLst>
          </p:cNvPr>
          <p:cNvSpPr txBox="1"/>
          <p:nvPr/>
        </p:nvSpPr>
        <p:spPr>
          <a:xfrm>
            <a:off x="6132513" y="5336624"/>
            <a:ext cx="3554850" cy="1107996"/>
          </a:xfrm>
          <a:prstGeom prst="rect">
            <a:avLst/>
          </a:prstGeom>
          <a:noFill/>
        </p:spPr>
        <p:txBody>
          <a:bodyPr wrap="square" rtlCol="0">
            <a:spAutoFit/>
          </a:bodyPr>
          <a:lstStyle/>
          <a:p>
            <a:r>
              <a:rPr kumimoji="1" lang="ja-JP" altLang="en-US" sz="6600" dirty="0">
                <a:latin typeface="UD デジタル 教科書体 NP-B" panose="02020700000000000000" pitchFamily="18" charset="-128"/>
                <a:ea typeface="UD デジタル 教科書体 NP-B" panose="02020700000000000000" pitchFamily="18" charset="-128"/>
              </a:rPr>
              <a:t>０１２３ </a:t>
            </a:r>
          </a:p>
        </p:txBody>
      </p:sp>
      <p:sp>
        <p:nvSpPr>
          <p:cNvPr id="17" name="テキスト ボックス 16">
            <a:extLst>
              <a:ext uri="{FF2B5EF4-FFF2-40B4-BE49-F238E27FC236}">
                <a16:creationId xmlns:a16="http://schemas.microsoft.com/office/drawing/2014/main" id="{249C5C0E-ECB9-49D8-8FE3-B4FB70680E6D}"/>
              </a:ext>
            </a:extLst>
          </p:cNvPr>
          <p:cNvSpPr txBox="1"/>
          <p:nvPr/>
        </p:nvSpPr>
        <p:spPr>
          <a:xfrm>
            <a:off x="6845707" y="5336624"/>
            <a:ext cx="505918" cy="1107996"/>
          </a:xfrm>
          <a:prstGeom prst="rect">
            <a:avLst/>
          </a:prstGeom>
          <a:noFill/>
        </p:spPr>
        <p:txBody>
          <a:bodyPr wrap="square">
            <a:spAutoFit/>
          </a:bodyPr>
          <a:lstStyle/>
          <a:p>
            <a:r>
              <a:rPr kumimoji="1" lang="en-US" altLang="ja-JP" sz="66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6600" dirty="0">
              <a:solidFill>
                <a:srgbClr val="FF0000"/>
              </a:solidFill>
            </a:endParaRPr>
          </a:p>
        </p:txBody>
      </p:sp>
      <p:sp>
        <p:nvSpPr>
          <p:cNvPr id="18" name="テキスト ボックス 17">
            <a:extLst>
              <a:ext uri="{FF2B5EF4-FFF2-40B4-BE49-F238E27FC236}">
                <a16:creationId xmlns:a16="http://schemas.microsoft.com/office/drawing/2014/main" id="{A7DD0F38-FC99-439D-8223-A6CE261542EA}"/>
              </a:ext>
            </a:extLst>
          </p:cNvPr>
          <p:cNvSpPr txBox="1"/>
          <p:nvPr/>
        </p:nvSpPr>
        <p:spPr>
          <a:xfrm>
            <a:off x="794559" y="660047"/>
            <a:ext cx="4757095" cy="769441"/>
          </a:xfrm>
          <a:prstGeom prst="rect">
            <a:avLst/>
          </a:prstGeom>
          <a:solidFill>
            <a:schemeClr val="accent1">
              <a:lumMod val="20000"/>
              <a:lumOff val="80000"/>
            </a:schemeClr>
          </a:solid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練習をしましょう</a:t>
            </a:r>
          </a:p>
        </p:txBody>
      </p:sp>
    </p:spTree>
    <p:extLst>
      <p:ext uri="{BB962C8B-B14F-4D97-AF65-F5344CB8AC3E}">
        <p14:creationId xmlns:p14="http://schemas.microsoft.com/office/powerpoint/2010/main" val="2204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2250"/>
                                        <p:tgtEl>
                                          <p:spTgt spid="16"/>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9EE4B0-BA80-49C1-8753-382CF1333896}"/>
              </a:ext>
            </a:extLst>
          </p:cNvPr>
          <p:cNvSpPr txBox="1"/>
          <p:nvPr/>
        </p:nvSpPr>
        <p:spPr>
          <a:xfrm>
            <a:off x="5267630" y="625398"/>
            <a:ext cx="170084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７２</a:t>
            </a:r>
          </a:p>
        </p:txBody>
      </p:sp>
      <p:sp>
        <p:nvSpPr>
          <p:cNvPr id="4" name="テキスト ボックス 3">
            <a:extLst>
              <a:ext uri="{FF2B5EF4-FFF2-40B4-BE49-F238E27FC236}">
                <a16:creationId xmlns:a16="http://schemas.microsoft.com/office/drawing/2014/main" id="{249C5C0E-ECB9-49D8-8FE3-B4FB70680E6D}"/>
              </a:ext>
            </a:extLst>
          </p:cNvPr>
          <p:cNvSpPr txBox="1"/>
          <p:nvPr/>
        </p:nvSpPr>
        <p:spPr>
          <a:xfrm>
            <a:off x="5775153" y="592902"/>
            <a:ext cx="505918" cy="1107996"/>
          </a:xfrm>
          <a:prstGeom prst="rect">
            <a:avLst/>
          </a:prstGeom>
          <a:noFill/>
        </p:spPr>
        <p:txBody>
          <a:bodyPr wrap="square">
            <a:spAutoFit/>
          </a:bodyPr>
          <a:lstStyle/>
          <a:p>
            <a:r>
              <a:rPr kumimoji="1" lang="en-US" altLang="ja-JP" sz="66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6600" dirty="0">
              <a:solidFill>
                <a:srgbClr val="FF0000"/>
              </a:solidFill>
            </a:endParaRPr>
          </a:p>
        </p:txBody>
      </p:sp>
      <p:sp>
        <p:nvSpPr>
          <p:cNvPr id="5" name="テキスト ボックス 4">
            <a:extLst>
              <a:ext uri="{FF2B5EF4-FFF2-40B4-BE49-F238E27FC236}">
                <a16:creationId xmlns:a16="http://schemas.microsoft.com/office/drawing/2014/main" id="{A7DD0F38-FC99-439D-8223-A6CE261542EA}"/>
              </a:ext>
            </a:extLst>
          </p:cNvPr>
          <p:cNvSpPr txBox="1"/>
          <p:nvPr/>
        </p:nvSpPr>
        <p:spPr>
          <a:xfrm>
            <a:off x="794559" y="2797992"/>
            <a:ext cx="4166037"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１０００倍する</a:t>
            </a:r>
          </a:p>
        </p:txBody>
      </p:sp>
      <p:sp>
        <p:nvSpPr>
          <p:cNvPr id="6" name="テキスト ボックス 5">
            <a:extLst>
              <a:ext uri="{FF2B5EF4-FFF2-40B4-BE49-F238E27FC236}">
                <a16:creationId xmlns:a16="http://schemas.microsoft.com/office/drawing/2014/main" id="{A7DD0F38-FC99-439D-8223-A6CE261542EA}"/>
              </a:ext>
            </a:extLst>
          </p:cNvPr>
          <p:cNvSpPr txBox="1"/>
          <p:nvPr/>
        </p:nvSpPr>
        <p:spPr>
          <a:xfrm>
            <a:off x="794559" y="1773367"/>
            <a:ext cx="3165060"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１０倍する</a:t>
            </a:r>
          </a:p>
        </p:txBody>
      </p:sp>
      <p:sp>
        <p:nvSpPr>
          <p:cNvPr id="8" name="テキスト ボックス 7">
            <a:extLst>
              <a:ext uri="{FF2B5EF4-FFF2-40B4-BE49-F238E27FC236}">
                <a16:creationId xmlns:a16="http://schemas.microsoft.com/office/drawing/2014/main" id="{B79EE4B0-BA80-49C1-8753-382CF1333896}"/>
              </a:ext>
            </a:extLst>
          </p:cNvPr>
          <p:cNvSpPr txBox="1"/>
          <p:nvPr/>
        </p:nvSpPr>
        <p:spPr>
          <a:xfrm>
            <a:off x="5267630" y="1724571"/>
            <a:ext cx="170084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７２ </a:t>
            </a:r>
          </a:p>
        </p:txBody>
      </p:sp>
      <p:sp>
        <p:nvSpPr>
          <p:cNvPr id="9" name="テキスト ボックス 8">
            <a:extLst>
              <a:ext uri="{FF2B5EF4-FFF2-40B4-BE49-F238E27FC236}">
                <a16:creationId xmlns:a16="http://schemas.microsoft.com/office/drawing/2014/main" id="{B79EE4B0-BA80-49C1-8753-382CF1333896}"/>
              </a:ext>
            </a:extLst>
          </p:cNvPr>
          <p:cNvSpPr txBox="1"/>
          <p:nvPr/>
        </p:nvSpPr>
        <p:spPr>
          <a:xfrm>
            <a:off x="5267630" y="2726990"/>
            <a:ext cx="295052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７２００ </a:t>
            </a: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A7DD0F38-FC99-439D-8223-A6CE261542EA}"/>
                  </a:ext>
                </a:extLst>
              </p:cNvPr>
              <p:cNvSpPr txBox="1"/>
              <p:nvPr/>
            </p:nvSpPr>
            <p:spPr>
              <a:xfrm>
                <a:off x="794560" y="5047158"/>
                <a:ext cx="4166037" cy="1257075"/>
              </a:xfrm>
              <a:prstGeom prst="rect">
                <a:avLst/>
              </a:prstGeom>
              <a:noFill/>
            </p:spPr>
            <p:txBody>
              <a:bodyPr wrap="square" rtlCol="0">
                <a:spAutoFit/>
              </a:bodyPr>
              <a:lstStyle/>
              <a:p>
                <a14:m>
                  <m:oMath xmlns:m="http://schemas.openxmlformats.org/officeDocument/2006/math">
                    <m:f>
                      <m:fPr>
                        <m:ctrlPr>
                          <a:rPr kumimoji="1" lang="en-US" altLang="ja-JP" sz="4400" i="1" dirty="0" smtClean="0">
                            <a:latin typeface="Cambria Math" panose="02040503050406030204" pitchFamily="18" charset="0"/>
                            <a:ea typeface="UD デジタル 教科書体 NP-B" panose="02020700000000000000" pitchFamily="18" charset="-128"/>
                          </a:rPr>
                        </m:ctrlPr>
                      </m:fPr>
                      <m:num>
                        <m:r>
                          <a:rPr lang="ja-JP" altLang="en-US" sz="4400" i="1" dirty="0">
                            <a:latin typeface="Cambria Math" panose="02040503050406030204" pitchFamily="18" charset="0"/>
                            <a:ea typeface="UD デジタル 教科書体 NP-B" panose="02020700000000000000" pitchFamily="18" charset="-128"/>
                          </a:rPr>
                          <m:t>１</m:t>
                        </m:r>
                      </m:num>
                      <m:den>
                        <m:r>
                          <a:rPr lang="ja-JP" altLang="en-US" sz="4400" i="1" dirty="0">
                            <a:latin typeface="Cambria Math" panose="02040503050406030204" pitchFamily="18" charset="0"/>
                            <a:ea typeface="UD デジタル 教科書体 NP-B" panose="02020700000000000000" pitchFamily="18" charset="-128"/>
                          </a:rPr>
                          <m:t>１００</m:t>
                        </m:r>
                      </m:den>
                    </m:f>
                  </m:oMath>
                </a14:m>
                <a:r>
                  <a:rPr kumimoji="1" lang="ja-JP" altLang="en-US" sz="4400" dirty="0">
                    <a:latin typeface="UD デジタル 教科書体 NP-B" panose="02020700000000000000" pitchFamily="18" charset="-128"/>
                    <a:ea typeface="UD デジタル 教科書体 NP-B" panose="02020700000000000000" pitchFamily="18" charset="-128"/>
                  </a:rPr>
                  <a:t>倍する</a:t>
                </a:r>
              </a:p>
            </p:txBody>
          </p:sp>
        </mc:Choice>
        <mc:Fallback xmlns="">
          <p:sp>
            <p:nvSpPr>
              <p:cNvPr id="12" name="テキスト ボックス 11">
                <a:extLst>
                  <a:ext uri="{FF2B5EF4-FFF2-40B4-BE49-F238E27FC236}">
                    <a16:creationId xmlns:a16="http://schemas.microsoft.com/office/drawing/2014/main" id="{A7DD0F38-FC99-439D-8223-A6CE261542EA}"/>
                  </a:ext>
                </a:extLst>
              </p:cNvPr>
              <p:cNvSpPr txBox="1">
                <a:spLocks noRot="1" noChangeAspect="1" noMove="1" noResize="1" noEditPoints="1" noAdjustHandles="1" noChangeArrowheads="1" noChangeShapeType="1" noTextEdit="1"/>
              </p:cNvSpPr>
              <p:nvPr/>
            </p:nvSpPr>
            <p:spPr>
              <a:xfrm>
                <a:off x="794560" y="5047158"/>
                <a:ext cx="4166037" cy="1257075"/>
              </a:xfrm>
              <a:prstGeom prst="rect">
                <a:avLst/>
              </a:prstGeom>
              <a:blipFill>
                <a:blip r:embed="rId2"/>
                <a:stretch>
                  <a:fillRect b="-92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A7DD0F38-FC99-439D-8223-A6CE261542EA}"/>
                  </a:ext>
                </a:extLst>
              </p:cNvPr>
              <p:cNvSpPr txBox="1"/>
              <p:nvPr/>
            </p:nvSpPr>
            <p:spPr>
              <a:xfrm>
                <a:off x="794559" y="3749004"/>
                <a:ext cx="3005064" cy="1257075"/>
              </a:xfrm>
              <a:prstGeom prst="rect">
                <a:avLst/>
              </a:prstGeom>
              <a:noFill/>
            </p:spPr>
            <p:txBody>
              <a:bodyPr wrap="square" rtlCol="0">
                <a:spAutoFit/>
              </a:bodyPr>
              <a:lstStyle/>
              <a:p>
                <a14:m>
                  <m:oMath xmlns:m="http://schemas.openxmlformats.org/officeDocument/2006/math">
                    <m:f>
                      <m:fPr>
                        <m:ctrlPr>
                          <a:rPr kumimoji="1" lang="en-US" altLang="ja-JP" sz="4400" i="1" dirty="0" smtClean="0">
                            <a:latin typeface="Cambria Math" panose="02040503050406030204" pitchFamily="18" charset="0"/>
                            <a:ea typeface="UD デジタル 教科書体 NP-B" panose="02020700000000000000" pitchFamily="18" charset="-128"/>
                          </a:rPr>
                        </m:ctrlPr>
                      </m:fPr>
                      <m:num>
                        <m:r>
                          <a:rPr lang="ja-JP" altLang="en-US" sz="4400" i="1" dirty="0">
                            <a:latin typeface="Cambria Math" panose="02040503050406030204" pitchFamily="18" charset="0"/>
                            <a:ea typeface="UD デジタル 教科書体 NP-B" panose="02020700000000000000" pitchFamily="18" charset="-128"/>
                          </a:rPr>
                          <m:t>１</m:t>
                        </m:r>
                      </m:num>
                      <m:den>
                        <m:r>
                          <a:rPr lang="ja-JP" altLang="en-US" sz="4400" i="1" dirty="0">
                            <a:latin typeface="Cambria Math" panose="02040503050406030204" pitchFamily="18" charset="0"/>
                            <a:ea typeface="UD デジタル 教科書体 NP-B" panose="02020700000000000000" pitchFamily="18" charset="-128"/>
                          </a:rPr>
                          <m:t>１０</m:t>
                        </m:r>
                      </m:den>
                    </m:f>
                  </m:oMath>
                </a14:m>
                <a:r>
                  <a:rPr kumimoji="1" lang="ja-JP" altLang="en-US" sz="4400" dirty="0">
                    <a:latin typeface="UD デジタル 教科書体 NP-B" panose="02020700000000000000" pitchFamily="18" charset="-128"/>
                    <a:ea typeface="UD デジタル 教科書体 NP-B" panose="02020700000000000000" pitchFamily="18" charset="-128"/>
                  </a:rPr>
                  <a:t>倍する</a:t>
                </a:r>
              </a:p>
            </p:txBody>
          </p:sp>
        </mc:Choice>
        <mc:Fallback xmlns="">
          <p:sp>
            <p:nvSpPr>
              <p:cNvPr id="13" name="テキスト ボックス 12">
                <a:extLst>
                  <a:ext uri="{FF2B5EF4-FFF2-40B4-BE49-F238E27FC236}">
                    <a16:creationId xmlns:a16="http://schemas.microsoft.com/office/drawing/2014/main" id="{A7DD0F38-FC99-439D-8223-A6CE261542EA}"/>
                  </a:ext>
                </a:extLst>
              </p:cNvPr>
              <p:cNvSpPr txBox="1">
                <a:spLocks noRot="1" noChangeAspect="1" noMove="1" noResize="1" noEditPoints="1" noAdjustHandles="1" noChangeArrowheads="1" noChangeShapeType="1" noTextEdit="1"/>
              </p:cNvSpPr>
              <p:nvPr/>
            </p:nvSpPr>
            <p:spPr>
              <a:xfrm>
                <a:off x="794559" y="3749004"/>
                <a:ext cx="3005064" cy="1257075"/>
              </a:xfrm>
              <a:prstGeom prst="rect">
                <a:avLst/>
              </a:prstGeom>
              <a:blipFill>
                <a:blip r:embed="rId3"/>
                <a:stretch>
                  <a:fillRect r="-7505" b="-9223"/>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B79EE4B0-BA80-49C1-8753-382CF1333896}"/>
              </a:ext>
            </a:extLst>
          </p:cNvPr>
          <p:cNvSpPr txBox="1"/>
          <p:nvPr/>
        </p:nvSpPr>
        <p:spPr>
          <a:xfrm>
            <a:off x="5267630" y="4002007"/>
            <a:ext cx="229520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０７２ </a:t>
            </a:r>
          </a:p>
        </p:txBody>
      </p:sp>
      <p:sp>
        <p:nvSpPr>
          <p:cNvPr id="15" name="テキスト ボックス 14">
            <a:extLst>
              <a:ext uri="{FF2B5EF4-FFF2-40B4-BE49-F238E27FC236}">
                <a16:creationId xmlns:a16="http://schemas.microsoft.com/office/drawing/2014/main" id="{249C5C0E-ECB9-49D8-8FE3-B4FB70680E6D}"/>
              </a:ext>
            </a:extLst>
          </p:cNvPr>
          <p:cNvSpPr txBox="1"/>
          <p:nvPr/>
        </p:nvSpPr>
        <p:spPr>
          <a:xfrm>
            <a:off x="5822391" y="3961805"/>
            <a:ext cx="505918" cy="1107996"/>
          </a:xfrm>
          <a:prstGeom prst="rect">
            <a:avLst/>
          </a:prstGeom>
          <a:noFill/>
        </p:spPr>
        <p:txBody>
          <a:bodyPr wrap="square">
            <a:spAutoFit/>
          </a:bodyPr>
          <a:lstStyle/>
          <a:p>
            <a:r>
              <a:rPr kumimoji="1" lang="en-US" altLang="ja-JP" sz="66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6600" dirty="0">
              <a:solidFill>
                <a:srgbClr val="FF0000"/>
              </a:solidFill>
            </a:endParaRPr>
          </a:p>
        </p:txBody>
      </p:sp>
      <p:sp>
        <p:nvSpPr>
          <p:cNvPr id="16" name="テキスト ボックス 15">
            <a:extLst>
              <a:ext uri="{FF2B5EF4-FFF2-40B4-BE49-F238E27FC236}">
                <a16:creationId xmlns:a16="http://schemas.microsoft.com/office/drawing/2014/main" id="{B79EE4B0-BA80-49C1-8753-382CF1333896}"/>
              </a:ext>
            </a:extLst>
          </p:cNvPr>
          <p:cNvSpPr txBox="1"/>
          <p:nvPr/>
        </p:nvSpPr>
        <p:spPr>
          <a:xfrm>
            <a:off x="5267630" y="5230191"/>
            <a:ext cx="295052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００７２ </a:t>
            </a:r>
          </a:p>
        </p:txBody>
      </p:sp>
      <p:sp>
        <p:nvSpPr>
          <p:cNvPr id="17" name="テキスト ボックス 16">
            <a:extLst>
              <a:ext uri="{FF2B5EF4-FFF2-40B4-BE49-F238E27FC236}">
                <a16:creationId xmlns:a16="http://schemas.microsoft.com/office/drawing/2014/main" id="{249C5C0E-ECB9-49D8-8FE3-B4FB70680E6D}"/>
              </a:ext>
            </a:extLst>
          </p:cNvPr>
          <p:cNvSpPr txBox="1"/>
          <p:nvPr/>
        </p:nvSpPr>
        <p:spPr>
          <a:xfrm>
            <a:off x="5816181" y="5150596"/>
            <a:ext cx="505918" cy="1107996"/>
          </a:xfrm>
          <a:prstGeom prst="rect">
            <a:avLst/>
          </a:prstGeom>
          <a:noFill/>
        </p:spPr>
        <p:txBody>
          <a:bodyPr wrap="square">
            <a:spAutoFit/>
          </a:bodyPr>
          <a:lstStyle/>
          <a:p>
            <a:r>
              <a:rPr kumimoji="1" lang="en-US" altLang="ja-JP" sz="66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6600" dirty="0">
              <a:solidFill>
                <a:srgbClr val="FF0000"/>
              </a:solidFill>
            </a:endParaRPr>
          </a:p>
        </p:txBody>
      </p:sp>
      <p:sp>
        <p:nvSpPr>
          <p:cNvPr id="18" name="テキスト ボックス 17">
            <a:extLst>
              <a:ext uri="{FF2B5EF4-FFF2-40B4-BE49-F238E27FC236}">
                <a16:creationId xmlns:a16="http://schemas.microsoft.com/office/drawing/2014/main" id="{A7DD0F38-FC99-439D-8223-A6CE261542EA}"/>
              </a:ext>
            </a:extLst>
          </p:cNvPr>
          <p:cNvSpPr txBox="1"/>
          <p:nvPr/>
        </p:nvSpPr>
        <p:spPr>
          <a:xfrm>
            <a:off x="1556559" y="625398"/>
            <a:ext cx="2085801" cy="769441"/>
          </a:xfrm>
          <a:prstGeom prst="rect">
            <a:avLst/>
          </a:prstGeom>
          <a:solidFill>
            <a:schemeClr val="accent1">
              <a:lumMod val="20000"/>
              <a:lumOff val="80000"/>
            </a:schemeClr>
          </a:solid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練習２</a:t>
            </a:r>
          </a:p>
        </p:txBody>
      </p:sp>
      <p:sp>
        <p:nvSpPr>
          <p:cNvPr id="22" name="テキスト ボックス 21">
            <a:extLst>
              <a:ext uri="{FF2B5EF4-FFF2-40B4-BE49-F238E27FC236}">
                <a16:creationId xmlns:a16="http://schemas.microsoft.com/office/drawing/2014/main" id="{B79EE4B0-BA80-49C1-8753-382CF1333896}"/>
              </a:ext>
            </a:extLst>
          </p:cNvPr>
          <p:cNvSpPr txBox="1"/>
          <p:nvPr/>
        </p:nvSpPr>
        <p:spPr>
          <a:xfrm>
            <a:off x="8525192" y="625398"/>
            <a:ext cx="170084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０９</a:t>
            </a:r>
          </a:p>
        </p:txBody>
      </p:sp>
      <p:sp>
        <p:nvSpPr>
          <p:cNvPr id="23" name="テキスト ボックス 22">
            <a:extLst>
              <a:ext uri="{FF2B5EF4-FFF2-40B4-BE49-F238E27FC236}">
                <a16:creationId xmlns:a16="http://schemas.microsoft.com/office/drawing/2014/main" id="{249C5C0E-ECB9-49D8-8FE3-B4FB70680E6D}"/>
              </a:ext>
            </a:extLst>
          </p:cNvPr>
          <p:cNvSpPr txBox="1"/>
          <p:nvPr/>
        </p:nvSpPr>
        <p:spPr>
          <a:xfrm>
            <a:off x="9089071" y="592902"/>
            <a:ext cx="505918" cy="1107996"/>
          </a:xfrm>
          <a:prstGeom prst="rect">
            <a:avLst/>
          </a:prstGeom>
          <a:noFill/>
        </p:spPr>
        <p:txBody>
          <a:bodyPr wrap="square">
            <a:spAutoFit/>
          </a:bodyPr>
          <a:lstStyle/>
          <a:p>
            <a:r>
              <a:rPr kumimoji="1" lang="en-US" altLang="ja-JP" sz="66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6600" dirty="0">
              <a:solidFill>
                <a:srgbClr val="FF0000"/>
              </a:solidFill>
            </a:endParaRPr>
          </a:p>
        </p:txBody>
      </p:sp>
      <p:sp>
        <p:nvSpPr>
          <p:cNvPr id="24" name="テキスト ボックス 23">
            <a:extLst>
              <a:ext uri="{FF2B5EF4-FFF2-40B4-BE49-F238E27FC236}">
                <a16:creationId xmlns:a16="http://schemas.microsoft.com/office/drawing/2014/main" id="{B79EE4B0-BA80-49C1-8753-382CF1333896}"/>
              </a:ext>
            </a:extLst>
          </p:cNvPr>
          <p:cNvSpPr txBox="1"/>
          <p:nvPr/>
        </p:nvSpPr>
        <p:spPr>
          <a:xfrm>
            <a:off x="8525192" y="1724571"/>
            <a:ext cx="95408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９ </a:t>
            </a:r>
          </a:p>
        </p:txBody>
      </p:sp>
      <p:sp>
        <p:nvSpPr>
          <p:cNvPr id="25" name="テキスト ボックス 24">
            <a:extLst>
              <a:ext uri="{FF2B5EF4-FFF2-40B4-BE49-F238E27FC236}">
                <a16:creationId xmlns:a16="http://schemas.microsoft.com/office/drawing/2014/main" id="{B79EE4B0-BA80-49C1-8753-382CF1333896}"/>
              </a:ext>
            </a:extLst>
          </p:cNvPr>
          <p:cNvSpPr txBox="1"/>
          <p:nvPr/>
        </p:nvSpPr>
        <p:spPr>
          <a:xfrm>
            <a:off x="8525192" y="2726990"/>
            <a:ext cx="229520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９００ </a:t>
            </a:r>
          </a:p>
        </p:txBody>
      </p:sp>
      <p:sp>
        <p:nvSpPr>
          <p:cNvPr id="26" name="テキスト ボックス 25">
            <a:extLst>
              <a:ext uri="{FF2B5EF4-FFF2-40B4-BE49-F238E27FC236}">
                <a16:creationId xmlns:a16="http://schemas.microsoft.com/office/drawing/2014/main" id="{B79EE4B0-BA80-49C1-8753-382CF1333896}"/>
              </a:ext>
            </a:extLst>
          </p:cNvPr>
          <p:cNvSpPr txBox="1"/>
          <p:nvPr/>
        </p:nvSpPr>
        <p:spPr>
          <a:xfrm>
            <a:off x="8525192" y="4002007"/>
            <a:ext cx="229520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００９ </a:t>
            </a:r>
          </a:p>
        </p:txBody>
      </p:sp>
      <p:sp>
        <p:nvSpPr>
          <p:cNvPr id="27" name="テキスト ボックス 26">
            <a:extLst>
              <a:ext uri="{FF2B5EF4-FFF2-40B4-BE49-F238E27FC236}">
                <a16:creationId xmlns:a16="http://schemas.microsoft.com/office/drawing/2014/main" id="{249C5C0E-ECB9-49D8-8FE3-B4FB70680E6D}"/>
              </a:ext>
            </a:extLst>
          </p:cNvPr>
          <p:cNvSpPr txBox="1"/>
          <p:nvPr/>
        </p:nvSpPr>
        <p:spPr>
          <a:xfrm>
            <a:off x="9079953" y="3961805"/>
            <a:ext cx="505918" cy="1107996"/>
          </a:xfrm>
          <a:prstGeom prst="rect">
            <a:avLst/>
          </a:prstGeom>
          <a:noFill/>
        </p:spPr>
        <p:txBody>
          <a:bodyPr wrap="square">
            <a:spAutoFit/>
          </a:bodyPr>
          <a:lstStyle/>
          <a:p>
            <a:r>
              <a:rPr kumimoji="1" lang="en-US" altLang="ja-JP" sz="66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6600" dirty="0">
              <a:solidFill>
                <a:srgbClr val="FF0000"/>
              </a:solidFill>
            </a:endParaRPr>
          </a:p>
        </p:txBody>
      </p:sp>
      <p:sp>
        <p:nvSpPr>
          <p:cNvPr id="28" name="テキスト ボックス 27">
            <a:extLst>
              <a:ext uri="{FF2B5EF4-FFF2-40B4-BE49-F238E27FC236}">
                <a16:creationId xmlns:a16="http://schemas.microsoft.com/office/drawing/2014/main" id="{B79EE4B0-BA80-49C1-8753-382CF1333896}"/>
              </a:ext>
            </a:extLst>
          </p:cNvPr>
          <p:cNvSpPr txBox="1"/>
          <p:nvPr/>
        </p:nvSpPr>
        <p:spPr>
          <a:xfrm>
            <a:off x="8525192" y="5230191"/>
            <a:ext cx="295052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０００９ </a:t>
            </a:r>
          </a:p>
        </p:txBody>
      </p:sp>
      <p:sp>
        <p:nvSpPr>
          <p:cNvPr id="29" name="テキスト ボックス 28">
            <a:extLst>
              <a:ext uri="{FF2B5EF4-FFF2-40B4-BE49-F238E27FC236}">
                <a16:creationId xmlns:a16="http://schemas.microsoft.com/office/drawing/2014/main" id="{249C5C0E-ECB9-49D8-8FE3-B4FB70680E6D}"/>
              </a:ext>
            </a:extLst>
          </p:cNvPr>
          <p:cNvSpPr txBox="1"/>
          <p:nvPr/>
        </p:nvSpPr>
        <p:spPr>
          <a:xfrm>
            <a:off x="9073743" y="5150596"/>
            <a:ext cx="505918" cy="1107996"/>
          </a:xfrm>
          <a:prstGeom prst="rect">
            <a:avLst/>
          </a:prstGeom>
          <a:noFill/>
        </p:spPr>
        <p:txBody>
          <a:bodyPr wrap="square">
            <a:spAutoFit/>
          </a:bodyPr>
          <a:lstStyle/>
          <a:p>
            <a:r>
              <a:rPr kumimoji="1" lang="en-US" altLang="ja-JP" sz="66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6600" dirty="0">
              <a:solidFill>
                <a:srgbClr val="FF0000"/>
              </a:solidFill>
            </a:endParaRPr>
          </a:p>
        </p:txBody>
      </p:sp>
    </p:spTree>
    <p:extLst>
      <p:ext uri="{BB962C8B-B14F-4D97-AF65-F5344CB8AC3E}">
        <p14:creationId xmlns:p14="http://schemas.microsoft.com/office/powerpoint/2010/main" val="32386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2000"/>
                                        <p:tgtEl>
                                          <p:spTgt spid="16"/>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1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2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2000"/>
                                        <p:tgtEl>
                                          <p:spTgt spid="26"/>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1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2000"/>
                                        <p:tgtEl>
                                          <p:spTgt spid="28"/>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6" grpId="0"/>
      <p:bldP spid="17" grpId="0"/>
      <p:bldP spid="24" grpId="0"/>
      <p:bldP spid="2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0A39E9-140F-4A53-ABDF-A01300205EBA}"/>
              </a:ext>
            </a:extLst>
          </p:cNvPr>
          <p:cNvSpPr txBox="1"/>
          <p:nvPr/>
        </p:nvSpPr>
        <p:spPr>
          <a:xfrm>
            <a:off x="1132762" y="1671177"/>
            <a:ext cx="8956118"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4.26</a:t>
            </a:r>
            <a:r>
              <a:rPr kumimoji="1" lang="ja-JP" altLang="en-US" sz="4800" dirty="0">
                <a:latin typeface="UD デジタル 教科書体 NP-B" panose="02020700000000000000" pitchFamily="18" charset="-128"/>
                <a:ea typeface="UD デジタル 教科書体 NP-B" panose="02020700000000000000" pitchFamily="18" charset="-128"/>
              </a:rPr>
              <a:t>を　　　　倍すると </a:t>
            </a:r>
            <a:r>
              <a:rPr lang="en-US" altLang="ja-JP" sz="4800" dirty="0">
                <a:latin typeface="UD デジタル 教科書体 NP-B" panose="02020700000000000000" pitchFamily="18" charset="-128"/>
                <a:ea typeface="UD デジタル 教科書体 NP-B" panose="02020700000000000000" pitchFamily="18" charset="-128"/>
              </a:rPr>
              <a:t>42.6</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971E4B89-FAF1-4C75-BB66-ECE76B738971}"/>
              </a:ext>
            </a:extLst>
          </p:cNvPr>
          <p:cNvSpPr txBox="1"/>
          <p:nvPr/>
        </p:nvSpPr>
        <p:spPr>
          <a:xfrm>
            <a:off x="1132762" y="2855900"/>
            <a:ext cx="9123758"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4.26</a:t>
            </a:r>
            <a:r>
              <a:rPr kumimoji="1" lang="ja-JP" altLang="en-US" sz="4800" dirty="0">
                <a:latin typeface="UD デジタル 教科書体 NP-B" panose="02020700000000000000" pitchFamily="18" charset="-128"/>
                <a:ea typeface="UD デジタル 教科書体 NP-B" panose="02020700000000000000" pitchFamily="18" charset="-128"/>
              </a:rPr>
              <a:t>を　　　　倍すると </a:t>
            </a:r>
            <a:r>
              <a:rPr lang="en-US" altLang="ja-JP" sz="4800" dirty="0">
                <a:latin typeface="UD デジタル 教科書体 NP-B" panose="02020700000000000000" pitchFamily="18" charset="-128"/>
                <a:ea typeface="UD デジタル 教科書体 NP-B" panose="02020700000000000000" pitchFamily="18" charset="-128"/>
              </a:rPr>
              <a:t>4260</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78F126D2-E9B6-4E02-A95E-62B5496CF4FE}"/>
              </a:ext>
            </a:extLst>
          </p:cNvPr>
          <p:cNvSpPr txBox="1"/>
          <p:nvPr/>
        </p:nvSpPr>
        <p:spPr>
          <a:xfrm>
            <a:off x="1132762" y="4074369"/>
            <a:ext cx="8681798"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4.26</a:t>
            </a:r>
            <a:r>
              <a:rPr kumimoji="1" lang="ja-JP" altLang="en-US" sz="4800" dirty="0">
                <a:latin typeface="UD デジタル 教科書体 NP-B" panose="02020700000000000000" pitchFamily="18" charset="-128"/>
                <a:ea typeface="UD デジタル 教科書体 NP-B" panose="02020700000000000000" pitchFamily="18" charset="-128"/>
              </a:rPr>
              <a:t>を　　　　倍すると </a:t>
            </a:r>
            <a:r>
              <a:rPr lang="en-US" altLang="ja-JP" sz="4800" dirty="0">
                <a:latin typeface="UD デジタル 教科書体 NP-B" panose="02020700000000000000" pitchFamily="18" charset="-128"/>
                <a:ea typeface="UD デジタル 教科書体 NP-B" panose="02020700000000000000" pitchFamily="18" charset="-128"/>
              </a:rPr>
              <a:t>426</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B1B3F89D-FF7A-4BA2-BD4A-34A22D462907}"/>
              </a:ext>
            </a:extLst>
          </p:cNvPr>
          <p:cNvSpPr txBox="1"/>
          <p:nvPr/>
        </p:nvSpPr>
        <p:spPr>
          <a:xfrm>
            <a:off x="1132762" y="5290003"/>
            <a:ext cx="9337118"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4.26</a:t>
            </a:r>
            <a:r>
              <a:rPr kumimoji="1" lang="ja-JP" altLang="en-US" sz="4800" dirty="0">
                <a:latin typeface="UD デジタル 教科書体 NP-B" panose="02020700000000000000" pitchFamily="18" charset="-128"/>
                <a:ea typeface="UD デジタル 教科書体 NP-B" panose="02020700000000000000" pitchFamily="18" charset="-128"/>
              </a:rPr>
              <a:t>を　　　　倍すると </a:t>
            </a:r>
            <a:r>
              <a:rPr kumimoji="1" lang="en-US" altLang="ja-JP" sz="4800" dirty="0">
                <a:latin typeface="UD デジタル 教科書体 NP-B" panose="02020700000000000000" pitchFamily="18" charset="-128"/>
                <a:ea typeface="UD デジタル 教科書体 NP-B" panose="02020700000000000000" pitchFamily="18" charset="-128"/>
              </a:rPr>
              <a:t>0.</a:t>
            </a:r>
            <a:r>
              <a:rPr lang="en-US" altLang="ja-JP" sz="4800" dirty="0">
                <a:latin typeface="UD デジタル 教科書体 NP-B" panose="02020700000000000000" pitchFamily="18" charset="-128"/>
                <a:ea typeface="UD デジタル 教科書体 NP-B" panose="02020700000000000000" pitchFamily="18" charset="-128"/>
              </a:rPr>
              <a:t>426</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6D220251-F98C-47BC-A32B-1D2B158DB5AB}"/>
                  </a:ext>
                </a:extLst>
              </p:cNvPr>
              <p:cNvSpPr txBox="1"/>
              <p:nvPr/>
            </p:nvSpPr>
            <p:spPr>
              <a:xfrm>
                <a:off x="3764656" y="4933923"/>
                <a:ext cx="1709005" cy="12875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4000" i="1" dirty="0" smtClean="0">
                              <a:solidFill>
                                <a:srgbClr val="FF0000"/>
                              </a:solidFill>
                              <a:latin typeface="Cambria Math" panose="02040503050406030204" pitchFamily="18" charset="0"/>
                              <a:ea typeface="UD デジタル 教科書体 NP-B" panose="02020700000000000000" pitchFamily="18" charset="-128"/>
                            </a:rPr>
                          </m:ctrlPr>
                        </m:fPr>
                        <m:num>
                          <m:r>
                            <a:rPr lang="ja-JP" altLang="en-US" sz="4000" i="1" dirty="0">
                              <a:solidFill>
                                <a:srgbClr val="FF0000"/>
                              </a:solidFill>
                              <a:latin typeface="Cambria Math" panose="02040503050406030204" pitchFamily="18" charset="0"/>
                              <a:ea typeface="UD デジタル 教科書体 NP-B" panose="02020700000000000000" pitchFamily="18" charset="-128"/>
                            </a:rPr>
                            <m:t>１</m:t>
                          </m:r>
                        </m:num>
                        <m:den>
                          <m:r>
                            <a:rPr lang="ja-JP" altLang="en-US" sz="4000" i="1" dirty="0">
                              <a:solidFill>
                                <a:srgbClr val="FF0000"/>
                              </a:solidFill>
                              <a:latin typeface="Cambria Math" panose="02040503050406030204" pitchFamily="18" charset="0"/>
                              <a:ea typeface="UD デジタル 教科書体 NP-B" panose="02020700000000000000" pitchFamily="18" charset="-128"/>
                            </a:rPr>
                            <m:t>１０</m:t>
                          </m:r>
                        </m:den>
                      </m:f>
                    </m:oMath>
                  </m:oMathPara>
                </a14:m>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mc:Choice>
        <mc:Fallback xmlns="">
          <p:sp>
            <p:nvSpPr>
              <p:cNvPr id="10" name="テキスト ボックス 9">
                <a:extLst>
                  <a:ext uri="{FF2B5EF4-FFF2-40B4-BE49-F238E27FC236}">
                    <a16:creationId xmlns:a16="http://schemas.microsoft.com/office/drawing/2014/main" id="{6D220251-F98C-47BC-A32B-1D2B158DB5AB}"/>
                  </a:ext>
                </a:extLst>
              </p:cNvPr>
              <p:cNvSpPr txBox="1">
                <a:spLocks noRot="1" noChangeAspect="1" noMove="1" noResize="1" noEditPoints="1" noAdjustHandles="1" noChangeArrowheads="1" noChangeShapeType="1" noTextEdit="1"/>
              </p:cNvSpPr>
              <p:nvPr/>
            </p:nvSpPr>
            <p:spPr>
              <a:xfrm>
                <a:off x="3764656" y="4933923"/>
                <a:ext cx="1709005" cy="1287597"/>
              </a:xfrm>
              <a:prstGeom prst="rect">
                <a:avLst/>
              </a:prstGeom>
              <a:blipFill>
                <a:blip r:embed="rId2"/>
                <a:stretch>
                  <a:fillRect/>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20071766-706A-4B8A-9F0A-33AEA8735185}"/>
              </a:ext>
            </a:extLst>
          </p:cNvPr>
          <p:cNvSpPr txBox="1"/>
          <p:nvPr/>
        </p:nvSpPr>
        <p:spPr>
          <a:xfrm>
            <a:off x="3741399" y="4045812"/>
            <a:ext cx="1732262" cy="830997"/>
          </a:xfrm>
          <a:prstGeom prst="rect">
            <a:avLst/>
          </a:prstGeom>
          <a:noFill/>
        </p:spPr>
        <p:txBody>
          <a:bodyPr wrap="square" rtlCol="0">
            <a:spAutoFit/>
          </a:bodyPr>
          <a:lstStyle/>
          <a:p>
            <a:pPr algn="ctr"/>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100</a:t>
            </a:r>
            <a:r>
              <a:rPr kumimoji="1" lang="ja-JP" altLang="en-US" sz="4800" dirty="0">
                <a:latin typeface="UD デジタル 教科書体 NP-B" panose="02020700000000000000" pitchFamily="18" charset="-128"/>
                <a:ea typeface="UD デジタル 教科書体 NP-B" panose="02020700000000000000" pitchFamily="18" charset="-128"/>
              </a:rPr>
              <a:t> </a:t>
            </a:r>
          </a:p>
        </p:txBody>
      </p:sp>
      <p:sp>
        <p:nvSpPr>
          <p:cNvPr id="12" name="テキスト ボックス 11">
            <a:extLst>
              <a:ext uri="{FF2B5EF4-FFF2-40B4-BE49-F238E27FC236}">
                <a16:creationId xmlns:a16="http://schemas.microsoft.com/office/drawing/2014/main" id="{C7138D43-F424-46FE-8F8F-C0D8B9888BDE}"/>
              </a:ext>
            </a:extLst>
          </p:cNvPr>
          <p:cNvSpPr txBox="1"/>
          <p:nvPr/>
        </p:nvSpPr>
        <p:spPr>
          <a:xfrm>
            <a:off x="4083387" y="1743364"/>
            <a:ext cx="1071542" cy="830997"/>
          </a:xfrm>
          <a:prstGeom prst="rect">
            <a:avLst/>
          </a:prstGeom>
          <a:noFill/>
        </p:spPr>
        <p:txBody>
          <a:bodyPr wrap="square" rtlCol="0">
            <a:spAutoFit/>
          </a:bodyPr>
          <a:lstStyle/>
          <a:p>
            <a:pPr algn="ctr"/>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10</a:t>
            </a:r>
            <a:r>
              <a:rPr kumimoji="1" lang="ja-JP" altLang="en-US" sz="4400" dirty="0">
                <a:latin typeface="UD デジタル 教科書体 NP-B" panose="02020700000000000000" pitchFamily="18" charset="-128"/>
                <a:ea typeface="UD デジタル 教科書体 NP-B" panose="02020700000000000000" pitchFamily="18" charset="-128"/>
              </a:rPr>
              <a:t> </a:t>
            </a:r>
          </a:p>
        </p:txBody>
      </p:sp>
      <p:sp>
        <p:nvSpPr>
          <p:cNvPr id="13" name="テキスト ボックス 12">
            <a:extLst>
              <a:ext uri="{FF2B5EF4-FFF2-40B4-BE49-F238E27FC236}">
                <a16:creationId xmlns:a16="http://schemas.microsoft.com/office/drawing/2014/main" id="{50C19545-4EB1-4F2F-8B74-CE6ADFBEBF00}"/>
              </a:ext>
            </a:extLst>
          </p:cNvPr>
          <p:cNvSpPr txBox="1"/>
          <p:nvPr/>
        </p:nvSpPr>
        <p:spPr>
          <a:xfrm>
            <a:off x="3563944" y="2877077"/>
            <a:ext cx="2087171" cy="830997"/>
          </a:xfrm>
          <a:prstGeom prst="rect">
            <a:avLst/>
          </a:prstGeom>
          <a:noFill/>
        </p:spPr>
        <p:txBody>
          <a:bodyPr wrap="square" rtlCol="0">
            <a:spAutoFit/>
          </a:bodyPr>
          <a:lstStyle/>
          <a:p>
            <a:pPr algn="ctr"/>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1000</a:t>
            </a:r>
            <a:r>
              <a:rPr kumimoji="1" lang="ja-JP" altLang="en-US" sz="4800" dirty="0">
                <a:latin typeface="UD デジタル 教科書体 NP-B" panose="02020700000000000000" pitchFamily="18" charset="-128"/>
                <a:ea typeface="UD デジタル 教科書体 NP-B" panose="02020700000000000000" pitchFamily="18" charset="-128"/>
              </a:rPr>
              <a:t> </a:t>
            </a:r>
          </a:p>
        </p:txBody>
      </p:sp>
      <p:sp>
        <p:nvSpPr>
          <p:cNvPr id="17" name="テキスト ボックス 16">
            <a:extLst>
              <a:ext uri="{FF2B5EF4-FFF2-40B4-BE49-F238E27FC236}">
                <a16:creationId xmlns:a16="http://schemas.microsoft.com/office/drawing/2014/main" id="{3AE9716C-130A-4EAF-924E-DEF4786F4926}"/>
              </a:ext>
            </a:extLst>
          </p:cNvPr>
          <p:cNvSpPr txBox="1"/>
          <p:nvPr/>
        </p:nvSpPr>
        <p:spPr>
          <a:xfrm>
            <a:off x="1463040" y="452480"/>
            <a:ext cx="8793480" cy="830997"/>
          </a:xfrm>
          <a:prstGeom prst="rect">
            <a:avLst/>
          </a:prstGeom>
          <a:solidFill>
            <a:schemeClr val="accent1">
              <a:lumMod val="20000"/>
              <a:lumOff val="80000"/>
            </a:schemeClr>
          </a:solidFill>
        </p:spPr>
        <p:txBody>
          <a:bodyPr wrap="square" rtlCol="0">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あてはまる数字を書きましょう</a:t>
            </a:r>
            <a:endParaRPr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09615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1E4B89-FAF1-4C75-BB66-ECE76B738971}"/>
              </a:ext>
            </a:extLst>
          </p:cNvPr>
          <p:cNvSpPr txBox="1"/>
          <p:nvPr/>
        </p:nvSpPr>
        <p:spPr>
          <a:xfrm>
            <a:off x="1437279" y="1447852"/>
            <a:ext cx="4552041" cy="830997"/>
          </a:xfrm>
          <a:prstGeom prst="rect">
            <a:avLst/>
          </a:prstGeom>
          <a:noFill/>
        </p:spPr>
        <p:txBody>
          <a:bodyPr wrap="square" rtlCol="0">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① </a:t>
            </a:r>
            <a:r>
              <a:rPr lang="en-US" altLang="ja-JP" sz="4800" dirty="0">
                <a:latin typeface="UD デジタル 教科書体 NP-B" panose="02020700000000000000" pitchFamily="18" charset="-128"/>
                <a:ea typeface="UD デジタル 教科書体 NP-B" panose="02020700000000000000" pitchFamily="18" charset="-128"/>
              </a:rPr>
              <a:t>0.18×10</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78F126D2-E9B6-4E02-A95E-62B5496CF4FE}"/>
              </a:ext>
            </a:extLst>
          </p:cNvPr>
          <p:cNvSpPr txBox="1"/>
          <p:nvPr/>
        </p:nvSpPr>
        <p:spPr>
          <a:xfrm>
            <a:off x="1421513" y="2319017"/>
            <a:ext cx="4909730" cy="830997"/>
          </a:xfrm>
          <a:prstGeom prst="rect">
            <a:avLst/>
          </a:prstGeom>
          <a:noFill/>
        </p:spPr>
        <p:txBody>
          <a:bodyPr wrap="square" rtlCol="0">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② </a:t>
            </a:r>
            <a:r>
              <a:rPr lang="en-US" altLang="ja-JP" sz="4800" dirty="0">
                <a:latin typeface="UD デジタル 教科書体 NP-B" panose="02020700000000000000" pitchFamily="18" charset="-128"/>
                <a:ea typeface="UD デジタル 教科書体 NP-B" panose="02020700000000000000" pitchFamily="18" charset="-128"/>
              </a:rPr>
              <a:t>5.24×100</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B1B3F89D-FF7A-4BA2-BD4A-34A22D462907}"/>
              </a:ext>
            </a:extLst>
          </p:cNvPr>
          <p:cNvSpPr txBox="1"/>
          <p:nvPr/>
        </p:nvSpPr>
        <p:spPr>
          <a:xfrm>
            <a:off x="1421513" y="3193905"/>
            <a:ext cx="5347522" cy="830997"/>
          </a:xfrm>
          <a:prstGeom prst="rect">
            <a:avLst/>
          </a:prstGeom>
          <a:noFill/>
        </p:spPr>
        <p:txBody>
          <a:bodyPr wrap="square" rtlCol="0">
            <a:spAutoFit/>
          </a:bodyPr>
          <a:lstStyle/>
          <a:p>
            <a:r>
              <a:rPr kumimoji="1" lang="ja-JP" altLang="en-US" sz="4800" dirty="0">
                <a:latin typeface="UD デジタル 教科書体 NP-B" panose="02020700000000000000" pitchFamily="18" charset="-128"/>
                <a:ea typeface="UD デジタル 教科書体 NP-B" panose="02020700000000000000" pitchFamily="18" charset="-128"/>
              </a:rPr>
              <a:t>③ </a:t>
            </a:r>
            <a:r>
              <a:rPr kumimoji="1" lang="en-US" altLang="ja-JP" sz="4800" dirty="0">
                <a:latin typeface="UD デジタル 教科書体 NP-B" panose="02020700000000000000" pitchFamily="18" charset="-128"/>
                <a:ea typeface="UD デジタル 教科書体 NP-B" panose="02020700000000000000" pitchFamily="18" charset="-128"/>
              </a:rPr>
              <a:t>0.39×1000</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50C19545-4EB1-4F2F-8B74-CE6ADFBEBF00}"/>
              </a:ext>
            </a:extLst>
          </p:cNvPr>
          <p:cNvSpPr txBox="1"/>
          <p:nvPr/>
        </p:nvSpPr>
        <p:spPr>
          <a:xfrm>
            <a:off x="7421880" y="1458646"/>
            <a:ext cx="1432560" cy="830997"/>
          </a:xfrm>
          <a:prstGeom prst="rect">
            <a:avLst/>
          </a:prstGeom>
          <a:noFill/>
        </p:spPr>
        <p:txBody>
          <a:bodyPr wrap="square" rtlCol="0">
            <a:spAutoFit/>
          </a:bodyPr>
          <a:lstStyle/>
          <a:p>
            <a:pPr algn="ctr"/>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1.8</a:t>
            </a:r>
            <a:r>
              <a:rPr kumimoji="1" lang="ja-JP" altLang="en-US" sz="4800" dirty="0">
                <a:latin typeface="UD デジタル 教科書体 NP-B" panose="02020700000000000000" pitchFamily="18" charset="-128"/>
                <a:ea typeface="UD デジタル 教科書体 NP-B" panose="02020700000000000000" pitchFamily="18" charset="-128"/>
              </a:rPr>
              <a:t> </a:t>
            </a:r>
          </a:p>
        </p:txBody>
      </p:sp>
      <p:sp>
        <p:nvSpPr>
          <p:cNvPr id="14" name="テキスト ボックス 13">
            <a:extLst>
              <a:ext uri="{FF2B5EF4-FFF2-40B4-BE49-F238E27FC236}">
                <a16:creationId xmlns:a16="http://schemas.microsoft.com/office/drawing/2014/main" id="{8134B8F2-E21F-4C37-AFA3-39AA48B58E30}"/>
              </a:ext>
            </a:extLst>
          </p:cNvPr>
          <p:cNvSpPr txBox="1"/>
          <p:nvPr/>
        </p:nvSpPr>
        <p:spPr>
          <a:xfrm>
            <a:off x="7421880" y="2319016"/>
            <a:ext cx="1646090" cy="830997"/>
          </a:xfrm>
          <a:prstGeom prst="rect">
            <a:avLst/>
          </a:prstGeom>
          <a:noFill/>
        </p:spPr>
        <p:txBody>
          <a:bodyPr wrap="square" rtlCol="0">
            <a:spAutoFit/>
          </a:bodyPr>
          <a:lstStyle/>
          <a:p>
            <a:pPr algn="ctr"/>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524</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BE6EC436-3A9F-43CD-91C9-C918BB7016FE}"/>
              </a:ext>
            </a:extLst>
          </p:cNvPr>
          <p:cNvSpPr txBox="1"/>
          <p:nvPr/>
        </p:nvSpPr>
        <p:spPr>
          <a:xfrm>
            <a:off x="7421880" y="3193905"/>
            <a:ext cx="1646091" cy="830997"/>
          </a:xfrm>
          <a:prstGeom prst="rect">
            <a:avLst/>
          </a:prstGeom>
          <a:noFill/>
        </p:spPr>
        <p:txBody>
          <a:bodyPr wrap="square" rtlCol="0">
            <a:spAutoFit/>
          </a:bodyPr>
          <a:lstStyle/>
          <a:p>
            <a:pPr algn="ctr"/>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390</a:t>
            </a:r>
            <a:r>
              <a:rPr kumimoji="1" lang="ja-JP" altLang="en-US" sz="4800" dirty="0">
                <a:latin typeface="UD デジタル 教科書体 NP-B" panose="02020700000000000000" pitchFamily="18" charset="-128"/>
                <a:ea typeface="UD デジタル 教科書体 NP-B" panose="02020700000000000000" pitchFamily="18" charset="-128"/>
              </a:rPr>
              <a:t> </a:t>
            </a:r>
          </a:p>
        </p:txBody>
      </p:sp>
      <p:sp>
        <p:nvSpPr>
          <p:cNvPr id="9" name="テキスト ボックス 8">
            <a:extLst>
              <a:ext uri="{FF2B5EF4-FFF2-40B4-BE49-F238E27FC236}">
                <a16:creationId xmlns:a16="http://schemas.microsoft.com/office/drawing/2014/main" id="{3AE9716C-130A-4EAF-924E-DEF4786F4926}"/>
              </a:ext>
            </a:extLst>
          </p:cNvPr>
          <p:cNvSpPr txBox="1"/>
          <p:nvPr/>
        </p:nvSpPr>
        <p:spPr>
          <a:xfrm>
            <a:off x="1463040" y="452480"/>
            <a:ext cx="6507480" cy="830997"/>
          </a:xfrm>
          <a:prstGeom prst="rect">
            <a:avLst/>
          </a:prstGeom>
          <a:solidFill>
            <a:schemeClr val="accent1">
              <a:lumMod val="20000"/>
              <a:lumOff val="80000"/>
            </a:schemeClr>
          </a:solidFill>
        </p:spPr>
        <p:txBody>
          <a:bodyPr wrap="square" rtlCol="0">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次の計算をしましょう</a:t>
            </a:r>
            <a:endParaRPr lang="ja-JP" altLang="en-US" sz="4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971E4B89-FAF1-4C75-BB66-ECE76B738971}"/>
              </a:ext>
            </a:extLst>
          </p:cNvPr>
          <p:cNvSpPr txBox="1"/>
          <p:nvPr/>
        </p:nvSpPr>
        <p:spPr>
          <a:xfrm>
            <a:off x="1414767" y="4097429"/>
            <a:ext cx="3783574" cy="830997"/>
          </a:xfrm>
          <a:prstGeom prst="rect">
            <a:avLst/>
          </a:prstGeom>
          <a:noFill/>
        </p:spPr>
        <p:txBody>
          <a:bodyPr wrap="square" rtlCol="0">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④ </a:t>
            </a:r>
            <a:r>
              <a:rPr lang="en-US" altLang="ja-JP" sz="4800" dirty="0">
                <a:latin typeface="UD デジタル 教科書体 NP-B" panose="02020700000000000000" pitchFamily="18" charset="-128"/>
                <a:ea typeface="UD デジタル 教科書体 NP-B" panose="02020700000000000000" pitchFamily="18" charset="-128"/>
              </a:rPr>
              <a:t>6.8÷10</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78F126D2-E9B6-4E02-A95E-62B5496CF4FE}"/>
              </a:ext>
            </a:extLst>
          </p:cNvPr>
          <p:cNvSpPr txBox="1"/>
          <p:nvPr/>
        </p:nvSpPr>
        <p:spPr>
          <a:xfrm>
            <a:off x="1414767" y="5000953"/>
            <a:ext cx="4759342" cy="830997"/>
          </a:xfrm>
          <a:prstGeom prst="rect">
            <a:avLst/>
          </a:prstGeom>
          <a:noFill/>
        </p:spPr>
        <p:txBody>
          <a:bodyPr wrap="square" rtlCol="0">
            <a:spAutoFit/>
          </a:bodyPr>
          <a:lstStyle/>
          <a:p>
            <a:r>
              <a:rPr lang="ja-JP" altLang="en-US" sz="4800" dirty="0">
                <a:latin typeface="UD デジタル 教科書体 NP-B" panose="02020700000000000000" pitchFamily="18" charset="-128"/>
                <a:ea typeface="UD デジタル 教科書体 NP-B" panose="02020700000000000000" pitchFamily="18" charset="-128"/>
              </a:rPr>
              <a:t>⑤ </a:t>
            </a:r>
            <a:r>
              <a:rPr lang="en-US" altLang="ja-JP" sz="4800" dirty="0">
                <a:latin typeface="UD デジタル 教科書体 NP-B" panose="02020700000000000000" pitchFamily="18" charset="-128"/>
                <a:ea typeface="UD デジタル 教科書体 NP-B" panose="02020700000000000000" pitchFamily="18" charset="-128"/>
              </a:rPr>
              <a:t>32.8÷100</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B1B3F89D-FF7A-4BA2-BD4A-34A22D462907}"/>
              </a:ext>
            </a:extLst>
          </p:cNvPr>
          <p:cNvSpPr txBox="1"/>
          <p:nvPr/>
        </p:nvSpPr>
        <p:spPr>
          <a:xfrm>
            <a:off x="1414767" y="5868766"/>
            <a:ext cx="5435929" cy="830997"/>
          </a:xfrm>
          <a:prstGeom prst="rect">
            <a:avLst/>
          </a:prstGeom>
          <a:noFill/>
        </p:spPr>
        <p:txBody>
          <a:bodyPr wrap="square" rtlCol="0">
            <a:spAutoFit/>
          </a:bodyPr>
          <a:lstStyle/>
          <a:p>
            <a:r>
              <a:rPr kumimoji="1" lang="ja-JP" altLang="en-US" sz="4800" dirty="0">
                <a:latin typeface="UD デジタル 教科書体 NP-B" panose="02020700000000000000" pitchFamily="18" charset="-128"/>
                <a:ea typeface="UD デジタル 教科書体 NP-B" panose="02020700000000000000" pitchFamily="18" charset="-128"/>
              </a:rPr>
              <a:t>⑥ </a:t>
            </a:r>
            <a:r>
              <a:rPr kumimoji="1" lang="en-US" altLang="ja-JP" sz="4800" dirty="0">
                <a:latin typeface="UD デジタル 教科書体 NP-B" panose="02020700000000000000" pitchFamily="18" charset="-128"/>
                <a:ea typeface="UD デジタル 教科書体 NP-B" panose="02020700000000000000" pitchFamily="18" charset="-128"/>
              </a:rPr>
              <a:t>41.5÷1000</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50C19545-4EB1-4F2F-8B74-CE6ADFBEBF00}"/>
              </a:ext>
            </a:extLst>
          </p:cNvPr>
          <p:cNvSpPr txBox="1"/>
          <p:nvPr/>
        </p:nvSpPr>
        <p:spPr>
          <a:xfrm>
            <a:off x="7421880" y="4129759"/>
            <a:ext cx="1809463" cy="830997"/>
          </a:xfrm>
          <a:prstGeom prst="rect">
            <a:avLst/>
          </a:prstGeom>
          <a:noFill/>
        </p:spPr>
        <p:txBody>
          <a:bodyPr wrap="square" rtlCol="0">
            <a:spAutoFit/>
          </a:bodyPr>
          <a:lstStyle/>
          <a:p>
            <a:pPr algn="ctr"/>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0.68</a:t>
            </a:r>
            <a:r>
              <a:rPr kumimoji="1" lang="ja-JP" altLang="en-US" sz="4800" dirty="0">
                <a:latin typeface="UD デジタル 教科書体 NP-B" panose="02020700000000000000" pitchFamily="18" charset="-128"/>
                <a:ea typeface="UD デジタル 教科書体 NP-B" panose="02020700000000000000" pitchFamily="18" charset="-128"/>
              </a:rPr>
              <a:t> </a:t>
            </a:r>
          </a:p>
        </p:txBody>
      </p:sp>
      <p:sp>
        <p:nvSpPr>
          <p:cNvPr id="17" name="テキスト ボックス 16">
            <a:extLst>
              <a:ext uri="{FF2B5EF4-FFF2-40B4-BE49-F238E27FC236}">
                <a16:creationId xmlns:a16="http://schemas.microsoft.com/office/drawing/2014/main" id="{8134B8F2-E21F-4C37-AFA3-39AA48B58E30}"/>
              </a:ext>
            </a:extLst>
          </p:cNvPr>
          <p:cNvSpPr txBox="1"/>
          <p:nvPr/>
        </p:nvSpPr>
        <p:spPr>
          <a:xfrm>
            <a:off x="7421880" y="4989059"/>
            <a:ext cx="2243156" cy="830997"/>
          </a:xfrm>
          <a:prstGeom prst="rect">
            <a:avLst/>
          </a:prstGeom>
          <a:noFill/>
        </p:spPr>
        <p:txBody>
          <a:bodyPr wrap="square" rtlCol="0">
            <a:spAutoFit/>
          </a:bodyPr>
          <a:lstStyle/>
          <a:p>
            <a:pPr algn="ctr"/>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0.328</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a16="http://schemas.microsoft.com/office/drawing/2014/main" id="{BE6EC436-3A9F-43CD-91C9-C918BB7016FE}"/>
              </a:ext>
            </a:extLst>
          </p:cNvPr>
          <p:cNvSpPr txBox="1"/>
          <p:nvPr/>
        </p:nvSpPr>
        <p:spPr>
          <a:xfrm>
            <a:off x="7421880" y="5868765"/>
            <a:ext cx="2647100" cy="830997"/>
          </a:xfrm>
          <a:prstGeom prst="rect">
            <a:avLst/>
          </a:prstGeom>
          <a:noFill/>
        </p:spPr>
        <p:txBody>
          <a:bodyPr wrap="square" rtlCol="0">
            <a:spAutoFit/>
          </a:bodyPr>
          <a:lstStyle/>
          <a:p>
            <a:pPr algn="ctr"/>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0.0415</a:t>
            </a:r>
            <a:r>
              <a:rPr kumimoji="1" lang="ja-JP" altLang="en-US" sz="4800" dirty="0">
                <a:latin typeface="UD デジタル 教科書体 NP-B" panose="02020700000000000000" pitchFamily="18" charset="-128"/>
                <a:ea typeface="UD デジタル 教科書体 NP-B" panose="02020700000000000000" pitchFamily="18" charset="-128"/>
              </a:rPr>
              <a:t> </a:t>
            </a:r>
          </a:p>
        </p:txBody>
      </p:sp>
    </p:spTree>
    <p:extLst>
      <p:ext uri="{BB962C8B-B14F-4D97-AF65-F5344CB8AC3E}">
        <p14:creationId xmlns:p14="http://schemas.microsoft.com/office/powerpoint/2010/main" val="315591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1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二等辺三角形 1">
            <a:extLst>
              <a:ext uri="{FF2B5EF4-FFF2-40B4-BE49-F238E27FC236}">
                <a16:creationId xmlns:a16="http://schemas.microsoft.com/office/drawing/2014/main" id="{4FECE772-B87E-415C-AF8B-15EA8EF03565}"/>
              </a:ext>
            </a:extLst>
          </p:cNvPr>
          <p:cNvSpPr/>
          <p:nvPr/>
        </p:nvSpPr>
        <p:spPr>
          <a:xfrm>
            <a:off x="684381" y="569247"/>
            <a:ext cx="989350" cy="1015663"/>
          </a:xfrm>
          <a:prstGeom prst="triangle">
            <a:avLst/>
          </a:prstGeom>
          <a:noFill/>
          <a:ln w="57150">
            <a:solidFill>
              <a:srgbClr val="3366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400" dirty="0"/>
          </a:p>
        </p:txBody>
      </p:sp>
      <p:sp>
        <p:nvSpPr>
          <p:cNvPr id="3" name="テキスト ボックス 2">
            <a:extLst>
              <a:ext uri="{FF2B5EF4-FFF2-40B4-BE49-F238E27FC236}">
                <a16:creationId xmlns:a16="http://schemas.microsoft.com/office/drawing/2014/main" id="{F82E9108-5747-4E90-8BD9-AE70D13BD23C}"/>
              </a:ext>
            </a:extLst>
          </p:cNvPr>
          <p:cNvSpPr txBox="1"/>
          <p:nvPr/>
        </p:nvSpPr>
        <p:spPr>
          <a:xfrm>
            <a:off x="684381" y="735526"/>
            <a:ext cx="989350" cy="1015663"/>
          </a:xfrm>
          <a:prstGeom prst="rect">
            <a:avLst/>
          </a:prstGeom>
          <a:noFill/>
        </p:spPr>
        <p:txBody>
          <a:bodyPr wrap="square" rtlCol="0">
            <a:spAutoFit/>
          </a:bodyPr>
          <a:lstStyle/>
          <a:p>
            <a:r>
              <a:rPr lang="ja-JP" altLang="en-US" sz="6000" dirty="0">
                <a:solidFill>
                  <a:srgbClr val="3366FF"/>
                </a:solidFill>
                <a:latin typeface="UD デジタル 教科書体 NP-B" panose="02020700000000000000" pitchFamily="18" charset="-128"/>
                <a:ea typeface="UD デジタル 教科書体 NP-B" panose="02020700000000000000" pitchFamily="18" charset="-128"/>
              </a:rPr>
              <a:t>４</a:t>
            </a:r>
            <a:endParaRPr kumimoji="1" lang="ja-JP" altLang="en-US" sz="6000" dirty="0">
              <a:solidFill>
                <a:srgbClr val="3366FF"/>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837FB3C6-E00E-42F7-B21B-BBFAF4886764}"/>
              </a:ext>
            </a:extLst>
          </p:cNvPr>
          <p:cNvSpPr txBox="1"/>
          <p:nvPr/>
        </p:nvSpPr>
        <p:spPr>
          <a:xfrm>
            <a:off x="2057390" y="939908"/>
            <a:ext cx="4958265"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2.367</a:t>
            </a:r>
            <a:r>
              <a:rPr lang="ja-JP" altLang="en-US" sz="4800" dirty="0">
                <a:latin typeface="UD デジタル 教科書体 NP-B" panose="02020700000000000000" pitchFamily="18" charset="-128"/>
                <a:ea typeface="UD デジタル 教科書体 NP-B" panose="02020700000000000000" pitchFamily="18" charset="-128"/>
              </a:rPr>
              <a:t>の</a:t>
            </a:r>
            <a:r>
              <a:rPr lang="en-US" altLang="ja-JP" sz="4800" dirty="0">
                <a:latin typeface="UD デジタル 教科書体 NP-B" panose="02020700000000000000" pitchFamily="18" charset="-128"/>
                <a:ea typeface="UD デジタル 教科書体 NP-B" panose="02020700000000000000" pitchFamily="18" charset="-128"/>
              </a:rPr>
              <a:t>10</a:t>
            </a:r>
            <a:r>
              <a:rPr lang="ja-JP" altLang="en-US" sz="4800" dirty="0">
                <a:latin typeface="UD デジタル 教科書体 NP-B" panose="02020700000000000000" pitchFamily="18" charset="-128"/>
                <a:ea typeface="UD デジタル 教科書体 NP-B" panose="02020700000000000000" pitchFamily="18" charset="-128"/>
              </a:rPr>
              <a:t>倍は</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21DAD772-0874-40D8-951C-11C6CB62B886}"/>
              </a:ext>
            </a:extLst>
          </p:cNvPr>
          <p:cNvSpPr txBox="1"/>
          <p:nvPr/>
        </p:nvSpPr>
        <p:spPr>
          <a:xfrm>
            <a:off x="2057390" y="1779300"/>
            <a:ext cx="5305107"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2.367</a:t>
            </a:r>
            <a:r>
              <a:rPr lang="ja-JP" altLang="en-US" sz="4800" dirty="0">
                <a:latin typeface="UD デジタル 教科書体 NP-B" panose="02020700000000000000" pitchFamily="18" charset="-128"/>
                <a:ea typeface="UD デジタル 教科書体 NP-B" panose="02020700000000000000" pitchFamily="18" charset="-128"/>
              </a:rPr>
              <a:t>の</a:t>
            </a:r>
            <a:r>
              <a:rPr lang="en-US" altLang="ja-JP" sz="4800" dirty="0">
                <a:latin typeface="UD デジタル 教科書体 NP-B" panose="02020700000000000000" pitchFamily="18" charset="-128"/>
                <a:ea typeface="UD デジタル 教科書体 NP-B" panose="02020700000000000000" pitchFamily="18" charset="-128"/>
              </a:rPr>
              <a:t>100</a:t>
            </a:r>
            <a:r>
              <a:rPr lang="ja-JP" altLang="en-US" sz="4800" dirty="0">
                <a:latin typeface="UD デジタル 教科書体 NP-B" panose="02020700000000000000" pitchFamily="18" charset="-128"/>
                <a:ea typeface="UD デジタル 教科書体 NP-B" panose="02020700000000000000" pitchFamily="18" charset="-128"/>
              </a:rPr>
              <a:t>倍は</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A8083A72-AE72-4629-B813-9938FD0597B9}"/>
              </a:ext>
            </a:extLst>
          </p:cNvPr>
          <p:cNvSpPr txBox="1"/>
          <p:nvPr/>
        </p:nvSpPr>
        <p:spPr>
          <a:xfrm>
            <a:off x="2057390" y="2673167"/>
            <a:ext cx="5872665"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2.367</a:t>
            </a:r>
            <a:r>
              <a:rPr lang="ja-JP" altLang="en-US" sz="4800" dirty="0">
                <a:latin typeface="UD デジタル 教科書体 NP-B" panose="02020700000000000000" pitchFamily="18" charset="-128"/>
                <a:ea typeface="UD デジタル 教科書体 NP-B" panose="02020700000000000000" pitchFamily="18" charset="-128"/>
              </a:rPr>
              <a:t>の</a:t>
            </a:r>
            <a:r>
              <a:rPr lang="en-US" altLang="ja-JP" sz="4800" dirty="0">
                <a:latin typeface="UD デジタル 教科書体 NP-B" panose="02020700000000000000" pitchFamily="18" charset="-128"/>
                <a:ea typeface="UD デジタル 教科書体 NP-B" panose="02020700000000000000" pitchFamily="18" charset="-128"/>
              </a:rPr>
              <a:t>1000</a:t>
            </a:r>
            <a:r>
              <a:rPr lang="ja-JP" altLang="en-US" sz="4800" dirty="0">
                <a:latin typeface="UD デジタル 教科書体 NP-B" panose="02020700000000000000" pitchFamily="18" charset="-128"/>
                <a:ea typeface="UD デジタル 教科書体 NP-B" panose="02020700000000000000" pitchFamily="18" charset="-128"/>
              </a:rPr>
              <a:t>倍は</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4A42AEFC-CA83-4657-8EFE-1614C52288F1}"/>
              </a:ext>
            </a:extLst>
          </p:cNvPr>
          <p:cNvSpPr txBox="1"/>
          <p:nvPr/>
        </p:nvSpPr>
        <p:spPr>
          <a:xfrm>
            <a:off x="2057390" y="3711566"/>
            <a:ext cx="4958265"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0.082</a:t>
            </a:r>
            <a:r>
              <a:rPr lang="ja-JP" altLang="en-US" sz="4800" dirty="0">
                <a:latin typeface="UD デジタル 教科書体 NP-B" panose="02020700000000000000" pitchFamily="18" charset="-128"/>
                <a:ea typeface="UD デジタル 教科書体 NP-B" panose="02020700000000000000" pitchFamily="18" charset="-128"/>
              </a:rPr>
              <a:t>の</a:t>
            </a:r>
            <a:r>
              <a:rPr lang="en-US" altLang="ja-JP" sz="4800" dirty="0">
                <a:latin typeface="UD デジタル 教科書体 NP-B" panose="02020700000000000000" pitchFamily="18" charset="-128"/>
                <a:ea typeface="UD デジタル 教科書体 NP-B" panose="02020700000000000000" pitchFamily="18" charset="-128"/>
              </a:rPr>
              <a:t>10</a:t>
            </a:r>
            <a:r>
              <a:rPr lang="ja-JP" altLang="en-US" sz="4800" dirty="0">
                <a:latin typeface="UD デジタル 教科書体 NP-B" panose="02020700000000000000" pitchFamily="18" charset="-128"/>
                <a:ea typeface="UD デジタル 教科書体 NP-B" panose="02020700000000000000" pitchFamily="18" charset="-128"/>
              </a:rPr>
              <a:t>倍は</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EB6B336B-1AF2-4172-B8ED-E7D5F89E3D79}"/>
              </a:ext>
            </a:extLst>
          </p:cNvPr>
          <p:cNvSpPr txBox="1"/>
          <p:nvPr/>
        </p:nvSpPr>
        <p:spPr>
          <a:xfrm>
            <a:off x="2057390" y="4559353"/>
            <a:ext cx="5305107"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0.082</a:t>
            </a:r>
            <a:r>
              <a:rPr lang="ja-JP" altLang="en-US" sz="4800" dirty="0">
                <a:latin typeface="UD デジタル 教科書体 NP-B" panose="02020700000000000000" pitchFamily="18" charset="-128"/>
                <a:ea typeface="UD デジタル 教科書体 NP-B" panose="02020700000000000000" pitchFamily="18" charset="-128"/>
              </a:rPr>
              <a:t>の</a:t>
            </a:r>
            <a:r>
              <a:rPr lang="en-US" altLang="ja-JP" sz="4800" dirty="0">
                <a:latin typeface="UD デジタル 教科書体 NP-B" panose="02020700000000000000" pitchFamily="18" charset="-128"/>
                <a:ea typeface="UD デジタル 教科書体 NP-B" panose="02020700000000000000" pitchFamily="18" charset="-128"/>
              </a:rPr>
              <a:t>100</a:t>
            </a:r>
            <a:r>
              <a:rPr lang="ja-JP" altLang="en-US" sz="4800" dirty="0">
                <a:latin typeface="UD デジタル 教科書体 NP-B" panose="02020700000000000000" pitchFamily="18" charset="-128"/>
                <a:ea typeface="UD デジタル 教科書体 NP-B" panose="02020700000000000000" pitchFamily="18" charset="-128"/>
              </a:rPr>
              <a:t>倍は</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5629A353-2ACB-494E-8C3A-3B639C6B4716}"/>
              </a:ext>
            </a:extLst>
          </p:cNvPr>
          <p:cNvSpPr txBox="1"/>
          <p:nvPr/>
        </p:nvSpPr>
        <p:spPr>
          <a:xfrm>
            <a:off x="2057390" y="5405592"/>
            <a:ext cx="5872665"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0.082</a:t>
            </a:r>
            <a:r>
              <a:rPr lang="ja-JP" altLang="en-US" sz="4800" dirty="0">
                <a:latin typeface="UD デジタル 教科書体 NP-B" panose="02020700000000000000" pitchFamily="18" charset="-128"/>
                <a:ea typeface="UD デジタル 教科書体 NP-B" panose="02020700000000000000" pitchFamily="18" charset="-128"/>
              </a:rPr>
              <a:t>の</a:t>
            </a:r>
            <a:r>
              <a:rPr lang="en-US" altLang="ja-JP" sz="4800" dirty="0">
                <a:latin typeface="UD デジタル 教科書体 NP-B" panose="02020700000000000000" pitchFamily="18" charset="-128"/>
                <a:ea typeface="UD デジタル 教科書体 NP-B" panose="02020700000000000000" pitchFamily="18" charset="-128"/>
              </a:rPr>
              <a:t>1000</a:t>
            </a:r>
            <a:r>
              <a:rPr lang="ja-JP" altLang="en-US" sz="4800" dirty="0">
                <a:latin typeface="UD デジタル 教科書体 NP-B" panose="02020700000000000000" pitchFamily="18" charset="-128"/>
                <a:ea typeface="UD デジタル 教科書体 NP-B" panose="02020700000000000000" pitchFamily="18" charset="-128"/>
              </a:rPr>
              <a:t>倍は</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B66EE02F-9694-4B0B-A2FE-3BC2ED4D740F}"/>
              </a:ext>
            </a:extLst>
          </p:cNvPr>
          <p:cNvSpPr txBox="1"/>
          <p:nvPr/>
        </p:nvSpPr>
        <p:spPr>
          <a:xfrm>
            <a:off x="7930055" y="939908"/>
            <a:ext cx="2406668"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23.67</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E7FEA066-2ED7-475F-9085-A991A4A63B39}"/>
              </a:ext>
            </a:extLst>
          </p:cNvPr>
          <p:cNvSpPr txBox="1"/>
          <p:nvPr/>
        </p:nvSpPr>
        <p:spPr>
          <a:xfrm>
            <a:off x="7930055" y="1779299"/>
            <a:ext cx="2406668"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236.7</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7BF5AD8A-9728-49D2-BE33-7ADEA0921F66}"/>
              </a:ext>
            </a:extLst>
          </p:cNvPr>
          <p:cNvSpPr txBox="1"/>
          <p:nvPr/>
        </p:nvSpPr>
        <p:spPr>
          <a:xfrm>
            <a:off x="7930056" y="2697917"/>
            <a:ext cx="2081048"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2367</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5916F9E7-3337-4BE1-B08D-1B69D2B7FC30}"/>
              </a:ext>
            </a:extLst>
          </p:cNvPr>
          <p:cNvSpPr txBox="1"/>
          <p:nvPr/>
        </p:nvSpPr>
        <p:spPr>
          <a:xfrm>
            <a:off x="7930055" y="3632341"/>
            <a:ext cx="1797269"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0.82</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a16="http://schemas.microsoft.com/office/drawing/2014/main" id="{B31ADC08-8D54-497B-BB99-D2C6E6DC7E34}"/>
              </a:ext>
            </a:extLst>
          </p:cNvPr>
          <p:cNvSpPr txBox="1"/>
          <p:nvPr/>
        </p:nvSpPr>
        <p:spPr>
          <a:xfrm>
            <a:off x="7930055" y="4471732"/>
            <a:ext cx="1481959"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8.2</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61E13AEB-6F15-48AD-9D12-CC6780EA127B}"/>
              </a:ext>
            </a:extLst>
          </p:cNvPr>
          <p:cNvSpPr txBox="1"/>
          <p:nvPr/>
        </p:nvSpPr>
        <p:spPr>
          <a:xfrm>
            <a:off x="7930055" y="5390350"/>
            <a:ext cx="1481959"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82</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1019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7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75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75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二等辺三角形 1">
            <a:extLst>
              <a:ext uri="{FF2B5EF4-FFF2-40B4-BE49-F238E27FC236}">
                <a16:creationId xmlns:a16="http://schemas.microsoft.com/office/drawing/2014/main" id="{4FECE772-B87E-415C-AF8B-15EA8EF03565}"/>
              </a:ext>
            </a:extLst>
          </p:cNvPr>
          <p:cNvSpPr/>
          <p:nvPr/>
        </p:nvSpPr>
        <p:spPr>
          <a:xfrm>
            <a:off x="684381" y="569247"/>
            <a:ext cx="989350" cy="1015663"/>
          </a:xfrm>
          <a:prstGeom prst="triangle">
            <a:avLst/>
          </a:prstGeom>
          <a:noFill/>
          <a:ln w="57150">
            <a:solidFill>
              <a:srgbClr val="3366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400" dirty="0"/>
          </a:p>
        </p:txBody>
      </p:sp>
      <p:sp>
        <p:nvSpPr>
          <p:cNvPr id="3" name="テキスト ボックス 2">
            <a:extLst>
              <a:ext uri="{FF2B5EF4-FFF2-40B4-BE49-F238E27FC236}">
                <a16:creationId xmlns:a16="http://schemas.microsoft.com/office/drawing/2014/main" id="{F82E9108-5747-4E90-8BD9-AE70D13BD23C}"/>
              </a:ext>
            </a:extLst>
          </p:cNvPr>
          <p:cNvSpPr txBox="1"/>
          <p:nvPr/>
        </p:nvSpPr>
        <p:spPr>
          <a:xfrm>
            <a:off x="684381" y="735526"/>
            <a:ext cx="989350" cy="1015663"/>
          </a:xfrm>
          <a:prstGeom prst="rect">
            <a:avLst/>
          </a:prstGeom>
          <a:noFill/>
        </p:spPr>
        <p:txBody>
          <a:bodyPr wrap="square" rtlCol="0">
            <a:spAutoFit/>
          </a:bodyPr>
          <a:lstStyle/>
          <a:p>
            <a:r>
              <a:rPr lang="ja-JP" altLang="en-US" sz="6000" dirty="0">
                <a:solidFill>
                  <a:srgbClr val="3366FF"/>
                </a:solidFill>
                <a:latin typeface="UD デジタル 教科書体 NP-B" panose="02020700000000000000" pitchFamily="18" charset="-128"/>
                <a:ea typeface="UD デジタル 教科書体 NP-B" panose="02020700000000000000" pitchFamily="18" charset="-128"/>
              </a:rPr>
              <a:t>４</a:t>
            </a:r>
            <a:endParaRPr kumimoji="1" lang="ja-JP" altLang="en-US" sz="6000" dirty="0">
              <a:solidFill>
                <a:srgbClr val="3366FF"/>
              </a:solidFill>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A96DA153-55CF-4CD3-8C2E-32F1EFF0B5B2}"/>
              </a:ext>
            </a:extLst>
          </p:cNvPr>
          <p:cNvSpPr txBox="1"/>
          <p:nvPr/>
        </p:nvSpPr>
        <p:spPr>
          <a:xfrm>
            <a:off x="2057391" y="753913"/>
            <a:ext cx="4038610"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0.5</a:t>
            </a:r>
            <a:r>
              <a:rPr lang="ja-JP" altLang="en-US" sz="4800" dirty="0">
                <a:latin typeface="UD デジタル 教科書体 NP-B" panose="02020700000000000000" pitchFamily="18" charset="-128"/>
                <a:ea typeface="UD デジタル 教科書体 NP-B" panose="02020700000000000000" pitchFamily="18" charset="-128"/>
              </a:rPr>
              <a:t>の</a:t>
            </a:r>
            <a:r>
              <a:rPr lang="en-US" altLang="ja-JP" sz="4800" dirty="0">
                <a:latin typeface="UD デジタル 教科書体 NP-B" panose="02020700000000000000" pitchFamily="18" charset="-128"/>
                <a:ea typeface="UD デジタル 教科書体 NP-B" panose="02020700000000000000" pitchFamily="18" charset="-128"/>
              </a:rPr>
              <a:t>10</a:t>
            </a:r>
            <a:r>
              <a:rPr lang="ja-JP" altLang="en-US" sz="4800" dirty="0">
                <a:latin typeface="UD デジタル 教科書体 NP-B" panose="02020700000000000000" pitchFamily="18" charset="-128"/>
                <a:ea typeface="UD デジタル 教科書体 NP-B" panose="02020700000000000000" pitchFamily="18" charset="-128"/>
              </a:rPr>
              <a:t>倍は</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C0B74D0B-3CDB-4E13-828C-80DF1E97EC46}"/>
              </a:ext>
            </a:extLst>
          </p:cNvPr>
          <p:cNvSpPr txBox="1"/>
          <p:nvPr/>
        </p:nvSpPr>
        <p:spPr>
          <a:xfrm>
            <a:off x="2057391" y="1684937"/>
            <a:ext cx="4611424"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0.5</a:t>
            </a:r>
            <a:r>
              <a:rPr lang="ja-JP" altLang="en-US" sz="4800" dirty="0">
                <a:latin typeface="UD デジタル 教科書体 NP-B" panose="02020700000000000000" pitchFamily="18" charset="-128"/>
                <a:ea typeface="UD デジタル 教科書体 NP-B" panose="02020700000000000000" pitchFamily="18" charset="-128"/>
              </a:rPr>
              <a:t>の</a:t>
            </a:r>
            <a:r>
              <a:rPr lang="en-US" altLang="ja-JP" sz="4800" dirty="0">
                <a:latin typeface="UD デジタル 教科書体 NP-B" panose="02020700000000000000" pitchFamily="18" charset="-128"/>
                <a:ea typeface="UD デジタル 教科書体 NP-B" panose="02020700000000000000" pitchFamily="18" charset="-128"/>
              </a:rPr>
              <a:t>100</a:t>
            </a:r>
            <a:r>
              <a:rPr lang="ja-JP" altLang="en-US" sz="4800" dirty="0">
                <a:latin typeface="UD デジタル 教科書体 NP-B" panose="02020700000000000000" pitchFamily="18" charset="-128"/>
                <a:ea typeface="UD デジタル 教科書体 NP-B" panose="02020700000000000000" pitchFamily="18" charset="-128"/>
              </a:rPr>
              <a:t>倍は</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1A6EA32-F2AD-4E2F-B160-0180A124DC44}"/>
              </a:ext>
            </a:extLst>
          </p:cNvPr>
          <p:cNvSpPr txBox="1"/>
          <p:nvPr/>
        </p:nvSpPr>
        <p:spPr>
          <a:xfrm>
            <a:off x="2057390" y="2615961"/>
            <a:ext cx="5037093"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0.5</a:t>
            </a:r>
            <a:r>
              <a:rPr lang="ja-JP" altLang="en-US" sz="4800" dirty="0">
                <a:latin typeface="UD デジタル 教科書体 NP-B" panose="02020700000000000000" pitchFamily="18" charset="-128"/>
                <a:ea typeface="UD デジタル 教科書体 NP-B" panose="02020700000000000000" pitchFamily="18" charset="-128"/>
              </a:rPr>
              <a:t>の</a:t>
            </a:r>
            <a:r>
              <a:rPr lang="en-US" altLang="ja-JP" sz="4800" dirty="0">
                <a:latin typeface="UD デジタル 教科書体 NP-B" panose="02020700000000000000" pitchFamily="18" charset="-128"/>
                <a:ea typeface="UD デジタル 教科書体 NP-B" panose="02020700000000000000" pitchFamily="18" charset="-128"/>
              </a:rPr>
              <a:t>1000</a:t>
            </a:r>
            <a:r>
              <a:rPr lang="ja-JP" altLang="en-US" sz="4800" dirty="0">
                <a:latin typeface="UD デジタル 教科書体 NP-B" panose="02020700000000000000" pitchFamily="18" charset="-128"/>
                <a:ea typeface="UD デジタル 教科書体 NP-B" panose="02020700000000000000" pitchFamily="18" charset="-128"/>
              </a:rPr>
              <a:t>倍は</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42735318-4536-4C70-8F07-36C7F49AE711}"/>
              </a:ext>
            </a:extLst>
          </p:cNvPr>
          <p:cNvSpPr txBox="1"/>
          <p:nvPr/>
        </p:nvSpPr>
        <p:spPr>
          <a:xfrm>
            <a:off x="7315200" y="784773"/>
            <a:ext cx="804041"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5</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332AA25B-C990-4898-9C14-9E8E5C464DFB}"/>
              </a:ext>
            </a:extLst>
          </p:cNvPr>
          <p:cNvSpPr txBox="1"/>
          <p:nvPr/>
        </p:nvSpPr>
        <p:spPr>
          <a:xfrm>
            <a:off x="7315200" y="1679385"/>
            <a:ext cx="1324303"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50</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3D48F8D1-3521-4026-9666-91630059CC6A}"/>
              </a:ext>
            </a:extLst>
          </p:cNvPr>
          <p:cNvSpPr txBox="1"/>
          <p:nvPr/>
        </p:nvSpPr>
        <p:spPr>
          <a:xfrm>
            <a:off x="7315201" y="2598003"/>
            <a:ext cx="1655378"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500</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6" name="二等辺三角形 15">
            <a:extLst>
              <a:ext uri="{FF2B5EF4-FFF2-40B4-BE49-F238E27FC236}">
                <a16:creationId xmlns:a16="http://schemas.microsoft.com/office/drawing/2014/main" id="{4FECE772-B87E-415C-AF8B-15EA8EF03565}"/>
              </a:ext>
            </a:extLst>
          </p:cNvPr>
          <p:cNvSpPr/>
          <p:nvPr/>
        </p:nvSpPr>
        <p:spPr>
          <a:xfrm>
            <a:off x="684381" y="3664713"/>
            <a:ext cx="989350" cy="1015663"/>
          </a:xfrm>
          <a:prstGeom prst="triangle">
            <a:avLst/>
          </a:prstGeom>
          <a:noFill/>
          <a:ln w="57150">
            <a:solidFill>
              <a:srgbClr val="3366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400" dirty="0"/>
          </a:p>
        </p:txBody>
      </p:sp>
      <p:sp>
        <p:nvSpPr>
          <p:cNvPr id="17" name="テキスト ボックス 16">
            <a:extLst>
              <a:ext uri="{FF2B5EF4-FFF2-40B4-BE49-F238E27FC236}">
                <a16:creationId xmlns:a16="http://schemas.microsoft.com/office/drawing/2014/main" id="{A96DA153-55CF-4CD3-8C2E-32F1EFF0B5B2}"/>
              </a:ext>
            </a:extLst>
          </p:cNvPr>
          <p:cNvSpPr txBox="1"/>
          <p:nvPr/>
        </p:nvSpPr>
        <p:spPr>
          <a:xfrm>
            <a:off x="2025859" y="3691631"/>
            <a:ext cx="8820817"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57.1</a:t>
            </a:r>
            <a:r>
              <a:rPr lang="ja-JP" altLang="en-US" sz="4800" dirty="0">
                <a:latin typeface="UD デジタル 教科書体 NP-B" panose="02020700000000000000" pitchFamily="18" charset="-128"/>
                <a:ea typeface="UD デジタル 教科書体 NP-B" panose="02020700000000000000" pitchFamily="18" charset="-128"/>
              </a:rPr>
              <a:t>は</a:t>
            </a:r>
            <a:r>
              <a:rPr lang="en-US" altLang="ja-JP" sz="4800" dirty="0">
                <a:latin typeface="UD デジタル 教科書体 NP-B" panose="02020700000000000000" pitchFamily="18" charset="-128"/>
                <a:ea typeface="UD デジタル 教科書体 NP-B" panose="02020700000000000000" pitchFamily="18" charset="-128"/>
              </a:rPr>
              <a:t>5.71</a:t>
            </a:r>
            <a:r>
              <a:rPr lang="ja-JP" altLang="en-US" sz="4800" dirty="0">
                <a:latin typeface="UD デジタル 教科書体 NP-B" panose="02020700000000000000" pitchFamily="18" charset="-128"/>
                <a:ea typeface="UD デジタル 教科書体 NP-B" panose="02020700000000000000" pitchFamily="18" charset="-128"/>
              </a:rPr>
              <a:t>を　　　倍した数</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a16="http://schemas.microsoft.com/office/drawing/2014/main" id="{332AA25B-C990-4898-9C14-9E8E5C464DFB}"/>
              </a:ext>
            </a:extLst>
          </p:cNvPr>
          <p:cNvSpPr txBox="1"/>
          <p:nvPr/>
        </p:nvSpPr>
        <p:spPr>
          <a:xfrm>
            <a:off x="6668815" y="3691631"/>
            <a:ext cx="1324303"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10</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F34918AF-5AFD-401C-9E83-188F72511F40}"/>
              </a:ext>
            </a:extLst>
          </p:cNvPr>
          <p:cNvSpPr txBox="1"/>
          <p:nvPr/>
        </p:nvSpPr>
        <p:spPr>
          <a:xfrm>
            <a:off x="684381" y="3900043"/>
            <a:ext cx="989350" cy="1015663"/>
          </a:xfrm>
          <a:prstGeom prst="rect">
            <a:avLst/>
          </a:prstGeom>
          <a:noFill/>
        </p:spPr>
        <p:txBody>
          <a:bodyPr wrap="square" rtlCol="0">
            <a:spAutoFit/>
          </a:bodyPr>
          <a:lstStyle/>
          <a:p>
            <a:r>
              <a:rPr lang="ja-JP" altLang="en-US" sz="6000" dirty="0">
                <a:solidFill>
                  <a:srgbClr val="3366FF"/>
                </a:solidFill>
                <a:latin typeface="UD デジタル 教科書体 NP-B" panose="02020700000000000000" pitchFamily="18" charset="-128"/>
                <a:ea typeface="UD デジタル 教科書体 NP-B" panose="02020700000000000000" pitchFamily="18" charset="-128"/>
              </a:rPr>
              <a:t>５</a:t>
            </a:r>
            <a:endParaRPr kumimoji="1" lang="ja-JP" altLang="en-US" sz="6000" dirty="0">
              <a:solidFill>
                <a:srgbClr val="3366FF"/>
              </a:solidFill>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1427FA4F-0F45-42CF-87A9-48C35A0D2BDF}"/>
              </a:ext>
            </a:extLst>
          </p:cNvPr>
          <p:cNvSpPr txBox="1"/>
          <p:nvPr/>
        </p:nvSpPr>
        <p:spPr>
          <a:xfrm>
            <a:off x="2025859" y="4588210"/>
            <a:ext cx="9151893"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5710</a:t>
            </a:r>
            <a:r>
              <a:rPr lang="ja-JP" altLang="en-US" sz="4800" dirty="0">
                <a:latin typeface="UD デジタル 教科書体 NP-B" panose="02020700000000000000" pitchFamily="18" charset="-128"/>
                <a:ea typeface="UD デジタル 教科書体 NP-B" panose="02020700000000000000" pitchFamily="18" charset="-128"/>
              </a:rPr>
              <a:t>は</a:t>
            </a:r>
            <a:r>
              <a:rPr lang="en-US" altLang="ja-JP" sz="4800" dirty="0">
                <a:latin typeface="UD デジタル 教科書体 NP-B" panose="02020700000000000000" pitchFamily="18" charset="-128"/>
                <a:ea typeface="UD デジタル 教科書体 NP-B" panose="02020700000000000000" pitchFamily="18" charset="-128"/>
              </a:rPr>
              <a:t>5.71</a:t>
            </a:r>
            <a:r>
              <a:rPr lang="ja-JP" altLang="en-US" sz="4800" dirty="0">
                <a:latin typeface="UD デジタル 教科書体 NP-B" panose="02020700000000000000" pitchFamily="18" charset="-128"/>
                <a:ea typeface="UD デジタル 教科書体 NP-B" panose="02020700000000000000" pitchFamily="18" charset="-128"/>
              </a:rPr>
              <a:t>を　　　 倍した数</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a:extLst>
              <a:ext uri="{FF2B5EF4-FFF2-40B4-BE49-F238E27FC236}">
                <a16:creationId xmlns:a16="http://schemas.microsoft.com/office/drawing/2014/main" id="{9E5EEF5F-4BD9-4AF3-AA0C-A7FBD5A63F93}"/>
              </a:ext>
            </a:extLst>
          </p:cNvPr>
          <p:cNvSpPr txBox="1"/>
          <p:nvPr/>
        </p:nvSpPr>
        <p:spPr>
          <a:xfrm>
            <a:off x="2025859" y="5483545"/>
            <a:ext cx="8820817"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571</a:t>
            </a:r>
            <a:r>
              <a:rPr lang="ja-JP" altLang="en-US" sz="4800" dirty="0">
                <a:latin typeface="UD デジタル 教科書体 NP-B" panose="02020700000000000000" pitchFamily="18" charset="-128"/>
                <a:ea typeface="UD デジタル 教科書体 NP-B" panose="02020700000000000000" pitchFamily="18" charset="-128"/>
              </a:rPr>
              <a:t>は</a:t>
            </a:r>
            <a:r>
              <a:rPr lang="en-US" altLang="ja-JP" sz="4800" dirty="0">
                <a:latin typeface="UD デジタル 教科書体 NP-B" panose="02020700000000000000" pitchFamily="18" charset="-128"/>
                <a:ea typeface="UD デジタル 教科書体 NP-B" panose="02020700000000000000" pitchFamily="18" charset="-128"/>
              </a:rPr>
              <a:t>5.71</a:t>
            </a:r>
            <a:r>
              <a:rPr lang="ja-JP" altLang="en-US" sz="4800" dirty="0">
                <a:latin typeface="UD デジタル 教科書体 NP-B" panose="02020700000000000000" pitchFamily="18" charset="-128"/>
                <a:ea typeface="UD デジタル 教科書体 NP-B" panose="02020700000000000000" pitchFamily="18" charset="-128"/>
              </a:rPr>
              <a:t>を　　　倍した数</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22" name="テキスト ボックス 21">
            <a:extLst>
              <a:ext uri="{FF2B5EF4-FFF2-40B4-BE49-F238E27FC236}">
                <a16:creationId xmlns:a16="http://schemas.microsoft.com/office/drawing/2014/main" id="{42735318-4536-4C70-8F07-36C7F49AE711}"/>
              </a:ext>
            </a:extLst>
          </p:cNvPr>
          <p:cNvSpPr txBox="1"/>
          <p:nvPr/>
        </p:nvSpPr>
        <p:spPr>
          <a:xfrm>
            <a:off x="6577900" y="4588210"/>
            <a:ext cx="2099441"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1000</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a:extLst>
              <a:ext uri="{FF2B5EF4-FFF2-40B4-BE49-F238E27FC236}">
                <a16:creationId xmlns:a16="http://schemas.microsoft.com/office/drawing/2014/main" id="{3D48F8D1-3521-4026-9666-91630059CC6A}"/>
              </a:ext>
            </a:extLst>
          </p:cNvPr>
          <p:cNvSpPr txBox="1"/>
          <p:nvPr/>
        </p:nvSpPr>
        <p:spPr>
          <a:xfrm>
            <a:off x="6189274" y="5483545"/>
            <a:ext cx="1655378" cy="830997"/>
          </a:xfrm>
          <a:prstGeom prst="rect">
            <a:avLst/>
          </a:prstGeom>
          <a:noFill/>
        </p:spPr>
        <p:txBody>
          <a:bodyPr wrap="square" rtlCol="0">
            <a:spAutoFit/>
          </a:bodyPr>
          <a:lstStyle/>
          <a:p>
            <a:r>
              <a:rPr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100</a:t>
            </a:r>
            <a:endPar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45241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7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175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1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24117" y="707922"/>
            <a:ext cx="5262979" cy="769441"/>
          </a:xfrm>
          <a:prstGeom prst="rect">
            <a:avLst/>
          </a:prstGeom>
          <a:solidFill>
            <a:schemeClr val="accent1">
              <a:lumMod val="20000"/>
              <a:lumOff val="80000"/>
            </a:schemeClr>
          </a:solid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復習：十進法とは？</a:t>
            </a:r>
          </a:p>
        </p:txBody>
      </p:sp>
      <p:sp>
        <p:nvSpPr>
          <p:cNvPr id="6" name="テキスト ボックス 5">
            <a:extLst>
              <a:ext uri="{FF2B5EF4-FFF2-40B4-BE49-F238E27FC236}">
                <a16:creationId xmlns:a16="http://schemas.microsoft.com/office/drawing/2014/main" id="{739409AB-12BD-43D1-92F9-6E9B5E430632}"/>
              </a:ext>
            </a:extLst>
          </p:cNvPr>
          <p:cNvSpPr txBox="1"/>
          <p:nvPr/>
        </p:nvSpPr>
        <p:spPr>
          <a:xfrm>
            <a:off x="848089" y="4163913"/>
            <a:ext cx="10957581" cy="1446550"/>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人間の手の指が十本であることから</a:t>
            </a:r>
            <a:endParaRPr lang="en-US" altLang="ja-JP" sz="44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十を単位としたのではと考えられています</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BF5C4F1D-6D14-459B-BD76-43AB0E0FFCF3}"/>
              </a:ext>
            </a:extLst>
          </p:cNvPr>
          <p:cNvSpPr txBox="1"/>
          <p:nvPr/>
        </p:nvSpPr>
        <p:spPr>
          <a:xfrm>
            <a:off x="848089" y="2116436"/>
            <a:ext cx="10322831" cy="1446550"/>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十個集まるたびに、新しい単位を作って数えることを十進法といいます</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9840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1E4B89-FAF1-4C75-BB66-ECE76B738971}"/>
              </a:ext>
            </a:extLst>
          </p:cNvPr>
          <p:cNvSpPr txBox="1"/>
          <p:nvPr/>
        </p:nvSpPr>
        <p:spPr>
          <a:xfrm>
            <a:off x="2299213" y="743598"/>
            <a:ext cx="3309107"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0.25×10</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78F126D2-E9B6-4E02-A95E-62B5496CF4FE}"/>
              </a:ext>
            </a:extLst>
          </p:cNvPr>
          <p:cNvSpPr txBox="1"/>
          <p:nvPr/>
        </p:nvSpPr>
        <p:spPr>
          <a:xfrm>
            <a:off x="2283448" y="1546223"/>
            <a:ext cx="3776168"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7.93×100</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B1B3F89D-FF7A-4BA2-BD4A-34A22D462907}"/>
              </a:ext>
            </a:extLst>
          </p:cNvPr>
          <p:cNvSpPr txBox="1"/>
          <p:nvPr/>
        </p:nvSpPr>
        <p:spPr>
          <a:xfrm>
            <a:off x="2283447" y="2324646"/>
            <a:ext cx="4119247" cy="830997"/>
          </a:xfrm>
          <a:prstGeom prst="rect">
            <a:avLst/>
          </a:prstGeom>
          <a:noFill/>
        </p:spPr>
        <p:txBody>
          <a:bodyPr wrap="square" rtlCol="0">
            <a:spAutoFit/>
          </a:bodyPr>
          <a:lstStyle/>
          <a:p>
            <a:r>
              <a:rPr kumimoji="1" lang="en-US" altLang="ja-JP" sz="4800" dirty="0">
                <a:latin typeface="UD デジタル 教科書体 NP-B" panose="02020700000000000000" pitchFamily="18" charset="-128"/>
                <a:ea typeface="UD デジタル 教科書体 NP-B" panose="02020700000000000000" pitchFamily="18" charset="-128"/>
              </a:rPr>
              <a:t>0.14×1000</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50C19545-4EB1-4F2F-8B74-CE6ADFBEBF00}"/>
              </a:ext>
            </a:extLst>
          </p:cNvPr>
          <p:cNvSpPr txBox="1"/>
          <p:nvPr/>
        </p:nvSpPr>
        <p:spPr>
          <a:xfrm>
            <a:off x="7487705" y="758270"/>
            <a:ext cx="1296205" cy="830997"/>
          </a:xfrm>
          <a:prstGeom prst="rect">
            <a:avLst/>
          </a:prstGeom>
          <a:noFill/>
        </p:spPr>
        <p:txBody>
          <a:bodyPr wrap="square" rtlCol="0">
            <a:spAutoFit/>
          </a:bodyPr>
          <a:lstStyle/>
          <a:p>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2.5</a:t>
            </a:r>
            <a:r>
              <a:rPr kumimoji="1" lang="ja-JP" altLang="en-US" sz="4800" dirty="0">
                <a:latin typeface="UD デジタル 教科書体 NP-B" panose="02020700000000000000" pitchFamily="18" charset="-128"/>
                <a:ea typeface="UD デジタル 教科書体 NP-B" panose="02020700000000000000" pitchFamily="18" charset="-128"/>
              </a:rPr>
              <a:t> </a:t>
            </a:r>
          </a:p>
        </p:txBody>
      </p:sp>
      <p:sp>
        <p:nvSpPr>
          <p:cNvPr id="14" name="テキスト ボックス 13">
            <a:extLst>
              <a:ext uri="{FF2B5EF4-FFF2-40B4-BE49-F238E27FC236}">
                <a16:creationId xmlns:a16="http://schemas.microsoft.com/office/drawing/2014/main" id="{8134B8F2-E21F-4C37-AFA3-39AA48B58E30}"/>
              </a:ext>
            </a:extLst>
          </p:cNvPr>
          <p:cNvSpPr txBox="1"/>
          <p:nvPr/>
        </p:nvSpPr>
        <p:spPr>
          <a:xfrm>
            <a:off x="7487705" y="1531551"/>
            <a:ext cx="1566632" cy="830997"/>
          </a:xfrm>
          <a:prstGeom prst="rect">
            <a:avLst/>
          </a:prstGeom>
          <a:noFill/>
        </p:spPr>
        <p:txBody>
          <a:bodyPr wrap="square" rtlCol="0">
            <a:spAutoFit/>
          </a:bodyPr>
          <a:lstStyle/>
          <a:p>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793</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BE6EC436-3A9F-43CD-91C9-C918BB7016FE}"/>
              </a:ext>
            </a:extLst>
          </p:cNvPr>
          <p:cNvSpPr txBox="1"/>
          <p:nvPr/>
        </p:nvSpPr>
        <p:spPr>
          <a:xfrm>
            <a:off x="7487705" y="2242413"/>
            <a:ext cx="1566631" cy="830997"/>
          </a:xfrm>
          <a:prstGeom prst="rect">
            <a:avLst/>
          </a:prstGeom>
          <a:noFill/>
        </p:spPr>
        <p:txBody>
          <a:bodyPr wrap="square" rtlCol="0">
            <a:spAutoFit/>
          </a:bodyPr>
          <a:lstStyle/>
          <a:p>
            <a:r>
              <a:rPr kumimoji="1" lang="en-US" altLang="ja-JP" sz="4800" dirty="0">
                <a:solidFill>
                  <a:srgbClr val="FF0000"/>
                </a:solidFill>
                <a:latin typeface="UD デジタル 教科書体 NP-B" panose="02020700000000000000" pitchFamily="18" charset="-128"/>
                <a:ea typeface="UD デジタル 教科書体 NP-B" panose="02020700000000000000" pitchFamily="18" charset="-128"/>
              </a:rPr>
              <a:t>140</a:t>
            </a:r>
            <a:r>
              <a:rPr kumimoji="1" lang="ja-JP" altLang="en-US" sz="4800" dirty="0">
                <a:latin typeface="UD デジタル 教科書体 NP-B" panose="02020700000000000000" pitchFamily="18" charset="-128"/>
                <a:ea typeface="UD デジタル 教科書体 NP-B" panose="02020700000000000000" pitchFamily="18" charset="-128"/>
              </a:rPr>
              <a:t> </a:t>
            </a:r>
          </a:p>
        </p:txBody>
      </p:sp>
      <p:sp>
        <p:nvSpPr>
          <p:cNvPr id="9" name="二等辺三角形 8">
            <a:extLst>
              <a:ext uri="{FF2B5EF4-FFF2-40B4-BE49-F238E27FC236}">
                <a16:creationId xmlns:a16="http://schemas.microsoft.com/office/drawing/2014/main" id="{E16E195C-544C-47AB-8DBD-E4327AB8617D}"/>
              </a:ext>
            </a:extLst>
          </p:cNvPr>
          <p:cNvSpPr/>
          <p:nvPr/>
        </p:nvSpPr>
        <p:spPr>
          <a:xfrm>
            <a:off x="684381" y="569247"/>
            <a:ext cx="989350" cy="1015663"/>
          </a:xfrm>
          <a:prstGeom prst="triangle">
            <a:avLst/>
          </a:prstGeom>
          <a:noFill/>
          <a:ln w="57150">
            <a:solidFill>
              <a:srgbClr val="3366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400" dirty="0"/>
          </a:p>
        </p:txBody>
      </p:sp>
      <p:sp>
        <p:nvSpPr>
          <p:cNvPr id="10" name="テキスト ボックス 9">
            <a:extLst>
              <a:ext uri="{FF2B5EF4-FFF2-40B4-BE49-F238E27FC236}">
                <a16:creationId xmlns:a16="http://schemas.microsoft.com/office/drawing/2014/main" id="{0ADF081C-F022-4340-A666-DC7ACC3CDFDD}"/>
              </a:ext>
            </a:extLst>
          </p:cNvPr>
          <p:cNvSpPr txBox="1"/>
          <p:nvPr/>
        </p:nvSpPr>
        <p:spPr>
          <a:xfrm>
            <a:off x="684381" y="743598"/>
            <a:ext cx="989350" cy="1015663"/>
          </a:xfrm>
          <a:prstGeom prst="rect">
            <a:avLst/>
          </a:prstGeom>
          <a:noFill/>
        </p:spPr>
        <p:txBody>
          <a:bodyPr wrap="square" rtlCol="0">
            <a:spAutoFit/>
          </a:bodyPr>
          <a:lstStyle/>
          <a:p>
            <a:r>
              <a:rPr kumimoji="1" lang="ja-JP" altLang="en-US" sz="6000" dirty="0">
                <a:solidFill>
                  <a:srgbClr val="3366FF"/>
                </a:solidFill>
                <a:latin typeface="UD デジタル 教科書体 NP-B" panose="02020700000000000000" pitchFamily="18" charset="-128"/>
                <a:ea typeface="UD デジタル 教科書体 NP-B" panose="02020700000000000000" pitchFamily="18" charset="-128"/>
              </a:rPr>
              <a:t>６</a:t>
            </a:r>
          </a:p>
        </p:txBody>
      </p:sp>
      <p:sp>
        <p:nvSpPr>
          <p:cNvPr id="11" name="正方形/長方形 10">
            <a:extLst>
              <a:ext uri="{FF2B5EF4-FFF2-40B4-BE49-F238E27FC236}">
                <a16:creationId xmlns:a16="http://schemas.microsoft.com/office/drawing/2014/main" id="{4F7A47DB-F493-47CA-BD42-D9D081CC0745}"/>
              </a:ext>
            </a:extLst>
          </p:cNvPr>
          <p:cNvSpPr/>
          <p:nvPr/>
        </p:nvSpPr>
        <p:spPr>
          <a:xfrm>
            <a:off x="696269" y="3376062"/>
            <a:ext cx="977462" cy="9774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589C2E7-BC81-49A1-A595-98F52927A1C8}"/>
              </a:ext>
            </a:extLst>
          </p:cNvPr>
          <p:cNvSpPr txBox="1"/>
          <p:nvPr/>
        </p:nvSpPr>
        <p:spPr>
          <a:xfrm>
            <a:off x="797325" y="3441743"/>
            <a:ext cx="989350" cy="1015663"/>
          </a:xfrm>
          <a:prstGeom prst="rect">
            <a:avLst/>
          </a:prstGeom>
          <a:noFill/>
        </p:spPr>
        <p:txBody>
          <a:bodyPr wrap="square" rtlCol="0">
            <a:spAutoFit/>
          </a:bodyPr>
          <a:lstStyle/>
          <a:p>
            <a:r>
              <a:rPr kumimoji="1" lang="en-US" altLang="ja-JP" sz="6000" dirty="0">
                <a:solidFill>
                  <a:srgbClr val="3366FF"/>
                </a:solidFill>
                <a:latin typeface="UD デジタル 教科書体 NP-B" panose="02020700000000000000" pitchFamily="18" charset="-128"/>
                <a:ea typeface="UD デジタル 教科書体 NP-B" panose="02020700000000000000" pitchFamily="18" charset="-128"/>
              </a:rPr>
              <a:t>7</a:t>
            </a:r>
            <a:endParaRPr kumimoji="1" lang="ja-JP" altLang="en-US" sz="6000" dirty="0">
              <a:solidFill>
                <a:srgbClr val="3366FF"/>
              </a:solidFill>
              <a:latin typeface="UD デジタル 教科書体 NP-B" panose="02020700000000000000" pitchFamily="18" charset="-128"/>
              <a:ea typeface="UD デジタル 教科書体 NP-B" panose="02020700000000000000" pitchFamily="18" charset="-128"/>
            </a:endParaRPr>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41C41987-8346-4FFD-8FD7-1ED516DA3CC9}"/>
                  </a:ext>
                </a:extLst>
              </p:cNvPr>
              <p:cNvSpPr txBox="1"/>
              <p:nvPr/>
            </p:nvSpPr>
            <p:spPr>
              <a:xfrm>
                <a:off x="2136625" y="5306572"/>
                <a:ext cx="9400055" cy="1151277"/>
              </a:xfrm>
              <a:prstGeom prst="rect">
                <a:avLst/>
              </a:prstGeom>
              <a:noFill/>
            </p:spPr>
            <p:txBody>
              <a:bodyPr wrap="square" rtlCol="0">
                <a:spAutoFit/>
              </a:bodyPr>
              <a:lstStyle/>
              <a:p>
                <a14:m>
                  <m:oMath xmlns:m="http://schemas.openxmlformats.org/officeDocument/2006/math">
                    <m:f>
                      <m:fPr>
                        <m:ctrlPr>
                          <a:rPr kumimoji="1" lang="en-US" altLang="ja-JP" sz="4000" i="1" smtClean="0">
                            <a:solidFill>
                              <a:schemeClr val="tx1"/>
                            </a:solidFill>
                            <a:latin typeface="Cambria Math" panose="02040503050406030204" pitchFamily="18" charset="0"/>
                            <a:ea typeface="UD デジタル 教科書体 NP-B" panose="02020700000000000000" pitchFamily="18" charset="-128"/>
                          </a:rPr>
                        </m:ctrlPr>
                      </m:fPr>
                      <m:num>
                        <m:r>
                          <a:rPr lang="ja-JP" altLang="en-US" sz="4000" i="1">
                            <a:solidFill>
                              <a:schemeClr val="tx1"/>
                            </a:solidFill>
                            <a:latin typeface="Cambria Math" panose="02040503050406030204" pitchFamily="18" charset="0"/>
                            <a:ea typeface="UD デジタル 教科書体 NP-B" panose="02020700000000000000" pitchFamily="18" charset="-128"/>
                          </a:rPr>
                          <m:t>１</m:t>
                        </m:r>
                      </m:num>
                      <m:den>
                        <m:r>
                          <a:rPr lang="ja-JP" altLang="en-US" sz="4000" i="1">
                            <a:solidFill>
                              <a:schemeClr val="tx1"/>
                            </a:solidFill>
                            <a:latin typeface="Cambria Math" panose="02040503050406030204" pitchFamily="18" charset="0"/>
                            <a:ea typeface="UD デジタル 教科書体 NP-B" panose="02020700000000000000" pitchFamily="18" charset="-128"/>
                          </a:rPr>
                          <m:t>１</m:t>
                        </m:r>
                        <m:r>
                          <a:rPr lang="ja-JP" altLang="en-US" sz="4000" i="1">
                            <a:latin typeface="Cambria Math" panose="02040503050406030204" pitchFamily="18" charset="0"/>
                            <a:ea typeface="UD デジタル 教科書体 NP-B" panose="02020700000000000000" pitchFamily="18" charset="-128"/>
                          </a:rPr>
                          <m:t>００</m:t>
                        </m:r>
                        <m:r>
                          <a:rPr lang="ja-JP" altLang="en-US" sz="4000" i="1">
                            <a:solidFill>
                              <a:schemeClr val="tx1"/>
                            </a:solidFill>
                            <a:latin typeface="Cambria Math" panose="02040503050406030204" pitchFamily="18" charset="0"/>
                            <a:ea typeface="UD デジタル 教科書体 NP-B" panose="02020700000000000000" pitchFamily="18" charset="-128"/>
                          </a:rPr>
                          <m:t>０</m:t>
                        </m:r>
                      </m:den>
                    </m:f>
                  </m:oMath>
                </a14:m>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の大きさで作ると　　　　　</a:t>
                </a:r>
                <a:r>
                  <a:rPr kumimoji="1" lang="en-US" altLang="ja-JP" sz="4000" dirty="0">
                    <a:solidFill>
                      <a:schemeClr val="tx1"/>
                    </a:solidFill>
                    <a:latin typeface="UD デジタル 教科書体 NP-B" panose="02020700000000000000" pitchFamily="18" charset="-128"/>
                    <a:ea typeface="UD デジタル 教科書体 NP-B" panose="02020700000000000000" pitchFamily="18" charset="-128"/>
                  </a:rPr>
                  <a:t>m</a:t>
                </a:r>
                <a:endParaRPr kumimoji="1" lang="ja-JP" altLang="en-US" sz="4000" dirty="0">
                  <a:solidFill>
                    <a:schemeClr val="bg1"/>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16" name="テキスト ボックス 15">
                <a:extLst>
                  <a:ext uri="{FF2B5EF4-FFF2-40B4-BE49-F238E27FC236}">
                    <a16:creationId xmlns:a16="http://schemas.microsoft.com/office/drawing/2014/main" id="{41C41987-8346-4FFD-8FD7-1ED516DA3CC9}"/>
                  </a:ext>
                </a:extLst>
              </p:cNvPr>
              <p:cNvSpPr txBox="1">
                <a:spLocks noRot="1" noChangeAspect="1" noMove="1" noResize="1" noEditPoints="1" noAdjustHandles="1" noChangeArrowheads="1" noChangeShapeType="1" noTextEdit="1"/>
              </p:cNvSpPr>
              <p:nvPr/>
            </p:nvSpPr>
            <p:spPr>
              <a:xfrm>
                <a:off x="2136625" y="5306572"/>
                <a:ext cx="9400055" cy="1151277"/>
              </a:xfrm>
              <a:prstGeom prst="rect">
                <a:avLst/>
              </a:prstGeom>
              <a:blipFill>
                <a:blip r:embed="rId2"/>
                <a:stretch>
                  <a:fillRect r="-778" b="-90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593345A3-F5DC-4F23-936D-D99E372B140E}"/>
                  </a:ext>
                </a:extLst>
              </p:cNvPr>
              <p:cNvSpPr txBox="1"/>
              <p:nvPr/>
            </p:nvSpPr>
            <p:spPr>
              <a:xfrm>
                <a:off x="2136625" y="4252613"/>
                <a:ext cx="8790455" cy="1151277"/>
              </a:xfrm>
              <a:prstGeom prst="rect">
                <a:avLst/>
              </a:prstGeom>
              <a:noFill/>
            </p:spPr>
            <p:txBody>
              <a:bodyPr wrap="square" rtlCol="0">
                <a:spAutoFit/>
              </a:bodyPr>
              <a:lstStyle/>
              <a:p>
                <a14:m>
                  <m:oMath xmlns:m="http://schemas.openxmlformats.org/officeDocument/2006/math">
                    <m:f>
                      <m:fPr>
                        <m:ctrlPr>
                          <a:rPr kumimoji="1" lang="en-US" altLang="ja-JP" sz="4000" i="1" smtClean="0">
                            <a:solidFill>
                              <a:schemeClr val="tx1"/>
                            </a:solidFill>
                            <a:latin typeface="Cambria Math" panose="02040503050406030204" pitchFamily="18" charset="0"/>
                            <a:ea typeface="UD デジタル 教科書体 NP-B" panose="02020700000000000000" pitchFamily="18" charset="-128"/>
                          </a:rPr>
                        </m:ctrlPr>
                      </m:fPr>
                      <m:num>
                        <m:r>
                          <a:rPr lang="ja-JP" altLang="en-US" sz="4000" i="1">
                            <a:solidFill>
                              <a:schemeClr val="tx1"/>
                            </a:solidFill>
                            <a:latin typeface="Cambria Math" panose="02040503050406030204" pitchFamily="18" charset="0"/>
                            <a:ea typeface="UD デジタル 教科書体 NP-B" panose="02020700000000000000" pitchFamily="18" charset="-128"/>
                          </a:rPr>
                          <m:t>１</m:t>
                        </m:r>
                      </m:num>
                      <m:den>
                        <m:r>
                          <a:rPr lang="ja-JP" altLang="en-US" sz="4000" i="1">
                            <a:solidFill>
                              <a:schemeClr val="tx1"/>
                            </a:solidFill>
                            <a:latin typeface="Cambria Math" panose="02040503050406030204" pitchFamily="18" charset="0"/>
                            <a:ea typeface="UD デジタル 教科書体 NP-B" panose="02020700000000000000" pitchFamily="18" charset="-128"/>
                          </a:rPr>
                          <m:t>１</m:t>
                        </m:r>
                        <m:r>
                          <a:rPr lang="ja-JP" altLang="en-US" sz="4000" i="1">
                            <a:latin typeface="Cambria Math" panose="02040503050406030204" pitchFamily="18" charset="0"/>
                            <a:ea typeface="UD デジタル 教科書体 NP-B" panose="02020700000000000000" pitchFamily="18" charset="-128"/>
                          </a:rPr>
                          <m:t>０</m:t>
                        </m:r>
                        <m:r>
                          <a:rPr lang="ja-JP" altLang="en-US" sz="4000" i="1">
                            <a:solidFill>
                              <a:schemeClr val="tx1"/>
                            </a:solidFill>
                            <a:latin typeface="Cambria Math" panose="02040503050406030204" pitchFamily="18" charset="0"/>
                            <a:ea typeface="UD デジタル 教科書体 NP-B" panose="02020700000000000000" pitchFamily="18" charset="-128"/>
                          </a:rPr>
                          <m:t>０</m:t>
                        </m:r>
                      </m:den>
                    </m:f>
                  </m:oMath>
                </a14:m>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の大きさで作ると　　　　　</a:t>
                </a:r>
                <a:r>
                  <a:rPr kumimoji="1" lang="en-US" altLang="ja-JP" sz="4000" dirty="0">
                    <a:solidFill>
                      <a:schemeClr val="tx1"/>
                    </a:solidFill>
                    <a:latin typeface="UD デジタル 教科書体 NP-B" panose="02020700000000000000" pitchFamily="18" charset="-128"/>
                    <a:ea typeface="UD デジタル 教科書体 NP-B" panose="02020700000000000000" pitchFamily="18" charset="-128"/>
                  </a:rPr>
                  <a:t>m</a:t>
                </a:r>
                <a:endParaRPr kumimoji="1" lang="ja-JP" altLang="en-US" sz="4000" dirty="0">
                  <a:solidFill>
                    <a:schemeClr val="bg1"/>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17" name="テキスト ボックス 16">
                <a:extLst>
                  <a:ext uri="{FF2B5EF4-FFF2-40B4-BE49-F238E27FC236}">
                    <a16:creationId xmlns:a16="http://schemas.microsoft.com/office/drawing/2014/main" id="{593345A3-F5DC-4F23-936D-D99E372B140E}"/>
                  </a:ext>
                </a:extLst>
              </p:cNvPr>
              <p:cNvSpPr txBox="1">
                <a:spLocks noRot="1" noChangeAspect="1" noMove="1" noResize="1" noEditPoints="1" noAdjustHandles="1" noChangeArrowheads="1" noChangeShapeType="1" noTextEdit="1"/>
              </p:cNvSpPr>
              <p:nvPr/>
            </p:nvSpPr>
            <p:spPr>
              <a:xfrm>
                <a:off x="2136625" y="4252613"/>
                <a:ext cx="8790455" cy="1151277"/>
              </a:xfrm>
              <a:prstGeom prst="rect">
                <a:avLst/>
              </a:prstGeom>
              <a:blipFill>
                <a:blip r:embed="rId3"/>
                <a:stretch>
                  <a:fillRect r="-2010" b="-95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8CBCC600-4620-4F75-941D-FA2F396C027B}"/>
                  </a:ext>
                </a:extLst>
              </p:cNvPr>
              <p:cNvSpPr txBox="1"/>
              <p:nvPr/>
            </p:nvSpPr>
            <p:spPr>
              <a:xfrm>
                <a:off x="2136625" y="3179845"/>
                <a:ext cx="8336123" cy="1151277"/>
              </a:xfrm>
              <a:prstGeom prst="rect">
                <a:avLst/>
              </a:prstGeom>
              <a:noFill/>
            </p:spPr>
            <p:txBody>
              <a:bodyPr wrap="square" rtlCol="0">
                <a:spAutoFit/>
              </a:bodyPr>
              <a:lstStyle/>
              <a:p>
                <a14:m>
                  <m:oMath xmlns:m="http://schemas.openxmlformats.org/officeDocument/2006/math">
                    <m:f>
                      <m:fPr>
                        <m:ctrlPr>
                          <a:rPr kumimoji="1" lang="en-US" altLang="ja-JP" sz="4000" i="1" smtClean="0">
                            <a:solidFill>
                              <a:schemeClr val="tx1"/>
                            </a:solidFill>
                            <a:latin typeface="Cambria Math" panose="02040503050406030204" pitchFamily="18" charset="0"/>
                            <a:ea typeface="UD デジタル 教科書体 NP-B" panose="02020700000000000000" pitchFamily="18" charset="-128"/>
                          </a:rPr>
                        </m:ctrlPr>
                      </m:fPr>
                      <m:num>
                        <m:r>
                          <a:rPr lang="ja-JP" altLang="en-US" sz="4000" i="1">
                            <a:solidFill>
                              <a:schemeClr val="tx1"/>
                            </a:solidFill>
                            <a:latin typeface="Cambria Math" panose="02040503050406030204" pitchFamily="18" charset="0"/>
                            <a:ea typeface="UD デジタル 教科書体 NP-B" panose="02020700000000000000" pitchFamily="18" charset="-128"/>
                          </a:rPr>
                          <m:t>１</m:t>
                        </m:r>
                      </m:num>
                      <m:den>
                        <m:r>
                          <a:rPr lang="ja-JP" altLang="en-US" sz="4000" i="1">
                            <a:solidFill>
                              <a:schemeClr val="tx1"/>
                            </a:solidFill>
                            <a:latin typeface="Cambria Math" panose="02040503050406030204" pitchFamily="18" charset="0"/>
                            <a:ea typeface="UD デジタル 教科書体 NP-B" panose="02020700000000000000" pitchFamily="18" charset="-128"/>
                          </a:rPr>
                          <m:t>１０</m:t>
                        </m:r>
                      </m:den>
                    </m:f>
                  </m:oMath>
                </a14:m>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の大きさで作ると　　　　　</a:t>
                </a:r>
                <a:r>
                  <a:rPr kumimoji="1" lang="en-US" altLang="ja-JP" sz="4000" dirty="0">
                    <a:solidFill>
                      <a:schemeClr val="tx1"/>
                    </a:solidFill>
                    <a:latin typeface="UD デジタル 教科書体 NP-B" panose="02020700000000000000" pitchFamily="18" charset="-128"/>
                    <a:ea typeface="UD デジタル 教科書体 NP-B" panose="02020700000000000000" pitchFamily="18" charset="-128"/>
                  </a:rPr>
                  <a:t>m</a:t>
                </a:r>
                <a:endParaRPr kumimoji="1" lang="ja-JP" altLang="en-US" sz="4000" dirty="0">
                  <a:solidFill>
                    <a:schemeClr val="bg1"/>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18" name="テキスト ボックス 17">
                <a:extLst>
                  <a:ext uri="{FF2B5EF4-FFF2-40B4-BE49-F238E27FC236}">
                    <a16:creationId xmlns:a16="http://schemas.microsoft.com/office/drawing/2014/main" id="{8CBCC600-4620-4F75-941D-FA2F396C027B}"/>
                  </a:ext>
                </a:extLst>
              </p:cNvPr>
              <p:cNvSpPr txBox="1">
                <a:spLocks noRot="1" noChangeAspect="1" noMove="1" noResize="1" noEditPoints="1" noAdjustHandles="1" noChangeArrowheads="1" noChangeShapeType="1" noTextEdit="1"/>
              </p:cNvSpPr>
              <p:nvPr/>
            </p:nvSpPr>
            <p:spPr>
              <a:xfrm>
                <a:off x="2136625" y="3179845"/>
                <a:ext cx="8336123" cy="1151277"/>
              </a:xfrm>
              <a:prstGeom prst="rect">
                <a:avLst/>
              </a:prstGeom>
              <a:blipFill>
                <a:blip r:embed="rId4"/>
                <a:stretch>
                  <a:fillRect r="-1535" b="-9574"/>
                </a:stretch>
              </a:blipFill>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7374C108-423A-4CBE-B237-09B5FA60CD16}"/>
              </a:ext>
            </a:extLst>
          </p:cNvPr>
          <p:cNvSpPr txBox="1"/>
          <p:nvPr/>
        </p:nvSpPr>
        <p:spPr>
          <a:xfrm>
            <a:off x="7487705" y="3505986"/>
            <a:ext cx="2238704"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10.89</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0D2C3280-6AE9-4DB6-ADF9-618D0D1E17CA}"/>
              </a:ext>
            </a:extLst>
          </p:cNvPr>
          <p:cNvSpPr txBox="1"/>
          <p:nvPr/>
        </p:nvSpPr>
        <p:spPr>
          <a:xfrm>
            <a:off x="7958432" y="4562563"/>
            <a:ext cx="2238704"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1.089</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a:extLst>
              <a:ext uri="{FF2B5EF4-FFF2-40B4-BE49-F238E27FC236}">
                <a16:creationId xmlns:a16="http://schemas.microsoft.com/office/drawing/2014/main" id="{AB357DBA-3A0E-43D5-B29D-0ABA775B2CDA}"/>
              </a:ext>
            </a:extLst>
          </p:cNvPr>
          <p:cNvSpPr txBox="1"/>
          <p:nvPr/>
        </p:nvSpPr>
        <p:spPr>
          <a:xfrm>
            <a:off x="8396714" y="5631575"/>
            <a:ext cx="2427890"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0.1089</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80253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7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7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75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1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589C2E7-BC81-49A1-A595-98F52927A1C8}"/>
              </a:ext>
            </a:extLst>
          </p:cNvPr>
          <p:cNvSpPr txBox="1"/>
          <p:nvPr/>
        </p:nvSpPr>
        <p:spPr>
          <a:xfrm>
            <a:off x="684381" y="785820"/>
            <a:ext cx="989350" cy="1015663"/>
          </a:xfrm>
          <a:prstGeom prst="rect">
            <a:avLst/>
          </a:prstGeom>
          <a:noFill/>
        </p:spPr>
        <p:txBody>
          <a:bodyPr wrap="square" rtlCol="0">
            <a:spAutoFit/>
          </a:bodyPr>
          <a:lstStyle/>
          <a:p>
            <a:r>
              <a:rPr kumimoji="1" lang="ja-JP" altLang="en-US" sz="6000" dirty="0">
                <a:solidFill>
                  <a:srgbClr val="3366FF"/>
                </a:solidFill>
                <a:latin typeface="UD デジタル 教科書体 NP-B" panose="02020700000000000000" pitchFamily="18" charset="-128"/>
                <a:ea typeface="UD デジタル 教科書体 NP-B" panose="02020700000000000000" pitchFamily="18" charset="-128"/>
              </a:rPr>
              <a:t>８</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8CBCC600-4620-4F75-941D-FA2F396C027B}"/>
                  </a:ext>
                </a:extLst>
              </p:cNvPr>
              <p:cNvSpPr txBox="1"/>
              <p:nvPr/>
            </p:nvSpPr>
            <p:spPr>
              <a:xfrm>
                <a:off x="3622624" y="445517"/>
                <a:ext cx="1648917" cy="14071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4400" i="1" smtClean="0">
                              <a:solidFill>
                                <a:schemeClr val="tx1"/>
                              </a:solidFill>
                              <a:latin typeface="Cambria Math" panose="02040503050406030204" pitchFamily="18" charset="0"/>
                              <a:ea typeface="UD デジタル 教科書体 NP-B" panose="02020700000000000000" pitchFamily="18" charset="-128"/>
                            </a:rPr>
                          </m:ctrlPr>
                        </m:fPr>
                        <m:num>
                          <m:r>
                            <a:rPr lang="ja-JP" altLang="en-US" sz="4400" i="1">
                              <a:solidFill>
                                <a:schemeClr val="tx1"/>
                              </a:solidFill>
                              <a:latin typeface="Cambria Math" panose="02040503050406030204" pitchFamily="18" charset="0"/>
                              <a:ea typeface="UD デジタル 教科書体 NP-B" panose="02020700000000000000" pitchFamily="18" charset="-128"/>
                            </a:rPr>
                            <m:t>１</m:t>
                          </m:r>
                        </m:num>
                        <m:den>
                          <m:r>
                            <a:rPr lang="ja-JP" altLang="en-US" sz="4400" i="1">
                              <a:solidFill>
                                <a:schemeClr val="tx1"/>
                              </a:solidFill>
                              <a:latin typeface="Cambria Math" panose="02040503050406030204" pitchFamily="18" charset="0"/>
                              <a:ea typeface="UD デジタル 教科書体 NP-B" panose="02020700000000000000" pitchFamily="18" charset="-128"/>
                            </a:rPr>
                            <m:t>１０</m:t>
                          </m:r>
                        </m:den>
                      </m:f>
                    </m:oMath>
                  </m:oMathPara>
                </a14:m>
                <a:endParaRPr kumimoji="1" lang="ja-JP" altLang="en-US" sz="4400" dirty="0">
                  <a:solidFill>
                    <a:schemeClr val="bg1"/>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5" name="テキスト ボックス 4">
                <a:extLst>
                  <a:ext uri="{FF2B5EF4-FFF2-40B4-BE49-F238E27FC236}">
                    <a16:creationId xmlns:a16="http://schemas.microsoft.com/office/drawing/2014/main" id="{8CBCC600-4620-4F75-941D-FA2F396C027B}"/>
                  </a:ext>
                </a:extLst>
              </p:cNvPr>
              <p:cNvSpPr txBox="1">
                <a:spLocks noRot="1" noChangeAspect="1" noMove="1" noResize="1" noEditPoints="1" noAdjustHandles="1" noChangeArrowheads="1" noChangeShapeType="1" noTextEdit="1"/>
              </p:cNvSpPr>
              <p:nvPr/>
            </p:nvSpPr>
            <p:spPr>
              <a:xfrm>
                <a:off x="3622624" y="445517"/>
                <a:ext cx="1648917" cy="140718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93345A3-F5DC-4F23-936D-D99E372B140E}"/>
                  </a:ext>
                </a:extLst>
              </p:cNvPr>
              <p:cNvSpPr txBox="1"/>
              <p:nvPr/>
            </p:nvSpPr>
            <p:spPr>
              <a:xfrm>
                <a:off x="6059213" y="445517"/>
                <a:ext cx="1874889" cy="14071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4400" i="1" smtClean="0">
                              <a:solidFill>
                                <a:schemeClr val="tx1"/>
                              </a:solidFill>
                              <a:latin typeface="Cambria Math" panose="02040503050406030204" pitchFamily="18" charset="0"/>
                              <a:ea typeface="UD デジタル 教科書体 NP-B" panose="02020700000000000000" pitchFamily="18" charset="-128"/>
                            </a:rPr>
                          </m:ctrlPr>
                        </m:fPr>
                        <m:num>
                          <m:r>
                            <a:rPr lang="ja-JP" altLang="en-US" sz="4400" i="1">
                              <a:solidFill>
                                <a:schemeClr val="tx1"/>
                              </a:solidFill>
                              <a:latin typeface="Cambria Math" panose="02040503050406030204" pitchFamily="18" charset="0"/>
                              <a:ea typeface="UD デジタル 教科書体 NP-B" panose="02020700000000000000" pitchFamily="18" charset="-128"/>
                            </a:rPr>
                            <m:t>１</m:t>
                          </m:r>
                        </m:num>
                        <m:den>
                          <m:r>
                            <a:rPr lang="ja-JP" altLang="en-US" sz="4400" i="1">
                              <a:solidFill>
                                <a:schemeClr val="tx1"/>
                              </a:solidFill>
                              <a:latin typeface="Cambria Math" panose="02040503050406030204" pitchFamily="18" charset="0"/>
                              <a:ea typeface="UD デジタル 教科書体 NP-B" panose="02020700000000000000" pitchFamily="18" charset="-128"/>
                            </a:rPr>
                            <m:t>１</m:t>
                          </m:r>
                          <m:r>
                            <a:rPr lang="ja-JP" altLang="en-US" sz="4400" i="1">
                              <a:latin typeface="Cambria Math" panose="02040503050406030204" pitchFamily="18" charset="0"/>
                              <a:ea typeface="UD デジタル 教科書体 NP-B" panose="02020700000000000000" pitchFamily="18" charset="-128"/>
                            </a:rPr>
                            <m:t>０</m:t>
                          </m:r>
                          <m:r>
                            <a:rPr lang="ja-JP" altLang="en-US" sz="4400" i="1">
                              <a:solidFill>
                                <a:schemeClr val="tx1"/>
                              </a:solidFill>
                              <a:latin typeface="Cambria Math" panose="02040503050406030204" pitchFamily="18" charset="0"/>
                              <a:ea typeface="UD デジタル 教科書体 NP-B" panose="02020700000000000000" pitchFamily="18" charset="-128"/>
                            </a:rPr>
                            <m:t>０</m:t>
                          </m:r>
                        </m:den>
                      </m:f>
                    </m:oMath>
                  </m:oMathPara>
                </a14:m>
                <a:endParaRPr kumimoji="1" lang="ja-JP" altLang="en-US" sz="4400" dirty="0">
                  <a:solidFill>
                    <a:schemeClr val="bg1"/>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6" name="テキスト ボックス 5">
                <a:extLst>
                  <a:ext uri="{FF2B5EF4-FFF2-40B4-BE49-F238E27FC236}">
                    <a16:creationId xmlns:a16="http://schemas.microsoft.com/office/drawing/2014/main" id="{593345A3-F5DC-4F23-936D-D99E372B140E}"/>
                  </a:ext>
                </a:extLst>
              </p:cNvPr>
              <p:cNvSpPr txBox="1">
                <a:spLocks noRot="1" noChangeAspect="1" noMove="1" noResize="1" noEditPoints="1" noAdjustHandles="1" noChangeArrowheads="1" noChangeShapeType="1" noTextEdit="1"/>
              </p:cNvSpPr>
              <p:nvPr/>
            </p:nvSpPr>
            <p:spPr>
              <a:xfrm>
                <a:off x="6059213" y="445517"/>
                <a:ext cx="1874889" cy="140718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41C41987-8346-4FFD-8FD7-1ED516DA3CC9}"/>
                  </a:ext>
                </a:extLst>
              </p:cNvPr>
              <p:cNvSpPr txBox="1"/>
              <p:nvPr/>
            </p:nvSpPr>
            <p:spPr>
              <a:xfrm>
                <a:off x="8645356" y="405629"/>
                <a:ext cx="2427890" cy="14071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4400" i="1" smtClean="0">
                              <a:solidFill>
                                <a:schemeClr val="tx1"/>
                              </a:solidFill>
                              <a:latin typeface="Cambria Math" panose="02040503050406030204" pitchFamily="18" charset="0"/>
                              <a:ea typeface="UD デジタル 教科書体 NP-B" panose="02020700000000000000" pitchFamily="18" charset="-128"/>
                            </a:rPr>
                          </m:ctrlPr>
                        </m:fPr>
                        <m:num>
                          <m:r>
                            <a:rPr lang="ja-JP" altLang="en-US" sz="4400" i="1">
                              <a:solidFill>
                                <a:schemeClr val="tx1"/>
                              </a:solidFill>
                              <a:latin typeface="Cambria Math" panose="02040503050406030204" pitchFamily="18" charset="0"/>
                              <a:ea typeface="UD デジタル 教科書体 NP-B" panose="02020700000000000000" pitchFamily="18" charset="-128"/>
                            </a:rPr>
                            <m:t>１</m:t>
                          </m:r>
                        </m:num>
                        <m:den>
                          <m:r>
                            <a:rPr lang="ja-JP" altLang="en-US" sz="4400" i="1">
                              <a:solidFill>
                                <a:schemeClr val="tx1"/>
                              </a:solidFill>
                              <a:latin typeface="Cambria Math" panose="02040503050406030204" pitchFamily="18" charset="0"/>
                              <a:ea typeface="UD デジタル 教科書体 NP-B" panose="02020700000000000000" pitchFamily="18" charset="-128"/>
                            </a:rPr>
                            <m:t>１</m:t>
                          </m:r>
                          <m:r>
                            <a:rPr lang="ja-JP" altLang="en-US" sz="4400" i="1">
                              <a:latin typeface="Cambria Math" panose="02040503050406030204" pitchFamily="18" charset="0"/>
                              <a:ea typeface="UD デジタル 教科書体 NP-B" panose="02020700000000000000" pitchFamily="18" charset="-128"/>
                            </a:rPr>
                            <m:t>００</m:t>
                          </m:r>
                          <m:r>
                            <a:rPr lang="ja-JP" altLang="en-US" sz="4400" i="1">
                              <a:solidFill>
                                <a:schemeClr val="tx1"/>
                              </a:solidFill>
                              <a:latin typeface="Cambria Math" panose="02040503050406030204" pitchFamily="18" charset="0"/>
                              <a:ea typeface="UD デジタル 教科書体 NP-B" panose="02020700000000000000" pitchFamily="18" charset="-128"/>
                            </a:rPr>
                            <m:t>０</m:t>
                          </m:r>
                        </m:den>
                      </m:f>
                    </m:oMath>
                  </m:oMathPara>
                </a14:m>
                <a:endParaRPr kumimoji="1" lang="ja-JP" altLang="en-US" sz="4400" dirty="0">
                  <a:solidFill>
                    <a:schemeClr val="bg1"/>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7" name="テキスト ボックス 6">
                <a:extLst>
                  <a:ext uri="{FF2B5EF4-FFF2-40B4-BE49-F238E27FC236}">
                    <a16:creationId xmlns:a16="http://schemas.microsoft.com/office/drawing/2014/main" id="{41C41987-8346-4FFD-8FD7-1ED516DA3CC9}"/>
                  </a:ext>
                </a:extLst>
              </p:cNvPr>
              <p:cNvSpPr txBox="1">
                <a:spLocks noRot="1" noChangeAspect="1" noMove="1" noResize="1" noEditPoints="1" noAdjustHandles="1" noChangeArrowheads="1" noChangeShapeType="1" noTextEdit="1"/>
              </p:cNvSpPr>
              <p:nvPr/>
            </p:nvSpPr>
            <p:spPr>
              <a:xfrm>
                <a:off x="8645356" y="405629"/>
                <a:ext cx="2427890" cy="1407180"/>
              </a:xfrm>
              <a:prstGeom prst="rect">
                <a:avLst/>
              </a:prstGeom>
              <a:blipFill>
                <a:blip r:embed="rId4"/>
                <a:stretch>
                  <a:fillRect/>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7374C108-423A-4CBE-B237-09B5FA60CD16}"/>
              </a:ext>
            </a:extLst>
          </p:cNvPr>
          <p:cNvSpPr txBox="1"/>
          <p:nvPr/>
        </p:nvSpPr>
        <p:spPr>
          <a:xfrm>
            <a:off x="3622624" y="2598003"/>
            <a:ext cx="2081049"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25.64</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0D2C3280-6AE9-4DB6-ADF9-618D0D1E17CA}"/>
              </a:ext>
            </a:extLst>
          </p:cNvPr>
          <p:cNvSpPr txBox="1"/>
          <p:nvPr/>
        </p:nvSpPr>
        <p:spPr>
          <a:xfrm>
            <a:off x="3622624" y="3855280"/>
            <a:ext cx="1648917"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4.01</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AB357DBA-3A0E-43D5-B29D-0ABA775B2CDA}"/>
              </a:ext>
            </a:extLst>
          </p:cNvPr>
          <p:cNvSpPr txBox="1"/>
          <p:nvPr/>
        </p:nvSpPr>
        <p:spPr>
          <a:xfrm>
            <a:off x="3622624" y="5071441"/>
            <a:ext cx="586769"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7</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1" name="二等辺三角形 10">
            <a:extLst>
              <a:ext uri="{FF2B5EF4-FFF2-40B4-BE49-F238E27FC236}">
                <a16:creationId xmlns:a16="http://schemas.microsoft.com/office/drawing/2014/main" id="{7CA66127-D8A4-4A1D-AB93-24EC36BF9900}"/>
              </a:ext>
            </a:extLst>
          </p:cNvPr>
          <p:cNvSpPr/>
          <p:nvPr/>
        </p:nvSpPr>
        <p:spPr>
          <a:xfrm>
            <a:off x="684381" y="569247"/>
            <a:ext cx="989350" cy="1015663"/>
          </a:xfrm>
          <a:prstGeom prst="triangle">
            <a:avLst/>
          </a:prstGeom>
          <a:noFill/>
          <a:ln w="57150">
            <a:solidFill>
              <a:srgbClr val="3366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400" dirty="0"/>
          </a:p>
        </p:txBody>
      </p:sp>
      <p:sp>
        <p:nvSpPr>
          <p:cNvPr id="12" name="テキスト ボックス 11">
            <a:extLst>
              <a:ext uri="{FF2B5EF4-FFF2-40B4-BE49-F238E27FC236}">
                <a16:creationId xmlns:a16="http://schemas.microsoft.com/office/drawing/2014/main" id="{A716D0D3-246C-4FE2-9E5B-91AECF5E4321}"/>
              </a:ext>
            </a:extLst>
          </p:cNvPr>
          <p:cNvSpPr txBox="1"/>
          <p:nvPr/>
        </p:nvSpPr>
        <p:spPr>
          <a:xfrm>
            <a:off x="953602" y="2598003"/>
            <a:ext cx="2238705"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256.4</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5D932102-A9F5-455E-A731-B07CFC5C98D7}"/>
              </a:ext>
            </a:extLst>
          </p:cNvPr>
          <p:cNvSpPr txBox="1"/>
          <p:nvPr/>
        </p:nvSpPr>
        <p:spPr>
          <a:xfrm>
            <a:off x="953603" y="3824503"/>
            <a:ext cx="1922184"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40.1</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E648C208-2ACA-4D41-B49E-78DD74A82705}"/>
              </a:ext>
            </a:extLst>
          </p:cNvPr>
          <p:cNvSpPr txBox="1"/>
          <p:nvPr/>
        </p:nvSpPr>
        <p:spPr>
          <a:xfrm>
            <a:off x="953602" y="5071441"/>
            <a:ext cx="1323095"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70</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9B160CF0-A988-42D7-A25A-A4548561E5C7}"/>
              </a:ext>
            </a:extLst>
          </p:cNvPr>
          <p:cNvSpPr txBox="1"/>
          <p:nvPr/>
        </p:nvSpPr>
        <p:spPr>
          <a:xfrm>
            <a:off x="6133990" y="2598003"/>
            <a:ext cx="2081049"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2.564</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0486F9C6-A2B6-4402-B576-C101BF25F202}"/>
              </a:ext>
            </a:extLst>
          </p:cNvPr>
          <p:cNvSpPr txBox="1"/>
          <p:nvPr/>
        </p:nvSpPr>
        <p:spPr>
          <a:xfrm>
            <a:off x="8645356" y="2598003"/>
            <a:ext cx="2427890"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0.2564</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39F69138-EF43-4923-9CC1-9D214E7CE030}"/>
              </a:ext>
            </a:extLst>
          </p:cNvPr>
          <p:cNvSpPr txBox="1"/>
          <p:nvPr/>
        </p:nvSpPr>
        <p:spPr>
          <a:xfrm>
            <a:off x="6172198" y="3855280"/>
            <a:ext cx="2081049"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0.401</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a16="http://schemas.microsoft.com/office/drawing/2014/main" id="{ED2A56BB-EE1D-442F-AA17-11392CF8A80C}"/>
              </a:ext>
            </a:extLst>
          </p:cNvPr>
          <p:cNvSpPr txBox="1"/>
          <p:nvPr/>
        </p:nvSpPr>
        <p:spPr>
          <a:xfrm>
            <a:off x="8645356" y="3855280"/>
            <a:ext cx="2427890"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0.0401</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544EA07C-1D05-451B-9A96-E400F9E00E07}"/>
              </a:ext>
            </a:extLst>
          </p:cNvPr>
          <p:cNvSpPr txBox="1"/>
          <p:nvPr/>
        </p:nvSpPr>
        <p:spPr>
          <a:xfrm>
            <a:off x="6172199" y="5071441"/>
            <a:ext cx="1332188"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0.7</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802C4C8A-09AD-4F57-AF65-BB827304AEBA}"/>
              </a:ext>
            </a:extLst>
          </p:cNvPr>
          <p:cNvSpPr txBox="1"/>
          <p:nvPr/>
        </p:nvSpPr>
        <p:spPr>
          <a:xfrm>
            <a:off x="8645356" y="5071441"/>
            <a:ext cx="1648917" cy="769441"/>
          </a:xfrm>
          <a:prstGeom prst="rect">
            <a:avLst/>
          </a:prstGeom>
          <a:noFill/>
        </p:spPr>
        <p:txBody>
          <a:bodyPr wrap="square" rtlCol="0">
            <a:spAutoFit/>
          </a:bodyPr>
          <a:lstStyle/>
          <a:p>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0.07</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7670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7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7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75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175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75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175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1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二等辺三角形 1">
            <a:extLst>
              <a:ext uri="{FF2B5EF4-FFF2-40B4-BE49-F238E27FC236}">
                <a16:creationId xmlns:a16="http://schemas.microsoft.com/office/drawing/2014/main" id="{4FECE772-B87E-415C-AF8B-15EA8EF03565}"/>
              </a:ext>
            </a:extLst>
          </p:cNvPr>
          <p:cNvSpPr/>
          <p:nvPr/>
        </p:nvSpPr>
        <p:spPr>
          <a:xfrm>
            <a:off x="684381" y="569247"/>
            <a:ext cx="989350" cy="1015663"/>
          </a:xfrm>
          <a:prstGeom prst="triangle">
            <a:avLst/>
          </a:prstGeom>
          <a:noFill/>
          <a:ln w="57150">
            <a:solidFill>
              <a:srgbClr val="3366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400" dirty="0"/>
          </a:p>
        </p:txBody>
      </p:sp>
      <p:sp>
        <p:nvSpPr>
          <p:cNvPr id="10" name="テキスト ボックス 9">
            <a:extLst>
              <a:ext uri="{FF2B5EF4-FFF2-40B4-BE49-F238E27FC236}">
                <a16:creationId xmlns:a16="http://schemas.microsoft.com/office/drawing/2014/main" id="{A96DA153-55CF-4CD3-8C2E-32F1EFF0B5B2}"/>
              </a:ext>
            </a:extLst>
          </p:cNvPr>
          <p:cNvSpPr txBox="1"/>
          <p:nvPr/>
        </p:nvSpPr>
        <p:spPr>
          <a:xfrm>
            <a:off x="2025859" y="1640565"/>
            <a:ext cx="8473975"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2.93</a:t>
            </a:r>
            <a:r>
              <a:rPr lang="ja-JP" altLang="en-US" sz="4800" dirty="0">
                <a:latin typeface="UD デジタル 教科書体 NP-B" panose="02020700000000000000" pitchFamily="18" charset="-128"/>
                <a:ea typeface="UD デジタル 教科書体 NP-B" panose="02020700000000000000" pitchFamily="18" charset="-128"/>
              </a:rPr>
              <a:t>は</a:t>
            </a:r>
            <a:r>
              <a:rPr lang="en-US" altLang="ja-JP" sz="4800" dirty="0">
                <a:latin typeface="UD デジタル 教科書体 NP-B" panose="02020700000000000000" pitchFamily="18" charset="-128"/>
                <a:ea typeface="UD デジタル 教科書体 NP-B" panose="02020700000000000000" pitchFamily="18" charset="-128"/>
              </a:rPr>
              <a:t>29.3</a:t>
            </a:r>
            <a:r>
              <a:rPr lang="ja-JP" altLang="en-US" sz="4800" dirty="0">
                <a:latin typeface="UD デジタル 教科書体 NP-B" panose="02020700000000000000" pitchFamily="18" charset="-128"/>
                <a:ea typeface="UD デジタル 教科書体 NP-B" panose="02020700000000000000" pitchFamily="18" charset="-128"/>
              </a:rPr>
              <a:t>の　　　　の数</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F34918AF-5AFD-401C-9E83-188F72511F40}"/>
              </a:ext>
            </a:extLst>
          </p:cNvPr>
          <p:cNvSpPr txBox="1"/>
          <p:nvPr/>
        </p:nvSpPr>
        <p:spPr>
          <a:xfrm>
            <a:off x="684381" y="804577"/>
            <a:ext cx="989350" cy="1015663"/>
          </a:xfrm>
          <a:prstGeom prst="rect">
            <a:avLst/>
          </a:prstGeom>
          <a:noFill/>
        </p:spPr>
        <p:txBody>
          <a:bodyPr wrap="square" rtlCol="0">
            <a:spAutoFit/>
          </a:bodyPr>
          <a:lstStyle/>
          <a:p>
            <a:r>
              <a:rPr kumimoji="1" lang="ja-JP" altLang="en-US" sz="6000" dirty="0">
                <a:solidFill>
                  <a:srgbClr val="3366FF"/>
                </a:solidFill>
                <a:latin typeface="UD デジタル 教科書体 NP-B" panose="02020700000000000000" pitchFamily="18" charset="-128"/>
                <a:ea typeface="UD デジタル 教科書体 NP-B" panose="02020700000000000000" pitchFamily="18" charset="-128"/>
              </a:rPr>
              <a:t>９</a:t>
            </a:r>
          </a:p>
        </p:txBody>
      </p:sp>
      <p:sp>
        <p:nvSpPr>
          <p:cNvPr id="17" name="テキスト ボックス 16">
            <a:extLst>
              <a:ext uri="{FF2B5EF4-FFF2-40B4-BE49-F238E27FC236}">
                <a16:creationId xmlns:a16="http://schemas.microsoft.com/office/drawing/2014/main" id="{1427FA4F-0F45-42CF-87A9-48C35A0D2BDF}"/>
              </a:ext>
            </a:extLst>
          </p:cNvPr>
          <p:cNvSpPr txBox="1"/>
          <p:nvPr/>
        </p:nvSpPr>
        <p:spPr>
          <a:xfrm>
            <a:off x="2025859" y="3109888"/>
            <a:ext cx="9325313"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0.0293</a:t>
            </a:r>
            <a:r>
              <a:rPr lang="ja-JP" altLang="en-US" sz="4800" dirty="0">
                <a:latin typeface="UD デジタル 教科書体 NP-B" panose="02020700000000000000" pitchFamily="18" charset="-128"/>
                <a:ea typeface="UD デジタル 教科書体 NP-B" panose="02020700000000000000" pitchFamily="18" charset="-128"/>
              </a:rPr>
              <a:t>は</a:t>
            </a:r>
            <a:r>
              <a:rPr lang="en-US" altLang="ja-JP" sz="4800" dirty="0">
                <a:latin typeface="UD デジタル 教科書体 NP-B" panose="02020700000000000000" pitchFamily="18" charset="-128"/>
                <a:ea typeface="UD デジタル 教科書体 NP-B" panose="02020700000000000000" pitchFamily="18" charset="-128"/>
              </a:rPr>
              <a:t>29.3</a:t>
            </a:r>
            <a:r>
              <a:rPr lang="ja-JP" altLang="en-US" sz="4800" dirty="0">
                <a:latin typeface="UD デジタル 教科書体 NP-B" panose="02020700000000000000" pitchFamily="18" charset="-128"/>
                <a:ea typeface="UD デジタル 教科書体 NP-B" panose="02020700000000000000" pitchFamily="18" charset="-128"/>
              </a:rPr>
              <a:t>の　　　 　の数</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a16="http://schemas.microsoft.com/office/drawing/2014/main" id="{9E5EEF5F-4BD9-4AF3-AA0C-A7FBD5A63F93}"/>
              </a:ext>
            </a:extLst>
          </p:cNvPr>
          <p:cNvSpPr txBox="1"/>
          <p:nvPr/>
        </p:nvSpPr>
        <p:spPr>
          <a:xfrm>
            <a:off x="2025859" y="4579211"/>
            <a:ext cx="8820817" cy="830997"/>
          </a:xfrm>
          <a:prstGeom prst="rect">
            <a:avLst/>
          </a:prstGeom>
          <a:noFill/>
        </p:spPr>
        <p:txBody>
          <a:bodyPr wrap="square" rtlCol="0">
            <a:spAutoFit/>
          </a:bodyPr>
          <a:lstStyle/>
          <a:p>
            <a:r>
              <a:rPr lang="en-US" altLang="ja-JP" sz="4800" dirty="0">
                <a:latin typeface="UD デジタル 教科書体 NP-B" panose="02020700000000000000" pitchFamily="18" charset="-128"/>
                <a:ea typeface="UD デジタル 教科書体 NP-B" panose="02020700000000000000" pitchFamily="18" charset="-128"/>
              </a:rPr>
              <a:t>0.293</a:t>
            </a:r>
            <a:r>
              <a:rPr lang="ja-JP" altLang="en-US" sz="4800" dirty="0">
                <a:latin typeface="UD デジタル 教科書体 NP-B" panose="02020700000000000000" pitchFamily="18" charset="-128"/>
                <a:ea typeface="UD デジタル 教科書体 NP-B" panose="02020700000000000000" pitchFamily="18" charset="-128"/>
              </a:rPr>
              <a:t>は</a:t>
            </a:r>
            <a:r>
              <a:rPr lang="en-US" altLang="ja-JP" sz="4800" dirty="0">
                <a:latin typeface="UD デジタル 教科書体 NP-B" panose="02020700000000000000" pitchFamily="18" charset="-128"/>
                <a:ea typeface="UD デジタル 教科書体 NP-B" panose="02020700000000000000" pitchFamily="18" charset="-128"/>
              </a:rPr>
              <a:t>29.3</a:t>
            </a:r>
            <a:r>
              <a:rPr lang="ja-JP" altLang="en-US" sz="4800" dirty="0">
                <a:latin typeface="UD デジタル 教科書体 NP-B" panose="02020700000000000000" pitchFamily="18" charset="-128"/>
                <a:ea typeface="UD デジタル 教科書体 NP-B" panose="02020700000000000000" pitchFamily="18" charset="-128"/>
              </a:rPr>
              <a:t>の　　　　の数</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08A3B90D-27B0-427C-9E9A-7FB802346816}"/>
                  </a:ext>
                </a:extLst>
              </p:cNvPr>
              <p:cNvSpPr txBox="1"/>
              <p:nvPr/>
            </p:nvSpPr>
            <p:spPr>
              <a:xfrm>
                <a:off x="6823024" y="1132733"/>
                <a:ext cx="1648917" cy="14071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4400" i="1" smtClean="0">
                              <a:solidFill>
                                <a:srgbClr val="FF0000"/>
                              </a:solidFill>
                              <a:latin typeface="Cambria Math" panose="02040503050406030204" pitchFamily="18" charset="0"/>
                              <a:ea typeface="UD デジタル 教科書体 NP-B" panose="02020700000000000000" pitchFamily="18" charset="-128"/>
                            </a:rPr>
                          </m:ctrlPr>
                        </m:fPr>
                        <m:num>
                          <m:r>
                            <a:rPr lang="ja-JP" altLang="en-US" sz="4400" i="1">
                              <a:solidFill>
                                <a:srgbClr val="FF0000"/>
                              </a:solidFill>
                              <a:latin typeface="Cambria Math" panose="02040503050406030204" pitchFamily="18" charset="0"/>
                              <a:ea typeface="UD デジタル 教科書体 NP-B" panose="02020700000000000000" pitchFamily="18" charset="-128"/>
                            </a:rPr>
                            <m:t>１</m:t>
                          </m:r>
                        </m:num>
                        <m:den>
                          <m:r>
                            <a:rPr lang="ja-JP" altLang="en-US" sz="4400" i="1">
                              <a:solidFill>
                                <a:srgbClr val="FF0000"/>
                              </a:solidFill>
                              <a:latin typeface="Cambria Math" panose="02040503050406030204" pitchFamily="18" charset="0"/>
                              <a:ea typeface="UD デジタル 教科書体 NP-B" panose="02020700000000000000" pitchFamily="18" charset="-128"/>
                            </a:rPr>
                            <m:t>１０</m:t>
                          </m:r>
                        </m:den>
                      </m:f>
                    </m:oMath>
                  </m:oMathPara>
                </a14:m>
                <a:endParaRPr kumimoji="1" lang="ja-JP" altLang="en-US" sz="4400" dirty="0">
                  <a:solidFill>
                    <a:schemeClr val="bg1"/>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11" name="テキスト ボックス 10">
                <a:extLst>
                  <a:ext uri="{FF2B5EF4-FFF2-40B4-BE49-F238E27FC236}">
                    <a16:creationId xmlns:a16="http://schemas.microsoft.com/office/drawing/2014/main" id="{08A3B90D-27B0-427C-9E9A-7FB802346816}"/>
                  </a:ext>
                </a:extLst>
              </p:cNvPr>
              <p:cNvSpPr txBox="1">
                <a:spLocks noRot="1" noChangeAspect="1" noMove="1" noResize="1" noEditPoints="1" noAdjustHandles="1" noChangeArrowheads="1" noChangeShapeType="1" noTextEdit="1"/>
              </p:cNvSpPr>
              <p:nvPr/>
            </p:nvSpPr>
            <p:spPr>
              <a:xfrm>
                <a:off x="6823024" y="1132733"/>
                <a:ext cx="1648917" cy="140718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7D10B122-E7E9-43FD-AAE3-440EB9E5C3AB}"/>
                  </a:ext>
                </a:extLst>
              </p:cNvPr>
              <p:cNvSpPr txBox="1"/>
              <p:nvPr/>
            </p:nvSpPr>
            <p:spPr>
              <a:xfrm>
                <a:off x="7150020" y="4122141"/>
                <a:ext cx="1874889" cy="14071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4400" i="1" smtClean="0">
                              <a:solidFill>
                                <a:srgbClr val="FF0000"/>
                              </a:solidFill>
                              <a:latin typeface="Cambria Math" panose="02040503050406030204" pitchFamily="18" charset="0"/>
                              <a:ea typeface="UD デジタル 教科書体 NP-B" panose="02020700000000000000" pitchFamily="18" charset="-128"/>
                            </a:rPr>
                          </m:ctrlPr>
                        </m:fPr>
                        <m:num>
                          <m:r>
                            <a:rPr lang="ja-JP" altLang="en-US" sz="4400" i="1">
                              <a:solidFill>
                                <a:srgbClr val="FF0000"/>
                              </a:solidFill>
                              <a:latin typeface="Cambria Math" panose="02040503050406030204" pitchFamily="18" charset="0"/>
                              <a:ea typeface="UD デジタル 教科書体 NP-B" panose="02020700000000000000" pitchFamily="18" charset="-128"/>
                            </a:rPr>
                            <m:t>１</m:t>
                          </m:r>
                        </m:num>
                        <m:den>
                          <m:r>
                            <a:rPr lang="ja-JP" altLang="en-US" sz="4400" i="1" smtClean="0">
                              <a:solidFill>
                                <a:srgbClr val="FF0000"/>
                              </a:solidFill>
                              <a:latin typeface="Cambria Math" panose="02040503050406030204" pitchFamily="18" charset="0"/>
                              <a:ea typeface="UD デジタル 教科書体 NP-B" panose="02020700000000000000" pitchFamily="18" charset="-128"/>
                            </a:rPr>
                            <m:t>１００</m:t>
                          </m:r>
                        </m:den>
                      </m:f>
                    </m:oMath>
                  </m:oMathPara>
                </a14:m>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12" name="テキスト ボックス 11">
                <a:extLst>
                  <a:ext uri="{FF2B5EF4-FFF2-40B4-BE49-F238E27FC236}">
                    <a16:creationId xmlns:a16="http://schemas.microsoft.com/office/drawing/2014/main" id="{7D10B122-E7E9-43FD-AAE3-440EB9E5C3AB}"/>
                  </a:ext>
                </a:extLst>
              </p:cNvPr>
              <p:cNvSpPr txBox="1">
                <a:spLocks noRot="1" noChangeAspect="1" noMove="1" noResize="1" noEditPoints="1" noAdjustHandles="1" noChangeArrowheads="1" noChangeShapeType="1" noTextEdit="1"/>
              </p:cNvSpPr>
              <p:nvPr/>
            </p:nvSpPr>
            <p:spPr>
              <a:xfrm>
                <a:off x="7150020" y="4122141"/>
                <a:ext cx="1874889" cy="140718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06AD8C68-601B-434D-A6CD-63BB4B0CA26A}"/>
                  </a:ext>
                </a:extLst>
              </p:cNvPr>
              <p:cNvSpPr txBox="1"/>
              <p:nvPr/>
            </p:nvSpPr>
            <p:spPr>
              <a:xfrm>
                <a:off x="7257996" y="2595848"/>
                <a:ext cx="2427890" cy="14071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4400" i="1" smtClean="0">
                              <a:solidFill>
                                <a:srgbClr val="FF0000"/>
                              </a:solidFill>
                              <a:latin typeface="Cambria Math" panose="02040503050406030204" pitchFamily="18" charset="0"/>
                              <a:ea typeface="UD デジタル 教科書体 NP-B" panose="02020700000000000000" pitchFamily="18" charset="-128"/>
                            </a:rPr>
                          </m:ctrlPr>
                        </m:fPr>
                        <m:num>
                          <m:r>
                            <a:rPr lang="ja-JP" altLang="en-US" sz="4400" i="1">
                              <a:solidFill>
                                <a:srgbClr val="FF0000"/>
                              </a:solidFill>
                              <a:latin typeface="Cambria Math" panose="02040503050406030204" pitchFamily="18" charset="0"/>
                              <a:ea typeface="UD デジタル 教科書体 NP-B" panose="02020700000000000000" pitchFamily="18" charset="-128"/>
                            </a:rPr>
                            <m:t>１</m:t>
                          </m:r>
                        </m:num>
                        <m:den>
                          <m:r>
                            <a:rPr lang="ja-JP" altLang="en-US" sz="4400" i="1">
                              <a:solidFill>
                                <a:srgbClr val="FF0000"/>
                              </a:solidFill>
                              <a:latin typeface="Cambria Math" panose="02040503050406030204" pitchFamily="18" charset="0"/>
                              <a:ea typeface="UD デジタル 教科書体 NP-B" panose="02020700000000000000" pitchFamily="18" charset="-128"/>
                            </a:rPr>
                            <m:t>１０００</m:t>
                          </m:r>
                        </m:den>
                      </m:f>
                    </m:oMath>
                  </m:oMathPara>
                </a14:m>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mc:Choice>
        <mc:Fallback xmlns="">
          <p:sp>
            <p:nvSpPr>
              <p:cNvPr id="19" name="テキスト ボックス 18">
                <a:extLst>
                  <a:ext uri="{FF2B5EF4-FFF2-40B4-BE49-F238E27FC236}">
                    <a16:creationId xmlns:a16="http://schemas.microsoft.com/office/drawing/2014/main" id="{06AD8C68-601B-434D-A6CD-63BB4B0CA26A}"/>
                  </a:ext>
                </a:extLst>
              </p:cNvPr>
              <p:cNvSpPr txBox="1">
                <a:spLocks noRot="1" noChangeAspect="1" noMove="1" noResize="1" noEditPoints="1" noAdjustHandles="1" noChangeArrowheads="1" noChangeShapeType="1" noTextEdit="1"/>
              </p:cNvSpPr>
              <p:nvPr/>
            </p:nvSpPr>
            <p:spPr>
              <a:xfrm>
                <a:off x="7257996" y="2595848"/>
                <a:ext cx="2427890" cy="1407180"/>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200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75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67EF9-C66F-488C-8E25-C93837ABE686}"/>
              </a:ext>
            </a:extLst>
          </p:cNvPr>
          <p:cNvSpPr>
            <a:spLocks noGrp="1"/>
          </p:cNvSpPr>
          <p:nvPr>
            <p:ph type="ctrTitle"/>
          </p:nvPr>
        </p:nvSpPr>
        <p:spPr/>
        <p:txBody>
          <a:bodyPr>
            <a:normAutofit fontScale="90000"/>
          </a:bodyPr>
          <a:lstStyle/>
          <a:p>
            <a:r>
              <a:rPr kumimoji="1" lang="ja-JP" altLang="en-US" sz="8000" dirty="0">
                <a:latin typeface="UD デジタル 教科書体 NP-B" panose="02020700000000000000" pitchFamily="18" charset="-128"/>
                <a:ea typeface="UD デジタル 教科書体 NP-B" panose="02020700000000000000" pitchFamily="18" charset="-128"/>
              </a:rPr>
              <a:t>５年生　整数と小数</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5CFC226B-6A98-45E6-90EA-CF6D74CF91A5}"/>
              </a:ext>
            </a:extLst>
          </p:cNvPr>
          <p:cNvSpPr txBox="1"/>
          <p:nvPr/>
        </p:nvSpPr>
        <p:spPr>
          <a:xfrm>
            <a:off x="1686910" y="4831255"/>
            <a:ext cx="8818179" cy="923330"/>
          </a:xfrm>
          <a:prstGeom prst="rect">
            <a:avLst/>
          </a:prstGeom>
          <a:noFill/>
        </p:spPr>
        <p:txBody>
          <a:bodyPr wrap="square" rtlCol="0">
            <a:spAutoFit/>
          </a:bodyPr>
          <a:lstStyle/>
          <a:p>
            <a:r>
              <a:rPr lang="ja-JP" altLang="en-US" sz="5400" dirty="0">
                <a:latin typeface="UD デジタル 教科書体 NP-B" panose="02020700000000000000" pitchFamily="18" charset="-128"/>
                <a:ea typeface="UD デジタル 教科書体 NP-B" panose="02020700000000000000" pitchFamily="18" charset="-128"/>
              </a:rPr>
              <a:t>小数点の移動と数の大きさ</a:t>
            </a:r>
            <a:endParaRPr lang="en-US" altLang="ja-JP" sz="54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DA86872D-98DE-4513-8A94-4F5EFAC07F3E}"/>
              </a:ext>
            </a:extLst>
          </p:cNvPr>
          <p:cNvSpPr txBox="1"/>
          <p:nvPr/>
        </p:nvSpPr>
        <p:spPr>
          <a:xfrm>
            <a:off x="1686910" y="3599409"/>
            <a:ext cx="7567449" cy="923330"/>
          </a:xfrm>
          <a:prstGeom prst="rect">
            <a:avLst/>
          </a:prstGeom>
          <a:noFill/>
        </p:spPr>
        <p:txBody>
          <a:bodyPr wrap="square" rtlCol="0">
            <a:spAutoFit/>
          </a:bodyPr>
          <a:lstStyle/>
          <a:p>
            <a:r>
              <a:rPr lang="en-US" altLang="ja-JP" sz="5400" dirty="0">
                <a:latin typeface="UD デジタル 教科書体 NP-B" panose="02020700000000000000" pitchFamily="18" charset="-128"/>
                <a:ea typeface="UD デジタル 教科書体 NP-B" panose="02020700000000000000" pitchFamily="18" charset="-128"/>
              </a:rPr>
              <a:t>10</a:t>
            </a:r>
            <a:r>
              <a:rPr lang="ja-JP" altLang="en-US" sz="5400" dirty="0">
                <a:latin typeface="UD デジタル 教科書体 NP-B" panose="02020700000000000000" pitchFamily="18" charset="-128"/>
                <a:ea typeface="UD デジタル 教科書体 NP-B" panose="02020700000000000000" pitchFamily="18" charset="-128"/>
              </a:rPr>
              <a:t>進法と位取り記数法</a:t>
            </a:r>
            <a:endParaRPr lang="en-US" altLang="ja-JP" sz="5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69469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24117" y="707922"/>
            <a:ext cx="9212778" cy="769441"/>
          </a:xfrm>
          <a:prstGeom prst="rect">
            <a:avLst/>
          </a:prstGeom>
          <a:solidFill>
            <a:schemeClr val="accent1">
              <a:lumMod val="20000"/>
              <a:lumOff val="80000"/>
            </a:schemeClr>
          </a:solid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復習：同じ十進法でも今と昔は違う</a:t>
            </a:r>
          </a:p>
        </p:txBody>
      </p:sp>
      <p:sp>
        <p:nvSpPr>
          <p:cNvPr id="6" name="テキスト ボックス 5">
            <a:extLst>
              <a:ext uri="{FF2B5EF4-FFF2-40B4-BE49-F238E27FC236}">
                <a16:creationId xmlns:a16="http://schemas.microsoft.com/office/drawing/2014/main" id="{739409AB-12BD-43D1-92F9-6E9B5E430632}"/>
              </a:ext>
            </a:extLst>
          </p:cNvPr>
          <p:cNvSpPr txBox="1"/>
          <p:nvPr/>
        </p:nvSpPr>
        <p:spPr>
          <a:xfrm>
            <a:off x="599737" y="4589752"/>
            <a:ext cx="5284424"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古代の数字の表し方</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BF5C4F1D-6D14-459B-BD76-43AB0E0FFCF3}"/>
              </a:ext>
            </a:extLst>
          </p:cNvPr>
          <p:cNvSpPr txBox="1"/>
          <p:nvPr/>
        </p:nvSpPr>
        <p:spPr>
          <a:xfrm>
            <a:off x="599736" y="2116436"/>
            <a:ext cx="4744991"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今の数字の表し方</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BF5C4F1D-6D14-459B-BD76-43AB0E0FFCF3}"/>
              </a:ext>
            </a:extLst>
          </p:cNvPr>
          <p:cNvSpPr txBox="1"/>
          <p:nvPr/>
        </p:nvSpPr>
        <p:spPr>
          <a:xfrm>
            <a:off x="1242962" y="3063285"/>
            <a:ext cx="2323197" cy="923330"/>
          </a:xfrm>
          <a:prstGeom prst="rect">
            <a:avLst/>
          </a:prstGeom>
          <a:noFill/>
        </p:spPr>
        <p:txBody>
          <a:bodyPr wrap="square" rtlCol="0">
            <a:spAutoFit/>
          </a:bodyPr>
          <a:lstStyle/>
          <a:p>
            <a:r>
              <a:rPr lang="ja-JP" altLang="en-US" sz="5400" dirty="0">
                <a:solidFill>
                  <a:srgbClr val="0000FF"/>
                </a:solidFill>
                <a:latin typeface="UD デジタル 教科書体 NP-B" panose="02020700000000000000" pitchFamily="18" charset="-128"/>
                <a:ea typeface="UD デジタル 教科書体 NP-B" panose="02020700000000000000" pitchFamily="18" charset="-128"/>
              </a:rPr>
              <a:t>３３３</a:t>
            </a:r>
            <a:endParaRPr lang="en-US" altLang="ja-JP" sz="5400" dirty="0">
              <a:solidFill>
                <a:srgbClr val="0000FF"/>
              </a:solidFill>
              <a:latin typeface="UD デジタル 教科書体 NP-B" panose="02020700000000000000" pitchFamily="18" charset="-128"/>
              <a:ea typeface="UD デジタル 教科書体 NP-B" panose="02020700000000000000" pitchFamily="18" charset="-128"/>
            </a:endParaRPr>
          </a:p>
        </p:txBody>
      </p:sp>
      <p:grpSp>
        <p:nvGrpSpPr>
          <p:cNvPr id="4" name="グループ化 3"/>
          <p:cNvGrpSpPr/>
          <p:nvPr/>
        </p:nvGrpSpPr>
        <p:grpSpPr>
          <a:xfrm>
            <a:off x="794750" y="5240006"/>
            <a:ext cx="4894397" cy="850894"/>
            <a:chOff x="1224117" y="5240006"/>
            <a:chExt cx="4894397" cy="850894"/>
          </a:xfrm>
        </p:grpSpPr>
        <p:pic>
          <p:nvPicPr>
            <p:cNvPr id="26" name="図 25"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5274001" y="5240006"/>
              <a:ext cx="844513" cy="850894"/>
            </a:xfrm>
            <a:prstGeom prst="rect">
              <a:avLst/>
            </a:prstGeom>
          </p:spPr>
        </p:pic>
        <p:pic>
          <p:nvPicPr>
            <p:cNvPr id="24" name="図 23"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4826567" y="5240006"/>
              <a:ext cx="844513" cy="850894"/>
            </a:xfrm>
            <a:prstGeom prst="rect">
              <a:avLst/>
            </a:prstGeom>
          </p:spPr>
        </p:pic>
        <p:pic>
          <p:nvPicPr>
            <p:cNvPr id="11" name="図 10"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1224117" y="5461405"/>
              <a:ext cx="757878" cy="583962"/>
            </a:xfrm>
            <a:prstGeom prst="rect">
              <a:avLst/>
            </a:prstGeom>
          </p:spPr>
        </p:pic>
        <p:pic>
          <p:nvPicPr>
            <p:cNvPr id="13" name="図 12" descr="箱ひげ図&#10;&#10;低い精度で自動的に生成された説明">
              <a:extLst>
                <a:ext uri="{FF2B5EF4-FFF2-40B4-BE49-F238E27FC236}">
                  <a16:creationId xmlns:a16="http://schemas.microsoft.com/office/drawing/2014/main" id="{0DCCFC3A-A626-4FD3-9DBA-B9CFF42D2B56}"/>
                </a:ext>
              </a:extLst>
            </p:cNvPr>
            <p:cNvPicPr>
              <a:picLocks noChangeAspect="1"/>
            </p:cNvPicPr>
            <p:nvPr/>
          </p:nvPicPr>
          <p:blipFill rotWithShape="1">
            <a:blip r:embed="rId3">
              <a:extLst>
                <a:ext uri="{28A0092B-C50C-407E-A947-70E740481C1C}">
                  <a14:useLocalDpi xmlns:a14="http://schemas.microsoft.com/office/drawing/2010/main" val="0"/>
                </a:ext>
              </a:extLst>
            </a:blip>
            <a:srcRect l="1371" t="30210" r="92702" b="62677"/>
            <a:stretch/>
          </p:blipFill>
          <p:spPr>
            <a:xfrm>
              <a:off x="2941426" y="5426893"/>
              <a:ext cx="736781" cy="637901"/>
            </a:xfrm>
            <a:prstGeom prst="rect">
              <a:avLst/>
            </a:prstGeom>
          </p:spPr>
        </p:pic>
        <p:pic>
          <p:nvPicPr>
            <p:cNvPr id="14" name="図 13"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4379133" y="5240006"/>
              <a:ext cx="844513" cy="850894"/>
            </a:xfrm>
            <a:prstGeom prst="rect">
              <a:avLst/>
            </a:prstGeom>
          </p:spPr>
        </p:pic>
        <p:pic>
          <p:nvPicPr>
            <p:cNvPr id="21" name="図 20"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1814470" y="5461405"/>
              <a:ext cx="757878" cy="583962"/>
            </a:xfrm>
            <a:prstGeom prst="rect">
              <a:avLst/>
            </a:prstGeom>
          </p:spPr>
        </p:pic>
        <p:pic>
          <p:nvPicPr>
            <p:cNvPr id="22" name="図 21"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2361028" y="5461405"/>
              <a:ext cx="757878" cy="583962"/>
            </a:xfrm>
            <a:prstGeom prst="rect">
              <a:avLst/>
            </a:prstGeom>
          </p:spPr>
        </p:pic>
        <p:pic>
          <p:nvPicPr>
            <p:cNvPr id="23" name="図 22" descr="箱ひげ図&#10;&#10;低い精度で自動的に生成された説明">
              <a:extLst>
                <a:ext uri="{FF2B5EF4-FFF2-40B4-BE49-F238E27FC236}">
                  <a16:creationId xmlns:a16="http://schemas.microsoft.com/office/drawing/2014/main" id="{0DCCFC3A-A626-4FD3-9DBA-B9CFF42D2B56}"/>
                </a:ext>
              </a:extLst>
            </p:cNvPr>
            <p:cNvPicPr>
              <a:picLocks noChangeAspect="1"/>
            </p:cNvPicPr>
            <p:nvPr/>
          </p:nvPicPr>
          <p:blipFill rotWithShape="1">
            <a:blip r:embed="rId3">
              <a:extLst>
                <a:ext uri="{28A0092B-C50C-407E-A947-70E740481C1C}">
                  <a14:useLocalDpi xmlns:a14="http://schemas.microsoft.com/office/drawing/2010/main" val="0"/>
                </a:ext>
              </a:extLst>
            </a:blip>
            <a:srcRect l="1371" t="30210" r="92702" b="62677"/>
            <a:stretch/>
          </p:blipFill>
          <p:spPr>
            <a:xfrm>
              <a:off x="3498281" y="5426893"/>
              <a:ext cx="736781" cy="637901"/>
            </a:xfrm>
            <a:prstGeom prst="rect">
              <a:avLst/>
            </a:prstGeom>
          </p:spPr>
        </p:pic>
        <p:pic>
          <p:nvPicPr>
            <p:cNvPr id="25" name="図 24" descr="箱ひげ図&#10;&#10;低い精度で自動的に生成された説明">
              <a:extLst>
                <a:ext uri="{FF2B5EF4-FFF2-40B4-BE49-F238E27FC236}">
                  <a16:creationId xmlns:a16="http://schemas.microsoft.com/office/drawing/2014/main" id="{0DCCFC3A-A626-4FD3-9DBA-B9CFF42D2B56}"/>
                </a:ext>
              </a:extLst>
            </p:cNvPr>
            <p:cNvPicPr>
              <a:picLocks noChangeAspect="1"/>
            </p:cNvPicPr>
            <p:nvPr/>
          </p:nvPicPr>
          <p:blipFill rotWithShape="1">
            <a:blip r:embed="rId3">
              <a:extLst>
                <a:ext uri="{28A0092B-C50C-407E-A947-70E740481C1C}">
                  <a14:useLocalDpi xmlns:a14="http://schemas.microsoft.com/office/drawing/2010/main" val="0"/>
                </a:ext>
              </a:extLst>
            </a:blip>
            <a:srcRect l="1371" t="30210" r="92702" b="62677"/>
            <a:stretch/>
          </p:blipFill>
          <p:spPr>
            <a:xfrm>
              <a:off x="4032396" y="5426893"/>
              <a:ext cx="736781" cy="637901"/>
            </a:xfrm>
            <a:prstGeom prst="rect">
              <a:avLst/>
            </a:prstGeom>
          </p:spPr>
        </p:pic>
      </p:grpSp>
      <p:sp>
        <p:nvSpPr>
          <p:cNvPr id="3" name="テキスト ボックス 2"/>
          <p:cNvSpPr txBox="1"/>
          <p:nvPr/>
        </p:nvSpPr>
        <p:spPr>
          <a:xfrm>
            <a:off x="5980114" y="2102459"/>
            <a:ext cx="5314275" cy="1323439"/>
          </a:xfrm>
          <a:prstGeom prst="rect">
            <a:avLst/>
          </a:prstGeom>
          <a:noFill/>
        </p:spPr>
        <p:txBody>
          <a:bodyPr wrap="non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同じ</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記号３</a:t>
            </a:r>
            <a:r>
              <a:rPr kumimoji="1" lang="ja-JP" altLang="en-US" sz="4000" dirty="0">
                <a:latin typeface="UD デジタル 教科書体 NP-B" panose="02020700000000000000" pitchFamily="18" charset="-128"/>
                <a:ea typeface="UD デジタル 教科書体 NP-B" panose="02020700000000000000" pitchFamily="18" charset="-128"/>
              </a:rPr>
              <a:t>を使って</a:t>
            </a:r>
            <a:endParaRPr kumimoji="1" lang="en-US" altLang="ja-JP" sz="4000" dirty="0">
              <a:latin typeface="UD デジタル 教科書体 NP-B" panose="02020700000000000000" pitchFamily="18" charset="-128"/>
              <a:ea typeface="UD デジタル 教科書体 NP-B" panose="02020700000000000000" pitchFamily="18" charset="-128"/>
            </a:endParaRPr>
          </a:p>
          <a:p>
            <a:r>
              <a:rPr kumimoji="1" lang="ja-JP" altLang="en-US" sz="4000" dirty="0">
                <a:latin typeface="UD デジタル 教科書体 NP-B" panose="02020700000000000000" pitchFamily="18" charset="-128"/>
                <a:ea typeface="UD デジタル 教科書体 NP-B" panose="02020700000000000000" pitchFamily="18" charset="-128"/>
              </a:rPr>
              <a:t>いるが</a:t>
            </a:r>
            <a:r>
              <a:rPr lang="ja-JP" altLang="en-US" sz="4000" dirty="0">
                <a:latin typeface="UD デジタル 教科書体 NP-B" panose="02020700000000000000" pitchFamily="18" charset="-128"/>
                <a:ea typeface="UD デジタル 教科書体 NP-B" panose="02020700000000000000" pitchFamily="18" charset="-128"/>
              </a:rPr>
              <a:t>区別はつくの？</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28" name="テキスト ボックス 27">
            <a:extLst>
              <a:ext uri="{FF2B5EF4-FFF2-40B4-BE49-F238E27FC236}">
                <a16:creationId xmlns:a16="http://schemas.microsoft.com/office/drawing/2014/main" id="{BF5C4F1D-6D14-459B-BD76-43AB0E0FFCF3}"/>
              </a:ext>
            </a:extLst>
          </p:cNvPr>
          <p:cNvSpPr txBox="1"/>
          <p:nvPr/>
        </p:nvSpPr>
        <p:spPr>
          <a:xfrm>
            <a:off x="5980114" y="3468886"/>
            <a:ext cx="4779326" cy="1323439"/>
          </a:xfrm>
          <a:prstGeom prst="rect">
            <a:avLst/>
          </a:prstGeom>
          <a:noFill/>
        </p:spPr>
        <p:txBody>
          <a:bodyPr wrap="squar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書く位置によって</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表す大きさが変わる</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9" name="テキスト ボックス 28">
            <a:extLst>
              <a:ext uri="{FF2B5EF4-FFF2-40B4-BE49-F238E27FC236}">
                <a16:creationId xmlns:a16="http://schemas.microsoft.com/office/drawing/2014/main" id="{C73E4CB4-2604-4283-8E1D-1286609389CD}"/>
              </a:ext>
            </a:extLst>
          </p:cNvPr>
          <p:cNvSpPr txBox="1"/>
          <p:nvPr/>
        </p:nvSpPr>
        <p:spPr>
          <a:xfrm>
            <a:off x="5980114" y="4835313"/>
            <a:ext cx="4946966" cy="1323439"/>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これを </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位取り記数法</a:t>
            </a:r>
            <a:endParaRPr lang="en-US" altLang="ja-JP" sz="40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といいました</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1079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2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1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24117" y="707922"/>
            <a:ext cx="6955750" cy="769441"/>
          </a:xfrm>
          <a:prstGeom prst="rect">
            <a:avLst/>
          </a:prstGeom>
          <a:solidFill>
            <a:schemeClr val="accent1">
              <a:lumMod val="20000"/>
              <a:lumOff val="80000"/>
            </a:schemeClr>
          </a:solid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復習：</a:t>
            </a:r>
            <a:r>
              <a:rPr lang="ja-JP" altLang="en-US" sz="4400" dirty="0">
                <a:latin typeface="UD デジタル 教科書体 NP-B" panose="02020700000000000000" pitchFamily="18" charset="-128"/>
                <a:ea typeface="UD デジタル 教科書体 NP-B" panose="02020700000000000000" pitchFamily="18" charset="-128"/>
              </a:rPr>
              <a:t>位取り記数法とは？</a:t>
            </a:r>
          </a:p>
        </p:txBody>
      </p:sp>
      <p:sp>
        <p:nvSpPr>
          <p:cNvPr id="6" name="テキスト ボックス 5">
            <a:extLst>
              <a:ext uri="{FF2B5EF4-FFF2-40B4-BE49-F238E27FC236}">
                <a16:creationId xmlns:a16="http://schemas.microsoft.com/office/drawing/2014/main" id="{739409AB-12BD-43D1-92F9-6E9B5E430632}"/>
              </a:ext>
            </a:extLst>
          </p:cNvPr>
          <p:cNvSpPr txBox="1"/>
          <p:nvPr/>
        </p:nvSpPr>
        <p:spPr>
          <a:xfrm>
            <a:off x="599737" y="4589752"/>
            <a:ext cx="5284424"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古代の数字の表し方</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BF5C4F1D-6D14-459B-BD76-43AB0E0FFCF3}"/>
              </a:ext>
            </a:extLst>
          </p:cNvPr>
          <p:cNvSpPr txBox="1"/>
          <p:nvPr/>
        </p:nvSpPr>
        <p:spPr>
          <a:xfrm>
            <a:off x="599736" y="2116436"/>
            <a:ext cx="4744991"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今の数字の表し方</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BF5C4F1D-6D14-459B-BD76-43AB0E0FFCF3}"/>
              </a:ext>
            </a:extLst>
          </p:cNvPr>
          <p:cNvSpPr txBox="1"/>
          <p:nvPr/>
        </p:nvSpPr>
        <p:spPr>
          <a:xfrm>
            <a:off x="1242962" y="3063285"/>
            <a:ext cx="2323197" cy="923330"/>
          </a:xfrm>
          <a:prstGeom prst="rect">
            <a:avLst/>
          </a:prstGeom>
          <a:noFill/>
        </p:spPr>
        <p:txBody>
          <a:bodyPr wrap="square" rtlCol="0">
            <a:spAutoFit/>
          </a:bodyPr>
          <a:lstStyle/>
          <a:p>
            <a:r>
              <a:rPr lang="ja-JP" altLang="en-US" sz="5400" dirty="0">
                <a:solidFill>
                  <a:srgbClr val="0000FF"/>
                </a:solidFill>
                <a:latin typeface="UD デジタル 教科書体 NP-B" panose="02020700000000000000" pitchFamily="18" charset="-128"/>
                <a:ea typeface="UD デジタル 教科書体 NP-B" panose="02020700000000000000" pitchFamily="18" charset="-128"/>
              </a:rPr>
              <a:t>３３３</a:t>
            </a:r>
            <a:endParaRPr lang="en-US" altLang="ja-JP" sz="5400" dirty="0">
              <a:solidFill>
                <a:srgbClr val="0000FF"/>
              </a:solidFill>
              <a:latin typeface="UD デジタル 教科書体 NP-B" panose="02020700000000000000" pitchFamily="18" charset="-128"/>
              <a:ea typeface="UD デジタル 教科書体 NP-B" panose="02020700000000000000" pitchFamily="18" charset="-128"/>
            </a:endParaRPr>
          </a:p>
        </p:txBody>
      </p:sp>
      <p:grpSp>
        <p:nvGrpSpPr>
          <p:cNvPr id="4" name="グループ化 3"/>
          <p:cNvGrpSpPr/>
          <p:nvPr/>
        </p:nvGrpSpPr>
        <p:grpSpPr>
          <a:xfrm>
            <a:off x="794750" y="5240006"/>
            <a:ext cx="4894397" cy="850894"/>
            <a:chOff x="1224117" y="5240006"/>
            <a:chExt cx="4894397" cy="850894"/>
          </a:xfrm>
        </p:grpSpPr>
        <p:pic>
          <p:nvPicPr>
            <p:cNvPr id="26" name="図 25"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5274001" y="5240006"/>
              <a:ext cx="844513" cy="850894"/>
            </a:xfrm>
            <a:prstGeom prst="rect">
              <a:avLst/>
            </a:prstGeom>
          </p:spPr>
        </p:pic>
        <p:pic>
          <p:nvPicPr>
            <p:cNvPr id="24" name="図 23"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4826567" y="5240006"/>
              <a:ext cx="844513" cy="850894"/>
            </a:xfrm>
            <a:prstGeom prst="rect">
              <a:avLst/>
            </a:prstGeom>
          </p:spPr>
        </p:pic>
        <p:pic>
          <p:nvPicPr>
            <p:cNvPr id="11" name="図 10"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1224117" y="5461405"/>
              <a:ext cx="757878" cy="583962"/>
            </a:xfrm>
            <a:prstGeom prst="rect">
              <a:avLst/>
            </a:prstGeom>
          </p:spPr>
        </p:pic>
        <p:pic>
          <p:nvPicPr>
            <p:cNvPr id="13" name="図 12" descr="箱ひげ図&#10;&#10;低い精度で自動的に生成された説明">
              <a:extLst>
                <a:ext uri="{FF2B5EF4-FFF2-40B4-BE49-F238E27FC236}">
                  <a16:creationId xmlns:a16="http://schemas.microsoft.com/office/drawing/2014/main" id="{0DCCFC3A-A626-4FD3-9DBA-B9CFF42D2B56}"/>
                </a:ext>
              </a:extLst>
            </p:cNvPr>
            <p:cNvPicPr>
              <a:picLocks noChangeAspect="1"/>
            </p:cNvPicPr>
            <p:nvPr/>
          </p:nvPicPr>
          <p:blipFill rotWithShape="1">
            <a:blip r:embed="rId3">
              <a:extLst>
                <a:ext uri="{28A0092B-C50C-407E-A947-70E740481C1C}">
                  <a14:useLocalDpi xmlns:a14="http://schemas.microsoft.com/office/drawing/2010/main" val="0"/>
                </a:ext>
              </a:extLst>
            </a:blip>
            <a:srcRect l="1371" t="30210" r="92702" b="62677"/>
            <a:stretch/>
          </p:blipFill>
          <p:spPr>
            <a:xfrm>
              <a:off x="2941426" y="5426893"/>
              <a:ext cx="736781" cy="637901"/>
            </a:xfrm>
            <a:prstGeom prst="rect">
              <a:avLst/>
            </a:prstGeom>
          </p:spPr>
        </p:pic>
        <p:pic>
          <p:nvPicPr>
            <p:cNvPr id="14" name="図 13"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4379133" y="5240006"/>
              <a:ext cx="844513" cy="850894"/>
            </a:xfrm>
            <a:prstGeom prst="rect">
              <a:avLst/>
            </a:prstGeom>
          </p:spPr>
        </p:pic>
        <p:pic>
          <p:nvPicPr>
            <p:cNvPr id="21" name="図 20"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1814470" y="5461405"/>
              <a:ext cx="757878" cy="583962"/>
            </a:xfrm>
            <a:prstGeom prst="rect">
              <a:avLst/>
            </a:prstGeom>
          </p:spPr>
        </p:pic>
        <p:pic>
          <p:nvPicPr>
            <p:cNvPr id="22" name="図 21"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2361028" y="5461405"/>
              <a:ext cx="757878" cy="583962"/>
            </a:xfrm>
            <a:prstGeom prst="rect">
              <a:avLst/>
            </a:prstGeom>
          </p:spPr>
        </p:pic>
        <p:pic>
          <p:nvPicPr>
            <p:cNvPr id="23" name="図 22" descr="箱ひげ図&#10;&#10;低い精度で自動的に生成された説明">
              <a:extLst>
                <a:ext uri="{FF2B5EF4-FFF2-40B4-BE49-F238E27FC236}">
                  <a16:creationId xmlns:a16="http://schemas.microsoft.com/office/drawing/2014/main" id="{0DCCFC3A-A626-4FD3-9DBA-B9CFF42D2B56}"/>
                </a:ext>
              </a:extLst>
            </p:cNvPr>
            <p:cNvPicPr>
              <a:picLocks noChangeAspect="1"/>
            </p:cNvPicPr>
            <p:nvPr/>
          </p:nvPicPr>
          <p:blipFill rotWithShape="1">
            <a:blip r:embed="rId3">
              <a:extLst>
                <a:ext uri="{28A0092B-C50C-407E-A947-70E740481C1C}">
                  <a14:useLocalDpi xmlns:a14="http://schemas.microsoft.com/office/drawing/2010/main" val="0"/>
                </a:ext>
              </a:extLst>
            </a:blip>
            <a:srcRect l="1371" t="30210" r="92702" b="62677"/>
            <a:stretch/>
          </p:blipFill>
          <p:spPr>
            <a:xfrm>
              <a:off x="3498281" y="5426893"/>
              <a:ext cx="736781" cy="637901"/>
            </a:xfrm>
            <a:prstGeom prst="rect">
              <a:avLst/>
            </a:prstGeom>
          </p:spPr>
        </p:pic>
        <p:pic>
          <p:nvPicPr>
            <p:cNvPr id="25" name="図 24" descr="箱ひげ図&#10;&#10;低い精度で自動的に生成された説明">
              <a:extLst>
                <a:ext uri="{FF2B5EF4-FFF2-40B4-BE49-F238E27FC236}">
                  <a16:creationId xmlns:a16="http://schemas.microsoft.com/office/drawing/2014/main" id="{0DCCFC3A-A626-4FD3-9DBA-B9CFF42D2B56}"/>
                </a:ext>
              </a:extLst>
            </p:cNvPr>
            <p:cNvPicPr>
              <a:picLocks noChangeAspect="1"/>
            </p:cNvPicPr>
            <p:nvPr/>
          </p:nvPicPr>
          <p:blipFill rotWithShape="1">
            <a:blip r:embed="rId3">
              <a:extLst>
                <a:ext uri="{28A0092B-C50C-407E-A947-70E740481C1C}">
                  <a14:useLocalDpi xmlns:a14="http://schemas.microsoft.com/office/drawing/2010/main" val="0"/>
                </a:ext>
              </a:extLst>
            </a:blip>
            <a:srcRect l="1371" t="30210" r="92702" b="62677"/>
            <a:stretch/>
          </p:blipFill>
          <p:spPr>
            <a:xfrm>
              <a:off x="4032396" y="5426893"/>
              <a:ext cx="736781" cy="637901"/>
            </a:xfrm>
            <a:prstGeom prst="rect">
              <a:avLst/>
            </a:prstGeom>
          </p:spPr>
        </p:pic>
      </p:grpSp>
      <p:sp>
        <p:nvSpPr>
          <p:cNvPr id="3" name="テキスト ボックス 2"/>
          <p:cNvSpPr txBox="1"/>
          <p:nvPr/>
        </p:nvSpPr>
        <p:spPr>
          <a:xfrm>
            <a:off x="5980114" y="2102459"/>
            <a:ext cx="5314275" cy="1938992"/>
          </a:xfrm>
          <a:prstGeom prst="rect">
            <a:avLst/>
          </a:prstGeom>
          <a:noFill/>
        </p:spPr>
        <p:txBody>
          <a:bodyPr wrap="none" rtlCol="0">
            <a:spAutoFit/>
          </a:bodyPr>
          <a:lstStyle/>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位置によって単位が</a:t>
            </a:r>
            <a:endPar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分かるので</a:t>
            </a:r>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同じ記号を</a:t>
            </a:r>
            <a:endParaRPr kumimoji="1"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a:p>
            <a:r>
              <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使っても区別できる</a:t>
            </a:r>
          </a:p>
        </p:txBody>
      </p:sp>
      <p:sp>
        <p:nvSpPr>
          <p:cNvPr id="29" name="テキスト ボックス 28">
            <a:extLst>
              <a:ext uri="{FF2B5EF4-FFF2-40B4-BE49-F238E27FC236}">
                <a16:creationId xmlns:a16="http://schemas.microsoft.com/office/drawing/2014/main" id="{C73E4CB4-2604-4283-8E1D-1286609389CD}"/>
              </a:ext>
            </a:extLst>
          </p:cNvPr>
          <p:cNvSpPr txBox="1"/>
          <p:nvPr/>
        </p:nvSpPr>
        <p:spPr>
          <a:xfrm>
            <a:off x="5980113" y="4137966"/>
            <a:ext cx="5314275" cy="1938992"/>
          </a:xfrm>
          <a:prstGeom prst="rect">
            <a:avLst/>
          </a:prstGeom>
          <a:noFill/>
        </p:spPr>
        <p:txBody>
          <a:bodyPr wrap="square" rtlCol="0">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昔は単位によって記号を変えて、しかもいくつも書いていた</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294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2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24117" y="707922"/>
            <a:ext cx="9777035" cy="769441"/>
          </a:xfrm>
          <a:prstGeom prst="rect">
            <a:avLst/>
          </a:prstGeom>
          <a:solidFill>
            <a:schemeClr val="accent1">
              <a:lumMod val="20000"/>
              <a:lumOff val="80000"/>
            </a:schemeClr>
          </a:solidFill>
        </p:spPr>
        <p:txBody>
          <a:bodyPr wrap="non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復習：</a:t>
            </a:r>
            <a:r>
              <a:rPr lang="ja-JP" altLang="en-US" sz="4400" dirty="0">
                <a:latin typeface="UD デジタル 教科書体 NP-B" panose="02020700000000000000" pitchFamily="18" charset="-128"/>
                <a:ea typeface="UD デジタル 教科書体 NP-B" panose="02020700000000000000" pitchFamily="18" charset="-128"/>
              </a:rPr>
              <a:t>位取り記数法に必要な記号は？</a:t>
            </a:r>
          </a:p>
        </p:txBody>
      </p:sp>
      <p:sp>
        <p:nvSpPr>
          <p:cNvPr id="5" name="テキスト ボックス 4">
            <a:extLst>
              <a:ext uri="{FF2B5EF4-FFF2-40B4-BE49-F238E27FC236}">
                <a16:creationId xmlns:a16="http://schemas.microsoft.com/office/drawing/2014/main" id="{BF5C4F1D-6D14-459B-BD76-43AB0E0FFCF3}"/>
              </a:ext>
            </a:extLst>
          </p:cNvPr>
          <p:cNvSpPr txBox="1"/>
          <p:nvPr/>
        </p:nvSpPr>
        <p:spPr>
          <a:xfrm>
            <a:off x="6623923" y="1695564"/>
            <a:ext cx="3207118" cy="923330"/>
          </a:xfrm>
          <a:prstGeom prst="rect">
            <a:avLst/>
          </a:prstGeom>
          <a:noFill/>
        </p:spPr>
        <p:txBody>
          <a:bodyPr wrap="square" rtlCol="0">
            <a:spAutoFit/>
          </a:bodyPr>
          <a:lstStyle/>
          <a:p>
            <a:r>
              <a:rPr lang="ja-JP" altLang="en-US" sz="5400" dirty="0">
                <a:latin typeface="UD デジタル 教科書体 NP-B" panose="02020700000000000000" pitchFamily="18" charset="-128"/>
                <a:ea typeface="UD デジタル 教科書体 NP-B" panose="02020700000000000000" pitchFamily="18" charset="-128"/>
              </a:rPr>
              <a:t>⇒３３３</a:t>
            </a:r>
            <a:endParaRPr lang="en-US" altLang="ja-JP" sz="5400" dirty="0">
              <a:latin typeface="UD デジタル 教科書体 NP-B" panose="02020700000000000000" pitchFamily="18" charset="-128"/>
              <a:ea typeface="UD デジタル 教科書体 NP-B" panose="02020700000000000000" pitchFamily="18" charset="-128"/>
            </a:endParaRPr>
          </a:p>
        </p:txBody>
      </p:sp>
      <p:grpSp>
        <p:nvGrpSpPr>
          <p:cNvPr id="4" name="グループ化 3"/>
          <p:cNvGrpSpPr/>
          <p:nvPr/>
        </p:nvGrpSpPr>
        <p:grpSpPr>
          <a:xfrm>
            <a:off x="1224117" y="1564514"/>
            <a:ext cx="4894397" cy="850894"/>
            <a:chOff x="1224117" y="5240006"/>
            <a:chExt cx="4894397" cy="850894"/>
          </a:xfrm>
        </p:grpSpPr>
        <p:pic>
          <p:nvPicPr>
            <p:cNvPr id="26" name="図 25"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5274001" y="5240006"/>
              <a:ext cx="844513" cy="850894"/>
            </a:xfrm>
            <a:prstGeom prst="rect">
              <a:avLst/>
            </a:prstGeom>
          </p:spPr>
        </p:pic>
        <p:pic>
          <p:nvPicPr>
            <p:cNvPr id="24" name="図 23"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4826567" y="5240006"/>
              <a:ext cx="844513" cy="850894"/>
            </a:xfrm>
            <a:prstGeom prst="rect">
              <a:avLst/>
            </a:prstGeom>
          </p:spPr>
        </p:pic>
        <p:pic>
          <p:nvPicPr>
            <p:cNvPr id="11" name="図 10"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1224117" y="5461405"/>
              <a:ext cx="757878" cy="583962"/>
            </a:xfrm>
            <a:prstGeom prst="rect">
              <a:avLst/>
            </a:prstGeom>
          </p:spPr>
        </p:pic>
        <p:pic>
          <p:nvPicPr>
            <p:cNvPr id="13" name="図 12" descr="箱ひげ図&#10;&#10;低い精度で自動的に生成された説明">
              <a:extLst>
                <a:ext uri="{FF2B5EF4-FFF2-40B4-BE49-F238E27FC236}">
                  <a16:creationId xmlns:a16="http://schemas.microsoft.com/office/drawing/2014/main" id="{0DCCFC3A-A626-4FD3-9DBA-B9CFF42D2B56}"/>
                </a:ext>
              </a:extLst>
            </p:cNvPr>
            <p:cNvPicPr>
              <a:picLocks noChangeAspect="1"/>
            </p:cNvPicPr>
            <p:nvPr/>
          </p:nvPicPr>
          <p:blipFill rotWithShape="1">
            <a:blip r:embed="rId3">
              <a:extLst>
                <a:ext uri="{28A0092B-C50C-407E-A947-70E740481C1C}">
                  <a14:useLocalDpi xmlns:a14="http://schemas.microsoft.com/office/drawing/2010/main" val="0"/>
                </a:ext>
              </a:extLst>
            </a:blip>
            <a:srcRect l="1371" t="30210" r="92702" b="62677"/>
            <a:stretch/>
          </p:blipFill>
          <p:spPr>
            <a:xfrm>
              <a:off x="2941426" y="5426893"/>
              <a:ext cx="736781" cy="637901"/>
            </a:xfrm>
            <a:prstGeom prst="rect">
              <a:avLst/>
            </a:prstGeom>
          </p:spPr>
        </p:pic>
        <p:pic>
          <p:nvPicPr>
            <p:cNvPr id="14" name="図 13"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4379133" y="5240006"/>
              <a:ext cx="844513" cy="850894"/>
            </a:xfrm>
            <a:prstGeom prst="rect">
              <a:avLst/>
            </a:prstGeom>
          </p:spPr>
        </p:pic>
        <p:pic>
          <p:nvPicPr>
            <p:cNvPr id="21" name="図 20"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1814470" y="5461405"/>
              <a:ext cx="757878" cy="583962"/>
            </a:xfrm>
            <a:prstGeom prst="rect">
              <a:avLst/>
            </a:prstGeom>
          </p:spPr>
        </p:pic>
        <p:pic>
          <p:nvPicPr>
            <p:cNvPr id="22" name="図 21"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2361028" y="5461405"/>
              <a:ext cx="757878" cy="583962"/>
            </a:xfrm>
            <a:prstGeom prst="rect">
              <a:avLst/>
            </a:prstGeom>
          </p:spPr>
        </p:pic>
        <p:pic>
          <p:nvPicPr>
            <p:cNvPr id="23" name="図 22" descr="箱ひげ図&#10;&#10;低い精度で自動的に生成された説明">
              <a:extLst>
                <a:ext uri="{FF2B5EF4-FFF2-40B4-BE49-F238E27FC236}">
                  <a16:creationId xmlns:a16="http://schemas.microsoft.com/office/drawing/2014/main" id="{0DCCFC3A-A626-4FD3-9DBA-B9CFF42D2B56}"/>
                </a:ext>
              </a:extLst>
            </p:cNvPr>
            <p:cNvPicPr>
              <a:picLocks noChangeAspect="1"/>
            </p:cNvPicPr>
            <p:nvPr/>
          </p:nvPicPr>
          <p:blipFill rotWithShape="1">
            <a:blip r:embed="rId3">
              <a:extLst>
                <a:ext uri="{28A0092B-C50C-407E-A947-70E740481C1C}">
                  <a14:useLocalDpi xmlns:a14="http://schemas.microsoft.com/office/drawing/2010/main" val="0"/>
                </a:ext>
              </a:extLst>
            </a:blip>
            <a:srcRect l="1371" t="30210" r="92702" b="62677"/>
            <a:stretch/>
          </p:blipFill>
          <p:spPr>
            <a:xfrm>
              <a:off x="3498281" y="5426893"/>
              <a:ext cx="736781" cy="637901"/>
            </a:xfrm>
            <a:prstGeom prst="rect">
              <a:avLst/>
            </a:prstGeom>
          </p:spPr>
        </p:pic>
        <p:pic>
          <p:nvPicPr>
            <p:cNvPr id="25" name="図 24" descr="箱ひげ図&#10;&#10;低い精度で自動的に生成された説明">
              <a:extLst>
                <a:ext uri="{FF2B5EF4-FFF2-40B4-BE49-F238E27FC236}">
                  <a16:creationId xmlns:a16="http://schemas.microsoft.com/office/drawing/2014/main" id="{0DCCFC3A-A626-4FD3-9DBA-B9CFF42D2B56}"/>
                </a:ext>
              </a:extLst>
            </p:cNvPr>
            <p:cNvPicPr>
              <a:picLocks noChangeAspect="1"/>
            </p:cNvPicPr>
            <p:nvPr/>
          </p:nvPicPr>
          <p:blipFill rotWithShape="1">
            <a:blip r:embed="rId3">
              <a:extLst>
                <a:ext uri="{28A0092B-C50C-407E-A947-70E740481C1C}">
                  <a14:useLocalDpi xmlns:a14="http://schemas.microsoft.com/office/drawing/2010/main" val="0"/>
                </a:ext>
              </a:extLst>
            </a:blip>
            <a:srcRect l="1371" t="30210" r="92702" b="62677"/>
            <a:stretch/>
          </p:blipFill>
          <p:spPr>
            <a:xfrm>
              <a:off x="4032396" y="5426893"/>
              <a:ext cx="736781" cy="637901"/>
            </a:xfrm>
            <a:prstGeom prst="rect">
              <a:avLst/>
            </a:prstGeom>
          </p:spPr>
        </p:pic>
      </p:grpSp>
      <p:sp>
        <p:nvSpPr>
          <p:cNvPr id="19" name="テキスト ボックス 18">
            <a:extLst>
              <a:ext uri="{FF2B5EF4-FFF2-40B4-BE49-F238E27FC236}">
                <a16:creationId xmlns:a16="http://schemas.microsoft.com/office/drawing/2014/main" id="{BF5C4F1D-6D14-459B-BD76-43AB0E0FFCF3}"/>
              </a:ext>
            </a:extLst>
          </p:cNvPr>
          <p:cNvSpPr txBox="1"/>
          <p:nvPr/>
        </p:nvSpPr>
        <p:spPr>
          <a:xfrm>
            <a:off x="6623923" y="2742347"/>
            <a:ext cx="3207118" cy="923330"/>
          </a:xfrm>
          <a:prstGeom prst="rect">
            <a:avLst/>
          </a:prstGeom>
          <a:noFill/>
        </p:spPr>
        <p:txBody>
          <a:bodyPr wrap="square" rtlCol="0">
            <a:spAutoFit/>
          </a:bodyPr>
          <a:lstStyle/>
          <a:p>
            <a:r>
              <a:rPr lang="ja-JP" altLang="en-US" sz="5400" dirty="0">
                <a:latin typeface="UD デジタル 教科書体 NP-B" panose="02020700000000000000" pitchFamily="18" charset="-128"/>
                <a:ea typeface="UD デジタル 教科書体 NP-B" panose="02020700000000000000" pitchFamily="18" charset="-128"/>
              </a:rPr>
              <a:t>⇒３</a:t>
            </a:r>
            <a:r>
              <a:rPr lang="ja-JP" altLang="en-US" sz="5400" dirty="0">
                <a:solidFill>
                  <a:srgbClr val="FF0000"/>
                </a:solidFill>
                <a:latin typeface="UD デジタル 教科書体 NP-B" panose="02020700000000000000" pitchFamily="18" charset="-128"/>
                <a:ea typeface="UD デジタル 教科書体 NP-B" panose="02020700000000000000" pitchFamily="18" charset="-128"/>
              </a:rPr>
              <a:t>０</a:t>
            </a:r>
            <a:r>
              <a:rPr lang="ja-JP" altLang="en-US" sz="5400" dirty="0">
                <a:latin typeface="UD デジタル 教科書体 NP-B" panose="02020700000000000000" pitchFamily="18" charset="-128"/>
                <a:ea typeface="UD デジタル 教科書体 NP-B" panose="02020700000000000000" pitchFamily="18" charset="-128"/>
              </a:rPr>
              <a:t>３</a:t>
            </a:r>
            <a:endParaRPr lang="en-US" altLang="ja-JP" sz="5400" dirty="0">
              <a:latin typeface="UD デジタル 教科書体 NP-B" panose="02020700000000000000" pitchFamily="18" charset="-128"/>
              <a:ea typeface="UD デジタル 教科書体 NP-B" panose="02020700000000000000" pitchFamily="18" charset="-128"/>
            </a:endParaRPr>
          </a:p>
        </p:txBody>
      </p:sp>
      <p:grpSp>
        <p:nvGrpSpPr>
          <p:cNvPr id="8" name="グループ化 7"/>
          <p:cNvGrpSpPr/>
          <p:nvPr/>
        </p:nvGrpSpPr>
        <p:grpSpPr>
          <a:xfrm>
            <a:off x="1224117" y="2611297"/>
            <a:ext cx="4894397" cy="850894"/>
            <a:chOff x="1085716" y="3003553"/>
            <a:chExt cx="4894397" cy="850894"/>
          </a:xfrm>
        </p:grpSpPr>
        <p:pic>
          <p:nvPicPr>
            <p:cNvPr id="27" name="図 26"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5135600" y="3003553"/>
              <a:ext cx="844513" cy="850894"/>
            </a:xfrm>
            <a:prstGeom prst="rect">
              <a:avLst/>
            </a:prstGeom>
          </p:spPr>
        </p:pic>
        <p:pic>
          <p:nvPicPr>
            <p:cNvPr id="30" name="図 29"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4688166" y="3003553"/>
              <a:ext cx="844513" cy="850894"/>
            </a:xfrm>
            <a:prstGeom prst="rect">
              <a:avLst/>
            </a:prstGeom>
          </p:spPr>
        </p:pic>
        <p:pic>
          <p:nvPicPr>
            <p:cNvPr id="31" name="図 30"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1085716" y="3224952"/>
              <a:ext cx="757878" cy="583962"/>
            </a:xfrm>
            <a:prstGeom prst="rect">
              <a:avLst/>
            </a:prstGeom>
          </p:spPr>
        </p:pic>
        <p:pic>
          <p:nvPicPr>
            <p:cNvPr id="33" name="図 32" descr="箱ひげ図&#10;&#10;低い精度で自動的に生成された説明">
              <a:extLst>
                <a:ext uri="{FF2B5EF4-FFF2-40B4-BE49-F238E27FC236}">
                  <a16:creationId xmlns:a16="http://schemas.microsoft.com/office/drawing/2014/main" id="{ECCB4FAD-9CCA-4CFF-8054-06C0F9C9A256}"/>
                </a:ext>
              </a:extLst>
            </p:cNvPr>
            <p:cNvPicPr>
              <a:picLocks noChangeAspect="1"/>
            </p:cNvPicPr>
            <p:nvPr/>
          </p:nvPicPr>
          <p:blipFill rotWithShape="1">
            <a:blip r:embed="rId3">
              <a:extLst>
                <a:ext uri="{28A0092B-C50C-407E-A947-70E740481C1C}">
                  <a14:useLocalDpi xmlns:a14="http://schemas.microsoft.com/office/drawing/2010/main" val="0"/>
                </a:ext>
              </a:extLst>
            </a:blip>
            <a:srcRect r="92702" b="91424"/>
            <a:stretch/>
          </p:blipFill>
          <p:spPr>
            <a:xfrm>
              <a:off x="4240732" y="3003553"/>
              <a:ext cx="844513" cy="850894"/>
            </a:xfrm>
            <a:prstGeom prst="rect">
              <a:avLst/>
            </a:prstGeom>
          </p:spPr>
        </p:pic>
        <p:pic>
          <p:nvPicPr>
            <p:cNvPr id="34" name="図 33"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1676069" y="3224952"/>
              <a:ext cx="757878" cy="583962"/>
            </a:xfrm>
            <a:prstGeom prst="rect">
              <a:avLst/>
            </a:prstGeom>
          </p:spPr>
        </p:pic>
        <p:pic>
          <p:nvPicPr>
            <p:cNvPr id="35" name="図 34" descr="箱ひげ図&#10;&#10;低い精度で自動的に生成された説明">
              <a:extLst>
                <a:ext uri="{FF2B5EF4-FFF2-40B4-BE49-F238E27FC236}">
                  <a16:creationId xmlns:a16="http://schemas.microsoft.com/office/drawing/2014/main" id="{271E765A-DC9D-4A4E-BC3B-69DB93C79B73}"/>
                </a:ext>
              </a:extLst>
            </p:cNvPr>
            <p:cNvPicPr>
              <a:picLocks noChangeAspect="1"/>
            </p:cNvPicPr>
            <p:nvPr/>
          </p:nvPicPr>
          <p:blipFill rotWithShape="1">
            <a:blip r:embed="rId3">
              <a:extLst>
                <a:ext uri="{28A0092B-C50C-407E-A947-70E740481C1C}">
                  <a14:useLocalDpi xmlns:a14="http://schemas.microsoft.com/office/drawing/2010/main" val="0"/>
                </a:ext>
              </a:extLst>
            </a:blip>
            <a:srcRect l="14708" t="30157" r="79552" b="63714"/>
            <a:stretch/>
          </p:blipFill>
          <p:spPr>
            <a:xfrm>
              <a:off x="2222627" y="3224952"/>
              <a:ext cx="757878" cy="583962"/>
            </a:xfrm>
            <a:prstGeom prst="rect">
              <a:avLst/>
            </a:prstGeom>
          </p:spPr>
        </p:pic>
      </p:grpSp>
      <p:sp>
        <p:nvSpPr>
          <p:cNvPr id="39" name="テキスト ボックス 38">
            <a:extLst>
              <a:ext uri="{FF2B5EF4-FFF2-40B4-BE49-F238E27FC236}">
                <a16:creationId xmlns:a16="http://schemas.microsoft.com/office/drawing/2014/main" id="{183D157E-4664-46C9-88B6-B7EDA7080ED6}"/>
              </a:ext>
            </a:extLst>
          </p:cNvPr>
          <p:cNvSpPr txBox="1"/>
          <p:nvPr/>
        </p:nvSpPr>
        <p:spPr>
          <a:xfrm>
            <a:off x="650062" y="3785336"/>
            <a:ext cx="10956846" cy="1323439"/>
          </a:xfrm>
          <a:prstGeom prst="rect">
            <a:avLst/>
          </a:prstGeom>
          <a:noFill/>
        </p:spPr>
        <p:txBody>
          <a:bodyPr wrap="non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数字が書いてある位置で単位が分かるためには</a:t>
            </a:r>
            <a:endParaRPr kumimoji="1"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その位置の単位がないことを表す記号が必要</a:t>
            </a:r>
            <a:endParaRPr kumimoji="1"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0" name="テキスト ボックス 39">
            <a:extLst>
              <a:ext uri="{FF2B5EF4-FFF2-40B4-BE49-F238E27FC236}">
                <a16:creationId xmlns:a16="http://schemas.microsoft.com/office/drawing/2014/main" id="{B7582259-0E84-4F28-8DE4-0A424E043103}"/>
              </a:ext>
            </a:extLst>
          </p:cNvPr>
          <p:cNvSpPr txBox="1"/>
          <p:nvPr/>
        </p:nvSpPr>
        <p:spPr>
          <a:xfrm>
            <a:off x="650062" y="5181370"/>
            <a:ext cx="10762320" cy="1323439"/>
          </a:xfrm>
          <a:prstGeom prst="rect">
            <a:avLst/>
          </a:prstGeom>
          <a:noFill/>
        </p:spPr>
        <p:txBody>
          <a:bodyPr wrap="square">
            <a:spAutoFit/>
          </a:bodyPr>
          <a:lstStyle/>
          <a:p>
            <a:r>
              <a:rPr lang="ja-JP" altLang="en-US" sz="4000" dirty="0">
                <a:latin typeface="UD デジタル 教科書体 NP-B" panose="02020700000000000000" pitchFamily="18" charset="-128"/>
                <a:ea typeface="UD デジタル 教科書体 NP-B" panose="02020700000000000000" pitchFamily="18" charset="-128"/>
              </a:rPr>
              <a:t>０～９の</a:t>
            </a:r>
            <a:r>
              <a:rPr lang="en-US" altLang="ja-JP" sz="4000" dirty="0">
                <a:latin typeface="UD デジタル 教科書体 NP-B" panose="02020700000000000000" pitchFamily="18" charset="-128"/>
                <a:ea typeface="UD デジタル 教科書体 NP-B" panose="02020700000000000000" pitchFamily="18" charset="-128"/>
              </a:rPr>
              <a:t>10</a:t>
            </a:r>
            <a:r>
              <a:rPr lang="ja-JP" altLang="en-US" sz="4000" dirty="0">
                <a:latin typeface="UD デジタル 教科書体 NP-B" panose="02020700000000000000" pitchFamily="18" charset="-128"/>
                <a:ea typeface="UD デジタル 教科書体 NP-B" panose="02020700000000000000" pitchFamily="18" charset="-128"/>
              </a:rPr>
              <a:t>個の記号だけですべての大きさの数字を表すことができるようになりました</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4853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up)">
                                      <p:cBhvr>
                                        <p:cTn id="12" dur="3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3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3AE9716C-130A-4EAF-924E-DEF4786F4926}"/>
              </a:ext>
            </a:extLst>
          </p:cNvPr>
          <p:cNvSpPr txBox="1"/>
          <p:nvPr/>
        </p:nvSpPr>
        <p:spPr>
          <a:xfrm>
            <a:off x="1406164" y="574877"/>
            <a:ext cx="9368516" cy="923330"/>
          </a:xfrm>
          <a:prstGeom prst="rect">
            <a:avLst/>
          </a:prstGeom>
          <a:solidFill>
            <a:schemeClr val="accent1">
              <a:lumMod val="20000"/>
              <a:lumOff val="80000"/>
            </a:schemeClr>
          </a:solidFill>
        </p:spPr>
        <p:txBody>
          <a:bodyPr wrap="square" rtlCol="0">
            <a:spAutoFit/>
          </a:bodyPr>
          <a:lstStyle/>
          <a:p>
            <a:r>
              <a:rPr lang="en-US" altLang="ja-JP" sz="5400" dirty="0">
                <a:latin typeface="UD デジタル 教科書体 NP-B" panose="02020700000000000000" pitchFamily="18" charset="-128"/>
                <a:ea typeface="UD デジタル 教科書体 NP-B" panose="02020700000000000000" pitchFamily="18" charset="-128"/>
              </a:rPr>
              <a:t>54</a:t>
            </a:r>
            <a:r>
              <a:rPr lang="en-US" altLang="ja-JP" sz="54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5400" dirty="0">
                <a:latin typeface="UD デジタル 教科書体 NP-B" panose="02020700000000000000" pitchFamily="18" charset="-128"/>
                <a:ea typeface="UD デジタル 教科書体 NP-B" panose="02020700000000000000" pitchFamily="18" charset="-128"/>
              </a:rPr>
              <a:t>73</a:t>
            </a:r>
            <a:r>
              <a:rPr lang="ja-JP" altLang="en-US" sz="5400" dirty="0">
                <a:latin typeface="UD デジタル 教科書体 NP-B" panose="02020700000000000000" pitchFamily="18" charset="-128"/>
                <a:ea typeface="UD デジタル 教科書体 NP-B" panose="02020700000000000000" pitchFamily="18" charset="-128"/>
              </a:rPr>
              <a:t>について答えましょう</a:t>
            </a:r>
            <a:endParaRPr lang="ja-JP" altLang="en-US" sz="5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C9BB11D1-B132-4539-99E3-A222D34C03CE}"/>
              </a:ext>
            </a:extLst>
          </p:cNvPr>
          <p:cNvSpPr txBox="1"/>
          <p:nvPr/>
        </p:nvSpPr>
        <p:spPr>
          <a:xfrm>
            <a:off x="4384067" y="1681718"/>
            <a:ext cx="3296893"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10</a:t>
            </a:r>
            <a:r>
              <a:rPr lang="ja-JP" altLang="en-US" sz="4400" dirty="0">
                <a:latin typeface="UD デジタル 教科書体 NP-B" panose="02020700000000000000" pitchFamily="18" charset="-128"/>
                <a:ea typeface="UD デジタル 教科書体 NP-B" panose="02020700000000000000" pitchFamily="18" charset="-128"/>
              </a:rPr>
              <a:t>倍すると</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C9BB11D1-B132-4539-99E3-A222D34C03CE}"/>
              </a:ext>
            </a:extLst>
          </p:cNvPr>
          <p:cNvSpPr txBox="1"/>
          <p:nvPr/>
        </p:nvSpPr>
        <p:spPr>
          <a:xfrm>
            <a:off x="1406164" y="1681718"/>
            <a:ext cx="2084092"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547</a:t>
            </a:r>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3</a:t>
            </a:r>
          </a:p>
        </p:txBody>
      </p:sp>
      <p:sp>
        <p:nvSpPr>
          <p:cNvPr id="13" name="テキスト ボックス 12">
            <a:extLst>
              <a:ext uri="{FF2B5EF4-FFF2-40B4-BE49-F238E27FC236}">
                <a16:creationId xmlns:a16="http://schemas.microsoft.com/office/drawing/2014/main" id="{C9BB11D1-B132-4539-99E3-A222D34C03CE}"/>
              </a:ext>
            </a:extLst>
          </p:cNvPr>
          <p:cNvSpPr txBox="1"/>
          <p:nvPr/>
        </p:nvSpPr>
        <p:spPr>
          <a:xfrm>
            <a:off x="4384067" y="2501590"/>
            <a:ext cx="3620990"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100</a:t>
            </a:r>
            <a:r>
              <a:rPr lang="ja-JP" altLang="en-US" sz="4400" dirty="0">
                <a:latin typeface="UD デジタル 教科書体 NP-B" panose="02020700000000000000" pitchFamily="18" charset="-128"/>
                <a:ea typeface="UD デジタル 教科書体 NP-B" panose="02020700000000000000" pitchFamily="18" charset="-128"/>
              </a:rPr>
              <a:t>倍すると</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C9BB11D1-B132-4539-99E3-A222D34C03CE}"/>
              </a:ext>
            </a:extLst>
          </p:cNvPr>
          <p:cNvSpPr txBox="1"/>
          <p:nvPr/>
        </p:nvSpPr>
        <p:spPr>
          <a:xfrm>
            <a:off x="1406164" y="2501590"/>
            <a:ext cx="1839956"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5473</a:t>
            </a:r>
          </a:p>
        </p:txBody>
      </p:sp>
      <p:sp>
        <p:nvSpPr>
          <p:cNvPr id="19" name="テキスト ボックス 18">
            <a:extLst>
              <a:ext uri="{FF2B5EF4-FFF2-40B4-BE49-F238E27FC236}">
                <a16:creationId xmlns:a16="http://schemas.microsoft.com/office/drawing/2014/main" id="{C9BB11D1-B132-4539-99E3-A222D34C03CE}"/>
              </a:ext>
            </a:extLst>
          </p:cNvPr>
          <p:cNvSpPr txBox="1"/>
          <p:nvPr/>
        </p:nvSpPr>
        <p:spPr>
          <a:xfrm>
            <a:off x="4384066" y="3321462"/>
            <a:ext cx="4028355"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1000</a:t>
            </a:r>
            <a:r>
              <a:rPr lang="ja-JP" altLang="en-US" sz="4400" dirty="0">
                <a:latin typeface="UD デジタル 教科書体 NP-B" panose="02020700000000000000" pitchFamily="18" charset="-128"/>
                <a:ea typeface="UD デジタル 教科書体 NP-B" panose="02020700000000000000" pitchFamily="18" charset="-128"/>
              </a:rPr>
              <a:t>倍すると</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C9BB11D1-B132-4539-99E3-A222D34C03CE}"/>
              </a:ext>
            </a:extLst>
          </p:cNvPr>
          <p:cNvSpPr txBox="1"/>
          <p:nvPr/>
        </p:nvSpPr>
        <p:spPr>
          <a:xfrm>
            <a:off x="1406164" y="3321462"/>
            <a:ext cx="2342876"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54730</a:t>
            </a:r>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4C79B466-D678-4ED1-B0DD-A4662245EDF7}"/>
                  </a:ext>
                </a:extLst>
              </p:cNvPr>
              <p:cNvSpPr txBox="1"/>
              <p:nvPr/>
            </p:nvSpPr>
            <p:spPr>
              <a:xfrm>
                <a:off x="4384066" y="4077919"/>
                <a:ext cx="3568180" cy="1257075"/>
              </a:xfrm>
              <a:prstGeom prst="rect">
                <a:avLst/>
              </a:prstGeom>
              <a:noFill/>
            </p:spPr>
            <p:txBody>
              <a:bodyPr wrap="square" rtlCol="0">
                <a:spAutoFit/>
              </a:bodyPr>
              <a:lstStyle/>
              <a:p>
                <a14:m>
                  <m:oMath xmlns:m="http://schemas.openxmlformats.org/officeDocument/2006/math">
                    <m:f>
                      <m:fPr>
                        <m:ctrlPr>
                          <a:rPr kumimoji="1" lang="en-US" altLang="ja-JP" sz="4400" i="1" smtClean="0">
                            <a:solidFill>
                              <a:schemeClr val="tx1"/>
                            </a:solidFill>
                            <a:latin typeface="Cambria Math" panose="02040503050406030204" pitchFamily="18" charset="0"/>
                            <a:ea typeface="UD デジタル 教科書体 NP-B" panose="02020700000000000000" pitchFamily="18" charset="-128"/>
                          </a:rPr>
                        </m:ctrlPr>
                      </m:fPr>
                      <m:num>
                        <m:r>
                          <a:rPr lang="ja-JP" altLang="en-US" sz="4400" i="1">
                            <a:solidFill>
                              <a:schemeClr val="tx1"/>
                            </a:solidFill>
                            <a:latin typeface="Cambria Math" panose="02040503050406030204" pitchFamily="18" charset="0"/>
                            <a:ea typeface="UD デジタル 教科書体 NP-B" panose="02020700000000000000" pitchFamily="18" charset="-128"/>
                          </a:rPr>
                          <m:t>１</m:t>
                        </m:r>
                      </m:num>
                      <m:den>
                        <m:r>
                          <a:rPr lang="ja-JP" altLang="en-US" sz="4400" i="1">
                            <a:solidFill>
                              <a:schemeClr val="tx1"/>
                            </a:solidFill>
                            <a:latin typeface="Cambria Math" panose="02040503050406030204" pitchFamily="18" charset="0"/>
                            <a:ea typeface="UD デジタル 教科書体 NP-B" panose="02020700000000000000" pitchFamily="18" charset="-128"/>
                          </a:rPr>
                          <m:t>１０</m:t>
                        </m:r>
                      </m:den>
                    </m:f>
                  </m:oMath>
                </a14:m>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倍すると</a:t>
                </a:r>
              </a:p>
            </p:txBody>
          </p:sp>
        </mc:Choice>
        <mc:Fallback xmlns="">
          <p:sp>
            <p:nvSpPr>
              <p:cNvPr id="21" name="テキスト ボックス 20">
                <a:extLst>
                  <a:ext uri="{FF2B5EF4-FFF2-40B4-BE49-F238E27FC236}">
                    <a16:creationId xmlns:a16="http://schemas.microsoft.com/office/drawing/2014/main" id="{4C79B466-D678-4ED1-B0DD-A4662245EDF7}"/>
                  </a:ext>
                </a:extLst>
              </p:cNvPr>
              <p:cNvSpPr txBox="1">
                <a:spLocks noRot="1" noChangeAspect="1" noMove="1" noResize="1" noEditPoints="1" noAdjustHandles="1" noChangeArrowheads="1" noChangeShapeType="1" noTextEdit="1"/>
              </p:cNvSpPr>
              <p:nvPr/>
            </p:nvSpPr>
            <p:spPr>
              <a:xfrm>
                <a:off x="4384066" y="4077919"/>
                <a:ext cx="3568180" cy="1257075"/>
              </a:xfrm>
              <a:prstGeom prst="rect">
                <a:avLst/>
              </a:prstGeom>
              <a:blipFill>
                <a:blip r:embed="rId2"/>
                <a:stretch>
                  <a:fillRect r="-6143" b="-92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4C79B466-D678-4ED1-B0DD-A4662245EDF7}"/>
                  </a:ext>
                </a:extLst>
              </p:cNvPr>
              <p:cNvSpPr txBox="1"/>
              <p:nvPr/>
            </p:nvSpPr>
            <p:spPr>
              <a:xfrm>
                <a:off x="4384066" y="5334994"/>
                <a:ext cx="4317974" cy="1257075"/>
              </a:xfrm>
              <a:prstGeom prst="rect">
                <a:avLst/>
              </a:prstGeom>
              <a:noFill/>
            </p:spPr>
            <p:txBody>
              <a:bodyPr wrap="square" rtlCol="0">
                <a:spAutoFit/>
              </a:bodyPr>
              <a:lstStyle/>
              <a:p>
                <a14:m>
                  <m:oMath xmlns:m="http://schemas.openxmlformats.org/officeDocument/2006/math">
                    <m:f>
                      <m:fPr>
                        <m:ctrlPr>
                          <a:rPr kumimoji="1" lang="en-US" altLang="ja-JP" sz="4400" i="1" smtClean="0">
                            <a:solidFill>
                              <a:schemeClr val="tx1"/>
                            </a:solidFill>
                            <a:latin typeface="Cambria Math" panose="02040503050406030204" pitchFamily="18" charset="0"/>
                            <a:ea typeface="UD デジタル 教科書体 NP-B" panose="02020700000000000000" pitchFamily="18" charset="-128"/>
                          </a:rPr>
                        </m:ctrlPr>
                      </m:fPr>
                      <m:num>
                        <m:r>
                          <a:rPr lang="ja-JP" altLang="en-US" sz="4400" i="1">
                            <a:solidFill>
                              <a:schemeClr val="tx1"/>
                            </a:solidFill>
                            <a:latin typeface="Cambria Math" panose="02040503050406030204" pitchFamily="18" charset="0"/>
                            <a:ea typeface="UD デジタル 教科書体 NP-B" panose="02020700000000000000" pitchFamily="18" charset="-128"/>
                          </a:rPr>
                          <m:t>１</m:t>
                        </m:r>
                      </m:num>
                      <m:den>
                        <m:r>
                          <a:rPr lang="ja-JP" altLang="en-US" sz="4400" i="1">
                            <a:solidFill>
                              <a:schemeClr val="tx1"/>
                            </a:solidFill>
                            <a:latin typeface="Cambria Math" panose="02040503050406030204" pitchFamily="18" charset="0"/>
                            <a:ea typeface="UD デジタル 教科書体 NP-B" panose="02020700000000000000" pitchFamily="18" charset="-128"/>
                          </a:rPr>
                          <m:t>１０</m:t>
                        </m:r>
                        <m:r>
                          <a:rPr lang="ja-JP" altLang="en-US" sz="4400" i="1">
                            <a:latin typeface="Cambria Math" panose="02040503050406030204" pitchFamily="18" charset="0"/>
                            <a:ea typeface="UD デジタル 教科書体 NP-B" panose="02020700000000000000" pitchFamily="18" charset="-128"/>
                          </a:rPr>
                          <m:t>０</m:t>
                        </m:r>
                      </m:den>
                    </m:f>
                  </m:oMath>
                </a14:m>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倍すると</a:t>
                </a:r>
              </a:p>
            </p:txBody>
          </p:sp>
        </mc:Choice>
        <mc:Fallback xmlns="">
          <p:sp>
            <p:nvSpPr>
              <p:cNvPr id="22" name="テキスト ボックス 21">
                <a:extLst>
                  <a:ext uri="{FF2B5EF4-FFF2-40B4-BE49-F238E27FC236}">
                    <a16:creationId xmlns:a16="http://schemas.microsoft.com/office/drawing/2014/main" id="{4C79B466-D678-4ED1-B0DD-A4662245EDF7}"/>
                  </a:ext>
                </a:extLst>
              </p:cNvPr>
              <p:cNvSpPr txBox="1">
                <a:spLocks noRot="1" noChangeAspect="1" noMove="1" noResize="1" noEditPoints="1" noAdjustHandles="1" noChangeArrowheads="1" noChangeShapeType="1" noTextEdit="1"/>
              </p:cNvSpPr>
              <p:nvPr/>
            </p:nvSpPr>
            <p:spPr>
              <a:xfrm>
                <a:off x="4384066" y="5334994"/>
                <a:ext cx="4317974" cy="1257075"/>
              </a:xfrm>
              <a:prstGeom prst="rect">
                <a:avLst/>
              </a:prstGeom>
              <a:blipFill>
                <a:blip r:embed="rId3"/>
                <a:stretch>
                  <a:fillRect r="-705" b="-9223"/>
                </a:stretch>
              </a:blipFill>
            </p:spPr>
            <p:txBody>
              <a:bodyPr/>
              <a:lstStyle/>
              <a:p>
                <a:r>
                  <a:rPr lang="ja-JP" altLang="en-US">
                    <a:noFill/>
                  </a:rPr>
                  <a:t> </a:t>
                </a:r>
              </a:p>
            </p:txBody>
          </p:sp>
        </mc:Fallback>
      </mc:AlternateContent>
      <p:sp>
        <p:nvSpPr>
          <p:cNvPr id="23" name="テキスト ボックス 22">
            <a:extLst>
              <a:ext uri="{FF2B5EF4-FFF2-40B4-BE49-F238E27FC236}">
                <a16:creationId xmlns:a16="http://schemas.microsoft.com/office/drawing/2014/main" id="{C9BB11D1-B132-4539-99E3-A222D34C03CE}"/>
              </a:ext>
            </a:extLst>
          </p:cNvPr>
          <p:cNvSpPr txBox="1"/>
          <p:nvPr/>
        </p:nvSpPr>
        <p:spPr>
          <a:xfrm>
            <a:off x="1406164" y="4333684"/>
            <a:ext cx="2342876"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5</a:t>
            </a:r>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473</a:t>
            </a:r>
          </a:p>
        </p:txBody>
      </p:sp>
      <p:sp>
        <p:nvSpPr>
          <p:cNvPr id="24" name="テキスト ボックス 23">
            <a:extLst>
              <a:ext uri="{FF2B5EF4-FFF2-40B4-BE49-F238E27FC236}">
                <a16:creationId xmlns:a16="http://schemas.microsoft.com/office/drawing/2014/main" id="{C9BB11D1-B132-4539-99E3-A222D34C03CE}"/>
              </a:ext>
            </a:extLst>
          </p:cNvPr>
          <p:cNvSpPr txBox="1"/>
          <p:nvPr/>
        </p:nvSpPr>
        <p:spPr>
          <a:xfrm>
            <a:off x="1406164" y="5578810"/>
            <a:ext cx="2525756"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0</a:t>
            </a:r>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5473</a:t>
            </a:r>
          </a:p>
        </p:txBody>
      </p:sp>
    </p:spTree>
    <p:extLst>
      <p:ext uri="{BB962C8B-B14F-4D97-AF65-F5344CB8AC3E}">
        <p14:creationId xmlns:p14="http://schemas.microsoft.com/office/powerpoint/2010/main" val="33679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0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20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2000"/>
                                        <p:tgtEl>
                                          <p:spTgt spid="2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25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25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125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125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7"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3AE9716C-130A-4EAF-924E-DEF4786F4926}"/>
              </a:ext>
            </a:extLst>
          </p:cNvPr>
          <p:cNvSpPr txBox="1"/>
          <p:nvPr/>
        </p:nvSpPr>
        <p:spPr>
          <a:xfrm>
            <a:off x="1406164" y="574877"/>
            <a:ext cx="9368516" cy="923330"/>
          </a:xfrm>
          <a:prstGeom prst="rect">
            <a:avLst/>
          </a:prstGeom>
          <a:solidFill>
            <a:schemeClr val="accent1">
              <a:lumMod val="20000"/>
              <a:lumOff val="80000"/>
            </a:schemeClr>
          </a:solidFill>
        </p:spPr>
        <p:txBody>
          <a:bodyPr wrap="square" rtlCol="0">
            <a:spAutoFit/>
          </a:bodyPr>
          <a:lstStyle/>
          <a:p>
            <a:r>
              <a:rPr lang="en-US" altLang="ja-JP" sz="5400" dirty="0">
                <a:latin typeface="UD デジタル 教科書体 NP-B" panose="02020700000000000000" pitchFamily="18" charset="-128"/>
                <a:ea typeface="UD デジタル 教科書体 NP-B" panose="02020700000000000000" pitchFamily="18" charset="-128"/>
              </a:rPr>
              <a:t>6</a:t>
            </a:r>
            <a:r>
              <a:rPr lang="en-US" altLang="ja-JP" sz="54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5400" dirty="0">
                <a:latin typeface="UD デジタル 教科書体 NP-B" panose="02020700000000000000" pitchFamily="18" charset="-128"/>
                <a:ea typeface="UD デジタル 教科書体 NP-B" panose="02020700000000000000" pitchFamily="18" charset="-128"/>
              </a:rPr>
              <a:t>092</a:t>
            </a:r>
            <a:r>
              <a:rPr lang="ja-JP" altLang="en-US" sz="5400" dirty="0">
                <a:latin typeface="UD デジタル 教科書体 NP-B" panose="02020700000000000000" pitchFamily="18" charset="-128"/>
                <a:ea typeface="UD デジタル 教科書体 NP-B" panose="02020700000000000000" pitchFamily="18" charset="-128"/>
              </a:rPr>
              <a:t>について答えましょう</a:t>
            </a:r>
            <a:endParaRPr lang="ja-JP" altLang="en-US" sz="5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C9BB11D1-B132-4539-99E3-A222D34C03CE}"/>
              </a:ext>
            </a:extLst>
          </p:cNvPr>
          <p:cNvSpPr txBox="1"/>
          <p:nvPr/>
        </p:nvSpPr>
        <p:spPr>
          <a:xfrm>
            <a:off x="4658387" y="1681718"/>
            <a:ext cx="3296893"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10</a:t>
            </a:r>
            <a:r>
              <a:rPr lang="ja-JP" altLang="en-US" sz="4400" dirty="0">
                <a:latin typeface="UD デジタル 教科書体 NP-B" panose="02020700000000000000" pitchFamily="18" charset="-128"/>
                <a:ea typeface="UD デジタル 教科書体 NP-B" panose="02020700000000000000" pitchFamily="18" charset="-128"/>
              </a:rPr>
              <a:t>倍すると</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C9BB11D1-B132-4539-99E3-A222D34C03CE}"/>
              </a:ext>
            </a:extLst>
          </p:cNvPr>
          <p:cNvSpPr txBox="1"/>
          <p:nvPr/>
        </p:nvSpPr>
        <p:spPr>
          <a:xfrm>
            <a:off x="1406164" y="1681718"/>
            <a:ext cx="2084092"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60</a:t>
            </a:r>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92</a:t>
            </a:r>
          </a:p>
        </p:txBody>
      </p:sp>
      <p:sp>
        <p:nvSpPr>
          <p:cNvPr id="13" name="テキスト ボックス 12">
            <a:extLst>
              <a:ext uri="{FF2B5EF4-FFF2-40B4-BE49-F238E27FC236}">
                <a16:creationId xmlns:a16="http://schemas.microsoft.com/office/drawing/2014/main" id="{C9BB11D1-B132-4539-99E3-A222D34C03CE}"/>
              </a:ext>
            </a:extLst>
          </p:cNvPr>
          <p:cNvSpPr txBox="1"/>
          <p:nvPr/>
        </p:nvSpPr>
        <p:spPr>
          <a:xfrm>
            <a:off x="4658387" y="2501590"/>
            <a:ext cx="3620990"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100</a:t>
            </a:r>
            <a:r>
              <a:rPr lang="ja-JP" altLang="en-US" sz="4400" dirty="0">
                <a:latin typeface="UD デジタル 教科書体 NP-B" panose="02020700000000000000" pitchFamily="18" charset="-128"/>
                <a:ea typeface="UD デジタル 教科書体 NP-B" panose="02020700000000000000" pitchFamily="18" charset="-128"/>
              </a:rPr>
              <a:t>倍すると</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C9BB11D1-B132-4539-99E3-A222D34C03CE}"/>
              </a:ext>
            </a:extLst>
          </p:cNvPr>
          <p:cNvSpPr txBox="1"/>
          <p:nvPr/>
        </p:nvSpPr>
        <p:spPr>
          <a:xfrm>
            <a:off x="1406164" y="2501590"/>
            <a:ext cx="2084092"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609</a:t>
            </a:r>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2</a:t>
            </a:r>
          </a:p>
        </p:txBody>
      </p:sp>
      <p:sp>
        <p:nvSpPr>
          <p:cNvPr id="19" name="テキスト ボックス 18">
            <a:extLst>
              <a:ext uri="{FF2B5EF4-FFF2-40B4-BE49-F238E27FC236}">
                <a16:creationId xmlns:a16="http://schemas.microsoft.com/office/drawing/2014/main" id="{C9BB11D1-B132-4539-99E3-A222D34C03CE}"/>
              </a:ext>
            </a:extLst>
          </p:cNvPr>
          <p:cNvSpPr txBox="1"/>
          <p:nvPr/>
        </p:nvSpPr>
        <p:spPr>
          <a:xfrm>
            <a:off x="4658386" y="3321462"/>
            <a:ext cx="4028355"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1000</a:t>
            </a:r>
            <a:r>
              <a:rPr lang="ja-JP" altLang="en-US" sz="4400" dirty="0">
                <a:latin typeface="UD デジタル 教科書体 NP-B" panose="02020700000000000000" pitchFamily="18" charset="-128"/>
                <a:ea typeface="UD デジタル 教科書体 NP-B" panose="02020700000000000000" pitchFamily="18" charset="-128"/>
              </a:rPr>
              <a:t>倍すると</a:t>
            </a:r>
            <a:endParaRPr lang="en-US" altLang="ja-JP" sz="4400" dirty="0">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C9BB11D1-B132-4539-99E3-A222D34C03CE}"/>
              </a:ext>
            </a:extLst>
          </p:cNvPr>
          <p:cNvSpPr txBox="1"/>
          <p:nvPr/>
        </p:nvSpPr>
        <p:spPr>
          <a:xfrm>
            <a:off x="1406164" y="3321462"/>
            <a:ext cx="1839956"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6092</a:t>
            </a:r>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4C79B466-D678-4ED1-B0DD-A4662245EDF7}"/>
                  </a:ext>
                </a:extLst>
              </p:cNvPr>
              <p:cNvSpPr txBox="1"/>
              <p:nvPr/>
            </p:nvSpPr>
            <p:spPr>
              <a:xfrm>
                <a:off x="4658386" y="4077919"/>
                <a:ext cx="3568180" cy="1257075"/>
              </a:xfrm>
              <a:prstGeom prst="rect">
                <a:avLst/>
              </a:prstGeom>
              <a:noFill/>
            </p:spPr>
            <p:txBody>
              <a:bodyPr wrap="square" rtlCol="0">
                <a:spAutoFit/>
              </a:bodyPr>
              <a:lstStyle/>
              <a:p>
                <a14:m>
                  <m:oMath xmlns:m="http://schemas.openxmlformats.org/officeDocument/2006/math">
                    <m:f>
                      <m:fPr>
                        <m:ctrlPr>
                          <a:rPr kumimoji="1" lang="en-US" altLang="ja-JP" sz="4400" i="1" smtClean="0">
                            <a:solidFill>
                              <a:schemeClr val="tx1"/>
                            </a:solidFill>
                            <a:latin typeface="Cambria Math" panose="02040503050406030204" pitchFamily="18" charset="0"/>
                            <a:ea typeface="UD デジタル 教科書体 NP-B" panose="02020700000000000000" pitchFamily="18" charset="-128"/>
                          </a:rPr>
                        </m:ctrlPr>
                      </m:fPr>
                      <m:num>
                        <m:r>
                          <a:rPr lang="ja-JP" altLang="en-US" sz="4400" i="1">
                            <a:solidFill>
                              <a:schemeClr val="tx1"/>
                            </a:solidFill>
                            <a:latin typeface="Cambria Math" panose="02040503050406030204" pitchFamily="18" charset="0"/>
                            <a:ea typeface="UD デジタル 教科書体 NP-B" panose="02020700000000000000" pitchFamily="18" charset="-128"/>
                          </a:rPr>
                          <m:t>１</m:t>
                        </m:r>
                      </m:num>
                      <m:den>
                        <m:r>
                          <a:rPr lang="ja-JP" altLang="en-US" sz="4400" i="1">
                            <a:solidFill>
                              <a:schemeClr val="tx1"/>
                            </a:solidFill>
                            <a:latin typeface="Cambria Math" panose="02040503050406030204" pitchFamily="18" charset="0"/>
                            <a:ea typeface="UD デジタル 教科書体 NP-B" panose="02020700000000000000" pitchFamily="18" charset="-128"/>
                          </a:rPr>
                          <m:t>１０</m:t>
                        </m:r>
                      </m:den>
                    </m:f>
                  </m:oMath>
                </a14:m>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倍すると</a:t>
                </a:r>
              </a:p>
            </p:txBody>
          </p:sp>
        </mc:Choice>
        <mc:Fallback xmlns="">
          <p:sp>
            <p:nvSpPr>
              <p:cNvPr id="21" name="テキスト ボックス 20">
                <a:extLst>
                  <a:ext uri="{FF2B5EF4-FFF2-40B4-BE49-F238E27FC236}">
                    <a16:creationId xmlns:a16="http://schemas.microsoft.com/office/drawing/2014/main" id="{4C79B466-D678-4ED1-B0DD-A4662245EDF7}"/>
                  </a:ext>
                </a:extLst>
              </p:cNvPr>
              <p:cNvSpPr txBox="1">
                <a:spLocks noRot="1" noChangeAspect="1" noMove="1" noResize="1" noEditPoints="1" noAdjustHandles="1" noChangeArrowheads="1" noChangeShapeType="1" noTextEdit="1"/>
              </p:cNvSpPr>
              <p:nvPr/>
            </p:nvSpPr>
            <p:spPr>
              <a:xfrm>
                <a:off x="4658386" y="4077919"/>
                <a:ext cx="3568180" cy="1257075"/>
              </a:xfrm>
              <a:prstGeom prst="rect">
                <a:avLst/>
              </a:prstGeom>
              <a:blipFill>
                <a:blip r:embed="rId2"/>
                <a:stretch>
                  <a:fillRect r="-6143" b="-92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4C79B466-D678-4ED1-B0DD-A4662245EDF7}"/>
                  </a:ext>
                </a:extLst>
              </p:cNvPr>
              <p:cNvSpPr txBox="1"/>
              <p:nvPr/>
            </p:nvSpPr>
            <p:spPr>
              <a:xfrm>
                <a:off x="4658386" y="5334994"/>
                <a:ext cx="4317974" cy="1257075"/>
              </a:xfrm>
              <a:prstGeom prst="rect">
                <a:avLst/>
              </a:prstGeom>
              <a:noFill/>
            </p:spPr>
            <p:txBody>
              <a:bodyPr wrap="square" rtlCol="0">
                <a:spAutoFit/>
              </a:bodyPr>
              <a:lstStyle/>
              <a:p>
                <a14:m>
                  <m:oMath xmlns:m="http://schemas.openxmlformats.org/officeDocument/2006/math">
                    <m:f>
                      <m:fPr>
                        <m:ctrlPr>
                          <a:rPr kumimoji="1" lang="en-US" altLang="ja-JP" sz="4400" i="1" smtClean="0">
                            <a:solidFill>
                              <a:schemeClr val="tx1"/>
                            </a:solidFill>
                            <a:latin typeface="Cambria Math" panose="02040503050406030204" pitchFamily="18" charset="0"/>
                            <a:ea typeface="UD デジタル 教科書体 NP-B" panose="02020700000000000000" pitchFamily="18" charset="-128"/>
                          </a:rPr>
                        </m:ctrlPr>
                      </m:fPr>
                      <m:num>
                        <m:r>
                          <a:rPr lang="ja-JP" altLang="en-US" sz="4400" i="1">
                            <a:solidFill>
                              <a:schemeClr val="tx1"/>
                            </a:solidFill>
                            <a:latin typeface="Cambria Math" panose="02040503050406030204" pitchFamily="18" charset="0"/>
                            <a:ea typeface="UD デジタル 教科書体 NP-B" panose="02020700000000000000" pitchFamily="18" charset="-128"/>
                          </a:rPr>
                          <m:t>１</m:t>
                        </m:r>
                      </m:num>
                      <m:den>
                        <m:r>
                          <a:rPr lang="ja-JP" altLang="en-US" sz="4400" i="1">
                            <a:solidFill>
                              <a:schemeClr val="tx1"/>
                            </a:solidFill>
                            <a:latin typeface="Cambria Math" panose="02040503050406030204" pitchFamily="18" charset="0"/>
                            <a:ea typeface="UD デジタル 教科書体 NP-B" panose="02020700000000000000" pitchFamily="18" charset="-128"/>
                          </a:rPr>
                          <m:t>１０</m:t>
                        </m:r>
                        <m:r>
                          <a:rPr lang="ja-JP" altLang="en-US" sz="4400" i="1">
                            <a:latin typeface="Cambria Math" panose="02040503050406030204" pitchFamily="18" charset="0"/>
                            <a:ea typeface="UD デジタル 教科書体 NP-B" panose="02020700000000000000" pitchFamily="18" charset="-128"/>
                          </a:rPr>
                          <m:t>０</m:t>
                        </m:r>
                      </m:den>
                    </m:f>
                  </m:oMath>
                </a14:m>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倍すると</a:t>
                </a:r>
              </a:p>
            </p:txBody>
          </p:sp>
        </mc:Choice>
        <mc:Fallback xmlns="">
          <p:sp>
            <p:nvSpPr>
              <p:cNvPr id="22" name="テキスト ボックス 21">
                <a:extLst>
                  <a:ext uri="{FF2B5EF4-FFF2-40B4-BE49-F238E27FC236}">
                    <a16:creationId xmlns:a16="http://schemas.microsoft.com/office/drawing/2014/main" id="{4C79B466-D678-4ED1-B0DD-A4662245EDF7}"/>
                  </a:ext>
                </a:extLst>
              </p:cNvPr>
              <p:cNvSpPr txBox="1">
                <a:spLocks noRot="1" noChangeAspect="1" noMove="1" noResize="1" noEditPoints="1" noAdjustHandles="1" noChangeArrowheads="1" noChangeShapeType="1" noTextEdit="1"/>
              </p:cNvSpPr>
              <p:nvPr/>
            </p:nvSpPr>
            <p:spPr>
              <a:xfrm>
                <a:off x="4658386" y="5334994"/>
                <a:ext cx="4317974" cy="1257075"/>
              </a:xfrm>
              <a:prstGeom prst="rect">
                <a:avLst/>
              </a:prstGeom>
              <a:blipFill>
                <a:blip r:embed="rId3"/>
                <a:stretch>
                  <a:fillRect r="-705" b="-9223"/>
                </a:stretch>
              </a:blipFill>
            </p:spPr>
            <p:txBody>
              <a:bodyPr/>
              <a:lstStyle/>
              <a:p>
                <a:r>
                  <a:rPr lang="ja-JP" altLang="en-US">
                    <a:noFill/>
                  </a:rPr>
                  <a:t> </a:t>
                </a:r>
              </a:p>
            </p:txBody>
          </p:sp>
        </mc:Fallback>
      </mc:AlternateContent>
      <p:sp>
        <p:nvSpPr>
          <p:cNvPr id="23" name="テキスト ボックス 22">
            <a:extLst>
              <a:ext uri="{FF2B5EF4-FFF2-40B4-BE49-F238E27FC236}">
                <a16:creationId xmlns:a16="http://schemas.microsoft.com/office/drawing/2014/main" id="{C9BB11D1-B132-4539-99E3-A222D34C03CE}"/>
              </a:ext>
            </a:extLst>
          </p:cNvPr>
          <p:cNvSpPr txBox="1"/>
          <p:nvPr/>
        </p:nvSpPr>
        <p:spPr>
          <a:xfrm>
            <a:off x="1406163" y="4333684"/>
            <a:ext cx="2517727"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0</a:t>
            </a:r>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6092</a:t>
            </a:r>
          </a:p>
        </p:txBody>
      </p:sp>
      <p:sp>
        <p:nvSpPr>
          <p:cNvPr id="24" name="テキスト ボックス 23">
            <a:extLst>
              <a:ext uri="{FF2B5EF4-FFF2-40B4-BE49-F238E27FC236}">
                <a16:creationId xmlns:a16="http://schemas.microsoft.com/office/drawing/2014/main" id="{C9BB11D1-B132-4539-99E3-A222D34C03CE}"/>
              </a:ext>
            </a:extLst>
          </p:cNvPr>
          <p:cNvSpPr txBox="1"/>
          <p:nvPr/>
        </p:nvSpPr>
        <p:spPr>
          <a:xfrm>
            <a:off x="1406164" y="5578810"/>
            <a:ext cx="2830556" cy="769441"/>
          </a:xfrm>
          <a:prstGeom prst="rect">
            <a:avLst/>
          </a:prstGeom>
          <a:noFill/>
        </p:spPr>
        <p:txBody>
          <a:bodyPr wrap="square" rtlCol="0">
            <a:spAutoFit/>
          </a:bodyPr>
          <a:lstStyle/>
          <a:p>
            <a:r>
              <a:rPr lang="en-US" altLang="ja-JP" sz="4400" dirty="0">
                <a:latin typeface="UD デジタル 教科書体 NP-B" panose="02020700000000000000" pitchFamily="18" charset="-128"/>
                <a:ea typeface="UD デジタル 教科書体 NP-B" panose="02020700000000000000" pitchFamily="18" charset="-128"/>
              </a:rPr>
              <a:t>0</a:t>
            </a:r>
            <a:r>
              <a:rPr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4400" dirty="0">
                <a:latin typeface="UD デジタル 教科書体 NP-B" panose="02020700000000000000" pitchFamily="18" charset="-128"/>
                <a:ea typeface="UD デジタル 教科書体 NP-B" panose="02020700000000000000" pitchFamily="18" charset="-128"/>
              </a:rPr>
              <a:t>06092</a:t>
            </a:r>
          </a:p>
        </p:txBody>
      </p:sp>
    </p:spTree>
    <p:extLst>
      <p:ext uri="{BB962C8B-B14F-4D97-AF65-F5344CB8AC3E}">
        <p14:creationId xmlns:p14="http://schemas.microsoft.com/office/powerpoint/2010/main" val="350273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0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20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2000"/>
                                        <p:tgtEl>
                                          <p:spTgt spid="2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25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25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125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125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7"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3AE9716C-130A-4EAF-924E-DEF4786F4926}"/>
              </a:ext>
            </a:extLst>
          </p:cNvPr>
          <p:cNvSpPr txBox="1"/>
          <p:nvPr/>
        </p:nvSpPr>
        <p:spPr>
          <a:xfrm>
            <a:off x="1539240" y="574877"/>
            <a:ext cx="9235440" cy="923330"/>
          </a:xfrm>
          <a:prstGeom prst="rect">
            <a:avLst/>
          </a:prstGeom>
          <a:solidFill>
            <a:schemeClr val="accent1">
              <a:lumMod val="20000"/>
              <a:lumOff val="80000"/>
            </a:schemeClr>
          </a:solidFill>
        </p:spPr>
        <p:txBody>
          <a:bodyPr wrap="square" rtlCol="0">
            <a:spAutoFit/>
          </a:bodyPr>
          <a:lstStyle/>
          <a:p>
            <a:r>
              <a:rPr lang="ja-JP" altLang="en-US" sz="5400" dirty="0">
                <a:latin typeface="UD デジタル 教科書体 NP-B" panose="02020700000000000000" pitchFamily="18" charset="-128"/>
                <a:ea typeface="UD デジタル 教科書体 NP-B" panose="02020700000000000000" pitchFamily="18" charset="-128"/>
              </a:rPr>
              <a:t>小数点の移り方をまとめよう</a:t>
            </a:r>
            <a:endParaRPr lang="ja-JP" altLang="en-US" sz="5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B79EE4B0-BA80-49C1-8753-382CF1333896}"/>
              </a:ext>
            </a:extLst>
          </p:cNvPr>
          <p:cNvSpPr txBox="1"/>
          <p:nvPr/>
        </p:nvSpPr>
        <p:spPr>
          <a:xfrm>
            <a:off x="3561163" y="1714540"/>
            <a:ext cx="483607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４ ２ １ ９ ５</a:t>
            </a:r>
          </a:p>
        </p:txBody>
      </p:sp>
      <p:sp>
        <p:nvSpPr>
          <p:cNvPr id="16" name="テキスト ボックス 15">
            <a:extLst>
              <a:ext uri="{FF2B5EF4-FFF2-40B4-BE49-F238E27FC236}">
                <a16:creationId xmlns:a16="http://schemas.microsoft.com/office/drawing/2014/main" id="{249C5C0E-ECB9-49D8-8FE3-B4FB70680E6D}"/>
              </a:ext>
            </a:extLst>
          </p:cNvPr>
          <p:cNvSpPr txBox="1"/>
          <p:nvPr/>
        </p:nvSpPr>
        <p:spPr>
          <a:xfrm>
            <a:off x="5084534" y="1576040"/>
            <a:ext cx="505918" cy="1200329"/>
          </a:xfrm>
          <a:prstGeom prst="rect">
            <a:avLst/>
          </a:prstGeom>
          <a:noFill/>
        </p:spPr>
        <p:txBody>
          <a:bodyPr wrap="square">
            <a:spAutoFit/>
          </a:bodyPr>
          <a:lstStyle/>
          <a:p>
            <a:r>
              <a:rPr kumimoji="1" lang="en-US" altLang="ja-JP" sz="72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7200" dirty="0">
              <a:solidFill>
                <a:srgbClr val="FF0000"/>
              </a:solidFill>
            </a:endParaRPr>
          </a:p>
        </p:txBody>
      </p:sp>
      <p:sp>
        <p:nvSpPr>
          <p:cNvPr id="3" name="テキスト ボックス 2"/>
          <p:cNvSpPr txBox="1"/>
          <p:nvPr/>
        </p:nvSpPr>
        <p:spPr>
          <a:xfrm>
            <a:off x="635026" y="3205274"/>
            <a:ext cx="10658687" cy="707886"/>
          </a:xfrm>
          <a:prstGeom prst="rect">
            <a:avLst/>
          </a:prstGeom>
          <a:noFill/>
        </p:spPr>
        <p:txBody>
          <a:bodyPr wrap="none" rtlCol="0">
            <a:spAutoFit/>
          </a:bodyPr>
          <a:lstStyle/>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倍</a:t>
            </a:r>
            <a:r>
              <a:rPr lang="ja-JP" altLang="en-US" sz="4000" dirty="0">
                <a:latin typeface="UD デジタル 教科書体 NP-B" panose="02020700000000000000" pitchFamily="18" charset="-128"/>
                <a:ea typeface="UD デジタル 教科書体 NP-B" panose="02020700000000000000" pitchFamily="18" charset="-128"/>
              </a:rPr>
              <a:t>すると小数点は　　　　　　移動します</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p:cNvSpPr txBox="1"/>
          <p:nvPr/>
        </p:nvSpPr>
        <p:spPr>
          <a:xfrm>
            <a:off x="5758296" y="3205274"/>
            <a:ext cx="2749471" cy="707886"/>
          </a:xfrm>
          <a:prstGeom prst="rect">
            <a:avLst/>
          </a:prstGeom>
          <a:noFill/>
        </p:spPr>
        <p:txBody>
          <a:bodyPr wrap="non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右へ１けた</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77158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500"/>
                                        <p:tgtEl>
                                          <p:spTgt spid="18"/>
                                        </p:tgtEl>
                                      </p:cBhvr>
                                    </p:animEffect>
                                  </p:childTnLst>
                                </p:cTn>
                              </p:par>
                            </p:childTnLst>
                          </p:cTn>
                        </p:par>
                        <p:par>
                          <p:cTn id="8" fill="hold">
                            <p:stCondLst>
                              <p:cond delay="1500"/>
                            </p:stCondLst>
                            <p:childTnLst>
                              <p:par>
                                <p:cTn id="9" presetID="63" presetClass="path" presetSubtype="0" accel="50000" decel="50000" fill="hold" grpId="0" nodeType="afterEffect">
                                  <p:stCondLst>
                                    <p:cond delay="0"/>
                                  </p:stCondLst>
                                  <p:childTnLst>
                                    <p:animMotion origin="layout" path="M -4.16667E-7 -1.11111E-6 L 0.07253 -1.11111E-6 " pathEditMode="relative" rAng="0" ptsTypes="AA">
                                      <p:cBhvr>
                                        <p:cTn id="10" dur="1500" fill="hold"/>
                                        <p:tgtEl>
                                          <p:spTgt spid="16"/>
                                        </p:tgtEl>
                                        <p:attrNameLst>
                                          <p:attrName>ppt_x</p:attrName>
                                          <p:attrName>ppt_y</p:attrName>
                                        </p:attrNameLst>
                                      </p:cBhvr>
                                      <p:rCtr x="36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3AE9716C-130A-4EAF-924E-DEF4786F4926}"/>
              </a:ext>
            </a:extLst>
          </p:cNvPr>
          <p:cNvSpPr txBox="1"/>
          <p:nvPr/>
        </p:nvSpPr>
        <p:spPr>
          <a:xfrm>
            <a:off x="1539240" y="574877"/>
            <a:ext cx="9235440" cy="923330"/>
          </a:xfrm>
          <a:prstGeom prst="rect">
            <a:avLst/>
          </a:prstGeom>
          <a:solidFill>
            <a:schemeClr val="accent1">
              <a:lumMod val="20000"/>
              <a:lumOff val="80000"/>
            </a:schemeClr>
          </a:solidFill>
        </p:spPr>
        <p:txBody>
          <a:bodyPr wrap="square" rtlCol="0">
            <a:spAutoFit/>
          </a:bodyPr>
          <a:lstStyle/>
          <a:p>
            <a:r>
              <a:rPr lang="ja-JP" altLang="en-US" sz="5400" dirty="0">
                <a:latin typeface="UD デジタル 教科書体 NP-B" panose="02020700000000000000" pitchFamily="18" charset="-128"/>
                <a:ea typeface="UD デジタル 教科書体 NP-B" panose="02020700000000000000" pitchFamily="18" charset="-128"/>
              </a:rPr>
              <a:t>小数点の移り方をまとめよう</a:t>
            </a:r>
            <a:endParaRPr lang="ja-JP" altLang="en-US" sz="54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B79EE4B0-BA80-49C1-8753-382CF1333896}"/>
              </a:ext>
            </a:extLst>
          </p:cNvPr>
          <p:cNvSpPr txBox="1"/>
          <p:nvPr/>
        </p:nvSpPr>
        <p:spPr>
          <a:xfrm>
            <a:off x="3561163" y="1714540"/>
            <a:ext cx="4836077" cy="923330"/>
          </a:xfrm>
          <a:prstGeom prst="rect">
            <a:avLst/>
          </a:prstGeom>
          <a:noFill/>
        </p:spPr>
        <p:txBody>
          <a:bodyPr wrap="square" rtlCol="0">
            <a:sp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４ ２ １ ９ ５</a:t>
            </a:r>
          </a:p>
        </p:txBody>
      </p:sp>
      <p:sp>
        <p:nvSpPr>
          <p:cNvPr id="16" name="テキスト ボックス 15">
            <a:extLst>
              <a:ext uri="{FF2B5EF4-FFF2-40B4-BE49-F238E27FC236}">
                <a16:creationId xmlns:a16="http://schemas.microsoft.com/office/drawing/2014/main" id="{249C5C0E-ECB9-49D8-8FE3-B4FB70680E6D}"/>
              </a:ext>
            </a:extLst>
          </p:cNvPr>
          <p:cNvSpPr txBox="1"/>
          <p:nvPr/>
        </p:nvSpPr>
        <p:spPr>
          <a:xfrm>
            <a:off x="5142001" y="1576040"/>
            <a:ext cx="505918" cy="1200329"/>
          </a:xfrm>
          <a:prstGeom prst="rect">
            <a:avLst/>
          </a:prstGeom>
          <a:noFill/>
        </p:spPr>
        <p:txBody>
          <a:bodyPr wrap="square">
            <a:spAutoFit/>
          </a:bodyPr>
          <a:lstStyle/>
          <a:p>
            <a:r>
              <a:rPr kumimoji="1" lang="en-US" altLang="ja-JP" sz="7200" dirty="0">
                <a:solidFill>
                  <a:srgbClr val="FF0000"/>
                </a:solidFill>
                <a:latin typeface="UD デジタル 教科書体 NP-B" panose="02020700000000000000" pitchFamily="18" charset="-128"/>
                <a:ea typeface="UD デジタル 教科書体 NP-B" panose="02020700000000000000" pitchFamily="18" charset="-128"/>
              </a:rPr>
              <a:t>.</a:t>
            </a:r>
            <a:endParaRPr lang="ja-JP" altLang="en-US" sz="7200" dirty="0">
              <a:solidFill>
                <a:srgbClr val="FF0000"/>
              </a:solidFill>
            </a:endParaRPr>
          </a:p>
        </p:txBody>
      </p:sp>
      <p:sp>
        <p:nvSpPr>
          <p:cNvPr id="3" name="テキスト ボックス 2"/>
          <p:cNvSpPr txBox="1"/>
          <p:nvPr/>
        </p:nvSpPr>
        <p:spPr>
          <a:xfrm>
            <a:off x="635026" y="3205274"/>
            <a:ext cx="10658687" cy="707886"/>
          </a:xfrm>
          <a:prstGeom prst="rect">
            <a:avLst/>
          </a:prstGeom>
          <a:noFill/>
        </p:spPr>
        <p:txBody>
          <a:bodyPr wrap="none" rtlCol="0">
            <a:spAutoFit/>
          </a:bodyPr>
          <a:lstStyle/>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倍</a:t>
            </a:r>
            <a:r>
              <a:rPr lang="ja-JP" altLang="en-US" sz="4000" dirty="0">
                <a:latin typeface="UD デジタル 教科書体 NP-B" panose="02020700000000000000" pitchFamily="18" charset="-128"/>
                <a:ea typeface="UD デジタル 教科書体 NP-B" panose="02020700000000000000" pitchFamily="18" charset="-128"/>
              </a:rPr>
              <a:t>すると小数点は　　　　　　移動します</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p:cNvSpPr txBox="1"/>
          <p:nvPr/>
        </p:nvSpPr>
        <p:spPr>
          <a:xfrm>
            <a:off x="5758296" y="3205274"/>
            <a:ext cx="2749471" cy="707886"/>
          </a:xfrm>
          <a:prstGeom prst="rect">
            <a:avLst/>
          </a:prstGeom>
          <a:noFill/>
        </p:spPr>
        <p:txBody>
          <a:bodyPr wrap="non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右へ１けた</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5" name="テキスト ボックス 24"/>
          <p:cNvSpPr txBox="1"/>
          <p:nvPr/>
        </p:nvSpPr>
        <p:spPr>
          <a:xfrm>
            <a:off x="635026" y="4051659"/>
            <a:ext cx="11171648" cy="707886"/>
          </a:xfrm>
          <a:prstGeom prst="rect">
            <a:avLst/>
          </a:prstGeom>
          <a:noFill/>
        </p:spPr>
        <p:txBody>
          <a:bodyPr wrap="none" rtlCol="0">
            <a:spAutoFit/>
          </a:bodyPr>
          <a:lstStyle/>
          <a:p>
            <a:r>
              <a:rPr lang="en-US" altLang="ja-JP" sz="4000" dirty="0">
                <a:solidFill>
                  <a:srgbClr val="0000FF"/>
                </a:solidFill>
                <a:latin typeface="UD デジタル 教科書体 NP-B" panose="02020700000000000000" pitchFamily="18" charset="-128"/>
                <a:ea typeface="UD デジタル 教科書体 NP-B" panose="02020700000000000000" pitchFamily="18" charset="-128"/>
              </a:rPr>
              <a:t>100</a:t>
            </a:r>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倍</a:t>
            </a:r>
            <a:r>
              <a:rPr lang="ja-JP" altLang="en-US" sz="4000" dirty="0">
                <a:latin typeface="UD デジタル 教科書体 NP-B" panose="02020700000000000000" pitchFamily="18" charset="-128"/>
                <a:ea typeface="UD デジタル 教科書体 NP-B" panose="02020700000000000000" pitchFamily="18" charset="-128"/>
              </a:rPr>
              <a:t>すると小数点は　　　　　　移動します</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p:cNvSpPr txBox="1"/>
          <p:nvPr/>
        </p:nvSpPr>
        <p:spPr>
          <a:xfrm>
            <a:off x="5979201" y="4051659"/>
            <a:ext cx="2749471" cy="707886"/>
          </a:xfrm>
          <a:prstGeom prst="rect">
            <a:avLst/>
          </a:prstGeom>
          <a:noFill/>
        </p:spPr>
        <p:txBody>
          <a:bodyPr wrap="none" rtlCol="0">
            <a:spAutoFit/>
          </a:bodyPr>
          <a:lstStyle/>
          <a:p>
            <a:r>
              <a:rPr lang="ja-JP" altLang="en-US" sz="4000" dirty="0">
                <a:solidFill>
                  <a:srgbClr val="0000FF"/>
                </a:solidFill>
                <a:latin typeface="UD デジタル 教科書体 NP-B" panose="02020700000000000000" pitchFamily="18" charset="-128"/>
                <a:ea typeface="UD デジタル 教科書体 NP-B" panose="02020700000000000000" pitchFamily="18" charset="-128"/>
              </a:rPr>
              <a:t>右へ２けた</a:t>
            </a:r>
            <a:endParaRPr lang="en-US" altLang="ja-JP"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56436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500"/>
                                        <p:tgtEl>
                                          <p:spTgt spid="26"/>
                                        </p:tgtEl>
                                      </p:cBhvr>
                                    </p:animEffect>
                                  </p:childTnLst>
                                </p:cTn>
                              </p:par>
                            </p:childTnLst>
                          </p:cTn>
                        </p:par>
                        <p:par>
                          <p:cTn id="8" fill="hold">
                            <p:stCondLst>
                              <p:cond delay="1500"/>
                            </p:stCondLst>
                            <p:childTnLst>
                              <p:par>
                                <p:cTn id="9" presetID="63" presetClass="path" presetSubtype="0" accel="50000" decel="50000" fill="hold" grpId="0" nodeType="afterEffect">
                                  <p:stCondLst>
                                    <p:cond delay="0"/>
                                  </p:stCondLst>
                                  <p:childTnLst>
                                    <p:animMotion origin="layout" path="M 2.08333E-6 -1.11111E-6 L 0.14127 -1.11111E-6 " pathEditMode="relative" rAng="0" ptsTypes="AA">
                                      <p:cBhvr>
                                        <p:cTn id="10" dur="1500" fill="hold"/>
                                        <p:tgtEl>
                                          <p:spTgt spid="16"/>
                                        </p:tgtEl>
                                        <p:attrNameLst>
                                          <p:attrName>ppt_x</p:attrName>
                                          <p:attrName>ppt_y</p:attrName>
                                        </p:attrNameLst>
                                      </p:cBhvr>
                                      <p:rCtr x="705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719</Words>
  <Application>Microsoft Office PowerPoint</Application>
  <PresentationFormat>ワイド画面</PresentationFormat>
  <Paragraphs>235</Paragraphs>
  <Slides>23</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23</vt:i4>
      </vt:variant>
    </vt:vector>
  </HeadingPairs>
  <TitlesOfParts>
    <vt:vector size="29" baseType="lpstr">
      <vt:lpstr>游ゴシック Light</vt:lpstr>
      <vt:lpstr>Cambria Math</vt:lpstr>
      <vt:lpstr>Arial</vt:lpstr>
      <vt:lpstr>UD デジタル 教科書体 NP-B</vt:lpstr>
      <vt:lpstr>游ゴシック</vt:lpstr>
      <vt:lpstr>Office テーマ</vt:lpstr>
      <vt:lpstr>５年生　整数と小数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５年生　整数と小数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５年生　整数と小数 </dc:title>
  <dc:creator>伊藤努</dc:creator>
  <cp:lastModifiedBy>伊藤努</cp:lastModifiedBy>
  <cp:revision>64</cp:revision>
  <dcterms:created xsi:type="dcterms:W3CDTF">2021-04-08T13:39:39Z</dcterms:created>
  <dcterms:modified xsi:type="dcterms:W3CDTF">2022-01-14T12:53:15Z</dcterms:modified>
</cp:coreProperties>
</file>