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4" r:id="rId4"/>
    <p:sldId id="258" r:id="rId5"/>
    <p:sldId id="261" r:id="rId6"/>
    <p:sldId id="259" r:id="rId7"/>
    <p:sldId id="260" r:id="rId8"/>
    <p:sldId id="262" r:id="rId9"/>
    <p:sldId id="298" r:id="rId10"/>
    <p:sldId id="263" r:id="rId11"/>
    <p:sldId id="295" r:id="rId12"/>
    <p:sldId id="296" r:id="rId13"/>
    <p:sldId id="265" r:id="rId14"/>
    <p:sldId id="297" r:id="rId15"/>
    <p:sldId id="266" r:id="rId16"/>
    <p:sldId id="267" r:id="rId17"/>
    <p:sldId id="291" r:id="rId18"/>
    <p:sldId id="264" r:id="rId19"/>
    <p:sldId id="270" r:id="rId20"/>
    <p:sldId id="288" r:id="rId21"/>
    <p:sldId id="292" r:id="rId22"/>
    <p:sldId id="293" r:id="rId23"/>
    <p:sldId id="268" r:id="rId24"/>
    <p:sldId id="272" r:id="rId25"/>
    <p:sldId id="271" r:id="rId26"/>
    <p:sldId id="273" r:id="rId27"/>
    <p:sldId id="274" r:id="rId28"/>
    <p:sldId id="299" r:id="rId29"/>
    <p:sldId id="276" r:id="rId30"/>
    <p:sldId id="277" r:id="rId31"/>
    <p:sldId id="278" r:id="rId32"/>
    <p:sldId id="279" r:id="rId33"/>
    <p:sldId id="280" r:id="rId34"/>
    <p:sldId id="281" r:id="rId35"/>
    <p:sldId id="282" r:id="rId36"/>
    <p:sldId id="287" r:id="rId37"/>
    <p:sldId id="283" r:id="rId38"/>
    <p:sldId id="284" r:id="rId39"/>
    <p:sldId id="285" r:id="rId40"/>
    <p:sldId id="286" r:id="rId41"/>
    <p:sldId id="290" r:id="rId4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66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63" d="100"/>
          <a:sy n="63" d="100"/>
        </p:scale>
        <p:origin x="804" y="56"/>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1743215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3175748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4268095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4179686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3833594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487070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1035019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3650583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3437936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2516073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1D84DD6-DC26-45AA-AA5B-6D5AD8BC936C}" type="datetimeFigureOut">
              <a:rPr kumimoji="1" lang="ja-JP" altLang="en-US" smtClean="0"/>
              <a:t>2023/8/19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22569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D84DD6-DC26-45AA-AA5B-6D5AD8BC936C}" type="datetimeFigureOut">
              <a:rPr kumimoji="1" lang="ja-JP" altLang="en-US" smtClean="0"/>
              <a:t>2023/8/19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69E29-E263-46F7-BCB2-BBD5DC0199B8}" type="slidenum">
              <a:rPr kumimoji="1" lang="ja-JP" altLang="en-US" smtClean="0"/>
              <a:t>‹#›</a:t>
            </a:fld>
            <a:endParaRPr kumimoji="1" lang="ja-JP" altLang="en-US"/>
          </a:p>
        </p:txBody>
      </p:sp>
    </p:spTree>
    <p:extLst>
      <p:ext uri="{BB962C8B-B14F-4D97-AF65-F5344CB8AC3E}">
        <p14:creationId xmlns:p14="http://schemas.microsoft.com/office/powerpoint/2010/main" val="2504982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2.gif"/><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7200" dirty="0">
                <a:latin typeface="UD デジタル 教科書体 NP-B" panose="02020700000000000000" pitchFamily="18" charset="-128"/>
                <a:ea typeface="UD デジタル 教科書体 NP-B" panose="02020700000000000000" pitchFamily="18" charset="-128"/>
              </a:rPr>
              <a:t>整数を調べよう</a:t>
            </a:r>
          </a:p>
        </p:txBody>
      </p:sp>
      <p:sp>
        <p:nvSpPr>
          <p:cNvPr id="3" name="サブタイトル 2"/>
          <p:cNvSpPr>
            <a:spLocks noGrp="1"/>
          </p:cNvSpPr>
          <p:nvPr>
            <p:ph type="subTitle" idx="1"/>
          </p:nvPr>
        </p:nvSpPr>
        <p:spPr/>
        <p:txBody>
          <a:bodyPr>
            <a:normAutofit/>
          </a:bodyPr>
          <a:lstStyle/>
          <a:p>
            <a:endParaRPr lang="en-US" altLang="ja-JP" dirty="0"/>
          </a:p>
          <a:p>
            <a:r>
              <a:rPr kumimoji="1" lang="ja-JP" altLang="en-US" sz="4000" dirty="0">
                <a:latin typeface="UD デジタル 教科書体 NP-B" panose="02020700000000000000" pitchFamily="18" charset="-128"/>
                <a:ea typeface="UD デジタル 教科書体 NP-B" panose="02020700000000000000" pitchFamily="18" charset="-128"/>
              </a:rPr>
              <a:t>偶数と奇数は聞いたことがあるかな？</a:t>
            </a:r>
          </a:p>
        </p:txBody>
      </p:sp>
    </p:spTree>
    <p:extLst>
      <p:ext uri="{BB962C8B-B14F-4D97-AF65-F5344CB8AC3E}">
        <p14:creationId xmlns:p14="http://schemas.microsoft.com/office/powerpoint/2010/main" val="3084550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17898" y="600502"/>
            <a:ext cx="8648521" cy="769441"/>
          </a:xfrm>
          <a:prstGeom prst="rect">
            <a:avLst/>
          </a:prstGeom>
          <a:solidFill>
            <a:schemeClr val="accent1">
              <a:lumMod val="20000"/>
              <a:lumOff val="80000"/>
            </a:schemeClr>
          </a:solidFill>
          <a:ln>
            <a:no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①かけると最小公倍数になる場合</a:t>
            </a:r>
          </a:p>
        </p:txBody>
      </p:sp>
      <p:sp>
        <p:nvSpPr>
          <p:cNvPr id="5" name="テキスト ボックス 4"/>
          <p:cNvSpPr txBox="1"/>
          <p:nvPr/>
        </p:nvSpPr>
        <p:spPr>
          <a:xfrm>
            <a:off x="925353" y="1786651"/>
            <a:ext cx="4288353"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３と４の公倍数は</a:t>
            </a:r>
          </a:p>
        </p:txBody>
      </p:sp>
      <p:sp>
        <p:nvSpPr>
          <p:cNvPr id="6" name="テキスト ボックス 5"/>
          <p:cNvSpPr txBox="1"/>
          <p:nvPr/>
        </p:nvSpPr>
        <p:spPr>
          <a:xfrm>
            <a:off x="1317898" y="2557302"/>
            <a:ext cx="3393878" cy="707886"/>
          </a:xfrm>
          <a:prstGeom prst="rect">
            <a:avLst/>
          </a:prstGeom>
          <a:noFill/>
        </p:spPr>
        <p:txBody>
          <a:bodyPr wrap="none" rtlCol="0">
            <a:spAutoFit/>
          </a:bodyPr>
          <a:lstStyle/>
          <a:p>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24</a:t>
            </a:r>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36</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0" name="テキスト ボックス 9"/>
          <p:cNvSpPr txBox="1"/>
          <p:nvPr/>
        </p:nvSpPr>
        <p:spPr>
          <a:xfrm>
            <a:off x="925353" y="3327953"/>
            <a:ext cx="4288353"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２と５の公倍数は</a:t>
            </a:r>
          </a:p>
        </p:txBody>
      </p:sp>
      <p:sp>
        <p:nvSpPr>
          <p:cNvPr id="11" name="テキスト ボックス 10"/>
          <p:cNvSpPr txBox="1"/>
          <p:nvPr/>
        </p:nvSpPr>
        <p:spPr>
          <a:xfrm>
            <a:off x="1317898" y="4098604"/>
            <a:ext cx="3393878" cy="707886"/>
          </a:xfrm>
          <a:prstGeom prst="rect">
            <a:avLst/>
          </a:prstGeom>
          <a:noFill/>
        </p:spPr>
        <p:txBody>
          <a:bodyPr wrap="none" rtlCol="0">
            <a:spAutoFit/>
          </a:bodyPr>
          <a:lstStyle/>
          <a:p>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10</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20</a:t>
            </a:r>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30</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p:cNvSpPr txBox="1"/>
          <p:nvPr/>
        </p:nvSpPr>
        <p:spPr>
          <a:xfrm>
            <a:off x="925353" y="4869255"/>
            <a:ext cx="4288353"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４と７の公倍数は</a:t>
            </a:r>
          </a:p>
        </p:txBody>
      </p:sp>
      <p:sp>
        <p:nvSpPr>
          <p:cNvPr id="9" name="テキスト ボックス 8"/>
          <p:cNvSpPr txBox="1"/>
          <p:nvPr/>
        </p:nvSpPr>
        <p:spPr>
          <a:xfrm>
            <a:off x="6096000" y="1840220"/>
            <a:ext cx="3877985" cy="1200329"/>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3×4</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12</a:t>
            </a:r>
            <a:r>
              <a:rPr lang="ja-JP" altLang="en-US" sz="3600" dirty="0">
                <a:latin typeface="UD デジタル 教科書体 NP-B" panose="02020700000000000000" pitchFamily="18" charset="-128"/>
                <a:ea typeface="UD デジタル 教科書体 NP-B" panose="02020700000000000000" pitchFamily="18" charset="-128"/>
              </a:rPr>
              <a:t>が</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最小公倍数となる</a:t>
            </a:r>
          </a:p>
        </p:txBody>
      </p:sp>
      <p:sp>
        <p:nvSpPr>
          <p:cNvPr id="13" name="テキスト ボックス 12"/>
          <p:cNvSpPr txBox="1"/>
          <p:nvPr/>
        </p:nvSpPr>
        <p:spPr>
          <a:xfrm>
            <a:off x="6189904" y="3389022"/>
            <a:ext cx="3877985" cy="1200329"/>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2×5</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10</a:t>
            </a:r>
            <a:r>
              <a:rPr lang="ja-JP" altLang="en-US" sz="3600" dirty="0">
                <a:latin typeface="UD デジタル 教科書体 NP-B" panose="02020700000000000000" pitchFamily="18" charset="-128"/>
                <a:ea typeface="UD デジタル 教科書体 NP-B" panose="02020700000000000000" pitchFamily="18" charset="-128"/>
              </a:rPr>
              <a:t>が</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最小公倍数となる</a:t>
            </a:r>
          </a:p>
        </p:txBody>
      </p:sp>
      <p:sp>
        <p:nvSpPr>
          <p:cNvPr id="15" name="テキスト ボックス 14">
            <a:extLst>
              <a:ext uri="{FF2B5EF4-FFF2-40B4-BE49-F238E27FC236}">
                <a16:creationId xmlns:a16="http://schemas.microsoft.com/office/drawing/2014/main" id="{B464AE46-FBEC-9E4E-EE3A-1C9FDC1C26E8}"/>
              </a:ext>
            </a:extLst>
          </p:cNvPr>
          <p:cNvSpPr txBox="1"/>
          <p:nvPr/>
        </p:nvSpPr>
        <p:spPr>
          <a:xfrm>
            <a:off x="1317898" y="5603704"/>
            <a:ext cx="3393878" cy="707886"/>
          </a:xfrm>
          <a:prstGeom prst="rect">
            <a:avLst/>
          </a:prstGeom>
          <a:noFill/>
        </p:spPr>
        <p:txBody>
          <a:bodyPr wrap="none" rtlCol="0">
            <a:spAutoFit/>
          </a:bodyPr>
          <a:lstStyle/>
          <a:p>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28</a:t>
            </a:r>
            <a:r>
              <a:rPr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56</a:t>
            </a:r>
            <a:r>
              <a:rPr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84</a:t>
            </a:r>
            <a:endPar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a:extLst>
              <a:ext uri="{FF2B5EF4-FFF2-40B4-BE49-F238E27FC236}">
                <a16:creationId xmlns:a16="http://schemas.microsoft.com/office/drawing/2014/main" id="{FCFD7120-C99D-9DAE-8439-001FD28D2F97}"/>
              </a:ext>
            </a:extLst>
          </p:cNvPr>
          <p:cNvSpPr txBox="1"/>
          <p:nvPr/>
        </p:nvSpPr>
        <p:spPr>
          <a:xfrm>
            <a:off x="6189904" y="4937824"/>
            <a:ext cx="3877985" cy="1200329"/>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4×7</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28</a:t>
            </a:r>
            <a:r>
              <a:rPr lang="ja-JP" altLang="en-US" sz="3600" dirty="0">
                <a:latin typeface="UD デジタル 教科書体 NP-B" panose="02020700000000000000" pitchFamily="18" charset="-128"/>
                <a:ea typeface="UD デジタル 教科書体 NP-B" panose="02020700000000000000" pitchFamily="18" charset="-128"/>
              </a:rPr>
              <a:t>が</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最小公倍数となる</a:t>
            </a:r>
          </a:p>
        </p:txBody>
      </p:sp>
    </p:spTree>
    <p:extLst>
      <p:ext uri="{BB962C8B-B14F-4D97-AF65-F5344CB8AC3E}">
        <p14:creationId xmlns:p14="http://schemas.microsoft.com/office/powerpoint/2010/main" val="3152060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1750"/>
                                        <p:tgtEl>
                                          <p:spTgt spid="9"/>
                                        </p:tgtEl>
                                      </p:cBhvr>
                                    </p:animEffect>
                                  </p:childTnLst>
                                </p:cTn>
                              </p:par>
                            </p:childTnLst>
                          </p:cTn>
                        </p:par>
                        <p:par>
                          <p:cTn id="8" fill="hold">
                            <p:stCondLst>
                              <p:cond delay="1750"/>
                            </p:stCondLst>
                            <p:childTnLst>
                              <p:par>
                                <p:cTn id="9" presetID="22" presetClass="entr" presetSubtype="1"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175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up)">
                                      <p:cBhvr>
                                        <p:cTn id="16" dur="1750"/>
                                        <p:tgtEl>
                                          <p:spTgt spid="13"/>
                                        </p:tgtEl>
                                      </p:cBhvr>
                                    </p:animEffect>
                                  </p:childTnLst>
                                </p:cTn>
                              </p:par>
                            </p:childTnLst>
                          </p:cTn>
                        </p:par>
                        <p:par>
                          <p:cTn id="17" fill="hold">
                            <p:stCondLst>
                              <p:cond delay="1750"/>
                            </p:stCondLst>
                            <p:childTnLst>
                              <p:par>
                                <p:cTn id="18" presetID="22" presetClass="entr" presetSubtype="1"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up)">
                                      <p:cBhvr>
                                        <p:cTn id="20" dur="175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wipe(up)">
                                      <p:cBhvr>
                                        <p:cTn id="25" dur="1750"/>
                                        <p:tgtEl>
                                          <p:spTgt spid="17"/>
                                        </p:tgtEl>
                                      </p:cBhvr>
                                    </p:animEffect>
                                  </p:childTnLst>
                                </p:cTn>
                              </p:par>
                            </p:childTnLst>
                          </p:cTn>
                        </p:par>
                        <p:par>
                          <p:cTn id="26" fill="hold">
                            <p:stCondLst>
                              <p:cond delay="1750"/>
                            </p:stCondLst>
                            <p:childTnLst>
                              <p:par>
                                <p:cTn id="27" presetID="22" presetClass="entr" presetSubtype="1" fill="hold" grpId="0" nodeType="after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ipe(up)">
                                      <p:cBhvr>
                                        <p:cTn id="29" dur="17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9" grpId="0"/>
      <p:bldP spid="13" grpId="0"/>
      <p:bldP spid="15"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17898" y="600502"/>
            <a:ext cx="9212778" cy="769441"/>
          </a:xfrm>
          <a:prstGeom prst="rect">
            <a:avLst/>
          </a:prstGeom>
          <a:solidFill>
            <a:schemeClr val="accent1">
              <a:lumMod val="20000"/>
              <a:lumOff val="80000"/>
            </a:schemeClr>
          </a:solidFill>
          <a:ln>
            <a:no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②片方の数がもう一方の倍数の場合</a:t>
            </a:r>
          </a:p>
        </p:txBody>
      </p:sp>
      <p:sp>
        <p:nvSpPr>
          <p:cNvPr id="5" name="テキスト ボックス 4"/>
          <p:cNvSpPr txBox="1"/>
          <p:nvPr/>
        </p:nvSpPr>
        <p:spPr>
          <a:xfrm>
            <a:off x="872324" y="3258745"/>
            <a:ext cx="3877985" cy="646331"/>
          </a:xfrm>
          <a:prstGeom prst="rect">
            <a:avLst/>
          </a:prstGeom>
          <a:noFill/>
        </p:spPr>
        <p:txBody>
          <a:bodyPr wrap="none" rtlCol="0">
            <a:spAutoFit/>
          </a:bodyPr>
          <a:lstStyle/>
          <a:p>
            <a:r>
              <a:rPr kumimoji="1" lang="ja-JP" altLang="en-US" sz="3600" dirty="0">
                <a:latin typeface="UD デジタル 教科書体 NP-B" panose="02020700000000000000" pitchFamily="18" charset="-128"/>
                <a:ea typeface="UD デジタル 教科書体 NP-B" panose="02020700000000000000" pitchFamily="18" charset="-128"/>
              </a:rPr>
              <a:t>３と</a:t>
            </a:r>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６</a:t>
            </a:r>
            <a:r>
              <a:rPr kumimoji="1" lang="ja-JP" altLang="en-US" sz="3600" dirty="0">
                <a:latin typeface="UD デジタル 教科書体 NP-B" panose="02020700000000000000" pitchFamily="18" charset="-128"/>
                <a:ea typeface="UD デジタル 教科書体 NP-B" panose="02020700000000000000" pitchFamily="18" charset="-128"/>
              </a:rPr>
              <a:t>の公倍数は</a:t>
            </a:r>
          </a:p>
        </p:txBody>
      </p:sp>
      <p:sp>
        <p:nvSpPr>
          <p:cNvPr id="16" name="テキスト ボックス 15"/>
          <p:cNvSpPr txBox="1"/>
          <p:nvPr/>
        </p:nvSpPr>
        <p:spPr>
          <a:xfrm>
            <a:off x="5436176" y="3308041"/>
            <a:ext cx="2887329" cy="646331"/>
          </a:xfrm>
          <a:prstGeom prst="rect">
            <a:avLst/>
          </a:prstGeom>
          <a:noFill/>
        </p:spPr>
        <p:txBody>
          <a:bodyPr wrap="none" rtlCol="0">
            <a:spAutoFit/>
          </a:bodyPr>
          <a:lstStyle/>
          <a:p>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6 </a:t>
            </a:r>
            <a:r>
              <a:rPr kumimoji="1" lang="ja-JP" altLang="en-US" sz="3600" dirty="0" err="1">
                <a:solidFill>
                  <a:srgbClr val="FF0000"/>
                </a:solidFill>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18</a:t>
            </a:r>
            <a:endPar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a:extLst>
              <a:ext uri="{FF2B5EF4-FFF2-40B4-BE49-F238E27FC236}">
                <a16:creationId xmlns:a16="http://schemas.microsoft.com/office/drawing/2014/main" id="{75A09AB0-77D5-5A5A-85D8-8C455DF850C2}"/>
              </a:ext>
            </a:extLst>
          </p:cNvPr>
          <p:cNvSpPr txBox="1"/>
          <p:nvPr/>
        </p:nvSpPr>
        <p:spPr>
          <a:xfrm>
            <a:off x="2496172" y="4066552"/>
            <a:ext cx="8655677" cy="1200329"/>
          </a:xfrm>
          <a:prstGeom prst="rect">
            <a:avLst/>
          </a:prstGeom>
          <a:noFill/>
        </p:spPr>
        <p:txBody>
          <a:bodyPr wrap="square" rtlCol="0">
            <a:spAutoFit/>
          </a:bodyPr>
          <a:lstStyle/>
          <a:p>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6</a:t>
            </a:r>
            <a:r>
              <a:rPr kumimoji="1" lang="ja-JP" altLang="en-US" sz="3600" dirty="0">
                <a:latin typeface="UD デジタル 教科書体 NP-B" panose="02020700000000000000" pitchFamily="18" charset="-128"/>
                <a:ea typeface="UD デジタル 教科書体 NP-B" panose="02020700000000000000" pitchFamily="18" charset="-128"/>
              </a:rPr>
              <a:t>は</a:t>
            </a:r>
            <a:r>
              <a:rPr kumimoji="1" lang="en-US" altLang="ja-JP" sz="3600" dirty="0">
                <a:latin typeface="UD デジタル 教科書体 NP-B" panose="02020700000000000000" pitchFamily="18" charset="-128"/>
                <a:ea typeface="UD デジタル 教科書体 NP-B" panose="02020700000000000000" pitchFamily="18" charset="-128"/>
              </a:rPr>
              <a:t>3</a:t>
            </a:r>
            <a:r>
              <a:rPr kumimoji="1" lang="ja-JP" altLang="en-US" sz="3600" dirty="0">
                <a:latin typeface="UD デジタル 教科書体 NP-B" panose="02020700000000000000" pitchFamily="18" charset="-128"/>
                <a:ea typeface="UD デジタル 教科書体 NP-B" panose="02020700000000000000" pitchFamily="18" charset="-128"/>
              </a:rPr>
              <a:t>の</a:t>
            </a:r>
            <a:r>
              <a:rPr lang="ja-JP" altLang="en-US" sz="3600" dirty="0">
                <a:latin typeface="UD デジタル 教科書体 NP-B" panose="02020700000000000000" pitchFamily="18" charset="-128"/>
                <a:ea typeface="UD デジタル 教科書体 NP-B" panose="02020700000000000000" pitchFamily="18" charset="-128"/>
              </a:rPr>
              <a:t>倍数なので</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6</a:t>
            </a:r>
            <a:r>
              <a:rPr lang="ja-JP" altLang="en-US" sz="3600" dirty="0">
                <a:latin typeface="UD デジタル 教科書体 NP-B" panose="02020700000000000000" pitchFamily="18" charset="-128"/>
                <a:ea typeface="UD デジタル 教科書体 NP-B" panose="02020700000000000000" pitchFamily="18" charset="-128"/>
              </a:rPr>
              <a:t>の倍数はすべて</a:t>
            </a:r>
            <a:r>
              <a:rPr lang="en-US" altLang="ja-JP" sz="3600" dirty="0">
                <a:latin typeface="UD デジタル 教科書体 NP-B" panose="02020700000000000000" pitchFamily="18" charset="-128"/>
                <a:ea typeface="UD デジタル 教科書体 NP-B" panose="02020700000000000000" pitchFamily="18" charset="-128"/>
              </a:rPr>
              <a:t>3</a:t>
            </a:r>
            <a:r>
              <a:rPr lang="ja-JP" altLang="en-US" sz="3600" dirty="0">
                <a:latin typeface="UD デジタル 教科書体 NP-B" panose="02020700000000000000" pitchFamily="18" charset="-128"/>
                <a:ea typeface="UD デジタル 教科書体 NP-B" panose="02020700000000000000" pitchFamily="18" charset="-128"/>
              </a:rPr>
              <a:t>の倍数になっているぞ</a:t>
            </a:r>
            <a:endParaRPr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a:extLst>
              <a:ext uri="{FF2B5EF4-FFF2-40B4-BE49-F238E27FC236}">
                <a16:creationId xmlns:a16="http://schemas.microsoft.com/office/drawing/2014/main" id="{2AE36B45-93D9-E537-7CC8-741244EA7CFF}"/>
              </a:ext>
            </a:extLst>
          </p:cNvPr>
          <p:cNvSpPr txBox="1"/>
          <p:nvPr/>
        </p:nvSpPr>
        <p:spPr>
          <a:xfrm>
            <a:off x="925353" y="1643131"/>
            <a:ext cx="2358338" cy="646331"/>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3</a:t>
            </a:r>
            <a:r>
              <a:rPr kumimoji="1" lang="ja-JP" altLang="en-US" sz="3600" dirty="0">
                <a:latin typeface="UD デジタル 教科書体 NP-B" panose="02020700000000000000" pitchFamily="18" charset="-128"/>
                <a:ea typeface="UD デジタル 教科書体 NP-B" panose="02020700000000000000" pitchFamily="18" charset="-128"/>
              </a:rPr>
              <a:t>の倍数は</a:t>
            </a:r>
          </a:p>
        </p:txBody>
      </p:sp>
      <p:sp>
        <p:nvSpPr>
          <p:cNvPr id="13" name="テキスト ボックス 12">
            <a:extLst>
              <a:ext uri="{FF2B5EF4-FFF2-40B4-BE49-F238E27FC236}">
                <a16:creationId xmlns:a16="http://schemas.microsoft.com/office/drawing/2014/main" id="{6C68B33B-1FE6-9D93-FBE6-90247F0AA8B4}"/>
              </a:ext>
            </a:extLst>
          </p:cNvPr>
          <p:cNvSpPr txBox="1"/>
          <p:nvPr/>
        </p:nvSpPr>
        <p:spPr>
          <a:xfrm>
            <a:off x="925352" y="2450938"/>
            <a:ext cx="2358338" cy="646331"/>
          </a:xfrm>
          <a:prstGeom prst="rect">
            <a:avLst/>
          </a:prstGeom>
          <a:noFill/>
        </p:spPr>
        <p:txBody>
          <a:bodyPr wrap="none" rtlCol="0">
            <a:spAutoFit/>
          </a:bodyPr>
          <a:lstStyle/>
          <a:p>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6</a:t>
            </a:r>
            <a:r>
              <a:rPr kumimoji="1" lang="ja-JP" altLang="en-US" sz="3600" dirty="0">
                <a:latin typeface="UD デジタル 教科書体 NP-B" panose="02020700000000000000" pitchFamily="18" charset="-128"/>
                <a:ea typeface="UD デジタル 教科書体 NP-B" panose="02020700000000000000" pitchFamily="18" charset="-128"/>
              </a:rPr>
              <a:t>の倍数</a:t>
            </a:r>
            <a:r>
              <a:rPr lang="ja-JP" altLang="en-US" sz="3600" dirty="0">
                <a:latin typeface="UD デジタル 教科書体 NP-B" panose="02020700000000000000" pitchFamily="18" charset="-128"/>
                <a:ea typeface="UD デジタル 教科書体 NP-B" panose="02020700000000000000" pitchFamily="18" charset="-128"/>
              </a:rPr>
              <a:t>は</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21" name="テキスト ボックス 20">
            <a:extLst>
              <a:ext uri="{FF2B5EF4-FFF2-40B4-BE49-F238E27FC236}">
                <a16:creationId xmlns:a16="http://schemas.microsoft.com/office/drawing/2014/main" id="{8AFBCB88-AB5E-82FB-981E-5D4B611E90F6}"/>
              </a:ext>
            </a:extLst>
          </p:cNvPr>
          <p:cNvSpPr txBox="1"/>
          <p:nvPr/>
        </p:nvSpPr>
        <p:spPr>
          <a:xfrm>
            <a:off x="3876779" y="1643131"/>
            <a:ext cx="6359433" cy="646331"/>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3</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6</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9</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15</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18</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22" name="テキスト ボックス 21">
            <a:extLst>
              <a:ext uri="{FF2B5EF4-FFF2-40B4-BE49-F238E27FC236}">
                <a16:creationId xmlns:a16="http://schemas.microsoft.com/office/drawing/2014/main" id="{85C4D2C6-2BD1-345C-C5F6-1F8FF69A6DF7}"/>
              </a:ext>
            </a:extLst>
          </p:cNvPr>
          <p:cNvSpPr txBox="1"/>
          <p:nvPr/>
        </p:nvSpPr>
        <p:spPr>
          <a:xfrm>
            <a:off x="3876779" y="2475586"/>
            <a:ext cx="5897768" cy="646331"/>
          </a:xfrm>
          <a:prstGeom prst="rect">
            <a:avLst/>
          </a:prstGeom>
          <a:noFill/>
        </p:spPr>
        <p:txBody>
          <a:bodyPr wrap="none" rtlCol="0">
            <a:spAutoFit/>
          </a:bodyPr>
          <a:lstStyle/>
          <a:p>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6</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18</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24</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30</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23" name="テキスト ボックス 22">
            <a:extLst>
              <a:ext uri="{FF2B5EF4-FFF2-40B4-BE49-F238E27FC236}">
                <a16:creationId xmlns:a16="http://schemas.microsoft.com/office/drawing/2014/main" id="{959E063F-EC2F-DE68-A5A0-D017D0ABF532}"/>
              </a:ext>
            </a:extLst>
          </p:cNvPr>
          <p:cNvSpPr txBox="1"/>
          <p:nvPr/>
        </p:nvSpPr>
        <p:spPr>
          <a:xfrm>
            <a:off x="925352" y="5467633"/>
            <a:ext cx="10583476" cy="646331"/>
          </a:xfrm>
          <a:prstGeom prst="rect">
            <a:avLst/>
          </a:prstGeom>
          <a:noFill/>
        </p:spPr>
        <p:txBody>
          <a:bodyPr wrap="square" rtlCol="0">
            <a:spAutoFit/>
          </a:bodyPr>
          <a:lstStyle/>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だから公倍数は</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6</a:t>
            </a:r>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の方だけ考えて、最小公倍数は</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6</a:t>
            </a:r>
            <a:endParaRPr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pic>
        <p:nvPicPr>
          <p:cNvPr id="1026" name="Picture 2" descr="いいねのイラスト">
            <a:extLst>
              <a:ext uri="{FF2B5EF4-FFF2-40B4-BE49-F238E27FC236}">
                <a16:creationId xmlns:a16="http://schemas.microsoft.com/office/drawing/2014/main" id="{B6BEECBA-56F2-6C49-935F-6E377DE6A9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352" y="3878106"/>
            <a:ext cx="1428149" cy="1428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3040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up)">
                                      <p:cBhvr>
                                        <p:cTn id="7" dur="175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up)">
                                      <p:cBhvr>
                                        <p:cTn id="12" dur="175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up)">
                                      <p:cBhvr>
                                        <p:cTn id="17" dur="175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up)">
                                      <p:cBhvr>
                                        <p:cTn id="22" dur="275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wipe(up)">
                                      <p:cBhvr>
                                        <p:cTn id="27" dur="175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21" grpId="0"/>
      <p:bldP spid="22" grpId="0"/>
      <p:bldP spid="2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17898" y="600502"/>
            <a:ext cx="10341293" cy="769441"/>
          </a:xfrm>
          <a:prstGeom prst="rect">
            <a:avLst/>
          </a:prstGeom>
          <a:solidFill>
            <a:schemeClr val="accent1">
              <a:lumMod val="20000"/>
              <a:lumOff val="80000"/>
            </a:schemeClr>
          </a:solidFill>
          <a:ln>
            <a:no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②大きい方の数がそのまま公倍数になる</a:t>
            </a:r>
          </a:p>
        </p:txBody>
      </p:sp>
      <p:sp>
        <p:nvSpPr>
          <p:cNvPr id="5" name="テキスト ボックス 4"/>
          <p:cNvSpPr txBox="1"/>
          <p:nvPr/>
        </p:nvSpPr>
        <p:spPr>
          <a:xfrm>
            <a:off x="925353" y="1786651"/>
            <a:ext cx="4288353"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２と</a:t>
            </a:r>
            <a:r>
              <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４</a:t>
            </a:r>
            <a:r>
              <a:rPr kumimoji="1" lang="ja-JP" altLang="en-US" sz="4000" dirty="0">
                <a:latin typeface="UD デジタル 教科書体 NP-B" panose="02020700000000000000" pitchFamily="18" charset="-128"/>
                <a:ea typeface="UD デジタル 教科書体 NP-B" panose="02020700000000000000" pitchFamily="18" charset="-128"/>
              </a:rPr>
              <a:t>の公倍数は</a:t>
            </a:r>
          </a:p>
        </p:txBody>
      </p:sp>
      <p:sp>
        <p:nvSpPr>
          <p:cNvPr id="10" name="テキスト ボックス 9"/>
          <p:cNvSpPr txBox="1"/>
          <p:nvPr/>
        </p:nvSpPr>
        <p:spPr>
          <a:xfrm>
            <a:off x="925353" y="3327953"/>
            <a:ext cx="4503156"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６と</a:t>
            </a:r>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の公倍数は</a:t>
            </a:r>
          </a:p>
        </p:txBody>
      </p:sp>
      <p:sp>
        <p:nvSpPr>
          <p:cNvPr id="16" name="テキスト ボックス 15"/>
          <p:cNvSpPr txBox="1"/>
          <p:nvPr/>
        </p:nvSpPr>
        <p:spPr>
          <a:xfrm>
            <a:off x="1317898" y="2539946"/>
            <a:ext cx="3717684" cy="707886"/>
          </a:xfrm>
          <a:prstGeom prst="rect">
            <a:avLst/>
          </a:prstGeom>
          <a:noFill/>
        </p:spPr>
        <p:txBody>
          <a:bodyPr wrap="none" rtlCol="0">
            <a:spAutoFit/>
          </a:bodyPr>
          <a:lstStyle/>
          <a:p>
            <a:r>
              <a:rPr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４</a:t>
            </a:r>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a:t>
            </a:r>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８，</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12</a:t>
            </a:r>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p>
        </p:txBody>
      </p:sp>
      <p:sp>
        <p:nvSpPr>
          <p:cNvPr id="14" name="テキスト ボックス 13"/>
          <p:cNvSpPr txBox="1"/>
          <p:nvPr/>
        </p:nvSpPr>
        <p:spPr>
          <a:xfrm>
            <a:off x="6344183" y="3327953"/>
            <a:ext cx="4532010" cy="1200329"/>
          </a:xfrm>
          <a:prstGeom prst="rect">
            <a:avLst/>
          </a:prstGeom>
          <a:noFill/>
        </p:spPr>
        <p:txBody>
          <a:bodyPr wrap="none" rtlCol="0">
            <a:spAutoFit/>
          </a:bodyPr>
          <a:lstStyle/>
          <a:p>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3600" dirty="0">
                <a:latin typeface="UD デジタル 教科書体 NP-B" panose="02020700000000000000" pitchFamily="18" charset="-128"/>
                <a:ea typeface="UD デジタル 教科書体 NP-B" panose="02020700000000000000" pitchFamily="18" charset="-128"/>
              </a:rPr>
              <a:t>は６の倍数なので</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最小公倍数は</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12</a:t>
            </a:r>
            <a:endPar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5" name="テキスト ボックス 14">
            <a:extLst>
              <a:ext uri="{FF2B5EF4-FFF2-40B4-BE49-F238E27FC236}">
                <a16:creationId xmlns:a16="http://schemas.microsoft.com/office/drawing/2014/main" id="{ECF22028-F8AB-FECF-9802-DFB3DB436484}"/>
              </a:ext>
            </a:extLst>
          </p:cNvPr>
          <p:cNvSpPr txBox="1"/>
          <p:nvPr/>
        </p:nvSpPr>
        <p:spPr>
          <a:xfrm>
            <a:off x="1216107" y="4053033"/>
            <a:ext cx="3874779" cy="707886"/>
          </a:xfrm>
          <a:prstGeom prst="rect">
            <a:avLst/>
          </a:prstGeom>
          <a:noFill/>
        </p:spPr>
        <p:txBody>
          <a:bodyPr wrap="none" rtlCol="0">
            <a:spAutoFit/>
          </a:bodyPr>
          <a:lstStyle/>
          <a:p>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12</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(24</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48)</a:t>
            </a:r>
            <a:endPar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a:extLst>
              <a:ext uri="{FF2B5EF4-FFF2-40B4-BE49-F238E27FC236}">
                <a16:creationId xmlns:a16="http://schemas.microsoft.com/office/drawing/2014/main" id="{75A09AB0-77D5-5A5A-85D8-8C455DF850C2}"/>
              </a:ext>
            </a:extLst>
          </p:cNvPr>
          <p:cNvSpPr txBox="1"/>
          <p:nvPr/>
        </p:nvSpPr>
        <p:spPr>
          <a:xfrm>
            <a:off x="6344184" y="1786651"/>
            <a:ext cx="4339650" cy="1200329"/>
          </a:xfrm>
          <a:prstGeom prst="rect">
            <a:avLst/>
          </a:prstGeom>
          <a:noFill/>
        </p:spPr>
        <p:txBody>
          <a:bodyPr wrap="none" rtlCol="0">
            <a:spAutoFit/>
          </a:bodyPr>
          <a:lstStyle/>
          <a:p>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４</a:t>
            </a:r>
            <a:r>
              <a:rPr kumimoji="1" lang="ja-JP" altLang="en-US" sz="3600" dirty="0">
                <a:latin typeface="UD デジタル 教科書体 NP-B" panose="02020700000000000000" pitchFamily="18" charset="-128"/>
                <a:ea typeface="UD デジタル 教科書体 NP-B" panose="02020700000000000000" pitchFamily="18" charset="-128"/>
              </a:rPr>
              <a:t>は２の</a:t>
            </a:r>
            <a:r>
              <a:rPr lang="ja-JP" altLang="en-US" sz="3600" dirty="0">
                <a:latin typeface="UD デジタル 教科書体 NP-B" panose="02020700000000000000" pitchFamily="18" charset="-128"/>
                <a:ea typeface="UD デジタル 教科書体 NP-B" panose="02020700000000000000" pitchFamily="18" charset="-128"/>
              </a:rPr>
              <a:t>倍数なので</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最小公倍数は</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４</a:t>
            </a:r>
          </a:p>
        </p:txBody>
      </p:sp>
      <p:sp>
        <p:nvSpPr>
          <p:cNvPr id="18" name="テキスト ボックス 17">
            <a:extLst>
              <a:ext uri="{FF2B5EF4-FFF2-40B4-BE49-F238E27FC236}">
                <a16:creationId xmlns:a16="http://schemas.microsoft.com/office/drawing/2014/main" id="{526D6DC0-2486-4425-D322-08C4A51DB364}"/>
              </a:ext>
            </a:extLst>
          </p:cNvPr>
          <p:cNvSpPr txBox="1"/>
          <p:nvPr/>
        </p:nvSpPr>
        <p:spPr>
          <a:xfrm>
            <a:off x="925353" y="4869255"/>
            <a:ext cx="4288353"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４と</a:t>
            </a:r>
            <a:r>
              <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８</a:t>
            </a:r>
            <a:r>
              <a:rPr kumimoji="1" lang="ja-JP" altLang="en-US" sz="4000" dirty="0">
                <a:latin typeface="UD デジタル 教科書体 NP-B" panose="02020700000000000000" pitchFamily="18" charset="-128"/>
                <a:ea typeface="UD デジタル 教科書体 NP-B" panose="02020700000000000000" pitchFamily="18" charset="-128"/>
              </a:rPr>
              <a:t>の公倍数は</a:t>
            </a:r>
          </a:p>
        </p:txBody>
      </p:sp>
      <p:sp>
        <p:nvSpPr>
          <p:cNvPr id="19" name="テキスト ボックス 18">
            <a:extLst>
              <a:ext uri="{FF2B5EF4-FFF2-40B4-BE49-F238E27FC236}">
                <a16:creationId xmlns:a16="http://schemas.microsoft.com/office/drawing/2014/main" id="{0C7B230B-B99C-F322-6EBB-06FF41BE10B4}"/>
              </a:ext>
            </a:extLst>
          </p:cNvPr>
          <p:cNvSpPr txBox="1"/>
          <p:nvPr/>
        </p:nvSpPr>
        <p:spPr>
          <a:xfrm>
            <a:off x="6344183" y="4869255"/>
            <a:ext cx="4339650" cy="1200329"/>
          </a:xfrm>
          <a:prstGeom prst="rect">
            <a:avLst/>
          </a:prstGeom>
          <a:noFill/>
        </p:spPr>
        <p:txBody>
          <a:bodyPr wrap="none" rtlCol="0">
            <a:spAutoFit/>
          </a:bodyPr>
          <a:lstStyle/>
          <a:p>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８</a:t>
            </a:r>
            <a:r>
              <a:rPr kumimoji="1" lang="ja-JP" altLang="en-US" sz="3600" dirty="0">
                <a:latin typeface="UD デジタル 教科書体 NP-B" panose="02020700000000000000" pitchFamily="18" charset="-128"/>
                <a:ea typeface="UD デジタル 教科書体 NP-B" panose="02020700000000000000" pitchFamily="18" charset="-128"/>
              </a:rPr>
              <a:t>は４の倍数なので</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最小公倍数は</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8</a:t>
            </a:r>
            <a:endPar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20" name="テキスト ボックス 19">
            <a:extLst>
              <a:ext uri="{FF2B5EF4-FFF2-40B4-BE49-F238E27FC236}">
                <a16:creationId xmlns:a16="http://schemas.microsoft.com/office/drawing/2014/main" id="{000F2081-5157-426E-0FF8-766B84B7F4FB}"/>
              </a:ext>
            </a:extLst>
          </p:cNvPr>
          <p:cNvSpPr txBox="1"/>
          <p:nvPr/>
        </p:nvSpPr>
        <p:spPr>
          <a:xfrm>
            <a:off x="1216107" y="5594335"/>
            <a:ext cx="3659976" cy="707886"/>
          </a:xfrm>
          <a:prstGeom prst="rect">
            <a:avLst/>
          </a:prstGeom>
          <a:noFill/>
        </p:spPr>
        <p:txBody>
          <a:bodyPr wrap="none" rtlCol="0">
            <a:spAutoFit/>
          </a:bodyPr>
          <a:lstStyle/>
          <a:p>
            <a:r>
              <a:rPr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８</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(16</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24)</a:t>
            </a:r>
            <a:endPar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172563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up)">
                                      <p:cBhvr>
                                        <p:cTn id="7" dur="1750"/>
                                        <p:tgtEl>
                                          <p:spTgt spid="17"/>
                                        </p:tgtEl>
                                      </p:cBhvr>
                                    </p:animEffect>
                                  </p:childTnLst>
                                </p:cTn>
                              </p:par>
                            </p:childTnLst>
                          </p:cTn>
                        </p:par>
                        <p:par>
                          <p:cTn id="8" fill="hold">
                            <p:stCondLst>
                              <p:cond delay="1750"/>
                            </p:stCondLst>
                            <p:childTnLst>
                              <p:par>
                                <p:cTn id="9" presetID="22" presetClass="entr" presetSubtype="1"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up)">
                                      <p:cBhvr>
                                        <p:cTn id="11" dur="175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up)">
                                      <p:cBhvr>
                                        <p:cTn id="16" dur="1750"/>
                                        <p:tgtEl>
                                          <p:spTgt spid="14"/>
                                        </p:tgtEl>
                                      </p:cBhvr>
                                    </p:animEffect>
                                  </p:childTnLst>
                                </p:cTn>
                              </p:par>
                            </p:childTnLst>
                          </p:cTn>
                        </p:par>
                        <p:par>
                          <p:cTn id="17" fill="hold">
                            <p:stCondLst>
                              <p:cond delay="1750"/>
                            </p:stCondLst>
                            <p:childTnLst>
                              <p:par>
                                <p:cTn id="18" presetID="22" presetClass="entr" presetSubtype="1" fill="hold" grpId="0" nodeType="after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up)">
                                      <p:cBhvr>
                                        <p:cTn id="20" dur="175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ipe(up)">
                                      <p:cBhvr>
                                        <p:cTn id="25" dur="1750"/>
                                        <p:tgtEl>
                                          <p:spTgt spid="19"/>
                                        </p:tgtEl>
                                      </p:cBhvr>
                                    </p:animEffect>
                                  </p:childTnLst>
                                </p:cTn>
                              </p:par>
                            </p:childTnLst>
                          </p:cTn>
                        </p:par>
                        <p:par>
                          <p:cTn id="26" fill="hold">
                            <p:stCondLst>
                              <p:cond delay="1750"/>
                            </p:stCondLst>
                            <p:childTnLst>
                              <p:par>
                                <p:cTn id="27" presetID="22" presetClass="entr" presetSubtype="1" fill="hold" grpId="0" nodeType="after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ipe(up)">
                                      <p:cBhvr>
                                        <p:cTn id="29" dur="17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4" grpId="0"/>
      <p:bldP spid="15" grpId="0"/>
      <p:bldP spid="17" grpId="0"/>
      <p:bldP spid="19" grpId="0"/>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925353" y="1786651"/>
            <a:ext cx="8225329" cy="1200329"/>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４と</a:t>
            </a:r>
            <a:r>
              <a:rPr lang="en-US" altLang="ja-JP" sz="3600" dirty="0">
                <a:latin typeface="UD デジタル 教科書体 NP-B" panose="02020700000000000000" pitchFamily="18" charset="-128"/>
                <a:ea typeface="UD デジタル 教科書体 NP-B" panose="02020700000000000000" pitchFamily="18" charset="-128"/>
              </a:rPr>
              <a:t>10</a:t>
            </a:r>
            <a:r>
              <a:rPr lang="ja-JP" altLang="en-US" sz="3600" dirty="0">
                <a:latin typeface="UD デジタル 教科書体 NP-B" panose="02020700000000000000" pitchFamily="18" charset="-128"/>
                <a:ea typeface="UD デジタル 教科書体 NP-B" panose="02020700000000000000" pitchFamily="18" charset="-128"/>
              </a:rPr>
              <a:t>の</a:t>
            </a:r>
            <a:r>
              <a:rPr kumimoji="1" lang="ja-JP" altLang="en-US" sz="3600" dirty="0">
                <a:latin typeface="UD デジタル 教科書体 NP-B" panose="02020700000000000000" pitchFamily="18" charset="-128"/>
                <a:ea typeface="UD デジタル 教科書体 NP-B" panose="02020700000000000000" pitchFamily="18" charset="-128"/>
              </a:rPr>
              <a:t>公倍数をさがすときに</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大きい方の</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10</a:t>
            </a:r>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の倍数</a:t>
            </a:r>
            <a:r>
              <a:rPr kumimoji="1" lang="ja-JP" altLang="en-US" sz="3600" dirty="0">
                <a:latin typeface="UD デジタル 教科書体 NP-B" panose="02020700000000000000" pitchFamily="18" charset="-128"/>
                <a:ea typeface="UD デジタル 教科書体 NP-B" panose="02020700000000000000" pitchFamily="18" charset="-128"/>
              </a:rPr>
              <a:t>だけを書いてみる</a:t>
            </a:r>
          </a:p>
        </p:txBody>
      </p:sp>
      <p:sp>
        <p:nvSpPr>
          <p:cNvPr id="10" name="テキスト ボックス 9"/>
          <p:cNvSpPr txBox="1"/>
          <p:nvPr/>
        </p:nvSpPr>
        <p:spPr>
          <a:xfrm>
            <a:off x="799229" y="3999515"/>
            <a:ext cx="9610323" cy="646331"/>
          </a:xfrm>
          <a:prstGeom prst="rect">
            <a:avLst/>
          </a:prstGeom>
          <a:noFill/>
        </p:spPr>
        <p:txBody>
          <a:bodyPr wrap="none" rtlCol="0">
            <a:spAutoFit/>
          </a:bodyPr>
          <a:lstStyle/>
          <a:p>
            <a:r>
              <a:rPr lang="en-US" altLang="ja-JP" sz="3600" dirty="0">
                <a:latin typeface="UD デジタル 教科書体 NP-B" panose="02020700000000000000" pitchFamily="18" charset="-128"/>
                <a:ea typeface="UD デジタル 教科書体 NP-B" panose="02020700000000000000" pitchFamily="18" charset="-128"/>
              </a:rPr>
              <a:t>10</a:t>
            </a:r>
            <a:r>
              <a:rPr lang="ja-JP" altLang="en-US" sz="3600" dirty="0">
                <a:latin typeface="UD デジタル 教科書体 NP-B" panose="02020700000000000000" pitchFamily="18" charset="-128"/>
                <a:ea typeface="UD デジタル 教科書体 NP-B" panose="02020700000000000000" pitchFamily="18" charset="-128"/>
              </a:rPr>
              <a:t>の倍数の</a:t>
            </a:r>
            <a:r>
              <a:rPr kumimoji="1" lang="ja-JP" altLang="en-US" sz="3600" dirty="0">
                <a:latin typeface="UD デジタル 教科書体 NP-B" panose="02020700000000000000" pitchFamily="18" charset="-128"/>
                <a:ea typeface="UD デジタル 教科書体 NP-B" panose="02020700000000000000" pitchFamily="18" charset="-128"/>
              </a:rPr>
              <a:t>中から４の倍数をさがしてみよう</a:t>
            </a:r>
          </a:p>
        </p:txBody>
      </p:sp>
      <p:sp>
        <p:nvSpPr>
          <p:cNvPr id="11" name="テキスト ボックス 10"/>
          <p:cNvSpPr txBox="1"/>
          <p:nvPr/>
        </p:nvSpPr>
        <p:spPr>
          <a:xfrm>
            <a:off x="1549893" y="3180298"/>
            <a:ext cx="7340471" cy="646331"/>
          </a:xfrm>
          <a:prstGeom prst="rect">
            <a:avLst/>
          </a:prstGeom>
          <a:noFill/>
        </p:spPr>
        <p:txBody>
          <a:bodyPr wrap="none" rtlCol="0">
            <a:spAutoFit/>
          </a:bodyPr>
          <a:lstStyle/>
          <a:p>
            <a:r>
              <a:rPr lang="en-US" altLang="ja-JP" sz="3600" dirty="0">
                <a:latin typeface="UD デジタル 教科書体 NP-B" panose="02020700000000000000" pitchFamily="18" charset="-128"/>
                <a:ea typeface="UD デジタル 教科書体 NP-B" panose="02020700000000000000" pitchFamily="18" charset="-128"/>
              </a:rPr>
              <a:t>10</a:t>
            </a:r>
            <a:r>
              <a:rPr lang="ja-JP" altLang="en-US" sz="3600" dirty="0">
                <a:latin typeface="UD デジタル 教科書体 NP-B" panose="02020700000000000000" pitchFamily="18" charset="-128"/>
                <a:ea typeface="UD デジタル 教科書体 NP-B" panose="02020700000000000000" pitchFamily="18" charset="-128"/>
              </a:rPr>
              <a:t>，</a:t>
            </a:r>
            <a:r>
              <a:rPr lang="en-US" altLang="ja-JP" sz="3600" dirty="0">
                <a:latin typeface="UD デジタル 教科書体 NP-B" panose="02020700000000000000" pitchFamily="18" charset="-128"/>
                <a:ea typeface="UD デジタル 教科書体 NP-B" panose="02020700000000000000" pitchFamily="18" charset="-128"/>
              </a:rPr>
              <a:t>20</a:t>
            </a:r>
            <a:r>
              <a:rPr lang="ja-JP" altLang="en-US" sz="3600" dirty="0">
                <a:latin typeface="UD デジタル 教科書体 NP-B" panose="02020700000000000000" pitchFamily="18" charset="-128"/>
                <a:ea typeface="UD デジタル 教科書体 NP-B" panose="02020700000000000000" pitchFamily="18" charset="-128"/>
              </a:rPr>
              <a:t>，</a:t>
            </a:r>
            <a:r>
              <a:rPr lang="en-US" altLang="ja-JP" sz="3600" dirty="0">
                <a:latin typeface="UD デジタル 教科書体 NP-B" panose="02020700000000000000" pitchFamily="18" charset="-128"/>
                <a:ea typeface="UD デジタル 教科書体 NP-B" panose="02020700000000000000" pitchFamily="18" charset="-128"/>
              </a:rPr>
              <a:t>30</a:t>
            </a:r>
            <a:r>
              <a:rPr lang="ja-JP" altLang="en-US" sz="3600" dirty="0">
                <a:latin typeface="UD デジタル 教科書体 NP-B" panose="02020700000000000000" pitchFamily="18" charset="-128"/>
                <a:ea typeface="UD デジタル 教科書体 NP-B" panose="02020700000000000000" pitchFamily="18" charset="-128"/>
              </a:rPr>
              <a:t>，</a:t>
            </a:r>
            <a:r>
              <a:rPr lang="en-US" altLang="ja-JP" sz="3600" dirty="0">
                <a:latin typeface="UD デジタル 教科書体 NP-B" panose="02020700000000000000" pitchFamily="18" charset="-128"/>
                <a:ea typeface="UD デジタル 教科書体 NP-B" panose="02020700000000000000" pitchFamily="18" charset="-128"/>
              </a:rPr>
              <a:t>40</a:t>
            </a:r>
            <a:r>
              <a:rPr lang="ja-JP" altLang="en-US" sz="3600" dirty="0">
                <a:latin typeface="UD デジタル 教科書体 NP-B" panose="02020700000000000000" pitchFamily="18" charset="-128"/>
                <a:ea typeface="UD デジタル 教科書体 NP-B" panose="02020700000000000000" pitchFamily="18" charset="-128"/>
              </a:rPr>
              <a:t>，</a:t>
            </a:r>
            <a:r>
              <a:rPr lang="en-US" altLang="ja-JP" sz="3600" dirty="0">
                <a:latin typeface="UD デジタル 教科書体 NP-B" panose="02020700000000000000" pitchFamily="18" charset="-128"/>
                <a:ea typeface="UD デジタル 教科書体 NP-B" panose="02020700000000000000" pitchFamily="18" charset="-128"/>
              </a:rPr>
              <a:t>50</a:t>
            </a:r>
            <a:r>
              <a:rPr lang="ja-JP" altLang="en-US" sz="3600" dirty="0">
                <a:latin typeface="UD デジタル 教科書体 NP-B" panose="02020700000000000000" pitchFamily="18" charset="-128"/>
                <a:ea typeface="UD デジタル 教科書体 NP-B" panose="02020700000000000000" pitchFamily="18" charset="-128"/>
              </a:rPr>
              <a:t>，</a:t>
            </a:r>
            <a:r>
              <a:rPr lang="en-US" altLang="ja-JP" sz="3600" dirty="0">
                <a:latin typeface="UD デジタル 教科書体 NP-B" panose="02020700000000000000" pitchFamily="18" charset="-128"/>
                <a:ea typeface="UD デジタル 教科書体 NP-B" panose="02020700000000000000" pitchFamily="18" charset="-128"/>
              </a:rPr>
              <a:t>60</a:t>
            </a:r>
            <a:r>
              <a:rPr lang="ja-JP" altLang="en-US" sz="3600" dirty="0">
                <a:latin typeface="UD デジタル 教科書体 NP-B" panose="02020700000000000000" pitchFamily="18" charset="-128"/>
                <a:ea typeface="UD デジタル 教科書体 NP-B" panose="02020700000000000000" pitchFamily="18" charset="-128"/>
              </a:rPr>
              <a:t>，</a:t>
            </a:r>
            <a:r>
              <a:rPr lang="en-US" altLang="ja-JP" sz="3600" dirty="0">
                <a:latin typeface="UD デジタル 教科書体 NP-B" panose="02020700000000000000" pitchFamily="18" charset="-128"/>
                <a:ea typeface="UD デジタル 教科書体 NP-B" panose="02020700000000000000" pitchFamily="18" charset="-128"/>
              </a:rPr>
              <a:t>…</a:t>
            </a:r>
            <a:endParaRPr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p:cNvSpPr txBox="1"/>
          <p:nvPr/>
        </p:nvSpPr>
        <p:spPr>
          <a:xfrm>
            <a:off x="925353" y="4818733"/>
            <a:ext cx="4070345" cy="646331"/>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４と</a:t>
            </a:r>
            <a:r>
              <a:rPr lang="en-US" altLang="ja-JP" sz="3600" dirty="0">
                <a:latin typeface="UD デジタル 教科書体 NP-B" panose="02020700000000000000" pitchFamily="18" charset="-128"/>
                <a:ea typeface="UD デジタル 教科書体 NP-B" panose="02020700000000000000" pitchFamily="18" charset="-128"/>
              </a:rPr>
              <a:t>10</a:t>
            </a:r>
            <a:r>
              <a:rPr lang="ja-JP" altLang="en-US" sz="3600" dirty="0">
                <a:latin typeface="UD デジタル 教科書体 NP-B" panose="02020700000000000000" pitchFamily="18" charset="-128"/>
                <a:ea typeface="UD デジタル 教科書体 NP-B" panose="02020700000000000000" pitchFamily="18" charset="-128"/>
              </a:rPr>
              <a:t>の</a:t>
            </a:r>
            <a:r>
              <a:rPr kumimoji="1" lang="ja-JP" altLang="en-US" sz="3600" dirty="0">
                <a:latin typeface="UD デジタル 教科書体 NP-B" panose="02020700000000000000" pitchFamily="18" charset="-128"/>
                <a:ea typeface="UD デジタル 教科書体 NP-B" panose="02020700000000000000" pitchFamily="18" charset="-128"/>
              </a:rPr>
              <a:t>公倍数は</a:t>
            </a:r>
          </a:p>
        </p:txBody>
      </p:sp>
      <p:sp>
        <p:nvSpPr>
          <p:cNvPr id="16" name="テキスト ボックス 15"/>
          <p:cNvSpPr txBox="1"/>
          <p:nvPr/>
        </p:nvSpPr>
        <p:spPr>
          <a:xfrm>
            <a:off x="5220129" y="4818732"/>
            <a:ext cx="3993401" cy="646331"/>
          </a:xfrm>
          <a:prstGeom prst="rect">
            <a:avLst/>
          </a:prstGeom>
          <a:noFill/>
        </p:spPr>
        <p:txBody>
          <a:bodyPr wrap="none" rtlCol="0">
            <a:spAutoFit/>
          </a:bodyPr>
          <a:lstStyle/>
          <a:p>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20</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40</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60</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a:t>
            </a:r>
            <a:endParaRPr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p:cNvSpPr txBox="1"/>
          <p:nvPr/>
        </p:nvSpPr>
        <p:spPr>
          <a:xfrm>
            <a:off x="925353" y="5637949"/>
            <a:ext cx="4993675" cy="646331"/>
          </a:xfrm>
          <a:prstGeom prst="rect">
            <a:avLst/>
          </a:prstGeom>
          <a:noFill/>
        </p:spPr>
        <p:txBody>
          <a:bodyPr wrap="none" rtlCol="0">
            <a:spAutoFit/>
          </a:bodyPr>
          <a:lstStyle/>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４と</a:t>
            </a:r>
            <a:r>
              <a:rPr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10</a:t>
            </a:r>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a:t>
            </a:r>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最小公倍数</a:t>
            </a:r>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は</a:t>
            </a:r>
            <a:endParaRPr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5" name="テキスト ボックス 14">
            <a:extLst>
              <a:ext uri="{FF2B5EF4-FFF2-40B4-BE49-F238E27FC236}">
                <a16:creationId xmlns:a16="http://schemas.microsoft.com/office/drawing/2014/main" id="{FF47B7D5-6430-54F5-F26A-40A2FA8EB8D6}"/>
              </a:ext>
            </a:extLst>
          </p:cNvPr>
          <p:cNvSpPr txBox="1"/>
          <p:nvPr/>
        </p:nvSpPr>
        <p:spPr>
          <a:xfrm>
            <a:off x="1317898" y="600502"/>
            <a:ext cx="8648521" cy="769441"/>
          </a:xfrm>
          <a:prstGeom prst="rect">
            <a:avLst/>
          </a:prstGeom>
          <a:solidFill>
            <a:schemeClr val="accent1">
              <a:lumMod val="20000"/>
              <a:lumOff val="80000"/>
            </a:schemeClr>
          </a:solidFill>
          <a:ln>
            <a:no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③大きな数の倍数からさがす場合</a:t>
            </a:r>
          </a:p>
        </p:txBody>
      </p:sp>
      <p:sp>
        <p:nvSpPr>
          <p:cNvPr id="19" name="テキスト ボックス 18">
            <a:extLst>
              <a:ext uri="{FF2B5EF4-FFF2-40B4-BE49-F238E27FC236}">
                <a16:creationId xmlns:a16="http://schemas.microsoft.com/office/drawing/2014/main" id="{C3A50C71-1A27-A5DD-A6D8-7670E020637B}"/>
              </a:ext>
            </a:extLst>
          </p:cNvPr>
          <p:cNvSpPr txBox="1"/>
          <p:nvPr/>
        </p:nvSpPr>
        <p:spPr>
          <a:xfrm>
            <a:off x="6096000" y="5637949"/>
            <a:ext cx="838691" cy="646331"/>
          </a:xfrm>
          <a:prstGeom prst="rect">
            <a:avLst/>
          </a:prstGeom>
          <a:noFill/>
        </p:spPr>
        <p:txBody>
          <a:bodyPr wrap="none" rtlCol="0">
            <a:spAutoFit/>
          </a:bodyPr>
          <a:lstStyle/>
          <a:p>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20</a:t>
            </a:r>
            <a:endParaRPr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2" name="楕円 1">
            <a:extLst>
              <a:ext uri="{FF2B5EF4-FFF2-40B4-BE49-F238E27FC236}">
                <a16:creationId xmlns:a16="http://schemas.microsoft.com/office/drawing/2014/main" id="{74EE33FB-411E-0376-9F3D-CF28D1E858EC}"/>
              </a:ext>
            </a:extLst>
          </p:cNvPr>
          <p:cNvSpPr/>
          <p:nvPr/>
        </p:nvSpPr>
        <p:spPr>
          <a:xfrm>
            <a:off x="2664372" y="3054117"/>
            <a:ext cx="772511" cy="772511"/>
          </a:xfrm>
          <a:prstGeom prst="ellipse">
            <a:avLst/>
          </a:prstGeom>
          <a:noFill/>
          <a:ln w="57150">
            <a:solidFill>
              <a:srgbClr val="0033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0" name="楕円 19">
            <a:extLst>
              <a:ext uri="{FF2B5EF4-FFF2-40B4-BE49-F238E27FC236}">
                <a16:creationId xmlns:a16="http://schemas.microsoft.com/office/drawing/2014/main" id="{ABBFB3A3-5912-D6C5-539C-B9B1FBE5DEF4}"/>
              </a:ext>
            </a:extLst>
          </p:cNvPr>
          <p:cNvSpPr/>
          <p:nvPr/>
        </p:nvSpPr>
        <p:spPr>
          <a:xfrm>
            <a:off x="4924753" y="3054117"/>
            <a:ext cx="772511" cy="772511"/>
          </a:xfrm>
          <a:prstGeom prst="ellipse">
            <a:avLst/>
          </a:prstGeom>
          <a:noFill/>
          <a:ln w="57150">
            <a:solidFill>
              <a:srgbClr val="0033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1" name="楕円 20">
            <a:extLst>
              <a:ext uri="{FF2B5EF4-FFF2-40B4-BE49-F238E27FC236}">
                <a16:creationId xmlns:a16="http://schemas.microsoft.com/office/drawing/2014/main" id="{C783E886-5D6F-531C-EB85-689CD5F39041}"/>
              </a:ext>
            </a:extLst>
          </p:cNvPr>
          <p:cNvSpPr/>
          <p:nvPr/>
        </p:nvSpPr>
        <p:spPr>
          <a:xfrm>
            <a:off x="7137837" y="3054117"/>
            <a:ext cx="772511" cy="772511"/>
          </a:xfrm>
          <a:prstGeom prst="ellipse">
            <a:avLst/>
          </a:prstGeom>
          <a:noFill/>
          <a:ln w="57150">
            <a:solidFill>
              <a:srgbClr val="0033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829384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175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up)">
                                      <p:cBhvr>
                                        <p:cTn id="12" dur="175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750"/>
                                        <p:tgtEl>
                                          <p:spTgt spid="2"/>
                                        </p:tgtEl>
                                      </p:cBhvr>
                                    </p:animEffect>
                                  </p:childTnLst>
                                </p:cTn>
                              </p:par>
                            </p:childTnLst>
                          </p:cTn>
                        </p:par>
                        <p:par>
                          <p:cTn id="18" fill="hold">
                            <p:stCondLst>
                              <p:cond delay="750"/>
                            </p:stCondLst>
                            <p:childTnLst>
                              <p:par>
                                <p:cTn id="19" presetID="22" presetClass="entr" presetSubtype="8" fill="hold" grpId="0"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wipe(left)">
                                      <p:cBhvr>
                                        <p:cTn id="21" dur="750"/>
                                        <p:tgtEl>
                                          <p:spTgt spid="20"/>
                                        </p:tgtEl>
                                      </p:cBhvr>
                                    </p:animEffect>
                                  </p:childTnLst>
                                </p:cTn>
                              </p:par>
                            </p:childTnLst>
                          </p:cTn>
                        </p:par>
                        <p:par>
                          <p:cTn id="22" fill="hold">
                            <p:stCondLst>
                              <p:cond delay="1500"/>
                            </p:stCondLst>
                            <p:childTnLst>
                              <p:par>
                                <p:cTn id="23" presetID="22" presetClass="entr" presetSubtype="8" fill="hold" grpId="0" nodeType="after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wipe(left)">
                                      <p:cBhvr>
                                        <p:cTn id="25" dur="750"/>
                                        <p:tgtEl>
                                          <p:spTgt spid="2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ipe(up)">
                                      <p:cBhvr>
                                        <p:cTn id="30" dur="1750"/>
                                        <p:tgtEl>
                                          <p:spTgt spid="14"/>
                                        </p:tgtEl>
                                      </p:cBhvr>
                                    </p:animEffect>
                                  </p:childTnLst>
                                </p:cTn>
                              </p:par>
                              <p:par>
                                <p:cTn id="31" presetID="22" presetClass="entr" presetSubtype="1"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wipe(up)">
                                      <p:cBhvr>
                                        <p:cTn id="33" dur="175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grpId="0" nodeType="click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wipe(up)">
                                      <p:cBhvr>
                                        <p:cTn id="38" dur="1750"/>
                                        <p:tgtEl>
                                          <p:spTgt spid="16"/>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wipe(up)">
                                      <p:cBhvr>
                                        <p:cTn id="43" dur="175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6" grpId="0"/>
      <p:bldP spid="14" grpId="0"/>
      <p:bldP spid="19" grpId="0"/>
      <p:bldP spid="2" grpId="0" animBg="1"/>
      <p:bldP spid="20" grpId="0" animBg="1"/>
      <p:bldP spid="2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925353" y="1786651"/>
            <a:ext cx="4503156" cy="707886"/>
          </a:xfrm>
          <a:prstGeom prst="rect">
            <a:avLst/>
          </a:prstGeom>
          <a:noFill/>
        </p:spPr>
        <p:txBody>
          <a:bodyPr wrap="none" rtlCol="0">
            <a:spAutoFit/>
          </a:bodyPr>
          <a:lstStyle/>
          <a:p>
            <a:r>
              <a:rPr lang="ja-JP" altLang="en-US" sz="4000" dirty="0">
                <a:latin typeface="UD デジタル 教科書体 NP-B" panose="02020700000000000000" pitchFamily="18" charset="-128"/>
                <a:ea typeface="UD デジタル 教科書体 NP-B" panose="02020700000000000000" pitchFamily="18" charset="-128"/>
              </a:rPr>
              <a:t>８と</a:t>
            </a:r>
            <a:r>
              <a:rPr lang="en-US" altLang="ja-JP" sz="4000" dirty="0">
                <a:latin typeface="UD デジタル 教科書体 NP-B" panose="02020700000000000000" pitchFamily="18" charset="-128"/>
                <a:ea typeface="UD デジタル 教科書体 NP-B" panose="02020700000000000000" pitchFamily="18" charset="-128"/>
              </a:rPr>
              <a:t>10</a:t>
            </a:r>
            <a:r>
              <a:rPr lang="ja-JP" altLang="en-US" sz="4000" dirty="0">
                <a:latin typeface="UD デジタル 教科書体 NP-B" panose="02020700000000000000" pitchFamily="18" charset="-128"/>
                <a:ea typeface="UD デジタル 教科書体 NP-B" panose="02020700000000000000" pitchFamily="18" charset="-128"/>
              </a:rPr>
              <a:t>の</a:t>
            </a:r>
            <a:r>
              <a:rPr kumimoji="1" lang="ja-JP" altLang="en-US" sz="4000" dirty="0">
                <a:latin typeface="UD デジタル 教科書体 NP-B" panose="02020700000000000000" pitchFamily="18" charset="-128"/>
                <a:ea typeface="UD デジタル 教科書体 NP-B" panose="02020700000000000000" pitchFamily="18" charset="-128"/>
              </a:rPr>
              <a:t>公倍数は</a:t>
            </a:r>
          </a:p>
        </p:txBody>
      </p:sp>
      <p:sp>
        <p:nvSpPr>
          <p:cNvPr id="10" name="テキスト ボックス 9"/>
          <p:cNvSpPr txBox="1"/>
          <p:nvPr/>
        </p:nvSpPr>
        <p:spPr>
          <a:xfrm>
            <a:off x="925353" y="3327953"/>
            <a:ext cx="4503156" cy="707886"/>
          </a:xfrm>
          <a:prstGeom prst="rect">
            <a:avLst/>
          </a:prstGeom>
          <a:noFill/>
        </p:spPr>
        <p:txBody>
          <a:bodyPr wrap="none" rtlCol="0">
            <a:spAutoFit/>
          </a:bodyPr>
          <a:lstStyle/>
          <a:p>
            <a:r>
              <a:rPr lang="ja-JP" altLang="en-US" sz="4000" dirty="0">
                <a:latin typeface="UD デジタル 教科書体 NP-B" panose="02020700000000000000" pitchFamily="18" charset="-128"/>
                <a:ea typeface="UD デジタル 教科書体 NP-B" panose="02020700000000000000" pitchFamily="18" charset="-128"/>
              </a:rPr>
              <a:t>８と</a:t>
            </a:r>
            <a:r>
              <a:rPr lang="en-US" altLang="ja-JP" sz="4000" dirty="0">
                <a:latin typeface="UD デジタル 教科書体 NP-B" panose="02020700000000000000" pitchFamily="18" charset="-128"/>
                <a:ea typeface="UD デジタル 教科書体 NP-B" panose="02020700000000000000" pitchFamily="18" charset="-128"/>
              </a:rPr>
              <a:t>12</a:t>
            </a:r>
            <a:r>
              <a:rPr lang="ja-JP" altLang="en-US" sz="4000" dirty="0">
                <a:latin typeface="UD デジタル 教科書体 NP-B" panose="02020700000000000000" pitchFamily="18" charset="-128"/>
                <a:ea typeface="UD デジタル 教科書体 NP-B" panose="02020700000000000000" pitchFamily="18" charset="-128"/>
              </a:rPr>
              <a:t>の公倍数</a:t>
            </a:r>
            <a:r>
              <a:rPr kumimoji="1" lang="ja-JP" altLang="en-US" sz="4000" dirty="0">
                <a:latin typeface="UD デジタル 教科書体 NP-B" panose="02020700000000000000" pitchFamily="18" charset="-128"/>
                <a:ea typeface="UD デジタル 教科書体 NP-B" panose="02020700000000000000" pitchFamily="18" charset="-128"/>
              </a:rPr>
              <a:t>は</a:t>
            </a:r>
          </a:p>
        </p:txBody>
      </p:sp>
      <p:sp>
        <p:nvSpPr>
          <p:cNvPr id="11" name="テキスト ボックス 10"/>
          <p:cNvSpPr txBox="1"/>
          <p:nvPr/>
        </p:nvSpPr>
        <p:spPr>
          <a:xfrm>
            <a:off x="1940978" y="4098604"/>
            <a:ext cx="3393878" cy="707886"/>
          </a:xfrm>
          <a:prstGeom prst="rect">
            <a:avLst/>
          </a:prstGeom>
          <a:noFill/>
        </p:spPr>
        <p:txBody>
          <a:bodyPr wrap="none" rtlCol="0">
            <a:spAutoFit/>
          </a:bodyPr>
          <a:lstStyle/>
          <a:p>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24</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48</a:t>
            </a:r>
            <a:r>
              <a:rPr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72</a:t>
            </a:r>
            <a:endPar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p:cNvSpPr txBox="1"/>
          <p:nvPr/>
        </p:nvSpPr>
        <p:spPr>
          <a:xfrm>
            <a:off x="925353" y="4869255"/>
            <a:ext cx="4288353" cy="707886"/>
          </a:xfrm>
          <a:prstGeom prst="rect">
            <a:avLst/>
          </a:prstGeom>
          <a:noFill/>
        </p:spPr>
        <p:txBody>
          <a:bodyPr wrap="none" rtlCol="0">
            <a:spAutoFit/>
          </a:bodyPr>
          <a:lstStyle/>
          <a:p>
            <a:r>
              <a:rPr lang="ja-JP" altLang="en-US" sz="4000" dirty="0">
                <a:latin typeface="UD デジタル 教科書体 NP-B" panose="02020700000000000000" pitchFamily="18" charset="-128"/>
                <a:ea typeface="UD デジタル 教科書体 NP-B" panose="02020700000000000000" pitchFamily="18" charset="-128"/>
              </a:rPr>
              <a:t>６と９の</a:t>
            </a:r>
            <a:r>
              <a:rPr kumimoji="1" lang="ja-JP" altLang="en-US" sz="4000" dirty="0">
                <a:latin typeface="UD デジタル 教科書体 NP-B" panose="02020700000000000000" pitchFamily="18" charset="-128"/>
                <a:ea typeface="UD デジタル 教科書体 NP-B" panose="02020700000000000000" pitchFamily="18" charset="-128"/>
              </a:rPr>
              <a:t>公倍数は</a:t>
            </a:r>
          </a:p>
        </p:txBody>
      </p:sp>
      <p:sp>
        <p:nvSpPr>
          <p:cNvPr id="16" name="テキスト ボックス 15"/>
          <p:cNvSpPr txBox="1"/>
          <p:nvPr/>
        </p:nvSpPr>
        <p:spPr>
          <a:xfrm>
            <a:off x="1940978" y="5639906"/>
            <a:ext cx="3393878" cy="707886"/>
          </a:xfrm>
          <a:prstGeom prst="rect">
            <a:avLst/>
          </a:prstGeom>
          <a:noFill/>
        </p:spPr>
        <p:txBody>
          <a:bodyPr wrap="none" rtlCol="0">
            <a:spAutoFit/>
          </a:bodyPr>
          <a:lstStyle/>
          <a:p>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18</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36</a:t>
            </a:r>
            <a:r>
              <a:rPr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54</a:t>
            </a:r>
            <a:endPar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6343970" y="3429000"/>
            <a:ext cx="4397358" cy="1200329"/>
          </a:xfrm>
          <a:prstGeom prst="rect">
            <a:avLst/>
          </a:prstGeom>
          <a:noFill/>
        </p:spPr>
        <p:txBody>
          <a:bodyPr wrap="none" rtlCol="0">
            <a:spAutoFit/>
          </a:bodyPr>
          <a:lstStyle/>
          <a:p>
            <a:r>
              <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12</a:t>
            </a:r>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の倍数の中で</a:t>
            </a:r>
            <a:endPar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endParaRPr>
          </a:p>
          <a:p>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最初の</a:t>
            </a:r>
            <a:r>
              <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8</a:t>
            </a:r>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の倍数は</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24</a:t>
            </a:r>
            <a:endPar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p:cNvSpPr txBox="1"/>
          <p:nvPr/>
        </p:nvSpPr>
        <p:spPr>
          <a:xfrm>
            <a:off x="6343970" y="4976976"/>
            <a:ext cx="4397358" cy="1200329"/>
          </a:xfrm>
          <a:prstGeom prst="rect">
            <a:avLst/>
          </a:prstGeom>
          <a:noFill/>
        </p:spPr>
        <p:txBody>
          <a:bodyPr wrap="none" rtlCol="0">
            <a:spAutoFit/>
          </a:bodyPr>
          <a:lstStyle/>
          <a:p>
            <a:r>
              <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9</a:t>
            </a:r>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の倍数の中で</a:t>
            </a:r>
            <a:endPar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最初の</a:t>
            </a:r>
            <a:r>
              <a:rPr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6</a:t>
            </a:r>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の倍数は</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18</a:t>
            </a:r>
            <a:endParaRPr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5" name="テキスト ボックス 14">
            <a:extLst>
              <a:ext uri="{FF2B5EF4-FFF2-40B4-BE49-F238E27FC236}">
                <a16:creationId xmlns:a16="http://schemas.microsoft.com/office/drawing/2014/main" id="{FF47B7D5-6430-54F5-F26A-40A2FA8EB8D6}"/>
              </a:ext>
            </a:extLst>
          </p:cNvPr>
          <p:cNvSpPr txBox="1"/>
          <p:nvPr/>
        </p:nvSpPr>
        <p:spPr>
          <a:xfrm>
            <a:off x="1317898" y="600502"/>
            <a:ext cx="8648521" cy="769441"/>
          </a:xfrm>
          <a:prstGeom prst="rect">
            <a:avLst/>
          </a:prstGeom>
          <a:solidFill>
            <a:schemeClr val="accent1">
              <a:lumMod val="20000"/>
              <a:lumOff val="80000"/>
            </a:schemeClr>
          </a:solidFill>
          <a:ln>
            <a:no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③大きい方の倍数を書いていこう</a:t>
            </a:r>
          </a:p>
        </p:txBody>
      </p:sp>
      <p:sp>
        <p:nvSpPr>
          <p:cNvPr id="17" name="テキスト ボックス 16">
            <a:extLst>
              <a:ext uri="{FF2B5EF4-FFF2-40B4-BE49-F238E27FC236}">
                <a16:creationId xmlns:a16="http://schemas.microsoft.com/office/drawing/2014/main" id="{22A23F07-C797-DD4C-382A-9F032430FD87}"/>
              </a:ext>
            </a:extLst>
          </p:cNvPr>
          <p:cNvSpPr txBox="1"/>
          <p:nvPr/>
        </p:nvSpPr>
        <p:spPr>
          <a:xfrm>
            <a:off x="1940763" y="2492892"/>
            <a:ext cx="3906839" cy="707886"/>
          </a:xfrm>
          <a:prstGeom prst="rect">
            <a:avLst/>
          </a:prstGeom>
          <a:noFill/>
        </p:spPr>
        <p:txBody>
          <a:bodyPr wrap="none" rtlCol="0">
            <a:spAutoFit/>
          </a:bodyPr>
          <a:lstStyle/>
          <a:p>
            <a:r>
              <a:rPr lang="en-US" altLang="ja-JP" sz="4000">
                <a:solidFill>
                  <a:srgbClr val="FF0000"/>
                </a:solidFill>
                <a:latin typeface="UD デジタル 教科書体 NP-B" panose="02020700000000000000" pitchFamily="18" charset="-128"/>
                <a:ea typeface="UD デジタル 教科書体 NP-B" panose="02020700000000000000" pitchFamily="18" charset="-128"/>
              </a:rPr>
              <a:t>40</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80</a:t>
            </a:r>
            <a:r>
              <a:rPr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120</a:t>
            </a:r>
            <a:endPar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8" name="テキスト ボックス 17">
            <a:extLst>
              <a:ext uri="{FF2B5EF4-FFF2-40B4-BE49-F238E27FC236}">
                <a16:creationId xmlns:a16="http://schemas.microsoft.com/office/drawing/2014/main" id="{15A95138-D371-299C-2D5B-F912B7697321}"/>
              </a:ext>
            </a:extLst>
          </p:cNvPr>
          <p:cNvSpPr txBox="1"/>
          <p:nvPr/>
        </p:nvSpPr>
        <p:spPr>
          <a:xfrm>
            <a:off x="6343970" y="1829962"/>
            <a:ext cx="4397358" cy="1200329"/>
          </a:xfrm>
          <a:prstGeom prst="rect">
            <a:avLst/>
          </a:prstGeom>
          <a:noFill/>
        </p:spPr>
        <p:txBody>
          <a:bodyPr wrap="none" rtlCol="0">
            <a:spAutoFit/>
          </a:bodyPr>
          <a:lstStyle/>
          <a:p>
            <a:r>
              <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10</a:t>
            </a:r>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の倍数の中で</a:t>
            </a:r>
            <a:endPar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最初の</a:t>
            </a:r>
            <a:r>
              <a:rPr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8</a:t>
            </a:r>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の倍数は</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40</a:t>
            </a:r>
            <a:endParaRPr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2240692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1750"/>
                                        <p:tgtEl>
                                          <p:spTgt spid="13"/>
                                        </p:tgtEl>
                                      </p:cBhvr>
                                    </p:animEffect>
                                  </p:childTnLst>
                                </p:cTn>
                              </p:par>
                            </p:childTnLst>
                          </p:cTn>
                        </p:par>
                        <p:par>
                          <p:cTn id="8" fill="hold">
                            <p:stCondLst>
                              <p:cond delay="1750"/>
                            </p:stCondLst>
                            <p:childTnLst>
                              <p:par>
                                <p:cTn id="9" presetID="22" presetClass="entr" presetSubtype="1"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up)">
                                      <p:cBhvr>
                                        <p:cTn id="11" dur="175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up)">
                                      <p:cBhvr>
                                        <p:cTn id="16" dur="1750"/>
                                        <p:tgtEl>
                                          <p:spTgt spid="14"/>
                                        </p:tgtEl>
                                      </p:cBhvr>
                                    </p:animEffect>
                                  </p:childTnLst>
                                </p:cTn>
                              </p:par>
                            </p:childTnLst>
                          </p:cTn>
                        </p:par>
                        <p:par>
                          <p:cTn id="17" fill="hold">
                            <p:stCondLst>
                              <p:cond delay="1750"/>
                            </p:stCondLst>
                            <p:childTnLst>
                              <p:par>
                                <p:cTn id="18" presetID="22" presetClass="entr" presetSubtype="1" fill="hold" grpId="0" nodeType="after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wipe(up)">
                                      <p:cBhvr>
                                        <p:cTn id="20" dur="175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up)">
                                      <p:cBhvr>
                                        <p:cTn id="25" dur="1750"/>
                                        <p:tgtEl>
                                          <p:spTgt spid="18"/>
                                        </p:tgtEl>
                                      </p:cBhvr>
                                    </p:animEffect>
                                  </p:childTnLst>
                                </p:cTn>
                              </p:par>
                            </p:childTnLst>
                          </p:cTn>
                        </p:par>
                        <p:par>
                          <p:cTn id="26" fill="hold">
                            <p:stCondLst>
                              <p:cond delay="1750"/>
                            </p:stCondLst>
                            <p:childTnLst>
                              <p:par>
                                <p:cTn id="27" presetID="22" presetClass="entr" presetSubtype="1" fill="hold" grpId="0" nodeType="after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wipe(up)">
                                      <p:cBhvr>
                                        <p:cTn id="29" dur="175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P spid="13" grpId="0"/>
      <p:bldP spid="14" grpId="0"/>
      <p:bldP spid="17" grpId="0"/>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925353" y="1786651"/>
            <a:ext cx="4288353" cy="707886"/>
          </a:xfrm>
          <a:prstGeom prst="rect">
            <a:avLst/>
          </a:prstGeom>
          <a:noFill/>
        </p:spPr>
        <p:txBody>
          <a:bodyPr wrap="none" rtlCol="0">
            <a:spAutoFit/>
          </a:bodyPr>
          <a:lstStyle/>
          <a:p>
            <a:r>
              <a:rPr lang="ja-JP" altLang="en-US" sz="4000" dirty="0">
                <a:latin typeface="UD デジタル 教科書体 NP-B" panose="02020700000000000000" pitchFamily="18" charset="-128"/>
                <a:ea typeface="UD デジタル 教科書体 NP-B" panose="02020700000000000000" pitchFamily="18" charset="-128"/>
              </a:rPr>
              <a:t>３と９の</a:t>
            </a:r>
            <a:r>
              <a:rPr kumimoji="1" lang="ja-JP" altLang="en-US" sz="4000" dirty="0">
                <a:latin typeface="UD デジタル 教科書体 NP-B" panose="02020700000000000000" pitchFamily="18" charset="-128"/>
                <a:ea typeface="UD デジタル 教科書体 NP-B" panose="02020700000000000000" pitchFamily="18" charset="-128"/>
              </a:rPr>
              <a:t>公倍数は</a:t>
            </a:r>
          </a:p>
        </p:txBody>
      </p:sp>
      <p:sp>
        <p:nvSpPr>
          <p:cNvPr id="10" name="テキスト ボックス 9"/>
          <p:cNvSpPr txBox="1"/>
          <p:nvPr/>
        </p:nvSpPr>
        <p:spPr>
          <a:xfrm>
            <a:off x="925353" y="3327953"/>
            <a:ext cx="4288353" cy="707886"/>
          </a:xfrm>
          <a:prstGeom prst="rect">
            <a:avLst/>
          </a:prstGeom>
          <a:noFill/>
        </p:spPr>
        <p:txBody>
          <a:bodyPr wrap="none" rtlCol="0">
            <a:spAutoFit/>
          </a:bodyPr>
          <a:lstStyle/>
          <a:p>
            <a:r>
              <a:rPr lang="ja-JP" altLang="en-US" sz="4000" dirty="0">
                <a:latin typeface="UD デジタル 教科書体 NP-B" panose="02020700000000000000" pitchFamily="18" charset="-128"/>
                <a:ea typeface="UD デジタル 教科書体 NP-B" panose="02020700000000000000" pitchFamily="18" charset="-128"/>
              </a:rPr>
              <a:t>４と６の公倍数</a:t>
            </a:r>
            <a:r>
              <a:rPr kumimoji="1" lang="ja-JP" altLang="en-US" sz="4000" dirty="0">
                <a:latin typeface="UD デジタル 教科書体 NP-B" panose="02020700000000000000" pitchFamily="18" charset="-128"/>
                <a:ea typeface="UD デジタル 教科書体 NP-B" panose="02020700000000000000" pitchFamily="18" charset="-128"/>
              </a:rPr>
              <a:t>は</a:t>
            </a:r>
          </a:p>
        </p:txBody>
      </p:sp>
      <p:sp>
        <p:nvSpPr>
          <p:cNvPr id="12" name="テキスト ボックス 11"/>
          <p:cNvSpPr txBox="1"/>
          <p:nvPr/>
        </p:nvSpPr>
        <p:spPr>
          <a:xfrm>
            <a:off x="925353" y="4869255"/>
            <a:ext cx="4288353" cy="707886"/>
          </a:xfrm>
          <a:prstGeom prst="rect">
            <a:avLst/>
          </a:prstGeom>
          <a:noFill/>
        </p:spPr>
        <p:txBody>
          <a:bodyPr wrap="none" rtlCol="0">
            <a:spAutoFit/>
          </a:bodyPr>
          <a:lstStyle/>
          <a:p>
            <a:r>
              <a:rPr lang="ja-JP" altLang="en-US" sz="4000" dirty="0">
                <a:latin typeface="UD デジタル 教科書体 NP-B" panose="02020700000000000000" pitchFamily="18" charset="-128"/>
                <a:ea typeface="UD デジタル 教科書体 NP-B" panose="02020700000000000000" pitchFamily="18" charset="-128"/>
              </a:rPr>
              <a:t>２と９の</a:t>
            </a:r>
            <a:r>
              <a:rPr kumimoji="1" lang="ja-JP" altLang="en-US" sz="4000" dirty="0">
                <a:latin typeface="UD デジタル 教科書体 NP-B" panose="02020700000000000000" pitchFamily="18" charset="-128"/>
                <a:ea typeface="UD デジタル 教科書体 NP-B" panose="02020700000000000000" pitchFamily="18" charset="-128"/>
              </a:rPr>
              <a:t>公倍数は</a:t>
            </a:r>
          </a:p>
        </p:txBody>
      </p:sp>
      <p:sp>
        <p:nvSpPr>
          <p:cNvPr id="16" name="テキスト ボックス 15"/>
          <p:cNvSpPr txBox="1"/>
          <p:nvPr/>
        </p:nvSpPr>
        <p:spPr>
          <a:xfrm>
            <a:off x="1819828" y="5639906"/>
            <a:ext cx="3393878" cy="707886"/>
          </a:xfrm>
          <a:prstGeom prst="rect">
            <a:avLst/>
          </a:prstGeom>
          <a:noFill/>
        </p:spPr>
        <p:txBody>
          <a:bodyPr wrap="none" rtlCol="0">
            <a:spAutoFit/>
          </a:bodyPr>
          <a:lstStyle/>
          <a:p>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18</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36</a:t>
            </a:r>
            <a:r>
              <a:rPr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54</a:t>
            </a:r>
            <a:endPar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p:cNvSpPr txBox="1"/>
          <p:nvPr/>
        </p:nvSpPr>
        <p:spPr>
          <a:xfrm>
            <a:off x="6344185" y="4976976"/>
            <a:ext cx="3877985" cy="1200329"/>
          </a:xfrm>
          <a:prstGeom prst="rect">
            <a:avLst/>
          </a:prstGeom>
          <a:noFill/>
        </p:spPr>
        <p:txBody>
          <a:bodyPr wrap="none" rtlCol="0">
            <a:spAutoFit/>
          </a:bodyPr>
          <a:lstStyle/>
          <a:p>
            <a:r>
              <a:rPr lang="en-US" altLang="ja-JP" sz="3600" dirty="0">
                <a:latin typeface="UD デジタル 教科書体 NP-B" panose="02020700000000000000" pitchFamily="18" charset="-128"/>
                <a:ea typeface="UD デジタル 教科書体 NP-B" panose="02020700000000000000" pitchFamily="18" charset="-128"/>
              </a:rPr>
              <a:t>2×9</a:t>
            </a:r>
            <a:r>
              <a:rPr lang="ja-JP" altLang="en-US" sz="3600" dirty="0">
                <a:latin typeface="UD デジタル 教科書体 NP-B" panose="02020700000000000000" pitchFamily="18" charset="-128"/>
                <a:ea typeface="UD デジタル 教科書体 NP-B" panose="02020700000000000000" pitchFamily="18" charset="-128"/>
              </a:rPr>
              <a:t>＝</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18</a:t>
            </a:r>
            <a:r>
              <a:rPr lang="ja-JP" altLang="en-US" sz="3600" dirty="0">
                <a:latin typeface="UD デジタル 教科書体 NP-B" panose="02020700000000000000" pitchFamily="18" charset="-128"/>
                <a:ea typeface="UD デジタル 教科書体 NP-B" panose="02020700000000000000" pitchFamily="18" charset="-128"/>
              </a:rPr>
              <a:t>が</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最小公倍数となる</a:t>
            </a:r>
          </a:p>
        </p:txBody>
      </p:sp>
      <p:sp>
        <p:nvSpPr>
          <p:cNvPr id="15" name="テキスト ボックス 14">
            <a:extLst>
              <a:ext uri="{FF2B5EF4-FFF2-40B4-BE49-F238E27FC236}">
                <a16:creationId xmlns:a16="http://schemas.microsoft.com/office/drawing/2014/main" id="{8BE9FA7A-1CBE-F67B-3531-7E94DBBC3008}"/>
              </a:ext>
            </a:extLst>
          </p:cNvPr>
          <p:cNvSpPr txBox="1"/>
          <p:nvPr/>
        </p:nvSpPr>
        <p:spPr>
          <a:xfrm>
            <a:off x="1317898" y="600502"/>
            <a:ext cx="8648521" cy="769441"/>
          </a:xfrm>
          <a:prstGeom prst="rect">
            <a:avLst/>
          </a:prstGeom>
          <a:solidFill>
            <a:schemeClr val="accent1">
              <a:lumMod val="20000"/>
              <a:lumOff val="80000"/>
            </a:schemeClr>
          </a:solidFill>
          <a:ln>
            <a:no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④今までのパターンをまぜました</a:t>
            </a:r>
          </a:p>
        </p:txBody>
      </p:sp>
      <p:sp>
        <p:nvSpPr>
          <p:cNvPr id="17" name="テキスト ボックス 16">
            <a:extLst>
              <a:ext uri="{FF2B5EF4-FFF2-40B4-BE49-F238E27FC236}">
                <a16:creationId xmlns:a16="http://schemas.microsoft.com/office/drawing/2014/main" id="{E73FAD30-1A7B-23F7-90DF-040D6B8E58CE}"/>
              </a:ext>
            </a:extLst>
          </p:cNvPr>
          <p:cNvSpPr txBox="1"/>
          <p:nvPr/>
        </p:nvSpPr>
        <p:spPr>
          <a:xfrm>
            <a:off x="1874330" y="2539946"/>
            <a:ext cx="3339376" cy="707886"/>
          </a:xfrm>
          <a:prstGeom prst="rect">
            <a:avLst/>
          </a:prstGeom>
          <a:noFill/>
        </p:spPr>
        <p:txBody>
          <a:bodyPr wrap="none" rtlCol="0">
            <a:spAutoFit/>
          </a:bodyPr>
          <a:lstStyle/>
          <a:p>
            <a:r>
              <a:rPr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９</a:t>
            </a:r>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 </a:t>
            </a:r>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18</a:t>
            </a:r>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27</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8" name="テキスト ボックス 17">
            <a:extLst>
              <a:ext uri="{FF2B5EF4-FFF2-40B4-BE49-F238E27FC236}">
                <a16:creationId xmlns:a16="http://schemas.microsoft.com/office/drawing/2014/main" id="{38687C60-A809-A41E-D718-1303076A5FFE}"/>
              </a:ext>
            </a:extLst>
          </p:cNvPr>
          <p:cNvSpPr txBox="1"/>
          <p:nvPr/>
        </p:nvSpPr>
        <p:spPr>
          <a:xfrm>
            <a:off x="6344184" y="1786651"/>
            <a:ext cx="4339650" cy="1200329"/>
          </a:xfrm>
          <a:prstGeom prst="rect">
            <a:avLst/>
          </a:prstGeom>
          <a:noFill/>
        </p:spPr>
        <p:txBody>
          <a:bodyPr wrap="none" rtlCol="0">
            <a:spAutoFit/>
          </a:bodyPr>
          <a:lstStyle/>
          <a:p>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９</a:t>
            </a:r>
            <a:r>
              <a:rPr kumimoji="1" lang="ja-JP" altLang="en-US" sz="3600" dirty="0">
                <a:latin typeface="UD デジタル 教科書体 NP-B" panose="02020700000000000000" pitchFamily="18" charset="-128"/>
                <a:ea typeface="UD デジタル 教科書体 NP-B" panose="02020700000000000000" pitchFamily="18" charset="-128"/>
              </a:rPr>
              <a:t>は３の</a:t>
            </a:r>
            <a:r>
              <a:rPr lang="ja-JP" altLang="en-US" sz="3600" dirty="0">
                <a:latin typeface="UD デジタル 教科書体 NP-B" panose="02020700000000000000" pitchFamily="18" charset="-128"/>
                <a:ea typeface="UD デジタル 教科書体 NP-B" panose="02020700000000000000" pitchFamily="18" charset="-128"/>
              </a:rPr>
              <a:t>倍数なので</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最小公倍数は</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９</a:t>
            </a:r>
          </a:p>
        </p:txBody>
      </p:sp>
      <p:sp>
        <p:nvSpPr>
          <p:cNvPr id="19" name="テキスト ボックス 18">
            <a:extLst>
              <a:ext uri="{FF2B5EF4-FFF2-40B4-BE49-F238E27FC236}">
                <a16:creationId xmlns:a16="http://schemas.microsoft.com/office/drawing/2014/main" id="{1E08A350-D934-3E06-623B-E0947E17C794}"/>
              </a:ext>
            </a:extLst>
          </p:cNvPr>
          <p:cNvSpPr txBox="1"/>
          <p:nvPr/>
        </p:nvSpPr>
        <p:spPr>
          <a:xfrm>
            <a:off x="1940978" y="4098604"/>
            <a:ext cx="3393878" cy="707886"/>
          </a:xfrm>
          <a:prstGeom prst="rect">
            <a:avLst/>
          </a:prstGeom>
          <a:noFill/>
        </p:spPr>
        <p:txBody>
          <a:bodyPr wrap="none" rtlCol="0">
            <a:spAutoFit/>
          </a:bodyPr>
          <a:lstStyle/>
          <a:p>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12</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24</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a:t>
            </a:r>
            <a:r>
              <a:rPr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36</a:t>
            </a:r>
            <a:endPar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20" name="テキスト ボックス 19">
            <a:extLst>
              <a:ext uri="{FF2B5EF4-FFF2-40B4-BE49-F238E27FC236}">
                <a16:creationId xmlns:a16="http://schemas.microsoft.com/office/drawing/2014/main" id="{E1ACA4F2-4393-9877-1441-A899760A0CE3}"/>
              </a:ext>
            </a:extLst>
          </p:cNvPr>
          <p:cNvSpPr txBox="1"/>
          <p:nvPr/>
        </p:nvSpPr>
        <p:spPr>
          <a:xfrm>
            <a:off x="6343970" y="3429000"/>
            <a:ext cx="4397358" cy="1200329"/>
          </a:xfrm>
          <a:prstGeom prst="rect">
            <a:avLst/>
          </a:prstGeom>
          <a:noFill/>
        </p:spPr>
        <p:txBody>
          <a:bodyPr wrap="none" rtlCol="0">
            <a:spAutoFit/>
          </a:bodyPr>
          <a:lstStyle/>
          <a:p>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６の倍数の中で</a:t>
            </a:r>
            <a:endPar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endParaRPr>
          </a:p>
          <a:p>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最初の</a:t>
            </a:r>
            <a:r>
              <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4</a:t>
            </a:r>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の倍数は</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12</a:t>
            </a:r>
            <a:endPar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972549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1750"/>
                                        <p:tgtEl>
                                          <p:spTgt spid="14"/>
                                        </p:tgtEl>
                                      </p:cBhvr>
                                    </p:animEffect>
                                  </p:childTnLst>
                                </p:cTn>
                              </p:par>
                            </p:childTnLst>
                          </p:cTn>
                        </p:par>
                        <p:par>
                          <p:cTn id="8" fill="hold">
                            <p:stCondLst>
                              <p:cond delay="1750"/>
                            </p:stCondLst>
                            <p:childTnLst>
                              <p:par>
                                <p:cTn id="9" presetID="22" presetClass="entr" presetSubtype="1"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up)">
                                      <p:cBhvr>
                                        <p:cTn id="11" dur="1750"/>
                                        <p:tgtEl>
                                          <p:spTgt spid="16"/>
                                        </p:tgtEl>
                                      </p:cBhvr>
                                    </p:animEffect>
                                  </p:childTnLst>
                                </p:cTn>
                              </p:par>
                            </p:childTnLst>
                          </p:cTn>
                        </p:par>
                        <p:par>
                          <p:cTn id="12" fill="hold">
                            <p:stCondLst>
                              <p:cond delay="3500"/>
                            </p:stCondLst>
                            <p:childTnLst>
                              <p:par>
                                <p:cTn id="13" presetID="22" presetClass="entr" presetSubtype="1"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up)">
                                      <p:cBhvr>
                                        <p:cTn id="15" dur="175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wipe(up)">
                                      <p:cBhvr>
                                        <p:cTn id="20" dur="175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wipe(up)">
                                      <p:cBhvr>
                                        <p:cTn id="25" dur="1750"/>
                                        <p:tgtEl>
                                          <p:spTgt spid="20"/>
                                        </p:tgtEl>
                                      </p:cBhvr>
                                    </p:animEffect>
                                  </p:childTnLst>
                                </p:cTn>
                              </p:par>
                            </p:childTnLst>
                          </p:cTn>
                        </p:par>
                        <p:par>
                          <p:cTn id="26" fill="hold">
                            <p:stCondLst>
                              <p:cond delay="1750"/>
                            </p:stCondLst>
                            <p:childTnLst>
                              <p:par>
                                <p:cTn id="27" presetID="22" presetClass="entr" presetSubtype="1" fill="hold" grpId="0"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up)">
                                      <p:cBhvr>
                                        <p:cTn id="29" dur="175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4" grpId="0"/>
      <p:bldP spid="17" grpId="0"/>
      <p:bldP spid="18" grpId="0"/>
      <p:bldP spid="19" grpId="0"/>
      <p:bldP spid="2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17898" y="600502"/>
            <a:ext cx="9777035" cy="769441"/>
          </a:xfrm>
          <a:prstGeom prst="rect">
            <a:avLst/>
          </a:prstGeom>
          <a:solidFill>
            <a:schemeClr val="accent1">
              <a:lumMod val="20000"/>
              <a:lumOff val="80000"/>
            </a:schemeClr>
          </a:solidFill>
          <a:ln>
            <a:no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⑤３つの数の最小公倍数をみつけよう</a:t>
            </a:r>
          </a:p>
        </p:txBody>
      </p:sp>
      <p:sp>
        <p:nvSpPr>
          <p:cNvPr id="5" name="テキスト ボックス 4"/>
          <p:cNvSpPr txBox="1"/>
          <p:nvPr/>
        </p:nvSpPr>
        <p:spPr>
          <a:xfrm>
            <a:off x="866361" y="1635407"/>
            <a:ext cx="5827236"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４と６と９の最小公倍数</a:t>
            </a:r>
          </a:p>
        </p:txBody>
      </p:sp>
      <p:sp>
        <p:nvSpPr>
          <p:cNvPr id="16" name="テキスト ボックス 15"/>
          <p:cNvSpPr txBox="1"/>
          <p:nvPr/>
        </p:nvSpPr>
        <p:spPr>
          <a:xfrm>
            <a:off x="1513489" y="2608757"/>
            <a:ext cx="9664262" cy="1200329"/>
          </a:xfrm>
          <a:prstGeom prst="rect">
            <a:avLst/>
          </a:prstGeom>
          <a:noFill/>
        </p:spPr>
        <p:txBody>
          <a:bodyPr wrap="square" rtlCol="0">
            <a:spAutoFit/>
          </a:bodyPr>
          <a:lstStyle/>
          <a:p>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一番大きい数の９の倍数だけ調べる</a:t>
            </a:r>
            <a:endPar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5"/>
                </a:solidFill>
                <a:latin typeface="UD デジタル 教科書体 NP-B" panose="02020700000000000000" pitchFamily="18" charset="-128"/>
                <a:ea typeface="UD デジタル 教科書体 NP-B" panose="02020700000000000000" pitchFamily="18" charset="-128"/>
              </a:rPr>
              <a:t>その中で</a:t>
            </a:r>
            <a:r>
              <a:rPr lang="en-US" altLang="ja-JP" sz="3600" dirty="0">
                <a:solidFill>
                  <a:schemeClr val="accent5"/>
                </a:solidFill>
                <a:latin typeface="UD デジタル 教科書体 NP-B" panose="02020700000000000000" pitchFamily="18" charset="-128"/>
                <a:ea typeface="UD デジタル 教科書体 NP-B" panose="02020700000000000000" pitchFamily="18" charset="-128"/>
              </a:rPr>
              <a:t>4</a:t>
            </a:r>
            <a:r>
              <a:rPr lang="ja-JP" altLang="en-US" sz="3600" dirty="0">
                <a:solidFill>
                  <a:schemeClr val="accent5"/>
                </a:solidFill>
                <a:latin typeface="UD デジタル 教科書体 NP-B" panose="02020700000000000000" pitchFamily="18" charset="-128"/>
                <a:ea typeface="UD デジタル 教科書体 NP-B" panose="02020700000000000000" pitchFamily="18" charset="-128"/>
              </a:rPr>
              <a:t>と</a:t>
            </a:r>
            <a:r>
              <a:rPr lang="en-US" altLang="ja-JP" sz="3600" dirty="0">
                <a:solidFill>
                  <a:schemeClr val="accent5"/>
                </a:solidFill>
                <a:latin typeface="UD デジタル 教科書体 NP-B" panose="02020700000000000000" pitchFamily="18" charset="-128"/>
                <a:ea typeface="UD デジタル 教科書体 NP-B" panose="02020700000000000000" pitchFamily="18" charset="-128"/>
              </a:rPr>
              <a:t>6</a:t>
            </a:r>
            <a:r>
              <a:rPr lang="ja-JP" altLang="en-US" sz="3600" dirty="0">
                <a:solidFill>
                  <a:schemeClr val="accent5"/>
                </a:solidFill>
                <a:latin typeface="UD デジタル 教科書体 NP-B" panose="02020700000000000000" pitchFamily="18" charset="-128"/>
                <a:ea typeface="UD デジタル 教科書体 NP-B" panose="02020700000000000000" pitchFamily="18" charset="-128"/>
              </a:rPr>
              <a:t>の倍数になっているものを選ぶ</a:t>
            </a:r>
            <a:endParaRPr kumimoji="1" lang="ja-JP" altLang="en-US" sz="36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5" name="テキスト ボックス 14">
            <a:extLst>
              <a:ext uri="{FF2B5EF4-FFF2-40B4-BE49-F238E27FC236}">
                <a16:creationId xmlns:a16="http://schemas.microsoft.com/office/drawing/2014/main" id="{7451F354-7AF6-464C-98E6-83DFBE084DE2}"/>
              </a:ext>
            </a:extLst>
          </p:cNvPr>
          <p:cNvSpPr txBox="1"/>
          <p:nvPr/>
        </p:nvSpPr>
        <p:spPr>
          <a:xfrm>
            <a:off x="1513489" y="4022264"/>
            <a:ext cx="9664262" cy="1754326"/>
          </a:xfrm>
          <a:prstGeom prst="rect">
            <a:avLst/>
          </a:prstGeom>
          <a:noFill/>
        </p:spPr>
        <p:txBody>
          <a:bodyPr wrap="square" rtlCol="0">
            <a:spAutoFit/>
          </a:bodyPr>
          <a:lstStyle/>
          <a:p>
            <a:r>
              <a:rPr kumimoji="1" lang="ja-JP" altLang="en-US" sz="3600" dirty="0">
                <a:latin typeface="UD デジタル 教科書体 NP-B" panose="02020700000000000000" pitchFamily="18" charset="-128"/>
                <a:ea typeface="UD デジタル 教科書体 NP-B" panose="02020700000000000000" pitchFamily="18" charset="-128"/>
              </a:rPr>
              <a:t>理由：各倍数の中から共通で一番小さな倍数をさがすときに、一番大きい数である９の倍数の</a:t>
            </a:r>
            <a:r>
              <a:rPr lang="ja-JP" altLang="en-US" sz="3600" dirty="0">
                <a:latin typeface="UD デジタル 教科書体 NP-B" panose="02020700000000000000" pitchFamily="18" charset="-128"/>
                <a:ea typeface="UD デジタル 教科書体 NP-B" panose="02020700000000000000" pitchFamily="18" charset="-128"/>
              </a:rPr>
              <a:t>数が一番少ない</a:t>
            </a:r>
            <a:r>
              <a:rPr kumimoji="1" lang="ja-JP" altLang="en-US" sz="3600" dirty="0">
                <a:latin typeface="UD デジタル 教科書体 NP-B" panose="02020700000000000000" pitchFamily="18" charset="-128"/>
                <a:ea typeface="UD デジタル 教科書体 NP-B" panose="02020700000000000000" pitchFamily="18" charset="-128"/>
              </a:rPr>
              <a:t>から</a:t>
            </a:r>
          </a:p>
        </p:txBody>
      </p:sp>
    </p:spTree>
    <p:extLst>
      <p:ext uri="{BB962C8B-B14F-4D97-AF65-F5344CB8AC3E}">
        <p14:creationId xmlns:p14="http://schemas.microsoft.com/office/powerpoint/2010/main" val="3367823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2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3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17898" y="600502"/>
            <a:ext cx="9212778" cy="769441"/>
          </a:xfrm>
          <a:prstGeom prst="rect">
            <a:avLst/>
          </a:prstGeom>
          <a:solidFill>
            <a:schemeClr val="accent1">
              <a:lumMod val="20000"/>
              <a:lumOff val="80000"/>
            </a:schemeClr>
          </a:solidFill>
          <a:ln>
            <a:no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３つの数の最小公倍数をみつけよう</a:t>
            </a:r>
          </a:p>
        </p:txBody>
      </p:sp>
      <p:sp>
        <p:nvSpPr>
          <p:cNvPr id="5" name="テキスト ボックス 4"/>
          <p:cNvSpPr txBox="1"/>
          <p:nvPr/>
        </p:nvSpPr>
        <p:spPr>
          <a:xfrm>
            <a:off x="866361" y="1635407"/>
            <a:ext cx="5827236"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４と６と９の最小公倍数</a:t>
            </a:r>
          </a:p>
        </p:txBody>
      </p:sp>
      <p:sp>
        <p:nvSpPr>
          <p:cNvPr id="16" name="テキスト ボックス 15"/>
          <p:cNvSpPr txBox="1"/>
          <p:nvPr/>
        </p:nvSpPr>
        <p:spPr>
          <a:xfrm>
            <a:off x="1513489" y="2337700"/>
            <a:ext cx="9664262" cy="1200329"/>
          </a:xfrm>
          <a:prstGeom prst="rect">
            <a:avLst/>
          </a:prstGeom>
          <a:noFill/>
        </p:spPr>
        <p:txBody>
          <a:bodyPr wrap="square" rtlCol="0">
            <a:spAutoFit/>
          </a:bodyPr>
          <a:lstStyle/>
          <a:p>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一番大きい数の９の倍数だけ調べる</a:t>
            </a:r>
            <a:endPar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5"/>
                </a:solidFill>
                <a:latin typeface="UD デジタル 教科書体 NP-B" panose="02020700000000000000" pitchFamily="18" charset="-128"/>
                <a:ea typeface="UD デジタル 教科書体 NP-B" panose="02020700000000000000" pitchFamily="18" charset="-128"/>
              </a:rPr>
              <a:t>その中で</a:t>
            </a:r>
            <a:r>
              <a:rPr lang="en-US" altLang="ja-JP" sz="3600" dirty="0">
                <a:solidFill>
                  <a:schemeClr val="accent5"/>
                </a:solidFill>
                <a:latin typeface="UD デジタル 教科書体 NP-B" panose="02020700000000000000" pitchFamily="18" charset="-128"/>
                <a:ea typeface="UD デジタル 教科書体 NP-B" panose="02020700000000000000" pitchFamily="18" charset="-128"/>
              </a:rPr>
              <a:t>4</a:t>
            </a:r>
            <a:r>
              <a:rPr lang="ja-JP" altLang="en-US" sz="3600" dirty="0">
                <a:solidFill>
                  <a:schemeClr val="accent5"/>
                </a:solidFill>
                <a:latin typeface="UD デジタル 教科書体 NP-B" panose="02020700000000000000" pitchFamily="18" charset="-128"/>
                <a:ea typeface="UD デジタル 教科書体 NP-B" panose="02020700000000000000" pitchFamily="18" charset="-128"/>
              </a:rPr>
              <a:t>と</a:t>
            </a:r>
            <a:r>
              <a:rPr lang="en-US" altLang="ja-JP" sz="3600" dirty="0">
                <a:solidFill>
                  <a:schemeClr val="accent5"/>
                </a:solidFill>
                <a:latin typeface="UD デジタル 教科書体 NP-B" panose="02020700000000000000" pitchFamily="18" charset="-128"/>
                <a:ea typeface="UD デジタル 教科書体 NP-B" panose="02020700000000000000" pitchFamily="18" charset="-128"/>
              </a:rPr>
              <a:t>6</a:t>
            </a:r>
            <a:r>
              <a:rPr lang="ja-JP" altLang="en-US" sz="3600" dirty="0">
                <a:solidFill>
                  <a:schemeClr val="accent5"/>
                </a:solidFill>
                <a:latin typeface="UD デジタル 教科書体 NP-B" panose="02020700000000000000" pitchFamily="18" charset="-128"/>
                <a:ea typeface="UD デジタル 教科書体 NP-B" panose="02020700000000000000" pitchFamily="18" charset="-128"/>
              </a:rPr>
              <a:t>の倍数になっているものを選ぶ</a:t>
            </a:r>
            <a:endParaRPr kumimoji="1" lang="ja-JP" altLang="en-US" sz="36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p:cNvSpPr txBox="1"/>
          <p:nvPr/>
        </p:nvSpPr>
        <p:spPr>
          <a:xfrm>
            <a:off x="866361" y="3600780"/>
            <a:ext cx="2236510"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９の倍数</a:t>
            </a:r>
          </a:p>
        </p:txBody>
      </p:sp>
      <p:sp>
        <p:nvSpPr>
          <p:cNvPr id="13" name="テキスト ボックス 12"/>
          <p:cNvSpPr txBox="1"/>
          <p:nvPr/>
        </p:nvSpPr>
        <p:spPr>
          <a:xfrm>
            <a:off x="3275846" y="3600780"/>
            <a:ext cx="5511445" cy="707886"/>
          </a:xfrm>
          <a:prstGeom prst="rect">
            <a:avLst/>
          </a:prstGeom>
          <a:noFill/>
        </p:spPr>
        <p:txBody>
          <a:bodyPr wrap="none" rtlCol="0">
            <a:spAutoFit/>
          </a:bodyPr>
          <a:lstStyle/>
          <a:p>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9</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18</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27</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36</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45</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866361" y="4274918"/>
            <a:ext cx="2236510"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４の倍数</a:t>
            </a:r>
          </a:p>
        </p:txBody>
      </p:sp>
      <p:sp>
        <p:nvSpPr>
          <p:cNvPr id="18" name="テキスト ボックス 17"/>
          <p:cNvSpPr txBox="1"/>
          <p:nvPr/>
        </p:nvSpPr>
        <p:spPr>
          <a:xfrm>
            <a:off x="866361" y="4949055"/>
            <a:ext cx="2236510"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６の倍数</a:t>
            </a:r>
          </a:p>
        </p:txBody>
      </p:sp>
      <p:sp>
        <p:nvSpPr>
          <p:cNvPr id="14" name="テキスト ボックス 13">
            <a:extLst>
              <a:ext uri="{FF2B5EF4-FFF2-40B4-BE49-F238E27FC236}">
                <a16:creationId xmlns:a16="http://schemas.microsoft.com/office/drawing/2014/main" id="{5D928558-9072-48A7-AC76-7FB01F899327}"/>
              </a:ext>
            </a:extLst>
          </p:cNvPr>
          <p:cNvSpPr txBox="1"/>
          <p:nvPr/>
        </p:nvSpPr>
        <p:spPr>
          <a:xfrm>
            <a:off x="866361" y="5656941"/>
            <a:ext cx="7757377" cy="707886"/>
          </a:xfrm>
          <a:prstGeom prst="rect">
            <a:avLst/>
          </a:prstGeom>
          <a:noFill/>
        </p:spPr>
        <p:txBody>
          <a:bodyPr wrap="squar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４と６と９の最小公倍数は　</a:t>
            </a:r>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36</a:t>
            </a:r>
            <a:endPar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5" name="テキスト ボックス 14">
            <a:extLst>
              <a:ext uri="{FF2B5EF4-FFF2-40B4-BE49-F238E27FC236}">
                <a16:creationId xmlns:a16="http://schemas.microsoft.com/office/drawing/2014/main" id="{66A92F5C-A585-4B96-A78A-A65AC7B12280}"/>
              </a:ext>
            </a:extLst>
          </p:cNvPr>
          <p:cNvSpPr txBox="1"/>
          <p:nvPr/>
        </p:nvSpPr>
        <p:spPr>
          <a:xfrm>
            <a:off x="6646300" y="4277784"/>
            <a:ext cx="968444" cy="707886"/>
          </a:xfrm>
          <a:prstGeom prst="rect">
            <a:avLst/>
          </a:prstGeom>
          <a:noFill/>
        </p:spPr>
        <p:txBody>
          <a:bodyPr wrap="squar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36</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9" name="テキスト ボックス 18">
            <a:extLst>
              <a:ext uri="{FF2B5EF4-FFF2-40B4-BE49-F238E27FC236}">
                <a16:creationId xmlns:a16="http://schemas.microsoft.com/office/drawing/2014/main" id="{BD2EBA76-DBB7-4BC3-9E4F-9D005D8990B9}"/>
              </a:ext>
            </a:extLst>
          </p:cNvPr>
          <p:cNvSpPr txBox="1"/>
          <p:nvPr/>
        </p:nvSpPr>
        <p:spPr>
          <a:xfrm>
            <a:off x="6646300" y="4898252"/>
            <a:ext cx="968444" cy="707886"/>
          </a:xfrm>
          <a:prstGeom prst="rect">
            <a:avLst/>
          </a:prstGeom>
          <a:noFill/>
        </p:spPr>
        <p:txBody>
          <a:bodyPr wrap="squar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36</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23" name="テキスト ボックス 22">
            <a:extLst>
              <a:ext uri="{FF2B5EF4-FFF2-40B4-BE49-F238E27FC236}">
                <a16:creationId xmlns:a16="http://schemas.microsoft.com/office/drawing/2014/main" id="{31A4402B-46D3-48B1-A61F-93BCD72655EB}"/>
              </a:ext>
            </a:extLst>
          </p:cNvPr>
          <p:cNvSpPr txBox="1"/>
          <p:nvPr/>
        </p:nvSpPr>
        <p:spPr>
          <a:xfrm>
            <a:off x="4166234" y="4901132"/>
            <a:ext cx="968444" cy="707886"/>
          </a:xfrm>
          <a:prstGeom prst="rect">
            <a:avLst/>
          </a:prstGeom>
          <a:noFill/>
        </p:spPr>
        <p:txBody>
          <a:bodyPr wrap="squar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18</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743643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175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125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up)">
                                      <p:cBhvr>
                                        <p:cTn id="17" dur="125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up)">
                                      <p:cBhvr>
                                        <p:cTn id="22" dur="125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up)">
                                      <p:cBhvr>
                                        <p:cTn id="2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9" grpId="0"/>
      <p:bldP spid="2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17898" y="600502"/>
            <a:ext cx="9212778" cy="769441"/>
          </a:xfrm>
          <a:prstGeom prst="rect">
            <a:avLst/>
          </a:prstGeom>
          <a:noFill/>
          <a:ln>
            <a:solidFill>
              <a:schemeClr val="accent1"/>
            </a:solid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３つの数の最小公倍数をみつけよう</a:t>
            </a:r>
          </a:p>
        </p:txBody>
      </p:sp>
      <p:sp>
        <p:nvSpPr>
          <p:cNvPr id="5" name="テキスト ボックス 4"/>
          <p:cNvSpPr txBox="1"/>
          <p:nvPr/>
        </p:nvSpPr>
        <p:spPr>
          <a:xfrm>
            <a:off x="925353" y="1776622"/>
            <a:ext cx="4801314"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２と３と４の公倍数</a:t>
            </a:r>
          </a:p>
        </p:txBody>
      </p:sp>
      <p:sp>
        <p:nvSpPr>
          <p:cNvPr id="10" name="テキスト ボックス 9"/>
          <p:cNvSpPr txBox="1"/>
          <p:nvPr/>
        </p:nvSpPr>
        <p:spPr>
          <a:xfrm>
            <a:off x="1317898" y="4373493"/>
            <a:ext cx="2236510"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４の倍数</a:t>
            </a:r>
          </a:p>
        </p:txBody>
      </p:sp>
      <p:sp>
        <p:nvSpPr>
          <p:cNvPr id="11" name="テキスト ボックス 10"/>
          <p:cNvSpPr txBox="1"/>
          <p:nvPr/>
        </p:nvSpPr>
        <p:spPr>
          <a:xfrm>
            <a:off x="4256020" y="2438664"/>
            <a:ext cx="4698722" cy="1077218"/>
          </a:xfrm>
          <a:prstGeom prst="rect">
            <a:avLst/>
          </a:prstGeom>
          <a:noFill/>
        </p:spPr>
        <p:txBody>
          <a:bodyPr wrap="none" rtlCol="0">
            <a:spAutoFit/>
          </a:bodyPr>
          <a:lstStyle/>
          <a:p>
            <a:r>
              <a:rPr kumimoji="1" lang="en-US" altLang="ja-JP" sz="3200" dirty="0">
                <a:solidFill>
                  <a:schemeClr val="accent5"/>
                </a:solidFill>
                <a:latin typeface="UD デジタル 教科書体 NP-B" panose="02020700000000000000" pitchFamily="18" charset="-128"/>
                <a:ea typeface="UD デジタル 教科書体 NP-B" panose="02020700000000000000" pitchFamily="18" charset="-128"/>
              </a:rPr>
              <a:t>4</a:t>
            </a:r>
            <a:r>
              <a:rPr kumimoji="1" lang="ja-JP" altLang="en-US" sz="3200" dirty="0">
                <a:solidFill>
                  <a:schemeClr val="accent5"/>
                </a:solidFill>
                <a:latin typeface="UD デジタル 教科書体 NP-B" panose="02020700000000000000" pitchFamily="18" charset="-128"/>
                <a:ea typeface="UD デジタル 教科書体 NP-B" panose="02020700000000000000" pitchFamily="18" charset="-128"/>
              </a:rPr>
              <a:t>の倍数は</a:t>
            </a:r>
            <a:r>
              <a:rPr kumimoji="1" lang="en-US" altLang="ja-JP" sz="3200" dirty="0">
                <a:solidFill>
                  <a:schemeClr val="accent5"/>
                </a:solidFill>
                <a:latin typeface="UD デジタル 教科書体 NP-B" panose="02020700000000000000" pitchFamily="18" charset="-128"/>
                <a:ea typeface="UD デジタル 教科書体 NP-B" panose="02020700000000000000" pitchFamily="18" charset="-128"/>
              </a:rPr>
              <a:t>2</a:t>
            </a:r>
            <a:r>
              <a:rPr kumimoji="1" lang="ja-JP" altLang="en-US" sz="3200" dirty="0">
                <a:solidFill>
                  <a:schemeClr val="accent5"/>
                </a:solidFill>
                <a:latin typeface="UD デジタル 教科書体 NP-B" panose="02020700000000000000" pitchFamily="18" charset="-128"/>
                <a:ea typeface="UD デジタル 教科書体 NP-B" panose="02020700000000000000" pitchFamily="18" charset="-128"/>
              </a:rPr>
              <a:t>の倍数に</a:t>
            </a:r>
            <a:endParaRPr kumimoji="1" lang="en-US" altLang="ja-JP" sz="3200" dirty="0">
              <a:solidFill>
                <a:schemeClr val="accent5"/>
              </a:solidFill>
              <a:latin typeface="UD デジタル 教科書体 NP-B" panose="02020700000000000000" pitchFamily="18" charset="-128"/>
              <a:ea typeface="UD デジタル 教科書体 NP-B" panose="02020700000000000000" pitchFamily="18" charset="-128"/>
            </a:endParaRPr>
          </a:p>
          <a:p>
            <a:r>
              <a:rPr kumimoji="1" lang="ja-JP" altLang="en-US" sz="3200" dirty="0">
                <a:solidFill>
                  <a:schemeClr val="accent5"/>
                </a:solidFill>
                <a:latin typeface="UD デジタル 教科書体 NP-B" panose="02020700000000000000" pitchFamily="18" charset="-128"/>
                <a:ea typeface="UD デジタル 教科書体 NP-B" panose="02020700000000000000" pitchFamily="18" charset="-128"/>
              </a:rPr>
              <a:t>なっているので調べない</a:t>
            </a:r>
          </a:p>
        </p:txBody>
      </p:sp>
      <p:sp>
        <p:nvSpPr>
          <p:cNvPr id="12" name="テキスト ボックス 11"/>
          <p:cNvSpPr txBox="1"/>
          <p:nvPr/>
        </p:nvSpPr>
        <p:spPr>
          <a:xfrm>
            <a:off x="1317898" y="3483438"/>
            <a:ext cx="2236510"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３の倍数</a:t>
            </a:r>
          </a:p>
        </p:txBody>
      </p:sp>
      <p:sp>
        <p:nvSpPr>
          <p:cNvPr id="9" name="テキスト ボックス 8"/>
          <p:cNvSpPr txBox="1"/>
          <p:nvPr/>
        </p:nvSpPr>
        <p:spPr>
          <a:xfrm>
            <a:off x="1317898" y="2587165"/>
            <a:ext cx="2236510"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２の倍数</a:t>
            </a:r>
          </a:p>
        </p:txBody>
      </p:sp>
      <p:sp>
        <p:nvSpPr>
          <p:cNvPr id="13" name="テキスト ボックス 12"/>
          <p:cNvSpPr txBox="1"/>
          <p:nvPr/>
        </p:nvSpPr>
        <p:spPr>
          <a:xfrm>
            <a:off x="4256020" y="4373493"/>
            <a:ext cx="5147563" cy="707886"/>
          </a:xfrm>
          <a:prstGeom prst="rect">
            <a:avLst/>
          </a:prstGeom>
          <a:noFill/>
        </p:spPr>
        <p:txBody>
          <a:bodyPr wrap="none" rtlCol="0">
            <a:spAutoFit/>
          </a:bodyPr>
          <a:lstStyle/>
          <a:p>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4</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8</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12</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16</a:t>
            </a:r>
            <a:r>
              <a:rPr kumimoji="1" lang="ja-JP" altLang="en-US" sz="4000" dirty="0" err="1">
                <a:solidFill>
                  <a:schemeClr val="accent5"/>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20</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a:extLst>
              <a:ext uri="{FF2B5EF4-FFF2-40B4-BE49-F238E27FC236}">
                <a16:creationId xmlns:a16="http://schemas.microsoft.com/office/drawing/2014/main" id="{BF27AB5A-0C84-4E49-BA3B-29D14DF9277F}"/>
              </a:ext>
            </a:extLst>
          </p:cNvPr>
          <p:cNvSpPr txBox="1"/>
          <p:nvPr/>
        </p:nvSpPr>
        <p:spPr>
          <a:xfrm>
            <a:off x="925353" y="5414104"/>
            <a:ext cx="6555000"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２と３と４の公倍数は　</a:t>
            </a:r>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12</a:t>
            </a:r>
            <a:endPar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16" name="テキスト ボックス 15">
            <a:extLst>
              <a:ext uri="{FF2B5EF4-FFF2-40B4-BE49-F238E27FC236}">
                <a16:creationId xmlns:a16="http://schemas.microsoft.com/office/drawing/2014/main" id="{C535467E-195E-4157-9E27-6566C69D3953}"/>
              </a:ext>
            </a:extLst>
          </p:cNvPr>
          <p:cNvSpPr txBox="1"/>
          <p:nvPr/>
        </p:nvSpPr>
        <p:spPr>
          <a:xfrm>
            <a:off x="5999912" y="3525477"/>
            <a:ext cx="968444" cy="707886"/>
          </a:xfrm>
          <a:prstGeom prst="rect">
            <a:avLst/>
          </a:prstGeom>
          <a:noFill/>
        </p:spPr>
        <p:txBody>
          <a:bodyPr wrap="squar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275069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175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up)">
                                      <p:cBhvr>
                                        <p:cTn id="12" dur="175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up)">
                                      <p:cBhvr>
                                        <p:cTn id="17" dur="125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up)">
                                      <p:cBhvr>
                                        <p:cTn id="22" dur="1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71739" y="600502"/>
            <a:ext cx="9143911" cy="769441"/>
          </a:xfrm>
          <a:prstGeom prst="rect">
            <a:avLst/>
          </a:prstGeom>
          <a:solidFill>
            <a:schemeClr val="accent1">
              <a:lumMod val="20000"/>
              <a:lumOff val="80000"/>
            </a:schemeClr>
          </a:solidFill>
          <a:ln>
            <a:noFill/>
          </a:ln>
        </p:spPr>
        <p:txBody>
          <a:bodyPr wrap="square" rtlCol="0">
            <a:spAutoFit/>
          </a:bodyPr>
          <a:lstStyle/>
          <a:p>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最小</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公倍数はどんな時に使えるの</a:t>
            </a:r>
          </a:p>
        </p:txBody>
      </p:sp>
      <p:sp>
        <p:nvSpPr>
          <p:cNvPr id="3" name="テキスト ボックス 2"/>
          <p:cNvSpPr txBox="1"/>
          <p:nvPr/>
        </p:nvSpPr>
        <p:spPr>
          <a:xfrm>
            <a:off x="748673" y="1488950"/>
            <a:ext cx="10981365" cy="1754326"/>
          </a:xfrm>
          <a:prstGeom prst="rect">
            <a:avLst/>
          </a:prstGeom>
          <a:noFill/>
          <a:ln>
            <a:solidFill>
              <a:schemeClr val="bg2">
                <a:lumMod val="75000"/>
              </a:schemeClr>
            </a:solidFill>
          </a:ln>
        </p:spPr>
        <p:txBody>
          <a:bodyPr wrap="squar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A</a:t>
            </a:r>
            <a:r>
              <a:rPr kumimoji="1" lang="ja-JP" altLang="en-US" sz="3600" dirty="0">
                <a:latin typeface="UD デジタル 教科書体 NP-B" panose="02020700000000000000" pitchFamily="18" charset="-128"/>
                <a:ea typeface="UD デジタル 教科書体 NP-B" panose="02020700000000000000" pitchFamily="18" charset="-128"/>
              </a:rPr>
              <a:t>町行きのバスは</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分ごと</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B</a:t>
            </a:r>
            <a:r>
              <a:rPr kumimoji="1" lang="ja-JP" altLang="en-US" sz="3600" dirty="0">
                <a:latin typeface="UD デジタル 教科書体 NP-B" panose="02020700000000000000" pitchFamily="18" charset="-128"/>
                <a:ea typeface="UD デジタル 教科書体 NP-B" panose="02020700000000000000" pitchFamily="18" charset="-128"/>
              </a:rPr>
              <a:t>町行きのバスは</a:t>
            </a:r>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15</a:t>
            </a:r>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分ごと</a:t>
            </a:r>
            <a:r>
              <a:rPr kumimoji="1" lang="ja-JP" altLang="en-US" sz="3600" dirty="0">
                <a:latin typeface="UD デジタル 教科書体 NP-B" panose="02020700000000000000" pitchFamily="18" charset="-128"/>
                <a:ea typeface="UD デジタル 教科書体 NP-B" panose="02020700000000000000" pitchFamily="18" charset="-128"/>
              </a:rPr>
              <a:t>にでています。</a:t>
            </a:r>
            <a:r>
              <a:rPr kumimoji="1" lang="en-US" altLang="ja-JP" sz="3600" dirty="0">
                <a:latin typeface="UD デジタル 教科書体 NP-B" panose="02020700000000000000" pitchFamily="18" charset="-128"/>
                <a:ea typeface="UD デジタル 教科書体 NP-B" panose="02020700000000000000" pitchFamily="18" charset="-128"/>
              </a:rPr>
              <a:t>9</a:t>
            </a:r>
            <a:r>
              <a:rPr kumimoji="1" lang="ja-JP" altLang="en-US" sz="3600" dirty="0">
                <a:latin typeface="UD デジタル 教科書体 NP-B" panose="02020700000000000000" pitchFamily="18" charset="-128"/>
                <a:ea typeface="UD デジタル 教科書体 NP-B" panose="02020700000000000000" pitchFamily="18" charset="-128"/>
              </a:rPr>
              <a:t>時に両方のバスがでました。</a:t>
            </a:r>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次に同時にバスがでる</a:t>
            </a:r>
            <a:r>
              <a:rPr kumimoji="1" lang="ja-JP" altLang="en-US" sz="3600" dirty="0">
                <a:latin typeface="UD デジタル 教科書体 NP-B" panose="02020700000000000000" pitchFamily="18" charset="-128"/>
                <a:ea typeface="UD デジタル 教科書体 NP-B" panose="02020700000000000000" pitchFamily="18" charset="-128"/>
              </a:rPr>
              <a:t>のはいつですか</a:t>
            </a:r>
          </a:p>
        </p:txBody>
      </p:sp>
      <p:sp>
        <p:nvSpPr>
          <p:cNvPr id="4" name="テキスト ボックス 3"/>
          <p:cNvSpPr txBox="1"/>
          <p:nvPr/>
        </p:nvSpPr>
        <p:spPr>
          <a:xfrm>
            <a:off x="748673" y="3480718"/>
            <a:ext cx="2095445"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A</a:t>
            </a:r>
            <a:r>
              <a:rPr kumimoji="1" lang="ja-JP" altLang="en-US" sz="4000" dirty="0">
                <a:latin typeface="UD デジタル 教科書体 NP-B" panose="02020700000000000000" pitchFamily="18" charset="-128"/>
                <a:ea typeface="UD デジタル 教科書体 NP-B" panose="02020700000000000000" pitchFamily="18" charset="-128"/>
              </a:rPr>
              <a:t>町行き</a:t>
            </a:r>
          </a:p>
        </p:txBody>
      </p:sp>
      <p:sp>
        <p:nvSpPr>
          <p:cNvPr id="5" name="テキスト ボックス 4"/>
          <p:cNvSpPr txBox="1"/>
          <p:nvPr/>
        </p:nvSpPr>
        <p:spPr>
          <a:xfrm>
            <a:off x="3034673" y="3480718"/>
            <a:ext cx="8204490"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9</a:t>
            </a:r>
            <a:r>
              <a:rPr kumimoji="1" lang="ja-JP" altLang="en-US" sz="4000" dirty="0">
                <a:latin typeface="UD デジタル 教科書体 NP-B" panose="02020700000000000000" pitchFamily="18" charset="-128"/>
                <a:ea typeface="UD デジタル 教科書体 NP-B" panose="02020700000000000000" pitchFamily="18" charset="-128"/>
              </a:rPr>
              <a:t>時</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分</a:t>
            </a:r>
            <a:r>
              <a:rPr kumimoji="1" lang="en-US" altLang="ja-JP" sz="4000" dirty="0">
                <a:latin typeface="UD デジタル 教科書体 NP-B" panose="02020700000000000000" pitchFamily="18" charset="-128"/>
                <a:ea typeface="UD デジタル 教科書体 NP-B" panose="02020700000000000000" pitchFamily="18" charset="-128"/>
              </a:rPr>
              <a:t>,24</a:t>
            </a:r>
            <a:r>
              <a:rPr kumimoji="1" lang="ja-JP" altLang="en-US" sz="4000" dirty="0">
                <a:latin typeface="UD デジタル 教科書体 NP-B" panose="02020700000000000000" pitchFamily="18" charset="-128"/>
                <a:ea typeface="UD デジタル 教科書体 NP-B" panose="02020700000000000000" pitchFamily="18" charset="-128"/>
              </a:rPr>
              <a:t>分</a:t>
            </a:r>
            <a:r>
              <a:rPr kumimoji="1" lang="en-US" altLang="ja-JP" sz="4000" dirty="0">
                <a:latin typeface="UD デジタル 教科書体 NP-B" panose="02020700000000000000" pitchFamily="18" charset="-128"/>
                <a:ea typeface="UD デジタル 教科書体 NP-B" panose="02020700000000000000" pitchFamily="18" charset="-128"/>
              </a:rPr>
              <a:t>,36</a:t>
            </a:r>
            <a:r>
              <a:rPr kumimoji="1" lang="ja-JP" altLang="en-US" sz="4000" dirty="0">
                <a:latin typeface="UD デジタル 教科書体 NP-B" panose="02020700000000000000" pitchFamily="18" charset="-128"/>
                <a:ea typeface="UD デジタル 教科書体 NP-B" panose="02020700000000000000" pitchFamily="18" charset="-128"/>
              </a:rPr>
              <a:t>分</a:t>
            </a:r>
            <a:r>
              <a:rPr kumimoji="1" lang="en-US" altLang="ja-JP" sz="4000" dirty="0">
                <a:latin typeface="UD デジタル 教科書体 NP-B" panose="02020700000000000000" pitchFamily="18" charset="-128"/>
                <a:ea typeface="UD デジタル 教科書体 NP-B" panose="02020700000000000000" pitchFamily="18" charset="-128"/>
              </a:rPr>
              <a:t>,48</a:t>
            </a:r>
            <a:r>
              <a:rPr kumimoji="1" lang="ja-JP" altLang="en-US" sz="4000" dirty="0">
                <a:latin typeface="UD デジタル 教科書体 NP-B" panose="02020700000000000000" pitchFamily="18" charset="-128"/>
                <a:ea typeface="UD デジタル 教科書体 NP-B" panose="02020700000000000000" pitchFamily="18" charset="-128"/>
              </a:rPr>
              <a:t>分</a:t>
            </a:r>
            <a:r>
              <a:rPr kumimoji="1" lang="en-US" altLang="ja-JP" sz="4000" dirty="0">
                <a:latin typeface="UD デジタル 教科書体 NP-B" panose="02020700000000000000" pitchFamily="18" charset="-128"/>
                <a:ea typeface="UD デジタル 教科書体 NP-B" panose="02020700000000000000" pitchFamily="18" charset="-128"/>
              </a:rPr>
              <a:t>,10</a:t>
            </a:r>
            <a:r>
              <a:rPr kumimoji="1" lang="ja-JP" altLang="en-US" sz="4000" dirty="0">
                <a:latin typeface="UD デジタル 教科書体 NP-B" panose="02020700000000000000" pitchFamily="18" charset="-128"/>
                <a:ea typeface="UD デジタル 教科書体 NP-B" panose="02020700000000000000" pitchFamily="18" charset="-128"/>
              </a:rPr>
              <a:t>時</a:t>
            </a:r>
          </a:p>
        </p:txBody>
      </p:sp>
      <p:sp>
        <p:nvSpPr>
          <p:cNvPr id="6" name="テキスト ボックス 5"/>
          <p:cNvSpPr txBox="1"/>
          <p:nvPr/>
        </p:nvSpPr>
        <p:spPr>
          <a:xfrm>
            <a:off x="748673" y="4309393"/>
            <a:ext cx="210506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B</a:t>
            </a:r>
            <a:r>
              <a:rPr kumimoji="1" lang="ja-JP" altLang="en-US" sz="4000" dirty="0">
                <a:latin typeface="UD デジタル 教科書体 NP-B" panose="02020700000000000000" pitchFamily="18" charset="-128"/>
                <a:ea typeface="UD デジタル 教科書体 NP-B" panose="02020700000000000000" pitchFamily="18" charset="-128"/>
              </a:rPr>
              <a:t>町行き</a:t>
            </a:r>
          </a:p>
        </p:txBody>
      </p:sp>
      <p:sp>
        <p:nvSpPr>
          <p:cNvPr id="7" name="テキスト ボックス 6"/>
          <p:cNvSpPr txBox="1"/>
          <p:nvPr/>
        </p:nvSpPr>
        <p:spPr>
          <a:xfrm>
            <a:off x="3034673" y="4309393"/>
            <a:ext cx="6756978"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9</a:t>
            </a:r>
            <a:r>
              <a:rPr kumimoji="1" lang="ja-JP" altLang="en-US" sz="4000" dirty="0">
                <a:latin typeface="UD デジタル 教科書体 NP-B" panose="02020700000000000000" pitchFamily="18" charset="-128"/>
                <a:ea typeface="UD デジタル 教科書体 NP-B" panose="02020700000000000000" pitchFamily="18" charset="-128"/>
              </a:rPr>
              <a:t>時</a:t>
            </a:r>
            <a:r>
              <a:rPr kumimoji="1" lang="en-US" altLang="ja-JP" sz="4000" dirty="0">
                <a:latin typeface="UD デジタル 教科書体 NP-B" panose="02020700000000000000" pitchFamily="18" charset="-128"/>
                <a:ea typeface="UD デジタル 教科書体 NP-B" panose="02020700000000000000" pitchFamily="18" charset="-128"/>
              </a:rPr>
              <a:t>15</a:t>
            </a:r>
            <a:r>
              <a:rPr kumimoji="1" lang="ja-JP" altLang="en-US" sz="4000" dirty="0">
                <a:latin typeface="UD デジタル 教科書体 NP-B" panose="02020700000000000000" pitchFamily="18" charset="-128"/>
                <a:ea typeface="UD デジタル 教科書体 NP-B" panose="02020700000000000000" pitchFamily="18" charset="-128"/>
              </a:rPr>
              <a:t>分</a:t>
            </a:r>
            <a:r>
              <a:rPr kumimoji="1" lang="en-US" altLang="ja-JP" sz="4000" dirty="0">
                <a:latin typeface="UD デジタル 教科書体 NP-B" panose="02020700000000000000" pitchFamily="18" charset="-128"/>
                <a:ea typeface="UD デジタル 教科書体 NP-B" panose="02020700000000000000" pitchFamily="18" charset="-128"/>
              </a:rPr>
              <a:t>,30</a:t>
            </a:r>
            <a:r>
              <a:rPr kumimoji="1" lang="ja-JP" altLang="en-US" sz="4000" dirty="0">
                <a:latin typeface="UD デジタル 教科書体 NP-B" panose="02020700000000000000" pitchFamily="18" charset="-128"/>
                <a:ea typeface="UD デジタル 教科書体 NP-B" panose="02020700000000000000" pitchFamily="18" charset="-128"/>
              </a:rPr>
              <a:t>分</a:t>
            </a:r>
            <a:r>
              <a:rPr kumimoji="1" lang="en-US" altLang="ja-JP" sz="4000" dirty="0">
                <a:latin typeface="UD デジタル 教科書体 NP-B" panose="02020700000000000000" pitchFamily="18" charset="-128"/>
                <a:ea typeface="UD デジタル 教科書体 NP-B" panose="02020700000000000000" pitchFamily="18" charset="-128"/>
              </a:rPr>
              <a:t>,45</a:t>
            </a:r>
            <a:r>
              <a:rPr kumimoji="1" lang="ja-JP" altLang="en-US" sz="4000" dirty="0">
                <a:latin typeface="UD デジタル 教科書体 NP-B" panose="02020700000000000000" pitchFamily="18" charset="-128"/>
                <a:ea typeface="UD デジタル 教科書体 NP-B" panose="02020700000000000000" pitchFamily="18" charset="-128"/>
              </a:rPr>
              <a:t>分</a:t>
            </a:r>
            <a:r>
              <a:rPr kumimoji="1" lang="en-US" altLang="ja-JP" sz="4000" dirty="0">
                <a:latin typeface="UD デジタル 教科書体 NP-B" panose="02020700000000000000" pitchFamily="18" charset="-128"/>
                <a:ea typeface="UD デジタル 教科書体 NP-B" panose="02020700000000000000" pitchFamily="18" charset="-128"/>
              </a:rPr>
              <a:t>,10</a:t>
            </a:r>
            <a:r>
              <a:rPr kumimoji="1" lang="ja-JP" altLang="en-US" sz="4000" dirty="0">
                <a:latin typeface="UD デジタル 教科書体 NP-B" panose="02020700000000000000" pitchFamily="18" charset="-128"/>
                <a:ea typeface="UD デジタル 教科書体 NP-B" panose="02020700000000000000" pitchFamily="18" charset="-128"/>
              </a:rPr>
              <a:t>時</a:t>
            </a:r>
          </a:p>
        </p:txBody>
      </p:sp>
      <p:sp>
        <p:nvSpPr>
          <p:cNvPr id="8" name="テキスト ボックス 7"/>
          <p:cNvSpPr txBox="1"/>
          <p:nvPr/>
        </p:nvSpPr>
        <p:spPr>
          <a:xfrm>
            <a:off x="748673" y="5076800"/>
            <a:ext cx="10084812" cy="707886"/>
          </a:xfrm>
          <a:prstGeom prst="rect">
            <a:avLst/>
          </a:prstGeom>
          <a:noFill/>
        </p:spPr>
        <p:txBody>
          <a:bodyPr wrap="none" rtlCol="0">
            <a:spAutoFit/>
          </a:bodyPr>
          <a:lstStyle/>
          <a:p>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と</a:t>
            </a:r>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15</a:t>
            </a:r>
            <a:r>
              <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の最小公倍数は</a:t>
            </a:r>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60  </a:t>
            </a:r>
            <a:r>
              <a:rPr kumimoji="1" lang="ja-JP" altLang="en-US" sz="4000" dirty="0">
                <a:latin typeface="UD デジタル 教科書体 NP-B" panose="02020700000000000000" pitchFamily="18" charset="-128"/>
                <a:ea typeface="UD デジタル 教科書体 NP-B" panose="02020700000000000000" pitchFamily="18" charset="-128"/>
              </a:rPr>
              <a:t>なので</a:t>
            </a:r>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60</a:t>
            </a:r>
            <a:r>
              <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分後</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a:extLst>
              <a:ext uri="{FF2B5EF4-FFF2-40B4-BE49-F238E27FC236}">
                <a16:creationId xmlns:a16="http://schemas.microsoft.com/office/drawing/2014/main" id="{F69C2F67-EF91-4A5E-9E0C-C7B02F87E189}"/>
              </a:ext>
            </a:extLst>
          </p:cNvPr>
          <p:cNvSpPr txBox="1"/>
          <p:nvPr/>
        </p:nvSpPr>
        <p:spPr>
          <a:xfrm>
            <a:off x="8485845" y="5784686"/>
            <a:ext cx="2611612"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答え </a:t>
            </a:r>
            <a:r>
              <a:rPr kumimoji="1" lang="en-US" altLang="ja-JP" sz="4000" dirty="0">
                <a:latin typeface="UD デジタル 教科書体 NP-B" panose="02020700000000000000" pitchFamily="18" charset="-128"/>
                <a:ea typeface="UD デジタル 教科書体 NP-B" panose="02020700000000000000" pitchFamily="18" charset="-128"/>
              </a:rPr>
              <a:t>10</a:t>
            </a:r>
            <a:r>
              <a:rPr kumimoji="1" lang="ja-JP" altLang="en-US" sz="4000" dirty="0">
                <a:latin typeface="UD デジタル 教科書体 NP-B" panose="02020700000000000000" pitchFamily="18" charset="-128"/>
                <a:ea typeface="UD デジタル 教科書体 NP-B" panose="02020700000000000000" pitchFamily="18" charset="-128"/>
              </a:rPr>
              <a:t>時</a:t>
            </a:r>
          </a:p>
        </p:txBody>
      </p:sp>
      <p:sp>
        <p:nvSpPr>
          <p:cNvPr id="10" name="四角形: 角を丸くする 9">
            <a:extLst>
              <a:ext uri="{FF2B5EF4-FFF2-40B4-BE49-F238E27FC236}">
                <a16:creationId xmlns:a16="http://schemas.microsoft.com/office/drawing/2014/main" id="{B547E039-7209-4A28-A350-1E8CE852CC21}"/>
              </a:ext>
            </a:extLst>
          </p:cNvPr>
          <p:cNvSpPr/>
          <p:nvPr/>
        </p:nvSpPr>
        <p:spPr>
          <a:xfrm>
            <a:off x="9648497" y="3480718"/>
            <a:ext cx="1448960" cy="650754"/>
          </a:xfrm>
          <a:prstGeom prst="roundRect">
            <a:avLst/>
          </a:prstGeom>
          <a:noFill/>
          <a:ln w="5715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80AB5E20-025D-4D11-807E-072C690095A2}"/>
              </a:ext>
            </a:extLst>
          </p:cNvPr>
          <p:cNvSpPr/>
          <p:nvPr/>
        </p:nvSpPr>
        <p:spPr>
          <a:xfrm>
            <a:off x="8199537" y="4292466"/>
            <a:ext cx="1448960" cy="650754"/>
          </a:xfrm>
          <a:prstGeom prst="roundRect">
            <a:avLst/>
          </a:prstGeom>
          <a:noFill/>
          <a:ln w="5715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29281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1000"/>
                                        <p:tgtEl>
                                          <p:spTgt spid="10"/>
                                        </p:tgtEl>
                                      </p:cBhvr>
                                    </p:animEffect>
                                  </p:childTnLst>
                                </p:cTn>
                              </p:par>
                            </p:childTnLst>
                          </p:cTn>
                        </p:par>
                        <p:par>
                          <p:cTn id="18" fill="hold">
                            <p:stCondLst>
                              <p:cond delay="1000"/>
                            </p:stCondLst>
                            <p:childTnLst>
                              <p:par>
                                <p:cTn id="19" presetID="2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left)">
                                      <p:cBhvr>
                                        <p:cTn id="21" dur="1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up)">
                                      <p:cBhvr>
                                        <p:cTn id="26" dur="175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up)">
                                      <p:cBhvr>
                                        <p:cTn id="31" dur="1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49821" y="668617"/>
            <a:ext cx="10956846" cy="1323439"/>
          </a:xfrm>
          <a:prstGeom prst="rect">
            <a:avLst/>
          </a:prstGeom>
          <a:solidFill>
            <a:schemeClr val="accent1">
              <a:lumMod val="20000"/>
              <a:lumOff val="80000"/>
            </a:schemeClr>
          </a:solid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ツートムさんは、あることに注目すると</a:t>
            </a:r>
            <a:endParaRPr kumimoji="1" lang="en-US" altLang="ja-JP" sz="4000" dirty="0">
              <a:latin typeface="UD デジタル 教科書体 NP-B" panose="02020700000000000000" pitchFamily="18" charset="-128"/>
              <a:ea typeface="UD デジタル 教科書体 NP-B" panose="02020700000000000000" pitchFamily="18" charset="-128"/>
            </a:endParaRPr>
          </a:p>
          <a:p>
            <a:r>
              <a:rPr kumimoji="1" lang="ja-JP" altLang="en-US" sz="4000" dirty="0">
                <a:latin typeface="UD デジタル 教科書体 NP-B" panose="02020700000000000000" pitchFamily="18" charset="-128"/>
                <a:ea typeface="UD デジタル 教科書体 NP-B" panose="02020700000000000000" pitchFamily="18" charset="-128"/>
              </a:rPr>
              <a:t>整数を２つに分けられることに気がつきました</a:t>
            </a:r>
          </a:p>
        </p:txBody>
      </p:sp>
      <p:sp>
        <p:nvSpPr>
          <p:cNvPr id="5" name="テキスト ボックス 4"/>
          <p:cNvSpPr txBox="1"/>
          <p:nvPr/>
        </p:nvSpPr>
        <p:spPr>
          <a:xfrm>
            <a:off x="1899979" y="2127047"/>
            <a:ext cx="8392041" cy="2554545"/>
          </a:xfrm>
          <a:prstGeom prst="rect">
            <a:avLst/>
          </a:prstGeom>
          <a:noFill/>
          <a:ln>
            <a:solidFill>
              <a:schemeClr val="accent1"/>
            </a:solidFill>
          </a:ln>
        </p:spPr>
        <p:txBody>
          <a:bodyPr wrap="none" rtlCol="0">
            <a:spAutoFit/>
          </a:bodyPr>
          <a:lstStyle/>
          <a:p>
            <a:r>
              <a:rPr lang="ja-JP" altLang="en-US" sz="4000" dirty="0">
                <a:latin typeface="UD デジタル 教科書体 NP-B" panose="02020700000000000000" pitchFamily="18" charset="-128"/>
                <a:ea typeface="UD デジタル 教科書体 NP-B" panose="02020700000000000000" pitchFamily="18" charset="-128"/>
              </a:rPr>
              <a:t>整数を２でわると、</a:t>
            </a:r>
            <a:endParaRPr lang="en-US" altLang="ja-JP" sz="4000" dirty="0">
              <a:latin typeface="UD デジタル 教科書体 NP-B" panose="02020700000000000000" pitchFamily="18" charset="-128"/>
              <a:ea typeface="UD デジタル 教科書体 NP-B" panose="02020700000000000000" pitchFamily="18" charset="-128"/>
            </a:endParaRPr>
          </a:p>
          <a:p>
            <a:r>
              <a:rPr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割り切れる数</a:t>
            </a:r>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a:t>
            </a:r>
            <a:r>
              <a:rPr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余りは０</a:t>
            </a:r>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a:t>
            </a:r>
            <a:r>
              <a:rPr lang="ja-JP" altLang="en-US" sz="4000" dirty="0">
                <a:latin typeface="UD デジタル 教科書体 NP-B" panose="02020700000000000000" pitchFamily="18" charset="-128"/>
                <a:ea typeface="UD デジタル 教科書体 NP-B" panose="02020700000000000000" pitchFamily="18" charset="-128"/>
              </a:rPr>
              <a:t>と</a:t>
            </a:r>
          </a:p>
          <a:p>
            <a:r>
              <a:rPr lang="ja-JP" altLang="en-US" sz="4000" dirty="0">
                <a:solidFill>
                  <a:srgbClr val="0033CC"/>
                </a:solidFill>
                <a:latin typeface="UD デジタル 教科書体 NP-B" panose="02020700000000000000" pitchFamily="18" charset="-128"/>
                <a:ea typeface="UD デジタル 教科書体 NP-B" panose="02020700000000000000" pitchFamily="18" charset="-128"/>
              </a:rPr>
              <a:t>割りきれないで余りが１になる数</a:t>
            </a:r>
            <a:r>
              <a:rPr lang="ja-JP" altLang="en-US" sz="4000" dirty="0">
                <a:latin typeface="UD デジタル 教科書体 NP-B" panose="02020700000000000000" pitchFamily="18" charset="-128"/>
                <a:ea typeface="UD デジタル 教科書体 NP-B" panose="02020700000000000000" pitchFamily="18" charset="-128"/>
              </a:rPr>
              <a:t>の</a:t>
            </a:r>
            <a:endParaRPr lang="en-US" altLang="ja-JP" sz="4000" dirty="0">
              <a:latin typeface="UD デジタル 教科書体 NP-B" panose="02020700000000000000" pitchFamily="18" charset="-128"/>
              <a:ea typeface="UD デジタル 教科書体 NP-B" panose="02020700000000000000" pitchFamily="18" charset="-128"/>
            </a:endParaRPr>
          </a:p>
          <a:p>
            <a:r>
              <a:rPr lang="ja-JP" altLang="en-US" sz="4000" dirty="0">
                <a:latin typeface="UD デジタル 教科書体 NP-B" panose="02020700000000000000" pitchFamily="18" charset="-128"/>
                <a:ea typeface="UD デジタル 教科書体 NP-B" panose="02020700000000000000" pitchFamily="18" charset="-128"/>
              </a:rPr>
              <a:t>２種類に分けられるということです</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749821" y="5604921"/>
            <a:ext cx="9930924"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２でわ</a:t>
            </a:r>
            <a:r>
              <a:rPr lang="ja-JP" altLang="en-US" sz="4000" dirty="0">
                <a:latin typeface="UD デジタル 教科書体 NP-B" panose="02020700000000000000" pitchFamily="18" charset="-128"/>
                <a:ea typeface="UD デジタル 教科書体 NP-B" panose="02020700000000000000" pitchFamily="18" charset="-128"/>
              </a:rPr>
              <a:t>ると１あまる</a:t>
            </a:r>
            <a:r>
              <a:rPr kumimoji="1" lang="ja-JP" altLang="en-US" sz="4000" dirty="0">
                <a:latin typeface="UD デジタル 教科書体 NP-B" panose="02020700000000000000" pitchFamily="18" charset="-128"/>
                <a:ea typeface="UD デジタル 教科書体 NP-B" panose="02020700000000000000" pitchFamily="18" charset="-128"/>
              </a:rPr>
              <a:t>整数を</a:t>
            </a:r>
            <a:r>
              <a:rPr kumimoji="1" lang="ja-JP" altLang="en-US" sz="4000" dirty="0">
                <a:solidFill>
                  <a:srgbClr val="0033CC"/>
                </a:solidFill>
                <a:latin typeface="UD デジタル 教科書体 NP-B" panose="02020700000000000000" pitchFamily="18" charset="-128"/>
                <a:ea typeface="UD デジタル 教科書体 NP-B" panose="02020700000000000000" pitchFamily="18" charset="-128"/>
              </a:rPr>
              <a:t>奇数</a:t>
            </a:r>
            <a:r>
              <a:rPr kumimoji="1" lang="ja-JP" altLang="en-US" sz="4000" dirty="0">
                <a:latin typeface="UD デジタル 教科書体 NP-B" panose="02020700000000000000" pitchFamily="18" charset="-128"/>
                <a:ea typeface="UD デジタル 教科書体 NP-B" panose="02020700000000000000" pitchFamily="18" charset="-128"/>
              </a:rPr>
              <a:t>といいます</a:t>
            </a:r>
          </a:p>
        </p:txBody>
      </p:sp>
      <p:sp>
        <p:nvSpPr>
          <p:cNvPr id="10" name="テキスト ボックス 9">
            <a:extLst>
              <a:ext uri="{FF2B5EF4-FFF2-40B4-BE49-F238E27FC236}">
                <a16:creationId xmlns:a16="http://schemas.microsoft.com/office/drawing/2014/main" id="{8D70A46A-9482-4A44-9FE9-9826A0E00BA3}"/>
              </a:ext>
            </a:extLst>
          </p:cNvPr>
          <p:cNvSpPr txBox="1"/>
          <p:nvPr/>
        </p:nvSpPr>
        <p:spPr>
          <a:xfrm>
            <a:off x="749821" y="4897035"/>
            <a:ext cx="8905002"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２でわりきれる整数を</a:t>
            </a:r>
            <a:r>
              <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偶数</a:t>
            </a:r>
            <a:r>
              <a:rPr kumimoji="1" lang="ja-JP" altLang="en-US" sz="4000" dirty="0">
                <a:latin typeface="UD デジタル 教科書体 NP-B" panose="02020700000000000000" pitchFamily="18" charset="-128"/>
                <a:ea typeface="UD デジタル 教科書体 NP-B" panose="02020700000000000000" pitchFamily="18" charset="-128"/>
              </a:rPr>
              <a:t>といいます</a:t>
            </a:r>
          </a:p>
        </p:txBody>
      </p:sp>
    </p:spTree>
    <p:extLst>
      <p:ext uri="{BB962C8B-B14F-4D97-AF65-F5344CB8AC3E}">
        <p14:creationId xmlns:p14="http://schemas.microsoft.com/office/powerpoint/2010/main" val="1159298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175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up)">
                                      <p:cBhvr>
                                        <p:cTn id="19" dur="17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71739" y="600502"/>
            <a:ext cx="9143911" cy="769441"/>
          </a:xfrm>
          <a:prstGeom prst="rect">
            <a:avLst/>
          </a:prstGeom>
          <a:noFill/>
          <a:ln>
            <a:solidFill>
              <a:schemeClr val="accent1"/>
            </a:solidFill>
          </a:ln>
        </p:spPr>
        <p:txBody>
          <a:bodyPr wrap="square" rtlCol="0">
            <a:spAutoFit/>
          </a:bodyPr>
          <a:lstStyle/>
          <a:p>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最小</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公倍数はどんな時に使えるの</a:t>
            </a:r>
          </a:p>
        </p:txBody>
      </p:sp>
      <p:sp>
        <p:nvSpPr>
          <p:cNvPr id="3" name="テキスト ボックス 2"/>
          <p:cNvSpPr txBox="1"/>
          <p:nvPr/>
        </p:nvSpPr>
        <p:spPr>
          <a:xfrm>
            <a:off x="748674" y="1535583"/>
            <a:ext cx="10767051" cy="1754326"/>
          </a:xfrm>
          <a:prstGeom prst="rect">
            <a:avLst/>
          </a:prstGeom>
          <a:noFill/>
          <a:ln>
            <a:solidFill>
              <a:schemeClr val="bg2">
                <a:lumMod val="75000"/>
              </a:schemeClr>
            </a:solidFill>
          </a:ln>
        </p:spPr>
        <p:txBody>
          <a:bodyPr wrap="square" rtlCol="0">
            <a:spAutoFit/>
          </a:bodyPr>
          <a:lstStyle/>
          <a:p>
            <a:r>
              <a:rPr lang="en-US" altLang="ja-JP" sz="3600" dirty="0">
                <a:latin typeface="UD デジタル 教科書体 NP-B" panose="02020700000000000000" pitchFamily="18" charset="-128"/>
                <a:ea typeface="UD デジタル 教科書体 NP-B" panose="02020700000000000000" pitchFamily="18" charset="-128"/>
              </a:rPr>
              <a:t>1</a:t>
            </a:r>
            <a:r>
              <a:rPr lang="ja-JP" altLang="en-US" sz="3600" dirty="0">
                <a:latin typeface="UD デジタル 教科書体 NP-B" panose="02020700000000000000" pitchFamily="18" charset="-128"/>
                <a:ea typeface="UD デジタル 教科書体 NP-B" panose="02020700000000000000" pitchFamily="18" charset="-128"/>
              </a:rPr>
              <a:t>セット</a:t>
            </a:r>
            <a:r>
              <a:rPr lang="en-US" altLang="ja-JP" sz="3600" dirty="0">
                <a:latin typeface="UD デジタル 教科書体 NP-B" panose="02020700000000000000" pitchFamily="18" charset="-128"/>
                <a:ea typeface="UD デジタル 教科書体 NP-B" panose="02020700000000000000" pitchFamily="18" charset="-128"/>
              </a:rPr>
              <a:t>3</a:t>
            </a:r>
            <a:r>
              <a:rPr lang="ja-JP" altLang="en-US" sz="3600" dirty="0">
                <a:latin typeface="UD デジタル 教科書体 NP-B" panose="02020700000000000000" pitchFamily="18" charset="-128"/>
                <a:ea typeface="UD デジタル 教科書体 NP-B" panose="02020700000000000000" pitchFamily="18" charset="-128"/>
              </a:rPr>
              <a:t>本入りの鉛筆と、</a:t>
            </a:r>
            <a:r>
              <a:rPr lang="en-US" altLang="ja-JP" sz="3600" dirty="0">
                <a:latin typeface="UD デジタル 教科書体 NP-B" panose="02020700000000000000" pitchFamily="18" charset="-128"/>
                <a:ea typeface="UD デジタル 教科書体 NP-B" panose="02020700000000000000" pitchFamily="18" charset="-128"/>
              </a:rPr>
              <a:t>1</a:t>
            </a:r>
            <a:r>
              <a:rPr lang="ja-JP" altLang="en-US" sz="3600" dirty="0">
                <a:latin typeface="UD デジタル 教科書体 NP-B" panose="02020700000000000000" pitchFamily="18" charset="-128"/>
                <a:ea typeface="UD デジタル 教科書体 NP-B" panose="02020700000000000000" pitchFamily="18" charset="-128"/>
              </a:rPr>
              <a:t>セット</a:t>
            </a:r>
            <a:r>
              <a:rPr lang="en-US" altLang="ja-JP" sz="3600" dirty="0">
                <a:latin typeface="UD デジタル 教科書体 NP-B" panose="02020700000000000000" pitchFamily="18" charset="-128"/>
                <a:ea typeface="UD デジタル 教科書体 NP-B" panose="02020700000000000000" pitchFamily="18" charset="-128"/>
              </a:rPr>
              <a:t>5</a:t>
            </a:r>
            <a:r>
              <a:rPr lang="ja-JP" altLang="en-US" sz="3600" dirty="0">
                <a:latin typeface="UD デジタル 教科書体 NP-B" panose="02020700000000000000" pitchFamily="18" charset="-128"/>
                <a:ea typeface="UD デジタル 教科書体 NP-B" panose="02020700000000000000" pitchFamily="18" charset="-128"/>
              </a:rPr>
              <a:t>本入りのキャップがあります。それぞれ何セットずつ買えば鉛筆とキャップの数が等しくなりますか。</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4" name="テキスト ボックス 3"/>
          <p:cNvSpPr txBox="1"/>
          <p:nvPr/>
        </p:nvSpPr>
        <p:spPr>
          <a:xfrm>
            <a:off x="624506" y="3574067"/>
            <a:ext cx="2130711" cy="954107"/>
          </a:xfrm>
          <a:prstGeom prst="rect">
            <a:avLst/>
          </a:prstGeom>
          <a:noFill/>
          <a:ln>
            <a:solidFill>
              <a:schemeClr val="tx1"/>
            </a:solidFill>
          </a:ln>
        </p:spPr>
        <p:txBody>
          <a:bodyPr wrap="none" rtlCol="0">
            <a:spAutoFit/>
          </a:bodyPr>
          <a:lstStyle/>
          <a:p>
            <a:r>
              <a:rPr kumimoji="1" lang="ja-JP" altLang="en-US" sz="2800" dirty="0">
                <a:latin typeface="UD デジタル 教科書体 NP-B" panose="02020700000000000000" pitchFamily="18" charset="-128"/>
                <a:ea typeface="UD デジタル 教科書体 NP-B" panose="02020700000000000000" pitchFamily="18" charset="-128"/>
              </a:rPr>
              <a:t>鉛筆</a:t>
            </a:r>
            <a:endParaRPr kumimoji="1" lang="en-US" altLang="ja-JP" sz="2800" dirty="0">
              <a:latin typeface="UD デジタル 教科書体 NP-B" panose="02020700000000000000" pitchFamily="18" charset="-128"/>
              <a:ea typeface="UD デジタル 教科書体 NP-B" panose="02020700000000000000" pitchFamily="18" charset="-128"/>
            </a:endParaRPr>
          </a:p>
          <a:p>
            <a:r>
              <a:rPr lang="en-US" altLang="ja-JP" sz="2800" dirty="0">
                <a:latin typeface="UD デジタル 教科書体 NP-B" panose="02020700000000000000" pitchFamily="18" charset="-128"/>
                <a:ea typeface="UD デジタル 教科書体 NP-B" panose="02020700000000000000" pitchFamily="18" charset="-128"/>
              </a:rPr>
              <a:t>1</a:t>
            </a:r>
            <a:r>
              <a:rPr lang="ja-JP" altLang="en-US" sz="2800" dirty="0">
                <a:latin typeface="UD デジタル 教科書体 NP-B" panose="02020700000000000000" pitchFamily="18" charset="-128"/>
                <a:ea typeface="UD デジタル 教科書体 NP-B" panose="02020700000000000000" pitchFamily="18" charset="-128"/>
              </a:rPr>
              <a:t>セット</a:t>
            </a:r>
            <a:r>
              <a:rPr lang="en-US" altLang="ja-JP" sz="2800" dirty="0">
                <a:latin typeface="UD デジタル 教科書体 NP-B" panose="02020700000000000000" pitchFamily="18" charset="-128"/>
                <a:ea typeface="UD デジタル 教科書体 NP-B" panose="02020700000000000000" pitchFamily="18" charset="-128"/>
              </a:rPr>
              <a:t>3</a:t>
            </a:r>
            <a:r>
              <a:rPr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5" name="テキスト ボックス 4"/>
          <p:cNvSpPr txBox="1"/>
          <p:nvPr/>
        </p:nvSpPr>
        <p:spPr>
          <a:xfrm>
            <a:off x="3059807" y="3586053"/>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2</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6</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6" name="テキスト ボックス 5"/>
          <p:cNvSpPr txBox="1"/>
          <p:nvPr/>
        </p:nvSpPr>
        <p:spPr>
          <a:xfrm>
            <a:off x="624506" y="4773274"/>
            <a:ext cx="2130711" cy="954107"/>
          </a:xfrm>
          <a:prstGeom prst="rect">
            <a:avLst/>
          </a:prstGeom>
          <a:noFill/>
          <a:ln>
            <a:solidFill>
              <a:schemeClr val="tx1"/>
            </a:solidFill>
          </a:ln>
        </p:spPr>
        <p:txBody>
          <a:bodyPr wrap="none" rtlCol="0">
            <a:spAutoFit/>
          </a:bodyPr>
          <a:lstStyle/>
          <a:p>
            <a:r>
              <a:rPr kumimoji="1" lang="ja-JP" altLang="en-US" sz="2800" dirty="0">
                <a:latin typeface="UD デジタル 教科書体 NP-B" panose="02020700000000000000" pitchFamily="18" charset="-128"/>
                <a:ea typeface="UD デジタル 教科書体 NP-B" panose="02020700000000000000" pitchFamily="18" charset="-128"/>
              </a:rPr>
              <a:t>キャップ</a:t>
            </a:r>
            <a:endParaRPr kumimoji="1" lang="en-US" altLang="ja-JP" sz="2800" dirty="0">
              <a:latin typeface="UD デジタル 教科書体 NP-B" panose="02020700000000000000" pitchFamily="18" charset="-128"/>
              <a:ea typeface="UD デジタル 教科書体 NP-B" panose="02020700000000000000" pitchFamily="18" charset="-128"/>
            </a:endParaRPr>
          </a:p>
          <a:p>
            <a:r>
              <a:rPr lang="en-US" altLang="ja-JP" sz="2800" dirty="0">
                <a:latin typeface="UD デジタル 教科書体 NP-B" panose="02020700000000000000" pitchFamily="18" charset="-128"/>
                <a:ea typeface="UD デジタル 教科書体 NP-B" panose="02020700000000000000" pitchFamily="18" charset="-128"/>
              </a:rPr>
              <a:t>1</a:t>
            </a:r>
            <a:r>
              <a:rPr lang="ja-JP" altLang="en-US" sz="2800" dirty="0">
                <a:latin typeface="UD デジタル 教科書体 NP-B" panose="02020700000000000000" pitchFamily="18" charset="-128"/>
                <a:ea typeface="UD デジタル 教科書体 NP-B" panose="02020700000000000000" pitchFamily="18" charset="-128"/>
              </a:rPr>
              <a:t>セット</a:t>
            </a:r>
            <a:r>
              <a:rPr lang="en-US" altLang="ja-JP" sz="2800" dirty="0">
                <a:latin typeface="UD デジタル 教科書体 NP-B" panose="02020700000000000000" pitchFamily="18" charset="-128"/>
                <a:ea typeface="UD デジタル 教科書体 NP-B" panose="02020700000000000000" pitchFamily="18" charset="-128"/>
              </a:rPr>
              <a:t>5</a:t>
            </a:r>
            <a:r>
              <a:rPr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9" name="テキスト ボックス 8"/>
          <p:cNvSpPr txBox="1"/>
          <p:nvPr/>
        </p:nvSpPr>
        <p:spPr>
          <a:xfrm>
            <a:off x="3059807" y="4768671"/>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2</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10</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0" name="テキスト ボックス 9"/>
          <p:cNvSpPr txBox="1"/>
          <p:nvPr/>
        </p:nvSpPr>
        <p:spPr>
          <a:xfrm>
            <a:off x="4794596" y="3574067"/>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3</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9</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1" name="テキスト ボックス 10"/>
          <p:cNvSpPr txBox="1"/>
          <p:nvPr/>
        </p:nvSpPr>
        <p:spPr>
          <a:xfrm>
            <a:off x="4794596" y="4756685"/>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3</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15</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2" name="テキスト ボックス 11"/>
          <p:cNvSpPr txBox="1"/>
          <p:nvPr/>
        </p:nvSpPr>
        <p:spPr>
          <a:xfrm>
            <a:off x="6529385" y="3574067"/>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4</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12</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3" name="テキスト ボックス 12"/>
          <p:cNvSpPr txBox="1"/>
          <p:nvPr/>
        </p:nvSpPr>
        <p:spPr>
          <a:xfrm>
            <a:off x="6529385" y="4756685"/>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4</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20</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4" name="テキスト ボックス 13"/>
          <p:cNvSpPr txBox="1"/>
          <p:nvPr/>
        </p:nvSpPr>
        <p:spPr>
          <a:xfrm>
            <a:off x="8264174" y="3586053"/>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5</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15</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5" name="テキスト ボックス 14"/>
          <p:cNvSpPr txBox="1"/>
          <p:nvPr/>
        </p:nvSpPr>
        <p:spPr>
          <a:xfrm>
            <a:off x="8264174" y="4768671"/>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5</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25</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6" name="テキスト ボックス 15"/>
          <p:cNvSpPr txBox="1"/>
          <p:nvPr/>
        </p:nvSpPr>
        <p:spPr>
          <a:xfrm>
            <a:off x="9998963" y="3586053"/>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6</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18</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7" name="テキスト ボックス 16"/>
          <p:cNvSpPr txBox="1"/>
          <p:nvPr/>
        </p:nvSpPr>
        <p:spPr>
          <a:xfrm>
            <a:off x="9998963" y="4768671"/>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6</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30</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Tree>
    <p:extLst>
      <p:ext uri="{BB962C8B-B14F-4D97-AF65-F5344CB8AC3E}">
        <p14:creationId xmlns:p14="http://schemas.microsoft.com/office/powerpoint/2010/main" val="1862888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1500"/>
                                        <p:tgtEl>
                                          <p:spTgt spid="5"/>
                                        </p:tgtEl>
                                      </p:cBhvr>
                                    </p:animEffect>
                                  </p:childTnLst>
                                </p:cTn>
                              </p:par>
                            </p:childTnLst>
                          </p:cTn>
                        </p:par>
                        <p:par>
                          <p:cTn id="8" fill="hold">
                            <p:stCondLst>
                              <p:cond delay="1500"/>
                            </p:stCondLst>
                            <p:childTnLst>
                              <p:par>
                                <p:cTn id="9" presetID="22" presetClass="entr" presetSubtype="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1250"/>
                                        <p:tgtEl>
                                          <p:spTgt spid="10"/>
                                        </p:tgtEl>
                                      </p:cBhvr>
                                    </p:animEffect>
                                  </p:childTnLst>
                                </p:cTn>
                              </p:par>
                            </p:childTnLst>
                          </p:cTn>
                        </p:par>
                        <p:par>
                          <p:cTn id="12" fill="hold">
                            <p:stCondLst>
                              <p:cond delay="2750"/>
                            </p:stCondLst>
                            <p:childTnLst>
                              <p:par>
                                <p:cTn id="13" presetID="22" presetClass="entr" presetSubtype="1"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up)">
                                      <p:cBhvr>
                                        <p:cTn id="15" dur="1250"/>
                                        <p:tgtEl>
                                          <p:spTgt spid="12"/>
                                        </p:tgtEl>
                                      </p:cBhvr>
                                    </p:animEffect>
                                  </p:childTnLst>
                                </p:cTn>
                              </p:par>
                            </p:childTnLst>
                          </p:cTn>
                        </p:par>
                        <p:par>
                          <p:cTn id="16" fill="hold">
                            <p:stCondLst>
                              <p:cond delay="4000"/>
                            </p:stCondLst>
                            <p:childTnLst>
                              <p:par>
                                <p:cTn id="17" presetID="22" presetClass="entr" presetSubtype="1"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up)">
                                      <p:cBhvr>
                                        <p:cTn id="19" dur="1250"/>
                                        <p:tgtEl>
                                          <p:spTgt spid="14"/>
                                        </p:tgtEl>
                                      </p:cBhvr>
                                    </p:animEffect>
                                  </p:childTnLst>
                                </p:cTn>
                              </p:par>
                            </p:childTnLst>
                          </p:cTn>
                        </p:par>
                        <p:par>
                          <p:cTn id="20" fill="hold">
                            <p:stCondLst>
                              <p:cond delay="5250"/>
                            </p:stCondLst>
                            <p:childTnLst>
                              <p:par>
                                <p:cTn id="21" presetID="22" presetClass="entr" presetSubtype="1" fill="hold" grpId="0" nodeType="after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up)">
                                      <p:cBhvr>
                                        <p:cTn id="23" dur="125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ipe(up)">
                                      <p:cBhvr>
                                        <p:cTn id="28" dur="1500"/>
                                        <p:tgtEl>
                                          <p:spTgt spid="9"/>
                                        </p:tgtEl>
                                      </p:cBhvr>
                                    </p:animEffect>
                                  </p:childTnLst>
                                </p:cTn>
                              </p:par>
                            </p:childTnLst>
                          </p:cTn>
                        </p:par>
                        <p:par>
                          <p:cTn id="29" fill="hold">
                            <p:stCondLst>
                              <p:cond delay="1500"/>
                            </p:stCondLst>
                            <p:childTnLst>
                              <p:par>
                                <p:cTn id="30" presetID="22" presetClass="entr" presetSubtype="1"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up)">
                                      <p:cBhvr>
                                        <p:cTn id="32" dur="1250"/>
                                        <p:tgtEl>
                                          <p:spTgt spid="11"/>
                                        </p:tgtEl>
                                      </p:cBhvr>
                                    </p:animEffect>
                                  </p:childTnLst>
                                </p:cTn>
                              </p:par>
                            </p:childTnLst>
                          </p:cTn>
                        </p:par>
                        <p:par>
                          <p:cTn id="33" fill="hold">
                            <p:stCondLst>
                              <p:cond delay="2750"/>
                            </p:stCondLst>
                            <p:childTnLst>
                              <p:par>
                                <p:cTn id="34" presetID="22" presetClass="entr" presetSubtype="1" fill="hold" grpId="0" nodeType="after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wipe(up)">
                                      <p:cBhvr>
                                        <p:cTn id="36" dur="1250"/>
                                        <p:tgtEl>
                                          <p:spTgt spid="13"/>
                                        </p:tgtEl>
                                      </p:cBhvr>
                                    </p:animEffect>
                                  </p:childTnLst>
                                </p:cTn>
                              </p:par>
                            </p:childTnLst>
                          </p:cTn>
                        </p:par>
                        <p:par>
                          <p:cTn id="37" fill="hold">
                            <p:stCondLst>
                              <p:cond delay="4000"/>
                            </p:stCondLst>
                            <p:childTnLst>
                              <p:par>
                                <p:cTn id="38" presetID="22" presetClass="entr" presetSubtype="1" fill="hold" grpId="0" nodeType="after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up)">
                                      <p:cBhvr>
                                        <p:cTn id="40" dur="1250"/>
                                        <p:tgtEl>
                                          <p:spTgt spid="15"/>
                                        </p:tgtEl>
                                      </p:cBhvr>
                                    </p:animEffect>
                                  </p:childTnLst>
                                </p:cTn>
                              </p:par>
                            </p:childTnLst>
                          </p:cTn>
                        </p:par>
                        <p:par>
                          <p:cTn id="41" fill="hold">
                            <p:stCondLst>
                              <p:cond delay="5250"/>
                            </p:stCondLst>
                            <p:childTnLst>
                              <p:par>
                                <p:cTn id="42" presetID="22" presetClass="entr" presetSubtype="1" fill="hold" grpId="0" nodeType="after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wipe(up)">
                                      <p:cBhvr>
                                        <p:cTn id="44" dur="125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71739" y="600502"/>
            <a:ext cx="9143911" cy="769441"/>
          </a:xfrm>
          <a:prstGeom prst="rect">
            <a:avLst/>
          </a:prstGeom>
          <a:noFill/>
          <a:ln>
            <a:solidFill>
              <a:schemeClr val="accent1"/>
            </a:solidFill>
          </a:ln>
        </p:spPr>
        <p:txBody>
          <a:bodyPr wrap="square" rtlCol="0">
            <a:spAutoFit/>
          </a:bodyPr>
          <a:lstStyle/>
          <a:p>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最小</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公倍数はどんな時に使えるの</a:t>
            </a:r>
          </a:p>
        </p:txBody>
      </p:sp>
      <p:sp>
        <p:nvSpPr>
          <p:cNvPr id="3" name="テキスト ボックス 2"/>
          <p:cNvSpPr txBox="1"/>
          <p:nvPr/>
        </p:nvSpPr>
        <p:spPr>
          <a:xfrm>
            <a:off x="748674" y="1535583"/>
            <a:ext cx="10767051" cy="1754326"/>
          </a:xfrm>
          <a:prstGeom prst="rect">
            <a:avLst/>
          </a:prstGeom>
          <a:noFill/>
          <a:ln>
            <a:solidFill>
              <a:schemeClr val="bg2">
                <a:lumMod val="75000"/>
              </a:schemeClr>
            </a:solidFill>
          </a:ln>
        </p:spPr>
        <p:txBody>
          <a:bodyPr wrap="square" rtlCol="0">
            <a:spAutoFit/>
          </a:bodyPr>
          <a:lstStyle/>
          <a:p>
            <a:r>
              <a:rPr lang="en-US" altLang="ja-JP" sz="3600" dirty="0">
                <a:latin typeface="UD デジタル 教科書体 NP-B" panose="02020700000000000000" pitchFamily="18" charset="-128"/>
                <a:ea typeface="UD デジタル 教科書体 NP-B" panose="02020700000000000000" pitchFamily="18" charset="-128"/>
              </a:rPr>
              <a:t>1</a:t>
            </a:r>
            <a:r>
              <a:rPr lang="ja-JP" altLang="en-US" sz="3600" dirty="0">
                <a:latin typeface="UD デジタル 教科書体 NP-B" panose="02020700000000000000" pitchFamily="18" charset="-128"/>
                <a:ea typeface="UD デジタル 教科書体 NP-B" panose="02020700000000000000" pitchFamily="18" charset="-128"/>
              </a:rPr>
              <a:t>セット</a:t>
            </a:r>
            <a:r>
              <a:rPr lang="en-US" altLang="ja-JP" sz="3600" dirty="0">
                <a:latin typeface="UD デジタル 教科書体 NP-B" panose="02020700000000000000" pitchFamily="18" charset="-128"/>
                <a:ea typeface="UD デジタル 教科書体 NP-B" panose="02020700000000000000" pitchFamily="18" charset="-128"/>
              </a:rPr>
              <a:t>3</a:t>
            </a:r>
            <a:r>
              <a:rPr lang="ja-JP" altLang="en-US" sz="3600" dirty="0">
                <a:latin typeface="UD デジタル 教科書体 NP-B" panose="02020700000000000000" pitchFamily="18" charset="-128"/>
                <a:ea typeface="UD デジタル 教科書体 NP-B" panose="02020700000000000000" pitchFamily="18" charset="-128"/>
              </a:rPr>
              <a:t>本入りの鉛筆と、</a:t>
            </a:r>
            <a:r>
              <a:rPr lang="en-US" altLang="ja-JP" sz="3600" dirty="0">
                <a:latin typeface="UD デジタル 教科書体 NP-B" panose="02020700000000000000" pitchFamily="18" charset="-128"/>
                <a:ea typeface="UD デジタル 教科書体 NP-B" panose="02020700000000000000" pitchFamily="18" charset="-128"/>
              </a:rPr>
              <a:t>1</a:t>
            </a:r>
            <a:r>
              <a:rPr lang="ja-JP" altLang="en-US" sz="3600" dirty="0">
                <a:latin typeface="UD デジタル 教科書体 NP-B" panose="02020700000000000000" pitchFamily="18" charset="-128"/>
                <a:ea typeface="UD デジタル 教科書体 NP-B" panose="02020700000000000000" pitchFamily="18" charset="-128"/>
              </a:rPr>
              <a:t>セット</a:t>
            </a:r>
            <a:r>
              <a:rPr lang="en-US" altLang="ja-JP" sz="3600" dirty="0">
                <a:latin typeface="UD デジタル 教科書体 NP-B" panose="02020700000000000000" pitchFamily="18" charset="-128"/>
                <a:ea typeface="UD デジタル 教科書体 NP-B" panose="02020700000000000000" pitchFamily="18" charset="-128"/>
              </a:rPr>
              <a:t>5</a:t>
            </a:r>
            <a:r>
              <a:rPr lang="ja-JP" altLang="en-US" sz="3600" dirty="0">
                <a:latin typeface="UD デジタル 教科書体 NP-B" panose="02020700000000000000" pitchFamily="18" charset="-128"/>
                <a:ea typeface="UD デジタル 教科書体 NP-B" panose="02020700000000000000" pitchFamily="18" charset="-128"/>
              </a:rPr>
              <a:t>本入りのキャップがあります。それぞれ何セットずつ買えば鉛筆とキャップの数が等しくなりますか。</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4" name="テキスト ボックス 3"/>
          <p:cNvSpPr txBox="1"/>
          <p:nvPr/>
        </p:nvSpPr>
        <p:spPr>
          <a:xfrm>
            <a:off x="624506" y="3574067"/>
            <a:ext cx="2130711" cy="954107"/>
          </a:xfrm>
          <a:prstGeom prst="rect">
            <a:avLst/>
          </a:prstGeom>
          <a:noFill/>
          <a:ln>
            <a:solidFill>
              <a:schemeClr val="tx1"/>
            </a:solidFill>
          </a:ln>
        </p:spPr>
        <p:txBody>
          <a:bodyPr wrap="none" rtlCol="0">
            <a:spAutoFit/>
          </a:bodyPr>
          <a:lstStyle/>
          <a:p>
            <a:r>
              <a:rPr kumimoji="1" lang="ja-JP" altLang="en-US" sz="2800" dirty="0">
                <a:latin typeface="UD デジタル 教科書体 NP-B" panose="02020700000000000000" pitchFamily="18" charset="-128"/>
                <a:ea typeface="UD デジタル 教科書体 NP-B" panose="02020700000000000000" pitchFamily="18" charset="-128"/>
              </a:rPr>
              <a:t>鉛筆</a:t>
            </a:r>
            <a:endParaRPr kumimoji="1" lang="en-US" altLang="ja-JP" sz="2800" dirty="0">
              <a:latin typeface="UD デジタル 教科書体 NP-B" panose="02020700000000000000" pitchFamily="18" charset="-128"/>
              <a:ea typeface="UD デジタル 教科書体 NP-B" panose="02020700000000000000" pitchFamily="18" charset="-128"/>
            </a:endParaRPr>
          </a:p>
          <a:p>
            <a:r>
              <a:rPr lang="en-US" altLang="ja-JP" sz="2800" dirty="0">
                <a:latin typeface="UD デジタル 教科書体 NP-B" panose="02020700000000000000" pitchFamily="18" charset="-128"/>
                <a:ea typeface="UD デジタル 教科書体 NP-B" panose="02020700000000000000" pitchFamily="18" charset="-128"/>
              </a:rPr>
              <a:t>1</a:t>
            </a:r>
            <a:r>
              <a:rPr lang="ja-JP" altLang="en-US" sz="2800" dirty="0">
                <a:latin typeface="UD デジタル 教科書体 NP-B" panose="02020700000000000000" pitchFamily="18" charset="-128"/>
                <a:ea typeface="UD デジタル 教科書体 NP-B" panose="02020700000000000000" pitchFamily="18" charset="-128"/>
              </a:rPr>
              <a:t>セット</a:t>
            </a:r>
            <a:r>
              <a:rPr lang="en-US" altLang="ja-JP" sz="2800" dirty="0">
                <a:latin typeface="UD デジタル 教科書体 NP-B" panose="02020700000000000000" pitchFamily="18" charset="-128"/>
                <a:ea typeface="UD デジタル 教科書体 NP-B" panose="02020700000000000000" pitchFamily="18" charset="-128"/>
              </a:rPr>
              <a:t>3</a:t>
            </a:r>
            <a:r>
              <a:rPr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5" name="テキスト ボックス 4"/>
          <p:cNvSpPr txBox="1"/>
          <p:nvPr/>
        </p:nvSpPr>
        <p:spPr>
          <a:xfrm>
            <a:off x="3059807" y="3586053"/>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2</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6</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6" name="テキスト ボックス 5"/>
          <p:cNvSpPr txBox="1"/>
          <p:nvPr/>
        </p:nvSpPr>
        <p:spPr>
          <a:xfrm>
            <a:off x="624506" y="4773274"/>
            <a:ext cx="2130711" cy="954107"/>
          </a:xfrm>
          <a:prstGeom prst="rect">
            <a:avLst/>
          </a:prstGeom>
          <a:noFill/>
          <a:ln>
            <a:solidFill>
              <a:schemeClr val="tx1"/>
            </a:solidFill>
          </a:ln>
        </p:spPr>
        <p:txBody>
          <a:bodyPr wrap="none" rtlCol="0">
            <a:spAutoFit/>
          </a:bodyPr>
          <a:lstStyle/>
          <a:p>
            <a:r>
              <a:rPr kumimoji="1" lang="ja-JP" altLang="en-US" sz="2800" dirty="0">
                <a:latin typeface="UD デジタル 教科書体 NP-B" panose="02020700000000000000" pitchFamily="18" charset="-128"/>
                <a:ea typeface="UD デジタル 教科書体 NP-B" panose="02020700000000000000" pitchFamily="18" charset="-128"/>
              </a:rPr>
              <a:t>キャップ</a:t>
            </a:r>
            <a:endParaRPr kumimoji="1" lang="en-US" altLang="ja-JP" sz="2800" dirty="0">
              <a:latin typeface="UD デジタル 教科書体 NP-B" panose="02020700000000000000" pitchFamily="18" charset="-128"/>
              <a:ea typeface="UD デジタル 教科書体 NP-B" panose="02020700000000000000" pitchFamily="18" charset="-128"/>
            </a:endParaRPr>
          </a:p>
          <a:p>
            <a:r>
              <a:rPr lang="en-US" altLang="ja-JP" sz="2800" dirty="0">
                <a:latin typeface="UD デジタル 教科書体 NP-B" panose="02020700000000000000" pitchFamily="18" charset="-128"/>
                <a:ea typeface="UD デジタル 教科書体 NP-B" panose="02020700000000000000" pitchFamily="18" charset="-128"/>
              </a:rPr>
              <a:t>1</a:t>
            </a:r>
            <a:r>
              <a:rPr lang="ja-JP" altLang="en-US" sz="2800" dirty="0">
                <a:latin typeface="UD デジタル 教科書体 NP-B" panose="02020700000000000000" pitchFamily="18" charset="-128"/>
                <a:ea typeface="UD デジタル 教科書体 NP-B" panose="02020700000000000000" pitchFamily="18" charset="-128"/>
              </a:rPr>
              <a:t>セット</a:t>
            </a:r>
            <a:r>
              <a:rPr lang="en-US" altLang="ja-JP" sz="2800" dirty="0">
                <a:latin typeface="UD デジタル 教科書体 NP-B" panose="02020700000000000000" pitchFamily="18" charset="-128"/>
                <a:ea typeface="UD デジタル 教科書体 NP-B" panose="02020700000000000000" pitchFamily="18" charset="-128"/>
              </a:rPr>
              <a:t>5</a:t>
            </a:r>
            <a:r>
              <a:rPr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9" name="テキスト ボックス 8"/>
          <p:cNvSpPr txBox="1"/>
          <p:nvPr/>
        </p:nvSpPr>
        <p:spPr>
          <a:xfrm>
            <a:off x="3059807" y="4768671"/>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2</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10</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0" name="テキスト ボックス 9"/>
          <p:cNvSpPr txBox="1"/>
          <p:nvPr/>
        </p:nvSpPr>
        <p:spPr>
          <a:xfrm>
            <a:off x="4794596" y="3574067"/>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3</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9</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1" name="テキスト ボックス 10"/>
          <p:cNvSpPr txBox="1"/>
          <p:nvPr/>
        </p:nvSpPr>
        <p:spPr>
          <a:xfrm>
            <a:off x="4794596" y="4756685"/>
            <a:ext cx="1516762" cy="954107"/>
          </a:xfrm>
          <a:prstGeom prst="rect">
            <a:avLst/>
          </a:prstGeom>
          <a:solidFill>
            <a:schemeClr val="accent4">
              <a:lumMod val="40000"/>
              <a:lumOff val="60000"/>
            </a:schemeClr>
          </a:solid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3</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15</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2" name="テキスト ボックス 11"/>
          <p:cNvSpPr txBox="1"/>
          <p:nvPr/>
        </p:nvSpPr>
        <p:spPr>
          <a:xfrm>
            <a:off x="6529385" y="3574067"/>
            <a:ext cx="1516762" cy="954107"/>
          </a:xfrm>
          <a:prstGeom prst="rect">
            <a:avLst/>
          </a:prstGeom>
          <a:no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4</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12</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4" name="テキスト ボックス 13"/>
          <p:cNvSpPr txBox="1"/>
          <p:nvPr/>
        </p:nvSpPr>
        <p:spPr>
          <a:xfrm>
            <a:off x="8264174" y="3586053"/>
            <a:ext cx="1516762" cy="954107"/>
          </a:xfrm>
          <a:prstGeom prst="rect">
            <a:avLst/>
          </a:prstGeom>
          <a:solidFill>
            <a:schemeClr val="accent4">
              <a:lumMod val="40000"/>
              <a:lumOff val="60000"/>
            </a:schemeClr>
          </a:solid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5</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15</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6" name="テキスト ボックス 15"/>
          <p:cNvSpPr txBox="1"/>
          <p:nvPr/>
        </p:nvSpPr>
        <p:spPr>
          <a:xfrm>
            <a:off x="9998963" y="3586053"/>
            <a:ext cx="1771639" cy="954107"/>
          </a:xfrm>
          <a:prstGeom prst="rect">
            <a:avLst/>
          </a:prstGeom>
          <a:solidFill>
            <a:schemeClr val="accent1">
              <a:lumMod val="40000"/>
              <a:lumOff val="60000"/>
            </a:schemeClr>
          </a:solid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10</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30</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7" name="テキスト ボックス 16"/>
          <p:cNvSpPr txBox="1"/>
          <p:nvPr/>
        </p:nvSpPr>
        <p:spPr>
          <a:xfrm>
            <a:off x="9998963" y="4768671"/>
            <a:ext cx="1516762" cy="954107"/>
          </a:xfrm>
          <a:prstGeom prst="rect">
            <a:avLst/>
          </a:prstGeom>
          <a:solidFill>
            <a:schemeClr val="accent1">
              <a:lumMod val="40000"/>
              <a:lumOff val="60000"/>
            </a:schemeClr>
          </a:solid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6</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30</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Tree>
    <p:extLst>
      <p:ext uri="{BB962C8B-B14F-4D97-AF65-F5344CB8AC3E}">
        <p14:creationId xmlns:p14="http://schemas.microsoft.com/office/powerpoint/2010/main" val="2767140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1750"/>
                                        <p:tgtEl>
                                          <p:spTgt spid="16"/>
                                        </p:tgtEl>
                                      </p:cBhvr>
                                    </p:animEffect>
                                  </p:childTnLst>
                                </p:cTn>
                              </p:par>
                            </p:childTnLst>
                          </p:cTn>
                        </p:par>
                        <p:par>
                          <p:cTn id="8" fill="hold">
                            <p:stCondLst>
                              <p:cond delay="1750"/>
                            </p:stCondLst>
                            <p:childTnLst>
                              <p:par>
                                <p:cTn id="9" presetID="22" presetClass="entr" presetSubtype="1" fill="hold" grpId="0"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wipe(up)">
                                      <p:cBhvr>
                                        <p:cTn id="11" dur="175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71739" y="600502"/>
            <a:ext cx="9143911" cy="769441"/>
          </a:xfrm>
          <a:prstGeom prst="rect">
            <a:avLst/>
          </a:prstGeom>
          <a:noFill/>
          <a:ln>
            <a:solidFill>
              <a:schemeClr val="accent1"/>
            </a:solidFill>
          </a:ln>
        </p:spPr>
        <p:txBody>
          <a:bodyPr wrap="square" rtlCol="0">
            <a:spAutoFit/>
          </a:bodyPr>
          <a:lstStyle/>
          <a:p>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最小</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公倍数はどんな時に使えるの</a:t>
            </a:r>
          </a:p>
        </p:txBody>
      </p:sp>
      <p:sp>
        <p:nvSpPr>
          <p:cNvPr id="3" name="テキスト ボックス 2"/>
          <p:cNvSpPr txBox="1"/>
          <p:nvPr/>
        </p:nvSpPr>
        <p:spPr>
          <a:xfrm>
            <a:off x="748674" y="1535583"/>
            <a:ext cx="10767051" cy="1754326"/>
          </a:xfrm>
          <a:prstGeom prst="rect">
            <a:avLst/>
          </a:prstGeom>
          <a:noFill/>
          <a:ln>
            <a:solidFill>
              <a:schemeClr val="bg2">
                <a:lumMod val="75000"/>
              </a:schemeClr>
            </a:solidFill>
          </a:ln>
        </p:spPr>
        <p:txBody>
          <a:bodyPr wrap="square" rtlCol="0">
            <a:spAutoFit/>
          </a:bodyPr>
          <a:lstStyle/>
          <a:p>
            <a:r>
              <a:rPr lang="en-US" altLang="ja-JP" sz="3600" dirty="0">
                <a:latin typeface="UD デジタル 教科書体 NP-B" panose="02020700000000000000" pitchFamily="18" charset="-128"/>
                <a:ea typeface="UD デジタル 教科書体 NP-B" panose="02020700000000000000" pitchFamily="18" charset="-128"/>
              </a:rPr>
              <a:t>1</a:t>
            </a:r>
            <a:r>
              <a:rPr lang="ja-JP" altLang="en-US" sz="3600" dirty="0">
                <a:latin typeface="UD デジタル 教科書体 NP-B" panose="02020700000000000000" pitchFamily="18" charset="-128"/>
                <a:ea typeface="UD デジタル 教科書体 NP-B" panose="02020700000000000000" pitchFamily="18" charset="-128"/>
              </a:rPr>
              <a:t>セット</a:t>
            </a:r>
            <a:r>
              <a:rPr lang="en-US" altLang="ja-JP" sz="3600" dirty="0">
                <a:latin typeface="UD デジタル 教科書体 NP-B" panose="02020700000000000000" pitchFamily="18" charset="-128"/>
                <a:ea typeface="UD デジタル 教科書体 NP-B" panose="02020700000000000000" pitchFamily="18" charset="-128"/>
              </a:rPr>
              <a:t>3</a:t>
            </a:r>
            <a:r>
              <a:rPr lang="ja-JP" altLang="en-US" sz="3600" dirty="0">
                <a:latin typeface="UD デジタル 教科書体 NP-B" panose="02020700000000000000" pitchFamily="18" charset="-128"/>
                <a:ea typeface="UD デジタル 教科書体 NP-B" panose="02020700000000000000" pitchFamily="18" charset="-128"/>
              </a:rPr>
              <a:t>本入りの鉛筆と、</a:t>
            </a:r>
            <a:r>
              <a:rPr lang="en-US" altLang="ja-JP" sz="3600" dirty="0">
                <a:latin typeface="UD デジタル 教科書体 NP-B" panose="02020700000000000000" pitchFamily="18" charset="-128"/>
                <a:ea typeface="UD デジタル 教科書体 NP-B" panose="02020700000000000000" pitchFamily="18" charset="-128"/>
              </a:rPr>
              <a:t>1</a:t>
            </a:r>
            <a:r>
              <a:rPr lang="ja-JP" altLang="en-US" sz="3600" dirty="0">
                <a:latin typeface="UD デジタル 教科書体 NP-B" panose="02020700000000000000" pitchFamily="18" charset="-128"/>
                <a:ea typeface="UD デジタル 教科書体 NP-B" panose="02020700000000000000" pitchFamily="18" charset="-128"/>
              </a:rPr>
              <a:t>セット</a:t>
            </a:r>
            <a:r>
              <a:rPr lang="en-US" altLang="ja-JP" sz="3600" dirty="0">
                <a:latin typeface="UD デジタル 教科書体 NP-B" panose="02020700000000000000" pitchFamily="18" charset="-128"/>
                <a:ea typeface="UD デジタル 教科書体 NP-B" panose="02020700000000000000" pitchFamily="18" charset="-128"/>
              </a:rPr>
              <a:t>5</a:t>
            </a:r>
            <a:r>
              <a:rPr lang="ja-JP" altLang="en-US" sz="3600" dirty="0">
                <a:latin typeface="UD デジタル 教科書体 NP-B" panose="02020700000000000000" pitchFamily="18" charset="-128"/>
                <a:ea typeface="UD デジタル 教科書体 NP-B" panose="02020700000000000000" pitchFamily="18" charset="-128"/>
              </a:rPr>
              <a:t>本入りのキャップがあります。それぞれ何セットずつ買えば鉛筆とキャップの数が等しくなりますか。</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4" name="テキスト ボックス 3"/>
          <p:cNvSpPr txBox="1"/>
          <p:nvPr/>
        </p:nvSpPr>
        <p:spPr>
          <a:xfrm>
            <a:off x="624506" y="3574067"/>
            <a:ext cx="2130711" cy="954107"/>
          </a:xfrm>
          <a:prstGeom prst="rect">
            <a:avLst/>
          </a:prstGeom>
          <a:noFill/>
          <a:ln>
            <a:solidFill>
              <a:schemeClr val="tx1"/>
            </a:solidFill>
          </a:ln>
        </p:spPr>
        <p:txBody>
          <a:bodyPr wrap="none" rtlCol="0">
            <a:spAutoFit/>
          </a:bodyPr>
          <a:lstStyle/>
          <a:p>
            <a:r>
              <a:rPr kumimoji="1" lang="ja-JP" altLang="en-US" sz="2800" dirty="0">
                <a:latin typeface="UD デジタル 教科書体 NP-B" panose="02020700000000000000" pitchFamily="18" charset="-128"/>
                <a:ea typeface="UD デジタル 教科書体 NP-B" panose="02020700000000000000" pitchFamily="18" charset="-128"/>
              </a:rPr>
              <a:t>鉛筆</a:t>
            </a:r>
            <a:endParaRPr kumimoji="1" lang="en-US" altLang="ja-JP" sz="2800" dirty="0">
              <a:latin typeface="UD デジタル 教科書体 NP-B" panose="02020700000000000000" pitchFamily="18" charset="-128"/>
              <a:ea typeface="UD デジタル 教科書体 NP-B" panose="02020700000000000000" pitchFamily="18" charset="-128"/>
            </a:endParaRPr>
          </a:p>
          <a:p>
            <a:r>
              <a:rPr lang="en-US" altLang="ja-JP" sz="2800" dirty="0">
                <a:latin typeface="UD デジタル 教科書体 NP-B" panose="02020700000000000000" pitchFamily="18" charset="-128"/>
                <a:ea typeface="UD デジタル 教科書体 NP-B" panose="02020700000000000000" pitchFamily="18" charset="-128"/>
              </a:rPr>
              <a:t>1</a:t>
            </a:r>
            <a:r>
              <a:rPr lang="ja-JP" altLang="en-US" sz="2800" dirty="0">
                <a:latin typeface="UD デジタル 教科書体 NP-B" panose="02020700000000000000" pitchFamily="18" charset="-128"/>
                <a:ea typeface="UD デジタル 教科書体 NP-B" panose="02020700000000000000" pitchFamily="18" charset="-128"/>
              </a:rPr>
              <a:t>セット</a:t>
            </a:r>
            <a:r>
              <a:rPr lang="en-US" altLang="ja-JP" sz="2800" dirty="0">
                <a:latin typeface="UD デジタル 教科書体 NP-B" panose="02020700000000000000" pitchFamily="18" charset="-128"/>
                <a:ea typeface="UD デジタル 教科書体 NP-B" panose="02020700000000000000" pitchFamily="18" charset="-128"/>
              </a:rPr>
              <a:t>3</a:t>
            </a:r>
            <a:r>
              <a:rPr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6" name="テキスト ボックス 5"/>
          <p:cNvSpPr txBox="1"/>
          <p:nvPr/>
        </p:nvSpPr>
        <p:spPr>
          <a:xfrm>
            <a:off x="624506" y="4773274"/>
            <a:ext cx="2130711" cy="954107"/>
          </a:xfrm>
          <a:prstGeom prst="rect">
            <a:avLst/>
          </a:prstGeom>
          <a:noFill/>
          <a:ln>
            <a:solidFill>
              <a:schemeClr val="tx1"/>
            </a:solidFill>
          </a:ln>
        </p:spPr>
        <p:txBody>
          <a:bodyPr wrap="none" rtlCol="0">
            <a:spAutoFit/>
          </a:bodyPr>
          <a:lstStyle/>
          <a:p>
            <a:r>
              <a:rPr kumimoji="1" lang="ja-JP" altLang="en-US" sz="2800" dirty="0">
                <a:latin typeface="UD デジタル 教科書体 NP-B" panose="02020700000000000000" pitchFamily="18" charset="-128"/>
                <a:ea typeface="UD デジタル 教科書体 NP-B" panose="02020700000000000000" pitchFamily="18" charset="-128"/>
              </a:rPr>
              <a:t>キャップ</a:t>
            </a:r>
            <a:endParaRPr kumimoji="1" lang="en-US" altLang="ja-JP" sz="2800" dirty="0">
              <a:latin typeface="UD デジタル 教科書体 NP-B" panose="02020700000000000000" pitchFamily="18" charset="-128"/>
              <a:ea typeface="UD デジタル 教科書体 NP-B" panose="02020700000000000000" pitchFamily="18" charset="-128"/>
            </a:endParaRPr>
          </a:p>
          <a:p>
            <a:r>
              <a:rPr lang="en-US" altLang="ja-JP" sz="2800" dirty="0">
                <a:latin typeface="UD デジタル 教科書体 NP-B" panose="02020700000000000000" pitchFamily="18" charset="-128"/>
                <a:ea typeface="UD デジタル 教科書体 NP-B" panose="02020700000000000000" pitchFamily="18" charset="-128"/>
              </a:rPr>
              <a:t>1</a:t>
            </a:r>
            <a:r>
              <a:rPr lang="ja-JP" altLang="en-US" sz="2800" dirty="0">
                <a:latin typeface="UD デジタル 教科書体 NP-B" panose="02020700000000000000" pitchFamily="18" charset="-128"/>
                <a:ea typeface="UD デジタル 教科書体 NP-B" panose="02020700000000000000" pitchFamily="18" charset="-128"/>
              </a:rPr>
              <a:t>セット</a:t>
            </a:r>
            <a:r>
              <a:rPr lang="en-US" altLang="ja-JP" sz="2800" dirty="0">
                <a:latin typeface="UD デジタル 教科書体 NP-B" panose="02020700000000000000" pitchFamily="18" charset="-128"/>
                <a:ea typeface="UD デジタル 教科書体 NP-B" panose="02020700000000000000" pitchFamily="18" charset="-128"/>
              </a:rPr>
              <a:t>5</a:t>
            </a:r>
            <a:r>
              <a:rPr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1" name="テキスト ボックス 10"/>
          <p:cNvSpPr txBox="1"/>
          <p:nvPr/>
        </p:nvSpPr>
        <p:spPr>
          <a:xfrm>
            <a:off x="2902733" y="4768671"/>
            <a:ext cx="1516762" cy="954107"/>
          </a:xfrm>
          <a:prstGeom prst="rect">
            <a:avLst/>
          </a:prstGeom>
          <a:solidFill>
            <a:schemeClr val="accent4">
              <a:lumMod val="40000"/>
              <a:lumOff val="60000"/>
            </a:schemeClr>
          </a:solid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3</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15</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4" name="テキスト ボックス 13"/>
          <p:cNvSpPr txBox="1"/>
          <p:nvPr/>
        </p:nvSpPr>
        <p:spPr>
          <a:xfrm>
            <a:off x="2902733" y="3586053"/>
            <a:ext cx="1516762" cy="954107"/>
          </a:xfrm>
          <a:prstGeom prst="rect">
            <a:avLst/>
          </a:prstGeom>
          <a:solidFill>
            <a:schemeClr val="accent4">
              <a:lumMod val="40000"/>
              <a:lumOff val="60000"/>
            </a:schemeClr>
          </a:solid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5</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15</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6" name="テキスト ボックス 15"/>
          <p:cNvSpPr txBox="1"/>
          <p:nvPr/>
        </p:nvSpPr>
        <p:spPr>
          <a:xfrm>
            <a:off x="4523614" y="3589524"/>
            <a:ext cx="1771639" cy="954107"/>
          </a:xfrm>
          <a:prstGeom prst="rect">
            <a:avLst/>
          </a:prstGeom>
          <a:solidFill>
            <a:schemeClr val="accent1">
              <a:lumMod val="40000"/>
              <a:lumOff val="60000"/>
            </a:schemeClr>
          </a:solid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10</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30</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7" name="テキスト ボックス 16"/>
          <p:cNvSpPr txBox="1"/>
          <p:nvPr/>
        </p:nvSpPr>
        <p:spPr>
          <a:xfrm>
            <a:off x="4523614" y="4768671"/>
            <a:ext cx="1516762" cy="954107"/>
          </a:xfrm>
          <a:prstGeom prst="rect">
            <a:avLst/>
          </a:prstGeom>
          <a:solidFill>
            <a:schemeClr val="accent1">
              <a:lumMod val="40000"/>
              <a:lumOff val="60000"/>
            </a:schemeClr>
          </a:solidFill>
          <a:ln>
            <a:solidFill>
              <a:schemeClr val="tx1"/>
            </a:solidFill>
          </a:ln>
        </p:spPr>
        <p:txBody>
          <a:bodyPr wrap="none" rtlCol="0">
            <a:spAutoFit/>
          </a:bodyPr>
          <a:lstStyle/>
          <a:p>
            <a:r>
              <a:rPr lang="en-US" altLang="ja-JP" sz="2800" dirty="0">
                <a:latin typeface="UD デジタル 教科書体 NP-B" panose="02020700000000000000" pitchFamily="18" charset="-128"/>
                <a:ea typeface="UD デジタル 教科書体 NP-B" panose="02020700000000000000" pitchFamily="18" charset="-128"/>
              </a:rPr>
              <a:t>6</a:t>
            </a:r>
            <a:r>
              <a:rPr lang="ja-JP" altLang="en-US" sz="2800" dirty="0">
                <a:latin typeface="UD デジタル 教科書体 NP-B" panose="02020700000000000000" pitchFamily="18" charset="-128"/>
                <a:ea typeface="UD デジタル 教科書体 NP-B" panose="02020700000000000000" pitchFamily="18" charset="-128"/>
              </a:rPr>
              <a:t>セット</a:t>
            </a:r>
            <a:endParaRPr lang="en-US" altLang="ja-JP" sz="2800" dirty="0">
              <a:latin typeface="UD デジタル 教科書体 NP-B" panose="02020700000000000000" pitchFamily="18" charset="-128"/>
              <a:ea typeface="UD デジタル 教科書体 NP-B" panose="02020700000000000000" pitchFamily="18" charset="-128"/>
            </a:endParaRPr>
          </a:p>
          <a:p>
            <a:r>
              <a:rPr kumimoji="1" lang="ja-JP" altLang="en-US" sz="2800" dirty="0">
                <a:latin typeface="UD デジタル 教科書体 NP-B" panose="02020700000000000000" pitchFamily="18" charset="-128"/>
                <a:ea typeface="UD デジタル 教科書体 NP-B" panose="02020700000000000000" pitchFamily="18" charset="-128"/>
              </a:rPr>
              <a:t>で</a:t>
            </a:r>
            <a:r>
              <a:rPr kumimoji="1" lang="en-US" altLang="ja-JP" sz="2800" dirty="0">
                <a:latin typeface="UD デジタル 教科書体 NP-B" panose="02020700000000000000" pitchFamily="18" charset="-128"/>
                <a:ea typeface="UD デジタル 教科書体 NP-B" panose="02020700000000000000" pitchFamily="18" charset="-128"/>
              </a:rPr>
              <a:t>30</a:t>
            </a:r>
            <a:r>
              <a:rPr kumimoji="1" lang="ja-JP" altLang="en-US" sz="2800" dirty="0">
                <a:latin typeface="UD デジタル 教科書体 NP-B" panose="02020700000000000000" pitchFamily="18" charset="-128"/>
                <a:ea typeface="UD デジタル 教科書体 NP-B" panose="02020700000000000000" pitchFamily="18" charset="-128"/>
              </a:rPr>
              <a:t>本</a:t>
            </a:r>
          </a:p>
        </p:txBody>
      </p:sp>
      <p:sp>
        <p:nvSpPr>
          <p:cNvPr id="15" name="テキスト ボックス 14">
            <a:extLst>
              <a:ext uri="{FF2B5EF4-FFF2-40B4-BE49-F238E27FC236}">
                <a16:creationId xmlns:a16="http://schemas.microsoft.com/office/drawing/2014/main" id="{33A3E330-E6F2-453A-832E-1D1A87B49BA5}"/>
              </a:ext>
            </a:extLst>
          </p:cNvPr>
          <p:cNvSpPr txBox="1"/>
          <p:nvPr/>
        </p:nvSpPr>
        <p:spPr>
          <a:xfrm>
            <a:off x="6399372" y="3568092"/>
            <a:ext cx="5448928" cy="1077218"/>
          </a:xfrm>
          <a:prstGeom prst="rect">
            <a:avLst/>
          </a:prstGeom>
          <a:noFill/>
        </p:spPr>
        <p:txBody>
          <a:bodyPr wrap="none" rtlCol="0">
            <a:spAutoFit/>
          </a:bodyPr>
          <a:lstStyle/>
          <a:p>
            <a:r>
              <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rPr>
              <a:t>3</a:t>
            </a:r>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と</a:t>
            </a:r>
            <a:r>
              <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rPr>
              <a:t>5</a:t>
            </a:r>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の公倍数である</a:t>
            </a:r>
            <a:endPar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endParaRPr>
          </a:p>
          <a:p>
            <a:r>
              <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rPr>
              <a:t>15</a:t>
            </a:r>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や</a:t>
            </a:r>
            <a:r>
              <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rPr>
              <a:t>30</a:t>
            </a:r>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で本数が同じになる</a:t>
            </a:r>
            <a:endPar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endParaRPr>
          </a:p>
        </p:txBody>
      </p:sp>
      <p:sp>
        <p:nvSpPr>
          <p:cNvPr id="18" name="テキスト ボックス 17">
            <a:extLst>
              <a:ext uri="{FF2B5EF4-FFF2-40B4-BE49-F238E27FC236}">
                <a16:creationId xmlns:a16="http://schemas.microsoft.com/office/drawing/2014/main" id="{A8B52EEF-2067-4014-89C4-7DC29829E558}"/>
              </a:ext>
            </a:extLst>
          </p:cNvPr>
          <p:cNvSpPr txBox="1"/>
          <p:nvPr/>
        </p:nvSpPr>
        <p:spPr>
          <a:xfrm>
            <a:off x="6399372" y="4818385"/>
            <a:ext cx="5519460" cy="1077218"/>
          </a:xfrm>
          <a:prstGeom prst="rect">
            <a:avLst/>
          </a:prstGeom>
          <a:noFill/>
        </p:spPr>
        <p:txBody>
          <a:bodyPr wrap="none" rtlCol="0">
            <a:spAutoFit/>
          </a:bodyPr>
          <a:lstStyle/>
          <a:p>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最小公倍数の</a:t>
            </a:r>
            <a:r>
              <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rPr>
              <a:t>15</a:t>
            </a:r>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だと</a:t>
            </a:r>
            <a:endPar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endParaRPr>
          </a:p>
          <a:p>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一番少ない本数で同じになる</a:t>
            </a:r>
            <a:endPar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263871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2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up)">
                                      <p:cBhvr>
                                        <p:cTn id="12" dur="2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71739" y="600502"/>
            <a:ext cx="9143911" cy="769441"/>
          </a:xfrm>
          <a:prstGeom prst="rect">
            <a:avLst/>
          </a:prstGeom>
          <a:noFill/>
          <a:ln>
            <a:solidFill>
              <a:schemeClr val="accent1"/>
            </a:solidFill>
          </a:ln>
        </p:spPr>
        <p:txBody>
          <a:bodyPr wrap="square" rtlCol="0">
            <a:spAutoFit/>
          </a:bodyPr>
          <a:lstStyle/>
          <a:p>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最小</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公倍数はどんな時に使えるの</a:t>
            </a:r>
          </a:p>
        </p:txBody>
      </p:sp>
      <p:sp>
        <p:nvSpPr>
          <p:cNvPr id="5" name="テキスト ボックス 4"/>
          <p:cNvSpPr txBox="1"/>
          <p:nvPr/>
        </p:nvSpPr>
        <p:spPr>
          <a:xfrm>
            <a:off x="1350790" y="1535583"/>
            <a:ext cx="9958299" cy="1200329"/>
          </a:xfrm>
          <a:prstGeom prst="rect">
            <a:avLst/>
          </a:prstGeom>
          <a:noFill/>
          <a:ln>
            <a:solidFill>
              <a:schemeClr val="bg2">
                <a:lumMod val="75000"/>
              </a:schemeClr>
            </a:solidFill>
          </a:ln>
        </p:spPr>
        <p:txBody>
          <a:bodyPr wrap="square" rtlCol="0">
            <a:spAutoFit/>
          </a:bodyPr>
          <a:lstStyle/>
          <a:p>
            <a:r>
              <a:rPr kumimoji="1" lang="ja-JP" altLang="en-US" sz="3600" dirty="0">
                <a:latin typeface="UD デジタル 教科書体 NP-B" panose="02020700000000000000" pitchFamily="18" charset="-128"/>
                <a:ea typeface="UD デジタル 教科書体 NP-B" panose="02020700000000000000" pitchFamily="18" charset="-128"/>
              </a:rPr>
              <a:t>たて</a:t>
            </a:r>
            <a:r>
              <a:rPr kumimoji="1" lang="en-US" altLang="ja-JP" sz="3600" dirty="0">
                <a:latin typeface="UD デジタル 教科書体 NP-B" panose="02020700000000000000" pitchFamily="18" charset="-128"/>
                <a:ea typeface="UD デジタル 教科書体 NP-B" panose="02020700000000000000" pitchFamily="18" charset="-128"/>
              </a:rPr>
              <a:t>6cm</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ja-JP" altLang="en-US" sz="3600" dirty="0">
                <a:latin typeface="UD デジタル 教科書体 NP-B" panose="02020700000000000000" pitchFamily="18" charset="-128"/>
                <a:ea typeface="UD デジタル 教科書体 NP-B" panose="02020700000000000000" pitchFamily="18" charset="-128"/>
              </a:rPr>
              <a:t>横</a:t>
            </a:r>
            <a:r>
              <a:rPr kumimoji="1" lang="en-US" altLang="ja-JP" sz="3600" dirty="0">
                <a:latin typeface="UD デジタル 教科書体 NP-B" panose="02020700000000000000" pitchFamily="18" charset="-128"/>
                <a:ea typeface="UD デジタル 教科書体 NP-B" panose="02020700000000000000" pitchFamily="18" charset="-128"/>
              </a:rPr>
              <a:t>8cm</a:t>
            </a:r>
            <a:r>
              <a:rPr lang="ja-JP" altLang="en-US" sz="3600" dirty="0">
                <a:latin typeface="UD デジタル 教科書体 NP-B" panose="02020700000000000000" pitchFamily="18" charset="-128"/>
                <a:ea typeface="UD デジタル 教科書体 NP-B" panose="02020700000000000000" pitchFamily="18" charset="-128"/>
              </a:rPr>
              <a:t>の長方形のタイルを並べて</a:t>
            </a:r>
            <a:endParaRPr lang="en-US" altLang="ja-JP" sz="3600" dirty="0">
              <a:latin typeface="UD デジタル 教科書体 NP-B" panose="02020700000000000000" pitchFamily="18" charset="-128"/>
              <a:ea typeface="UD デジタル 教科書体 NP-B" panose="02020700000000000000" pitchFamily="18" charset="-128"/>
            </a:endParaRPr>
          </a:p>
          <a:p>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一番小さい正方形</a:t>
            </a:r>
            <a:r>
              <a:rPr kumimoji="1" lang="ja-JP" altLang="en-US" sz="3600" dirty="0">
                <a:latin typeface="UD デジタル 教科書体 NP-B" panose="02020700000000000000" pitchFamily="18" charset="-128"/>
                <a:ea typeface="UD デジタル 教科書体 NP-B" panose="02020700000000000000" pitchFamily="18" charset="-128"/>
              </a:rPr>
              <a:t>をつくるにはどう並べる？</a:t>
            </a:r>
          </a:p>
        </p:txBody>
      </p:sp>
      <p:sp>
        <p:nvSpPr>
          <p:cNvPr id="23" name="テキスト ボックス 22"/>
          <p:cNvSpPr txBox="1"/>
          <p:nvPr/>
        </p:nvSpPr>
        <p:spPr>
          <a:xfrm>
            <a:off x="929842" y="3376760"/>
            <a:ext cx="841897" cy="461665"/>
          </a:xfrm>
          <a:prstGeom prst="rect">
            <a:avLst/>
          </a:prstGeom>
          <a:noFill/>
        </p:spPr>
        <p:txBody>
          <a:bodyPr wrap="none" rtlCol="0">
            <a:spAutoFit/>
          </a:bodyPr>
          <a:lstStyle/>
          <a:p>
            <a:r>
              <a:rPr lang="en-US" altLang="ja-JP" sz="2400" dirty="0">
                <a:latin typeface="UD デジタル 教科書体 NP-B" panose="02020700000000000000" pitchFamily="18" charset="-128"/>
                <a:ea typeface="UD デジタル 教科書体 NP-B" panose="02020700000000000000" pitchFamily="18" charset="-128"/>
              </a:rPr>
              <a:t>6</a:t>
            </a:r>
            <a:r>
              <a:rPr kumimoji="1" lang="en-US" altLang="ja-JP" sz="2400" dirty="0">
                <a:latin typeface="UD デジタル 教科書体 NP-B" panose="02020700000000000000" pitchFamily="18" charset="-128"/>
                <a:ea typeface="UD デジタル 教科書体 NP-B" panose="02020700000000000000" pitchFamily="18" charset="-128"/>
              </a:rPr>
              <a:t>cm</a:t>
            </a:r>
            <a:endParaRPr kumimoji="1" lang="ja-JP" altLang="en-US" sz="2400" dirty="0">
              <a:latin typeface="UD デジタル 教科書体 NP-B" panose="02020700000000000000" pitchFamily="18" charset="-128"/>
              <a:ea typeface="UD デジタル 教科書体 NP-B" panose="02020700000000000000" pitchFamily="18" charset="-128"/>
            </a:endParaRPr>
          </a:p>
        </p:txBody>
      </p:sp>
      <p:sp>
        <p:nvSpPr>
          <p:cNvPr id="24" name="テキスト ボックス 23"/>
          <p:cNvSpPr txBox="1"/>
          <p:nvPr/>
        </p:nvSpPr>
        <p:spPr>
          <a:xfrm>
            <a:off x="1836520" y="2793829"/>
            <a:ext cx="841897" cy="461665"/>
          </a:xfrm>
          <a:prstGeom prst="rect">
            <a:avLst/>
          </a:prstGeom>
          <a:noFill/>
        </p:spPr>
        <p:txBody>
          <a:bodyPr wrap="none" rtlCol="0">
            <a:spAutoFit/>
          </a:bodyPr>
          <a:lstStyle/>
          <a:p>
            <a:r>
              <a:rPr lang="en-US" altLang="ja-JP" sz="2400" dirty="0">
                <a:latin typeface="UD デジタル 教科書体 NP-B" panose="02020700000000000000" pitchFamily="18" charset="-128"/>
                <a:ea typeface="UD デジタル 教科書体 NP-B" panose="02020700000000000000" pitchFamily="18" charset="-128"/>
              </a:rPr>
              <a:t>8</a:t>
            </a:r>
            <a:r>
              <a:rPr kumimoji="1" lang="en-US" altLang="ja-JP" sz="2400" dirty="0">
                <a:latin typeface="UD デジタル 教科書体 NP-B" panose="02020700000000000000" pitchFamily="18" charset="-128"/>
                <a:ea typeface="UD デジタル 教科書体 NP-B" panose="02020700000000000000" pitchFamily="18" charset="-128"/>
              </a:rPr>
              <a:t>cm</a:t>
            </a:r>
            <a:endParaRPr kumimoji="1" lang="ja-JP" altLang="en-US" sz="2400" dirty="0">
              <a:latin typeface="UD デジタル 教科書体 NP-B" panose="02020700000000000000" pitchFamily="18" charset="-128"/>
              <a:ea typeface="UD デジタル 教科書体 NP-B" panose="02020700000000000000" pitchFamily="18" charset="-128"/>
            </a:endParaRPr>
          </a:p>
        </p:txBody>
      </p:sp>
      <p:sp>
        <p:nvSpPr>
          <p:cNvPr id="3" name="正方形/長方形 2"/>
          <p:cNvSpPr/>
          <p:nvPr/>
        </p:nvSpPr>
        <p:spPr>
          <a:xfrm>
            <a:off x="1771739" y="3243262"/>
            <a:ext cx="1071474" cy="728663"/>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2843213" y="3243262"/>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3914687" y="3243262"/>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p:cNvSpPr/>
          <p:nvPr/>
        </p:nvSpPr>
        <p:spPr>
          <a:xfrm>
            <a:off x="1771739" y="3971923"/>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p:cNvSpPr/>
          <p:nvPr/>
        </p:nvSpPr>
        <p:spPr>
          <a:xfrm>
            <a:off x="2843213" y="3971923"/>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p:cNvSpPr/>
          <p:nvPr/>
        </p:nvSpPr>
        <p:spPr>
          <a:xfrm>
            <a:off x="3914687" y="3971923"/>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1771739" y="4700586"/>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正方形/長方形 55"/>
          <p:cNvSpPr/>
          <p:nvPr/>
        </p:nvSpPr>
        <p:spPr>
          <a:xfrm>
            <a:off x="2843213" y="4700586"/>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p:cNvSpPr/>
          <p:nvPr/>
        </p:nvSpPr>
        <p:spPr>
          <a:xfrm>
            <a:off x="3914687" y="4700586"/>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p:cNvSpPr/>
          <p:nvPr/>
        </p:nvSpPr>
        <p:spPr>
          <a:xfrm>
            <a:off x="1771739" y="5429247"/>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2843213" y="5429247"/>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p:cNvSpPr/>
          <p:nvPr/>
        </p:nvSpPr>
        <p:spPr>
          <a:xfrm>
            <a:off x="3914687" y="5429247"/>
            <a:ext cx="1071474" cy="728663"/>
          </a:xfrm>
          <a:prstGeom prst="rect">
            <a:avLst/>
          </a:prstGeom>
          <a:solidFill>
            <a:schemeClr val="accent1">
              <a:lumMod val="20000"/>
              <a:lumOff val="80000"/>
            </a:scheme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2814636" y="2793829"/>
            <a:ext cx="1059906" cy="461665"/>
          </a:xfrm>
          <a:prstGeom prst="rect">
            <a:avLst/>
          </a:prstGeom>
          <a:noFill/>
        </p:spPr>
        <p:txBody>
          <a:bodyPr wrap="none" rtlCol="0">
            <a:spAutoFit/>
          </a:bodyPr>
          <a:lstStyle/>
          <a:p>
            <a:r>
              <a:rPr lang="en-US" altLang="ja-JP" sz="2400" dirty="0">
                <a:latin typeface="UD デジタル 教科書体 NP-B" panose="02020700000000000000" pitchFamily="18" charset="-128"/>
                <a:ea typeface="UD デジタル 教科書体 NP-B" panose="02020700000000000000" pitchFamily="18" charset="-128"/>
              </a:rPr>
              <a:t>16</a:t>
            </a:r>
            <a:r>
              <a:rPr kumimoji="1" lang="en-US" altLang="ja-JP" sz="2400" dirty="0">
                <a:latin typeface="UD デジタル 教科書体 NP-B" panose="02020700000000000000" pitchFamily="18" charset="-128"/>
                <a:ea typeface="UD デジタル 教科書体 NP-B" panose="02020700000000000000" pitchFamily="18" charset="-128"/>
              </a:rPr>
              <a:t>cm</a:t>
            </a:r>
            <a:endParaRPr kumimoji="1" lang="ja-JP" altLang="en-US" sz="2400" dirty="0">
              <a:latin typeface="UD デジタル 教科書体 NP-B" panose="02020700000000000000" pitchFamily="18" charset="-128"/>
              <a:ea typeface="UD デジタル 教科書体 NP-B" panose="02020700000000000000" pitchFamily="18" charset="-128"/>
            </a:endParaRPr>
          </a:p>
        </p:txBody>
      </p:sp>
      <p:sp>
        <p:nvSpPr>
          <p:cNvPr id="64" name="テキスト ボックス 63"/>
          <p:cNvSpPr txBox="1"/>
          <p:nvPr/>
        </p:nvSpPr>
        <p:spPr>
          <a:xfrm>
            <a:off x="3931060" y="2793829"/>
            <a:ext cx="1059906" cy="461665"/>
          </a:xfrm>
          <a:prstGeom prst="rect">
            <a:avLst/>
          </a:prstGeom>
          <a:noFill/>
        </p:spPr>
        <p:txBody>
          <a:bodyPr wrap="none" rtlCol="0">
            <a:spAutoFit/>
          </a:bodyPr>
          <a:lstStyle/>
          <a:p>
            <a:r>
              <a:rPr lang="en-US" altLang="ja-JP" sz="2400" dirty="0">
                <a:latin typeface="UD デジタル 教科書体 NP-B" panose="02020700000000000000" pitchFamily="18" charset="-128"/>
                <a:ea typeface="UD デジタル 教科書体 NP-B" panose="02020700000000000000" pitchFamily="18" charset="-128"/>
              </a:rPr>
              <a:t>24</a:t>
            </a:r>
            <a:r>
              <a:rPr kumimoji="1" lang="en-US" altLang="ja-JP" sz="2400" dirty="0">
                <a:latin typeface="UD デジタル 教科書体 NP-B" panose="02020700000000000000" pitchFamily="18" charset="-128"/>
                <a:ea typeface="UD デジタル 教科書体 NP-B" panose="02020700000000000000" pitchFamily="18" charset="-128"/>
              </a:rPr>
              <a:t>cm</a:t>
            </a:r>
            <a:endParaRPr kumimoji="1" lang="ja-JP" altLang="en-US" sz="2400" dirty="0">
              <a:latin typeface="UD デジタル 教科書体 NP-B" panose="02020700000000000000" pitchFamily="18" charset="-128"/>
              <a:ea typeface="UD デジタル 教科書体 NP-B" panose="02020700000000000000" pitchFamily="18" charset="-128"/>
            </a:endParaRPr>
          </a:p>
        </p:txBody>
      </p:sp>
      <p:sp>
        <p:nvSpPr>
          <p:cNvPr id="65" name="テキスト ボックス 64"/>
          <p:cNvSpPr txBox="1"/>
          <p:nvPr/>
        </p:nvSpPr>
        <p:spPr>
          <a:xfrm>
            <a:off x="711833" y="4105423"/>
            <a:ext cx="1059906" cy="461665"/>
          </a:xfrm>
          <a:prstGeom prst="rect">
            <a:avLst/>
          </a:prstGeom>
          <a:noFill/>
        </p:spPr>
        <p:txBody>
          <a:bodyPr wrap="none" rtlCol="0">
            <a:spAutoFit/>
          </a:bodyPr>
          <a:lstStyle/>
          <a:p>
            <a:r>
              <a:rPr lang="en-US" altLang="ja-JP" sz="2400" dirty="0">
                <a:latin typeface="UD デジタル 教科書体 NP-B" panose="02020700000000000000" pitchFamily="18" charset="-128"/>
                <a:ea typeface="UD デジタル 教科書体 NP-B" panose="02020700000000000000" pitchFamily="18" charset="-128"/>
              </a:rPr>
              <a:t>12</a:t>
            </a:r>
            <a:r>
              <a:rPr kumimoji="1" lang="en-US" altLang="ja-JP" sz="2400" dirty="0">
                <a:latin typeface="UD デジタル 教科書体 NP-B" panose="02020700000000000000" pitchFamily="18" charset="-128"/>
                <a:ea typeface="UD デジタル 教科書体 NP-B" panose="02020700000000000000" pitchFamily="18" charset="-128"/>
              </a:rPr>
              <a:t>cm</a:t>
            </a:r>
            <a:endParaRPr kumimoji="1" lang="ja-JP" altLang="en-US" sz="2400" dirty="0">
              <a:latin typeface="UD デジタル 教科書体 NP-B" panose="02020700000000000000" pitchFamily="18" charset="-128"/>
              <a:ea typeface="UD デジタル 教科書体 NP-B" panose="02020700000000000000" pitchFamily="18" charset="-128"/>
            </a:endParaRPr>
          </a:p>
        </p:txBody>
      </p:sp>
      <p:sp>
        <p:nvSpPr>
          <p:cNvPr id="66" name="テキスト ボックス 65"/>
          <p:cNvSpPr txBox="1"/>
          <p:nvPr/>
        </p:nvSpPr>
        <p:spPr>
          <a:xfrm>
            <a:off x="711833" y="4853993"/>
            <a:ext cx="1059906" cy="461665"/>
          </a:xfrm>
          <a:prstGeom prst="rect">
            <a:avLst/>
          </a:prstGeom>
          <a:noFill/>
        </p:spPr>
        <p:txBody>
          <a:bodyPr wrap="none" rtlCol="0">
            <a:spAutoFit/>
          </a:bodyPr>
          <a:lstStyle/>
          <a:p>
            <a:r>
              <a:rPr lang="en-US" altLang="ja-JP" sz="2400" dirty="0">
                <a:latin typeface="UD デジタル 教科書体 NP-B" panose="02020700000000000000" pitchFamily="18" charset="-128"/>
                <a:ea typeface="UD デジタル 教科書体 NP-B" panose="02020700000000000000" pitchFamily="18" charset="-128"/>
              </a:rPr>
              <a:t>18</a:t>
            </a:r>
            <a:r>
              <a:rPr kumimoji="1" lang="en-US" altLang="ja-JP" sz="2400" dirty="0">
                <a:latin typeface="UD デジタル 教科書体 NP-B" panose="02020700000000000000" pitchFamily="18" charset="-128"/>
                <a:ea typeface="UD デジタル 教科書体 NP-B" panose="02020700000000000000" pitchFamily="18" charset="-128"/>
              </a:rPr>
              <a:t>cm</a:t>
            </a:r>
            <a:endParaRPr kumimoji="1" lang="ja-JP" altLang="en-US" sz="2400" dirty="0">
              <a:latin typeface="UD デジタル 教科書体 NP-B" panose="02020700000000000000" pitchFamily="18" charset="-128"/>
              <a:ea typeface="UD デジタル 教科書体 NP-B" panose="02020700000000000000" pitchFamily="18" charset="-128"/>
            </a:endParaRPr>
          </a:p>
        </p:txBody>
      </p:sp>
      <p:sp>
        <p:nvSpPr>
          <p:cNvPr id="67" name="テキスト ボックス 66"/>
          <p:cNvSpPr txBox="1"/>
          <p:nvPr/>
        </p:nvSpPr>
        <p:spPr>
          <a:xfrm>
            <a:off x="711833" y="5562745"/>
            <a:ext cx="1059906" cy="461665"/>
          </a:xfrm>
          <a:prstGeom prst="rect">
            <a:avLst/>
          </a:prstGeom>
          <a:noFill/>
        </p:spPr>
        <p:txBody>
          <a:bodyPr wrap="none" rtlCol="0">
            <a:spAutoFit/>
          </a:bodyPr>
          <a:lstStyle/>
          <a:p>
            <a:r>
              <a:rPr lang="en-US" altLang="ja-JP" sz="2400" dirty="0">
                <a:latin typeface="UD デジタル 教科書体 NP-B" panose="02020700000000000000" pitchFamily="18" charset="-128"/>
                <a:ea typeface="UD デジタル 教科書体 NP-B" panose="02020700000000000000" pitchFamily="18" charset="-128"/>
              </a:rPr>
              <a:t>24</a:t>
            </a:r>
            <a:r>
              <a:rPr kumimoji="1" lang="en-US" altLang="ja-JP" sz="2400" dirty="0">
                <a:latin typeface="UD デジタル 教科書体 NP-B" panose="02020700000000000000" pitchFamily="18" charset="-128"/>
                <a:ea typeface="UD デジタル 教科書体 NP-B" panose="02020700000000000000" pitchFamily="18" charset="-128"/>
              </a:rPr>
              <a:t>cm</a:t>
            </a:r>
            <a:endParaRPr kumimoji="1" lang="ja-JP" altLang="en-US" sz="2400" dirty="0">
              <a:latin typeface="UD デジタル 教科書体 NP-B" panose="02020700000000000000" pitchFamily="18" charset="-128"/>
              <a:ea typeface="UD デジタル 教科書体 NP-B" panose="02020700000000000000" pitchFamily="18" charset="-128"/>
            </a:endParaRPr>
          </a:p>
        </p:txBody>
      </p:sp>
      <p:sp>
        <p:nvSpPr>
          <p:cNvPr id="68" name="テキスト ボックス 67"/>
          <p:cNvSpPr txBox="1"/>
          <p:nvPr/>
        </p:nvSpPr>
        <p:spPr>
          <a:xfrm>
            <a:off x="5332685" y="2997428"/>
            <a:ext cx="5109091" cy="1569660"/>
          </a:xfrm>
          <a:prstGeom prst="rect">
            <a:avLst/>
          </a:prstGeom>
          <a:noFill/>
        </p:spPr>
        <p:txBody>
          <a:bodyPr wrap="none" rtlCol="0">
            <a:spAutoFit/>
          </a:bodyPr>
          <a:lstStyle/>
          <a:p>
            <a:r>
              <a:rPr kumimoji="1" lang="ja-JP" altLang="en-US" sz="3200" dirty="0">
                <a:latin typeface="UD デジタル 教科書体 NP-B" panose="02020700000000000000" pitchFamily="18" charset="-128"/>
                <a:ea typeface="UD デジタル 教科書体 NP-B" panose="02020700000000000000" pitchFamily="18" charset="-128"/>
              </a:rPr>
              <a:t>たてと</a:t>
            </a:r>
            <a:r>
              <a:rPr lang="ja-JP" altLang="en-US" sz="3200" dirty="0">
                <a:latin typeface="UD デジタル 教科書体 NP-B" panose="02020700000000000000" pitchFamily="18" charset="-128"/>
                <a:ea typeface="UD デジタル 教科書体 NP-B" panose="02020700000000000000" pitchFamily="18" charset="-128"/>
              </a:rPr>
              <a:t>よこの公倍数である</a:t>
            </a:r>
            <a:endParaRPr lang="en-US" altLang="ja-JP" sz="3200" dirty="0">
              <a:latin typeface="UD デジタル 教科書体 NP-B" panose="02020700000000000000" pitchFamily="18" charset="-128"/>
              <a:ea typeface="UD デジタル 教科書体 NP-B" panose="02020700000000000000" pitchFamily="18" charset="-128"/>
            </a:endParaRPr>
          </a:p>
          <a:p>
            <a:r>
              <a:rPr lang="en-US" altLang="ja-JP" sz="3200" dirty="0">
                <a:latin typeface="UD デジタル 教科書体 NP-B" panose="02020700000000000000" pitchFamily="18" charset="-128"/>
                <a:ea typeface="UD デジタル 教科書体 NP-B" panose="02020700000000000000" pitchFamily="18" charset="-128"/>
              </a:rPr>
              <a:t>24cm,48cm,72cm</a:t>
            </a:r>
            <a:r>
              <a:rPr lang="ja-JP" altLang="en-US" sz="3200" dirty="0">
                <a:latin typeface="UD デジタル 教科書体 NP-B" panose="02020700000000000000" pitchFamily="18" charset="-128"/>
                <a:ea typeface="UD デジタル 教科書体 NP-B" panose="02020700000000000000" pitchFamily="18" charset="-128"/>
              </a:rPr>
              <a:t>を</a:t>
            </a:r>
            <a:endParaRPr lang="en-US" altLang="ja-JP" sz="3200" dirty="0">
              <a:latin typeface="UD デジタル 教科書体 NP-B" panose="02020700000000000000" pitchFamily="18" charset="-128"/>
              <a:ea typeface="UD デジタル 教科書体 NP-B" panose="02020700000000000000" pitchFamily="18" charset="-128"/>
            </a:endParaRPr>
          </a:p>
          <a:p>
            <a:r>
              <a:rPr lang="ja-JP" altLang="en-US" sz="3200" dirty="0">
                <a:latin typeface="UD デジタル 教科書体 NP-B" panose="02020700000000000000" pitchFamily="18" charset="-128"/>
                <a:ea typeface="UD デジタル 教科書体 NP-B" panose="02020700000000000000" pitchFamily="18" charset="-128"/>
              </a:rPr>
              <a:t>一辺とすると正方形になる</a:t>
            </a:r>
          </a:p>
        </p:txBody>
      </p:sp>
      <p:sp>
        <p:nvSpPr>
          <p:cNvPr id="70" name="テキスト ボックス 69"/>
          <p:cNvSpPr txBox="1"/>
          <p:nvPr/>
        </p:nvSpPr>
        <p:spPr>
          <a:xfrm>
            <a:off x="5332685" y="4669327"/>
            <a:ext cx="5109091" cy="1569660"/>
          </a:xfrm>
          <a:prstGeom prst="rect">
            <a:avLst/>
          </a:prstGeom>
          <a:noFill/>
        </p:spPr>
        <p:txBody>
          <a:bodyPr wrap="none" rtlCol="0">
            <a:spAutoFit/>
          </a:bodyPr>
          <a:lstStyle/>
          <a:p>
            <a:r>
              <a:rPr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一番小さい正方形の一辺は</a:t>
            </a:r>
            <a:endParaRPr lang="en-US" altLang="ja-JP" sz="3200" dirty="0">
              <a:solidFill>
                <a:srgbClr val="FF0000"/>
              </a:solidFill>
              <a:latin typeface="UD デジタル 教科書体 NP-B" panose="02020700000000000000" pitchFamily="18" charset="-128"/>
              <a:ea typeface="UD デジタル 教科書体 NP-B" panose="02020700000000000000" pitchFamily="18" charset="-128"/>
            </a:endParaRPr>
          </a:p>
          <a:p>
            <a:r>
              <a:rPr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最小公倍数の</a:t>
            </a:r>
            <a:r>
              <a:rPr lang="en-US" altLang="ja-JP" sz="3200" dirty="0">
                <a:solidFill>
                  <a:srgbClr val="FF0000"/>
                </a:solidFill>
                <a:latin typeface="UD デジタル 教科書体 NP-B" panose="02020700000000000000" pitchFamily="18" charset="-128"/>
                <a:ea typeface="UD デジタル 教科書体 NP-B" panose="02020700000000000000" pitchFamily="18" charset="-128"/>
              </a:rPr>
              <a:t>24cm</a:t>
            </a:r>
            <a:r>
              <a:rPr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なので</a:t>
            </a:r>
            <a:endParaRPr lang="en-US" altLang="ja-JP" sz="3200" dirty="0">
              <a:solidFill>
                <a:srgbClr val="FF0000"/>
              </a:solidFill>
              <a:latin typeface="UD デジタル 教科書体 NP-B" panose="02020700000000000000" pitchFamily="18" charset="-128"/>
              <a:ea typeface="UD デジタル 教科書体 NP-B" panose="02020700000000000000" pitchFamily="18" charset="-128"/>
            </a:endParaRPr>
          </a:p>
          <a:p>
            <a:r>
              <a:rPr lang="ja-JP" altLang="en-US" sz="3200" dirty="0">
                <a:latin typeface="UD デジタル 教科書体 NP-B" panose="02020700000000000000" pitchFamily="18" charset="-128"/>
                <a:ea typeface="UD デジタル 教科書体 NP-B" panose="02020700000000000000" pitchFamily="18" charset="-128"/>
              </a:rPr>
              <a:t>たてに</a:t>
            </a:r>
            <a:r>
              <a:rPr lang="en-US" altLang="ja-JP" sz="3200" dirty="0">
                <a:latin typeface="UD デジタル 教科書体 NP-B" panose="02020700000000000000" pitchFamily="18" charset="-128"/>
                <a:ea typeface="UD デジタル 教科書体 NP-B" panose="02020700000000000000" pitchFamily="18" charset="-128"/>
              </a:rPr>
              <a:t>4</a:t>
            </a:r>
            <a:r>
              <a:rPr lang="ja-JP" altLang="en-US" sz="3200" dirty="0">
                <a:latin typeface="UD デジタル 教科書体 NP-B" panose="02020700000000000000" pitchFamily="18" charset="-128"/>
                <a:ea typeface="UD デジタル 教科書体 NP-B" panose="02020700000000000000" pitchFamily="18" charset="-128"/>
              </a:rPr>
              <a:t>枚</a:t>
            </a:r>
            <a:r>
              <a:rPr lang="en-US" altLang="ja-JP" sz="3200" dirty="0">
                <a:latin typeface="UD デジタル 教科書体 NP-B" panose="02020700000000000000" pitchFamily="18" charset="-128"/>
                <a:ea typeface="UD デジタル 教科書体 NP-B" panose="02020700000000000000" pitchFamily="18" charset="-128"/>
              </a:rPr>
              <a:t>,</a:t>
            </a:r>
            <a:r>
              <a:rPr lang="ja-JP" altLang="en-US" sz="3200" dirty="0">
                <a:latin typeface="UD デジタル 教科書体 NP-B" panose="02020700000000000000" pitchFamily="18" charset="-128"/>
                <a:ea typeface="UD デジタル 教科書体 NP-B" panose="02020700000000000000" pitchFamily="18" charset="-128"/>
              </a:rPr>
              <a:t>横に</a:t>
            </a:r>
            <a:r>
              <a:rPr lang="en-US" altLang="ja-JP" sz="3200" dirty="0">
                <a:latin typeface="UD デジタル 教科書体 NP-B" panose="02020700000000000000" pitchFamily="18" charset="-128"/>
                <a:ea typeface="UD デジタル 教科書体 NP-B" panose="02020700000000000000" pitchFamily="18" charset="-128"/>
              </a:rPr>
              <a:t>3</a:t>
            </a:r>
            <a:r>
              <a:rPr lang="ja-JP" altLang="en-US" sz="3200" dirty="0">
                <a:latin typeface="UD デジタル 教科書体 NP-B" panose="02020700000000000000" pitchFamily="18" charset="-128"/>
                <a:ea typeface="UD デジタル 教科書体 NP-B" panose="02020700000000000000" pitchFamily="18" charset="-128"/>
              </a:rPr>
              <a:t>枚並べる</a:t>
            </a:r>
          </a:p>
        </p:txBody>
      </p:sp>
    </p:spTree>
    <p:extLst>
      <p:ext uri="{BB962C8B-B14F-4D97-AF65-F5344CB8AC3E}">
        <p14:creationId xmlns:p14="http://schemas.microsoft.com/office/powerpoint/2010/main" val="299036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wipe(left)">
                                      <p:cBhvr>
                                        <p:cTn id="7" dur="750"/>
                                        <p:tgtEl>
                                          <p:spTgt spid="51"/>
                                        </p:tgtEl>
                                      </p:cBhvr>
                                    </p:animEffect>
                                  </p:childTnLst>
                                </p:cTn>
                              </p:par>
                            </p:childTnLst>
                          </p:cTn>
                        </p:par>
                        <p:par>
                          <p:cTn id="8" fill="hold">
                            <p:stCondLst>
                              <p:cond delay="750"/>
                            </p:stCondLst>
                            <p:childTnLst>
                              <p:par>
                                <p:cTn id="9" presetID="22" presetClass="entr" presetSubtype="4" fill="hold" grpId="0" nodeType="afterEffect">
                                  <p:stCondLst>
                                    <p:cond delay="0"/>
                                  </p:stCondLst>
                                  <p:childTnLst>
                                    <p:set>
                                      <p:cBhvr>
                                        <p:cTn id="10" dur="1" fill="hold">
                                          <p:stCondLst>
                                            <p:cond delay="0"/>
                                          </p:stCondLst>
                                        </p:cTn>
                                        <p:tgtEl>
                                          <p:spTgt spid="52"/>
                                        </p:tgtEl>
                                        <p:attrNameLst>
                                          <p:attrName>style.visibility</p:attrName>
                                        </p:attrNameLst>
                                      </p:cBhvr>
                                      <p:to>
                                        <p:strVal val="visible"/>
                                      </p:to>
                                    </p:set>
                                    <p:animEffect transition="in" filter="wipe(down)">
                                      <p:cBhvr>
                                        <p:cTn id="11" dur="750"/>
                                        <p:tgtEl>
                                          <p:spTgt spid="52"/>
                                        </p:tgtEl>
                                      </p:cBhvr>
                                    </p:animEffect>
                                  </p:childTnLst>
                                </p:cTn>
                              </p:par>
                            </p:childTnLst>
                          </p:cTn>
                        </p:par>
                        <p:par>
                          <p:cTn id="12" fill="hold">
                            <p:stCondLst>
                              <p:cond delay="1500"/>
                            </p:stCondLst>
                            <p:childTnLst>
                              <p:par>
                                <p:cTn id="13" presetID="22" presetClass="entr" presetSubtype="4" fill="hold" grpId="0" nodeType="afterEffect">
                                  <p:stCondLst>
                                    <p:cond delay="0"/>
                                  </p:stCondLst>
                                  <p:childTnLst>
                                    <p:set>
                                      <p:cBhvr>
                                        <p:cTn id="14" dur="1" fill="hold">
                                          <p:stCondLst>
                                            <p:cond delay="0"/>
                                          </p:stCondLst>
                                        </p:cTn>
                                        <p:tgtEl>
                                          <p:spTgt spid="42"/>
                                        </p:tgtEl>
                                        <p:attrNameLst>
                                          <p:attrName>style.visibility</p:attrName>
                                        </p:attrNameLst>
                                      </p:cBhvr>
                                      <p:to>
                                        <p:strVal val="visible"/>
                                      </p:to>
                                    </p:set>
                                    <p:animEffect transition="in" filter="wipe(down)">
                                      <p:cBhvr>
                                        <p:cTn id="15" dur="750"/>
                                        <p:tgtEl>
                                          <p:spTgt spid="4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65"/>
                                        </p:tgtEl>
                                        <p:attrNameLst>
                                          <p:attrName>style.visibility</p:attrName>
                                        </p:attrNameLst>
                                      </p:cBhvr>
                                      <p:to>
                                        <p:strVal val="visible"/>
                                      </p:to>
                                    </p:set>
                                    <p:animEffect transition="in" filter="wipe(up)">
                                      <p:cBhvr>
                                        <p:cTn id="20" dur="1250"/>
                                        <p:tgtEl>
                                          <p:spTgt spid="65"/>
                                        </p:tgtEl>
                                      </p:cBhvr>
                                    </p:animEffect>
                                  </p:childTnLst>
                                </p:cTn>
                              </p:par>
                            </p:childTnLst>
                          </p:cTn>
                        </p:par>
                        <p:par>
                          <p:cTn id="21" fill="hold">
                            <p:stCondLst>
                              <p:cond delay="1250"/>
                            </p:stCondLst>
                            <p:childTnLst>
                              <p:par>
                                <p:cTn id="22" presetID="22" presetClass="entr" presetSubtype="1" fill="hold" grpId="0" nodeType="afterEffect">
                                  <p:stCondLst>
                                    <p:cond delay="0"/>
                                  </p:stCondLst>
                                  <p:childTnLst>
                                    <p:set>
                                      <p:cBhvr>
                                        <p:cTn id="23" dur="1" fill="hold">
                                          <p:stCondLst>
                                            <p:cond delay="0"/>
                                          </p:stCondLst>
                                        </p:cTn>
                                        <p:tgtEl>
                                          <p:spTgt spid="63"/>
                                        </p:tgtEl>
                                        <p:attrNameLst>
                                          <p:attrName>style.visibility</p:attrName>
                                        </p:attrNameLst>
                                      </p:cBhvr>
                                      <p:to>
                                        <p:strVal val="visible"/>
                                      </p:to>
                                    </p:set>
                                    <p:animEffect transition="in" filter="wipe(up)">
                                      <p:cBhvr>
                                        <p:cTn id="24" dur="1250"/>
                                        <p:tgtEl>
                                          <p:spTgt spid="63"/>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55"/>
                                        </p:tgtEl>
                                        <p:attrNameLst>
                                          <p:attrName>style.visibility</p:attrName>
                                        </p:attrNameLst>
                                      </p:cBhvr>
                                      <p:to>
                                        <p:strVal val="visible"/>
                                      </p:to>
                                    </p:set>
                                    <p:animEffect transition="in" filter="wipe(left)">
                                      <p:cBhvr>
                                        <p:cTn id="29" dur="750"/>
                                        <p:tgtEl>
                                          <p:spTgt spid="55"/>
                                        </p:tgtEl>
                                      </p:cBhvr>
                                    </p:animEffect>
                                  </p:childTnLst>
                                </p:cTn>
                              </p:par>
                            </p:childTnLst>
                          </p:cTn>
                        </p:par>
                        <p:par>
                          <p:cTn id="30" fill="hold">
                            <p:stCondLst>
                              <p:cond delay="750"/>
                            </p:stCondLst>
                            <p:childTnLst>
                              <p:par>
                                <p:cTn id="31" presetID="22" presetClass="entr" presetSubtype="8" fill="hold" grpId="0" nodeType="afterEffect">
                                  <p:stCondLst>
                                    <p:cond delay="0"/>
                                  </p:stCondLst>
                                  <p:childTnLst>
                                    <p:set>
                                      <p:cBhvr>
                                        <p:cTn id="32" dur="1" fill="hold">
                                          <p:stCondLst>
                                            <p:cond delay="0"/>
                                          </p:stCondLst>
                                        </p:cTn>
                                        <p:tgtEl>
                                          <p:spTgt spid="56"/>
                                        </p:tgtEl>
                                        <p:attrNameLst>
                                          <p:attrName>style.visibility</p:attrName>
                                        </p:attrNameLst>
                                      </p:cBhvr>
                                      <p:to>
                                        <p:strVal val="visible"/>
                                      </p:to>
                                    </p:set>
                                    <p:animEffect transition="in" filter="wipe(left)">
                                      <p:cBhvr>
                                        <p:cTn id="33" dur="750"/>
                                        <p:tgtEl>
                                          <p:spTgt spid="56"/>
                                        </p:tgtEl>
                                      </p:cBhvr>
                                    </p:animEffect>
                                  </p:childTnLst>
                                </p:cTn>
                              </p:par>
                            </p:childTnLst>
                          </p:cTn>
                        </p:par>
                        <p:par>
                          <p:cTn id="34" fill="hold">
                            <p:stCondLst>
                              <p:cond delay="1500"/>
                            </p:stCondLst>
                            <p:childTnLst>
                              <p:par>
                                <p:cTn id="35" presetID="22" presetClass="entr" presetSubtype="8" fill="hold" grpId="0" nodeType="afterEffect">
                                  <p:stCondLst>
                                    <p:cond delay="0"/>
                                  </p:stCondLst>
                                  <p:childTnLst>
                                    <p:set>
                                      <p:cBhvr>
                                        <p:cTn id="36" dur="1" fill="hold">
                                          <p:stCondLst>
                                            <p:cond delay="0"/>
                                          </p:stCondLst>
                                        </p:cTn>
                                        <p:tgtEl>
                                          <p:spTgt spid="57"/>
                                        </p:tgtEl>
                                        <p:attrNameLst>
                                          <p:attrName>style.visibility</p:attrName>
                                        </p:attrNameLst>
                                      </p:cBhvr>
                                      <p:to>
                                        <p:strVal val="visible"/>
                                      </p:to>
                                    </p:set>
                                    <p:animEffect transition="in" filter="wipe(left)">
                                      <p:cBhvr>
                                        <p:cTn id="37" dur="750"/>
                                        <p:tgtEl>
                                          <p:spTgt spid="57"/>
                                        </p:tgtEl>
                                      </p:cBhvr>
                                    </p:animEffect>
                                  </p:childTnLst>
                                </p:cTn>
                              </p:par>
                            </p:childTnLst>
                          </p:cTn>
                        </p:par>
                        <p:par>
                          <p:cTn id="38" fill="hold">
                            <p:stCondLst>
                              <p:cond delay="2250"/>
                            </p:stCondLst>
                            <p:childTnLst>
                              <p:par>
                                <p:cTn id="39" presetID="22" presetClass="entr" presetSubtype="4" fill="hold" grpId="0" nodeType="after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wipe(down)">
                                      <p:cBhvr>
                                        <p:cTn id="41" dur="750"/>
                                        <p:tgtEl>
                                          <p:spTgt spid="53"/>
                                        </p:tgtEl>
                                      </p:cBhvr>
                                    </p:animEffect>
                                  </p:childTnLst>
                                </p:cTn>
                              </p:par>
                            </p:childTnLst>
                          </p:cTn>
                        </p:par>
                        <p:par>
                          <p:cTn id="42" fill="hold">
                            <p:stCondLst>
                              <p:cond delay="3000"/>
                            </p:stCondLst>
                            <p:childTnLst>
                              <p:par>
                                <p:cTn id="43" presetID="22" presetClass="entr" presetSubtype="4" fill="hold" grpId="0" nodeType="afterEffect">
                                  <p:stCondLst>
                                    <p:cond delay="0"/>
                                  </p:stCondLst>
                                  <p:childTnLst>
                                    <p:set>
                                      <p:cBhvr>
                                        <p:cTn id="44" dur="1" fill="hold">
                                          <p:stCondLst>
                                            <p:cond delay="0"/>
                                          </p:stCondLst>
                                        </p:cTn>
                                        <p:tgtEl>
                                          <p:spTgt spid="43"/>
                                        </p:tgtEl>
                                        <p:attrNameLst>
                                          <p:attrName>style.visibility</p:attrName>
                                        </p:attrNameLst>
                                      </p:cBhvr>
                                      <p:to>
                                        <p:strVal val="visible"/>
                                      </p:to>
                                    </p:set>
                                    <p:animEffect transition="in" filter="wipe(down)">
                                      <p:cBhvr>
                                        <p:cTn id="45" dur="750"/>
                                        <p:tgtEl>
                                          <p:spTgt spid="43"/>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1" fill="hold" grpId="0" nodeType="clickEffect">
                                  <p:stCondLst>
                                    <p:cond delay="0"/>
                                  </p:stCondLst>
                                  <p:childTnLst>
                                    <p:set>
                                      <p:cBhvr>
                                        <p:cTn id="49" dur="1" fill="hold">
                                          <p:stCondLst>
                                            <p:cond delay="0"/>
                                          </p:stCondLst>
                                        </p:cTn>
                                        <p:tgtEl>
                                          <p:spTgt spid="66"/>
                                        </p:tgtEl>
                                        <p:attrNameLst>
                                          <p:attrName>style.visibility</p:attrName>
                                        </p:attrNameLst>
                                      </p:cBhvr>
                                      <p:to>
                                        <p:strVal val="visible"/>
                                      </p:to>
                                    </p:set>
                                    <p:animEffect transition="in" filter="wipe(up)">
                                      <p:cBhvr>
                                        <p:cTn id="50" dur="1250"/>
                                        <p:tgtEl>
                                          <p:spTgt spid="66"/>
                                        </p:tgtEl>
                                      </p:cBhvr>
                                    </p:animEffect>
                                  </p:childTnLst>
                                </p:cTn>
                              </p:par>
                            </p:childTnLst>
                          </p:cTn>
                        </p:par>
                        <p:par>
                          <p:cTn id="51" fill="hold">
                            <p:stCondLst>
                              <p:cond delay="1250"/>
                            </p:stCondLst>
                            <p:childTnLst>
                              <p:par>
                                <p:cTn id="52" presetID="22" presetClass="entr" presetSubtype="1" fill="hold" grpId="0" nodeType="afterEffect">
                                  <p:stCondLst>
                                    <p:cond delay="0"/>
                                  </p:stCondLst>
                                  <p:childTnLst>
                                    <p:set>
                                      <p:cBhvr>
                                        <p:cTn id="53" dur="1" fill="hold">
                                          <p:stCondLst>
                                            <p:cond delay="0"/>
                                          </p:stCondLst>
                                        </p:cTn>
                                        <p:tgtEl>
                                          <p:spTgt spid="64"/>
                                        </p:tgtEl>
                                        <p:attrNameLst>
                                          <p:attrName>style.visibility</p:attrName>
                                        </p:attrNameLst>
                                      </p:cBhvr>
                                      <p:to>
                                        <p:strVal val="visible"/>
                                      </p:to>
                                    </p:set>
                                    <p:animEffect transition="in" filter="wipe(up)">
                                      <p:cBhvr>
                                        <p:cTn id="54" dur="1250"/>
                                        <p:tgtEl>
                                          <p:spTgt spid="6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59"/>
                                        </p:tgtEl>
                                        <p:attrNameLst>
                                          <p:attrName>style.visibility</p:attrName>
                                        </p:attrNameLst>
                                      </p:cBhvr>
                                      <p:to>
                                        <p:strVal val="visible"/>
                                      </p:to>
                                    </p:set>
                                    <p:animEffect transition="in" filter="wipe(left)">
                                      <p:cBhvr>
                                        <p:cTn id="59" dur="750"/>
                                        <p:tgtEl>
                                          <p:spTgt spid="59"/>
                                        </p:tgtEl>
                                      </p:cBhvr>
                                    </p:animEffect>
                                  </p:childTnLst>
                                </p:cTn>
                              </p:par>
                            </p:childTnLst>
                          </p:cTn>
                        </p:par>
                        <p:par>
                          <p:cTn id="60" fill="hold">
                            <p:stCondLst>
                              <p:cond delay="750"/>
                            </p:stCondLst>
                            <p:childTnLst>
                              <p:par>
                                <p:cTn id="61" presetID="22" presetClass="entr" presetSubtype="8" fill="hold" grpId="0" nodeType="afterEffect">
                                  <p:stCondLst>
                                    <p:cond delay="0"/>
                                  </p:stCondLst>
                                  <p:childTnLst>
                                    <p:set>
                                      <p:cBhvr>
                                        <p:cTn id="62" dur="1" fill="hold">
                                          <p:stCondLst>
                                            <p:cond delay="0"/>
                                          </p:stCondLst>
                                        </p:cTn>
                                        <p:tgtEl>
                                          <p:spTgt spid="60"/>
                                        </p:tgtEl>
                                        <p:attrNameLst>
                                          <p:attrName>style.visibility</p:attrName>
                                        </p:attrNameLst>
                                      </p:cBhvr>
                                      <p:to>
                                        <p:strVal val="visible"/>
                                      </p:to>
                                    </p:set>
                                    <p:animEffect transition="in" filter="wipe(left)">
                                      <p:cBhvr>
                                        <p:cTn id="63" dur="750"/>
                                        <p:tgtEl>
                                          <p:spTgt spid="60"/>
                                        </p:tgtEl>
                                      </p:cBhvr>
                                    </p:animEffect>
                                  </p:childTnLst>
                                </p:cTn>
                              </p:par>
                            </p:childTnLst>
                          </p:cTn>
                        </p:par>
                        <p:par>
                          <p:cTn id="64" fill="hold">
                            <p:stCondLst>
                              <p:cond delay="1500"/>
                            </p:stCondLst>
                            <p:childTnLst>
                              <p:par>
                                <p:cTn id="65" presetID="22" presetClass="entr" presetSubtype="8" fill="hold" grpId="0" nodeType="afterEffect">
                                  <p:stCondLst>
                                    <p:cond delay="0"/>
                                  </p:stCondLst>
                                  <p:childTnLst>
                                    <p:set>
                                      <p:cBhvr>
                                        <p:cTn id="66" dur="1" fill="hold">
                                          <p:stCondLst>
                                            <p:cond delay="0"/>
                                          </p:stCondLst>
                                        </p:cTn>
                                        <p:tgtEl>
                                          <p:spTgt spid="61"/>
                                        </p:tgtEl>
                                        <p:attrNameLst>
                                          <p:attrName>style.visibility</p:attrName>
                                        </p:attrNameLst>
                                      </p:cBhvr>
                                      <p:to>
                                        <p:strVal val="visible"/>
                                      </p:to>
                                    </p:set>
                                    <p:animEffect transition="in" filter="wipe(left)">
                                      <p:cBhvr>
                                        <p:cTn id="67" dur="750"/>
                                        <p:tgtEl>
                                          <p:spTgt spid="6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grpId="0" nodeType="clickEffect">
                                  <p:stCondLst>
                                    <p:cond delay="0"/>
                                  </p:stCondLst>
                                  <p:childTnLst>
                                    <p:set>
                                      <p:cBhvr>
                                        <p:cTn id="71" dur="1" fill="hold">
                                          <p:stCondLst>
                                            <p:cond delay="0"/>
                                          </p:stCondLst>
                                        </p:cTn>
                                        <p:tgtEl>
                                          <p:spTgt spid="67"/>
                                        </p:tgtEl>
                                        <p:attrNameLst>
                                          <p:attrName>style.visibility</p:attrName>
                                        </p:attrNameLst>
                                      </p:cBhvr>
                                      <p:to>
                                        <p:strVal val="visible"/>
                                      </p:to>
                                    </p:set>
                                    <p:animEffect transition="in" filter="wipe(up)">
                                      <p:cBhvr>
                                        <p:cTn id="72" dur="1500"/>
                                        <p:tgtEl>
                                          <p:spTgt spid="67"/>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1" fill="hold" grpId="0" nodeType="clickEffect">
                                  <p:stCondLst>
                                    <p:cond delay="0"/>
                                  </p:stCondLst>
                                  <p:childTnLst>
                                    <p:set>
                                      <p:cBhvr>
                                        <p:cTn id="76" dur="1" fill="hold">
                                          <p:stCondLst>
                                            <p:cond delay="0"/>
                                          </p:stCondLst>
                                        </p:cTn>
                                        <p:tgtEl>
                                          <p:spTgt spid="68"/>
                                        </p:tgtEl>
                                        <p:attrNameLst>
                                          <p:attrName>style.visibility</p:attrName>
                                        </p:attrNameLst>
                                      </p:cBhvr>
                                      <p:to>
                                        <p:strVal val="visible"/>
                                      </p:to>
                                    </p:set>
                                    <p:animEffect transition="in" filter="wipe(up)">
                                      <p:cBhvr>
                                        <p:cTn id="77" dur="2500"/>
                                        <p:tgtEl>
                                          <p:spTgt spid="68"/>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grpId="0" nodeType="clickEffect">
                                  <p:stCondLst>
                                    <p:cond delay="0"/>
                                  </p:stCondLst>
                                  <p:childTnLst>
                                    <p:set>
                                      <p:cBhvr>
                                        <p:cTn id="81" dur="1" fill="hold">
                                          <p:stCondLst>
                                            <p:cond delay="0"/>
                                          </p:stCondLst>
                                        </p:cTn>
                                        <p:tgtEl>
                                          <p:spTgt spid="70"/>
                                        </p:tgtEl>
                                        <p:attrNameLst>
                                          <p:attrName>style.visibility</p:attrName>
                                        </p:attrNameLst>
                                      </p:cBhvr>
                                      <p:to>
                                        <p:strVal val="visible"/>
                                      </p:to>
                                    </p:set>
                                    <p:animEffect transition="in" filter="wipe(up)">
                                      <p:cBhvr>
                                        <p:cTn id="82" dur="2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3" grpId="0" animBg="1"/>
      <p:bldP spid="51" grpId="0" animBg="1"/>
      <p:bldP spid="52" grpId="0" animBg="1"/>
      <p:bldP spid="53" grpId="0" animBg="1"/>
      <p:bldP spid="55" grpId="0" animBg="1"/>
      <p:bldP spid="56" grpId="0" animBg="1"/>
      <p:bldP spid="57" grpId="0" animBg="1"/>
      <p:bldP spid="59" grpId="0" animBg="1"/>
      <p:bldP spid="60" grpId="0" animBg="1"/>
      <p:bldP spid="61" grpId="0" animBg="1"/>
      <p:bldP spid="63" grpId="0"/>
      <p:bldP spid="64" grpId="0"/>
      <p:bldP spid="65" grpId="0"/>
      <p:bldP spid="66" grpId="0"/>
      <p:bldP spid="67" grpId="0"/>
      <p:bldP spid="68" grpId="0"/>
      <p:bldP spid="7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663535" y="600502"/>
            <a:ext cx="8648521" cy="769441"/>
          </a:xfrm>
          <a:prstGeom prst="rect">
            <a:avLst/>
          </a:prstGeom>
          <a:solidFill>
            <a:schemeClr val="accent1">
              <a:lumMod val="20000"/>
              <a:lumOff val="80000"/>
            </a:schemeClr>
          </a:solidFill>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倍数と約数の関係を調べましょう</a:t>
            </a:r>
            <a:endParaRPr kumimoji="1" lang="en-US" altLang="ja-JP" sz="4400" dirty="0">
              <a:latin typeface="UD デジタル 教科書体 NP-B" panose="02020700000000000000" pitchFamily="18" charset="-128"/>
              <a:ea typeface="UD デジタル 教科書体 NP-B" panose="02020700000000000000" pitchFamily="18" charset="-128"/>
            </a:endParaRPr>
          </a:p>
        </p:txBody>
      </p:sp>
      <p:sp>
        <p:nvSpPr>
          <p:cNvPr id="5" name="テキスト ボックス 4"/>
          <p:cNvSpPr txBox="1"/>
          <p:nvPr/>
        </p:nvSpPr>
        <p:spPr>
          <a:xfrm>
            <a:off x="1387018" y="1735136"/>
            <a:ext cx="9417963" cy="1323439"/>
          </a:xfrm>
          <a:prstGeom prst="rect">
            <a:avLst/>
          </a:prstGeom>
          <a:noFill/>
          <a:ln>
            <a:solidFill>
              <a:schemeClr val="bg2">
                <a:lumMod val="75000"/>
              </a:schemeClr>
            </a:solidFill>
          </a:ln>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ある整数をわり切ることのできる整数を</a:t>
            </a:r>
            <a:endParaRPr kumimoji="1" lang="en-US" altLang="ja-JP" sz="4000" dirty="0">
              <a:latin typeface="UD デジタル 教科書体 NP-B" panose="02020700000000000000" pitchFamily="18" charset="-128"/>
              <a:ea typeface="UD デジタル 教科書体 NP-B" panose="02020700000000000000" pitchFamily="18" charset="-128"/>
            </a:endParaRPr>
          </a:p>
          <a:p>
            <a:r>
              <a:rPr lang="ja-JP" altLang="en-US" sz="4000" dirty="0">
                <a:latin typeface="UD デジタル 教科書体 NP-B" panose="02020700000000000000" pitchFamily="18" charset="-128"/>
                <a:ea typeface="UD デジタル 教科書体 NP-B" panose="02020700000000000000" pitchFamily="18" charset="-128"/>
              </a:rPr>
              <a:t>その数の</a:t>
            </a:r>
            <a:r>
              <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約数</a:t>
            </a:r>
            <a:r>
              <a:rPr kumimoji="1" lang="ja-JP" altLang="en-US" sz="4000" dirty="0">
                <a:latin typeface="UD デジタル 教科書体 NP-B" panose="02020700000000000000" pitchFamily="18" charset="-128"/>
                <a:ea typeface="UD デジタル 教科書体 NP-B" panose="02020700000000000000" pitchFamily="18" charset="-128"/>
              </a:rPr>
              <a:t>といいます</a:t>
            </a:r>
          </a:p>
        </p:txBody>
      </p:sp>
      <p:sp>
        <p:nvSpPr>
          <p:cNvPr id="6" name="テキスト ボックス 5"/>
          <p:cNvSpPr txBox="1"/>
          <p:nvPr/>
        </p:nvSpPr>
        <p:spPr>
          <a:xfrm>
            <a:off x="1387018" y="3228975"/>
            <a:ext cx="260039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0" name="テキスト ボックス 9"/>
          <p:cNvSpPr txBox="1"/>
          <p:nvPr/>
        </p:nvSpPr>
        <p:spPr>
          <a:xfrm>
            <a:off x="4294141" y="3228975"/>
            <a:ext cx="3179075"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3</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6</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1075998" y="4691724"/>
            <a:ext cx="8392041" cy="707886"/>
          </a:xfrm>
          <a:prstGeom prst="rect">
            <a:avLst/>
          </a:prstGeom>
          <a:noFill/>
        </p:spPr>
        <p:txBody>
          <a:bodyPr wrap="none" rtlCol="0">
            <a:spAutoFit/>
          </a:bodyPr>
          <a:lstStyle/>
          <a:p>
            <a:r>
              <a:rPr kumimoji="1" lang="ja-JP" altLang="en-US" sz="4000" dirty="0">
                <a:solidFill>
                  <a:schemeClr val="accent6"/>
                </a:solidFill>
                <a:latin typeface="UD デジタル 教科書体 NP-B" panose="02020700000000000000" pitchFamily="18" charset="-128"/>
                <a:ea typeface="UD デジタル 教科書体 NP-B" panose="02020700000000000000" pitchFamily="18" charset="-128"/>
              </a:rPr>
              <a:t>約数はペアでさがすと間違いにくい</a:t>
            </a:r>
          </a:p>
        </p:txBody>
      </p:sp>
      <p:sp>
        <p:nvSpPr>
          <p:cNvPr id="3" name="左大かっこ 2"/>
          <p:cNvSpPr/>
          <p:nvPr/>
        </p:nvSpPr>
        <p:spPr>
          <a:xfrm rot="16200000">
            <a:off x="5538083" y="2878035"/>
            <a:ext cx="691191" cy="2650402"/>
          </a:xfrm>
          <a:prstGeom prst="leftBracket">
            <a:avLst/>
          </a:prstGeom>
          <a:ln w="28575">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左大かっこ 14"/>
          <p:cNvSpPr/>
          <p:nvPr/>
        </p:nvSpPr>
        <p:spPr>
          <a:xfrm rot="16200000">
            <a:off x="5702813" y="3544002"/>
            <a:ext cx="376868" cy="1004145"/>
          </a:xfrm>
          <a:prstGeom prst="leftBracket">
            <a:avLst/>
          </a:prstGeom>
          <a:ln w="28575">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テキスト ボックス 17"/>
          <p:cNvSpPr txBox="1"/>
          <p:nvPr/>
        </p:nvSpPr>
        <p:spPr>
          <a:xfrm>
            <a:off x="1075998" y="5399610"/>
            <a:ext cx="10634643" cy="707886"/>
          </a:xfrm>
          <a:prstGeom prst="rect">
            <a:avLst/>
          </a:prstGeom>
          <a:noFill/>
        </p:spPr>
        <p:txBody>
          <a:bodyPr wrap="none" rtlCol="0">
            <a:spAutoFit/>
          </a:bodyPr>
          <a:lstStyle/>
          <a:p>
            <a:r>
              <a:rPr kumimoji="1" lang="en-US" altLang="ja-JP" sz="4000" dirty="0">
                <a:solidFill>
                  <a:schemeClr val="accent6"/>
                </a:solidFill>
                <a:latin typeface="UD デジタル 教科書体 NP-B" panose="02020700000000000000" pitchFamily="18" charset="-128"/>
                <a:ea typeface="UD デジタル 教科書体 NP-B" panose="02020700000000000000" pitchFamily="18" charset="-128"/>
              </a:rPr>
              <a:t>6</a:t>
            </a:r>
            <a:r>
              <a:rPr kumimoji="1" lang="ja-JP" altLang="en-US" sz="4000" dirty="0">
                <a:solidFill>
                  <a:schemeClr val="accent6"/>
                </a:solidFill>
                <a:latin typeface="UD デジタル 教科書体 NP-B" panose="02020700000000000000" pitchFamily="18" charset="-128"/>
                <a:ea typeface="UD デジタル 教科書体 NP-B" panose="02020700000000000000" pitchFamily="18" charset="-128"/>
              </a:rPr>
              <a:t>は、</a:t>
            </a:r>
            <a:r>
              <a:rPr kumimoji="1" lang="en-US" altLang="ja-JP" sz="4000" dirty="0">
                <a:solidFill>
                  <a:schemeClr val="accent6"/>
                </a:solidFill>
                <a:latin typeface="UD デジタル 教科書体 NP-B" panose="02020700000000000000" pitchFamily="18" charset="-128"/>
                <a:ea typeface="UD デジタル 教科書体 NP-B" panose="02020700000000000000" pitchFamily="18" charset="-128"/>
              </a:rPr>
              <a:t>6</a:t>
            </a:r>
            <a:r>
              <a:rPr kumimoji="1" lang="ja-JP" altLang="en-US" sz="4000" dirty="0">
                <a:solidFill>
                  <a:schemeClr val="accent6"/>
                </a:solidFill>
                <a:latin typeface="UD デジタル 教科書体 NP-B" panose="02020700000000000000" pitchFamily="18" charset="-128"/>
                <a:ea typeface="UD デジタル 教科書体 NP-B" panose="02020700000000000000" pitchFamily="18" charset="-128"/>
              </a:rPr>
              <a:t>の約数</a:t>
            </a:r>
            <a:r>
              <a:rPr kumimoji="1" lang="en-US" altLang="ja-JP" sz="4000" dirty="0">
                <a:solidFill>
                  <a:schemeClr val="accent6"/>
                </a:solidFill>
                <a:latin typeface="UD デジタル 教科書体 NP-B" panose="02020700000000000000" pitchFamily="18" charset="-128"/>
                <a:ea typeface="UD デジタル 教科書体 NP-B" panose="02020700000000000000" pitchFamily="18" charset="-128"/>
              </a:rPr>
              <a:t>1,2,3,6</a:t>
            </a:r>
            <a:r>
              <a:rPr kumimoji="1" lang="ja-JP" altLang="en-US" sz="4000" dirty="0">
                <a:solidFill>
                  <a:schemeClr val="accent6"/>
                </a:solidFill>
                <a:latin typeface="UD デジタル 教科書体 NP-B" panose="02020700000000000000" pitchFamily="18" charset="-128"/>
                <a:ea typeface="UD デジタル 教科書体 NP-B" panose="02020700000000000000" pitchFamily="18" charset="-128"/>
              </a:rPr>
              <a:t>の倍数になっています</a:t>
            </a:r>
          </a:p>
        </p:txBody>
      </p:sp>
    </p:spTree>
    <p:extLst>
      <p:ext uri="{BB962C8B-B14F-4D97-AF65-F5344CB8AC3E}">
        <p14:creationId xmlns:p14="http://schemas.microsoft.com/office/powerpoint/2010/main" val="3708541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2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175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up)">
                                      <p:cBhvr>
                                        <p:cTn id="17" dur="175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1000"/>
                                        <p:tgtEl>
                                          <p:spTgt spid="15"/>
                                        </p:tgtEl>
                                      </p:cBhvr>
                                    </p:animEffect>
                                  </p:childTnLst>
                                </p:cTn>
                              </p:par>
                            </p:childTnLst>
                          </p:cTn>
                        </p:par>
                        <p:par>
                          <p:cTn id="23" fill="hold">
                            <p:stCondLst>
                              <p:cond delay="1000"/>
                            </p:stCondLst>
                            <p:childTnLst>
                              <p:par>
                                <p:cTn id="24" presetID="22" presetClass="entr" presetSubtype="4" fill="hold" grpId="0" nodeType="after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10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up)">
                                      <p:cBhvr>
                                        <p:cTn id="31" dur="175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wipe(up)">
                                      <p:cBhvr>
                                        <p:cTn id="36" dur="175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10" grpId="0"/>
      <p:bldP spid="13" grpId="0"/>
      <p:bldP spid="3" grpId="0" animBg="1"/>
      <p:bldP spid="15" grpId="0" animBg="1"/>
      <p:bldP spid="1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663535" y="600502"/>
            <a:ext cx="5262979" cy="769441"/>
          </a:xfrm>
          <a:prstGeom prst="rect">
            <a:avLst/>
          </a:prstGeom>
          <a:solidFill>
            <a:schemeClr val="accent1">
              <a:lumMod val="20000"/>
              <a:lumOff val="80000"/>
            </a:schemeClr>
          </a:solidFill>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約数を求めましょう</a:t>
            </a:r>
            <a:endParaRPr kumimoji="1" lang="en-US" altLang="ja-JP" sz="4400" dirty="0">
              <a:latin typeface="UD デジタル 教科書体 NP-B" panose="02020700000000000000" pitchFamily="18" charset="-128"/>
              <a:ea typeface="UD デジタル 教科書体 NP-B" panose="02020700000000000000" pitchFamily="18" charset="-128"/>
            </a:endParaRPr>
          </a:p>
        </p:txBody>
      </p:sp>
      <p:sp>
        <p:nvSpPr>
          <p:cNvPr id="5" name="テキスト ボックス 4"/>
          <p:cNvSpPr txBox="1"/>
          <p:nvPr/>
        </p:nvSpPr>
        <p:spPr>
          <a:xfrm>
            <a:off x="1502851" y="1735136"/>
            <a:ext cx="7366119"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次の整数の約数を求めましょう</a:t>
            </a:r>
          </a:p>
        </p:txBody>
      </p:sp>
      <p:sp>
        <p:nvSpPr>
          <p:cNvPr id="6" name="テキスト ボックス 5"/>
          <p:cNvSpPr txBox="1"/>
          <p:nvPr/>
        </p:nvSpPr>
        <p:spPr>
          <a:xfrm>
            <a:off x="2080302" y="2609204"/>
            <a:ext cx="260039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0" name="テキスト ボックス 9"/>
          <p:cNvSpPr txBox="1"/>
          <p:nvPr/>
        </p:nvSpPr>
        <p:spPr>
          <a:xfrm>
            <a:off x="5044575" y="2609204"/>
            <a:ext cx="230223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4</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1" name="テキスト ボックス 10"/>
          <p:cNvSpPr txBox="1"/>
          <p:nvPr/>
        </p:nvSpPr>
        <p:spPr>
          <a:xfrm>
            <a:off x="2080302" y="3483272"/>
            <a:ext cx="260039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8</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2" name="テキスト ボックス 11"/>
          <p:cNvSpPr txBox="1"/>
          <p:nvPr/>
        </p:nvSpPr>
        <p:spPr>
          <a:xfrm>
            <a:off x="5044575" y="3483272"/>
            <a:ext cx="3179075"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8</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2080302" y="4357340"/>
            <a:ext cx="296427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4" name="テキスト ボックス 13"/>
          <p:cNvSpPr txBox="1"/>
          <p:nvPr/>
        </p:nvSpPr>
        <p:spPr>
          <a:xfrm>
            <a:off x="5044575" y="4357340"/>
            <a:ext cx="529664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3</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12</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6" name="テキスト ボックス 15"/>
          <p:cNvSpPr txBox="1"/>
          <p:nvPr/>
        </p:nvSpPr>
        <p:spPr>
          <a:xfrm>
            <a:off x="2080302" y="5231408"/>
            <a:ext cx="296427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16</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7" name="テキスト ボックス 16"/>
          <p:cNvSpPr txBox="1"/>
          <p:nvPr/>
        </p:nvSpPr>
        <p:spPr>
          <a:xfrm>
            <a:off x="5044575" y="5231408"/>
            <a:ext cx="4419800"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8</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16</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1645446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175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175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up)">
                                      <p:cBhvr>
                                        <p:cTn id="17" dur="175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up)">
                                      <p:cBhvr>
                                        <p:cTn id="22" dur="175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P spid="1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663535" y="600502"/>
            <a:ext cx="5262979" cy="769441"/>
          </a:xfrm>
          <a:prstGeom prst="rect">
            <a:avLst/>
          </a:prstGeom>
          <a:noFill/>
          <a:ln>
            <a:solidFill>
              <a:srgbClr val="0033CC"/>
            </a:solid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約数を求めましょう</a:t>
            </a:r>
            <a:endParaRPr kumimoji="1" lang="en-US" altLang="ja-JP" sz="4400" dirty="0">
              <a:latin typeface="UD デジタル 教科書体 NP-B" panose="02020700000000000000" pitchFamily="18" charset="-128"/>
              <a:ea typeface="UD デジタル 教科書体 NP-B" panose="02020700000000000000" pitchFamily="18" charset="-128"/>
            </a:endParaRPr>
          </a:p>
        </p:txBody>
      </p:sp>
      <p:sp>
        <p:nvSpPr>
          <p:cNvPr id="5" name="テキスト ボックス 4"/>
          <p:cNvSpPr txBox="1"/>
          <p:nvPr/>
        </p:nvSpPr>
        <p:spPr>
          <a:xfrm>
            <a:off x="941227" y="1735136"/>
            <a:ext cx="7366119"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次の整数の約数を求めましょう</a:t>
            </a:r>
          </a:p>
        </p:txBody>
      </p:sp>
      <p:sp>
        <p:nvSpPr>
          <p:cNvPr id="6" name="テキスト ボックス 5"/>
          <p:cNvSpPr txBox="1"/>
          <p:nvPr/>
        </p:nvSpPr>
        <p:spPr>
          <a:xfrm>
            <a:off x="1502851" y="2609204"/>
            <a:ext cx="260039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2</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0" name="テキスト ボックス 9"/>
          <p:cNvSpPr txBox="1"/>
          <p:nvPr/>
        </p:nvSpPr>
        <p:spPr>
          <a:xfrm>
            <a:off x="4624287" y="2609204"/>
            <a:ext cx="1425390"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1" name="テキスト ボックス 10"/>
          <p:cNvSpPr txBox="1"/>
          <p:nvPr/>
        </p:nvSpPr>
        <p:spPr>
          <a:xfrm>
            <a:off x="1502851" y="3483272"/>
            <a:ext cx="260039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7</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2" name="テキスト ボックス 11"/>
          <p:cNvSpPr txBox="1"/>
          <p:nvPr/>
        </p:nvSpPr>
        <p:spPr>
          <a:xfrm>
            <a:off x="4624287" y="3483272"/>
            <a:ext cx="1425390"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7</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1502851" y="4357340"/>
            <a:ext cx="296427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13</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4" name="テキスト ボックス 13"/>
          <p:cNvSpPr txBox="1"/>
          <p:nvPr/>
        </p:nvSpPr>
        <p:spPr>
          <a:xfrm>
            <a:off x="4624287" y="4357340"/>
            <a:ext cx="178927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13</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6" name="テキスト ボックス 15"/>
          <p:cNvSpPr txBox="1"/>
          <p:nvPr/>
        </p:nvSpPr>
        <p:spPr>
          <a:xfrm>
            <a:off x="1502851" y="5231408"/>
            <a:ext cx="296427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36</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7" name="テキスト ボックス 16"/>
          <p:cNvSpPr txBox="1"/>
          <p:nvPr/>
        </p:nvSpPr>
        <p:spPr>
          <a:xfrm>
            <a:off x="4624287" y="5231408"/>
            <a:ext cx="6077305"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1,2,3,4,6,9,12,18,36</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3" name="右中かっこ 2">
            <a:extLst>
              <a:ext uri="{FF2B5EF4-FFF2-40B4-BE49-F238E27FC236}">
                <a16:creationId xmlns:a16="http://schemas.microsoft.com/office/drawing/2014/main" id="{41305C9B-E199-40C0-ACC7-B6A42ECB5118}"/>
              </a:ext>
            </a:extLst>
          </p:cNvPr>
          <p:cNvSpPr/>
          <p:nvPr/>
        </p:nvSpPr>
        <p:spPr>
          <a:xfrm>
            <a:off x="6769767" y="2609204"/>
            <a:ext cx="512955" cy="2251554"/>
          </a:xfrm>
          <a:prstGeom prst="rightBrace">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C413BC11-5801-4F41-BD0E-423897BF4429}"/>
              </a:ext>
            </a:extLst>
          </p:cNvPr>
          <p:cNvSpPr txBox="1"/>
          <p:nvPr/>
        </p:nvSpPr>
        <p:spPr>
          <a:xfrm>
            <a:off x="7321688" y="2870438"/>
            <a:ext cx="3280175" cy="1754326"/>
          </a:xfrm>
          <a:prstGeom prst="rect">
            <a:avLst/>
          </a:prstGeom>
          <a:noFill/>
          <a:ln>
            <a:solidFill>
              <a:schemeClr val="bg2">
                <a:lumMod val="90000"/>
              </a:schemeClr>
            </a:solidFill>
          </a:ln>
        </p:spPr>
        <p:txBody>
          <a:bodyPr wrap="square" rtlCol="0">
            <a:spAutoFit/>
          </a:bodyPr>
          <a:lstStyle/>
          <a:p>
            <a:r>
              <a:rPr kumimoji="1" lang="ja-JP" altLang="en-US" sz="3600" dirty="0">
                <a:latin typeface="UD デジタル 教科書体 NP-B" panose="02020700000000000000" pitchFamily="18" charset="-128"/>
                <a:ea typeface="UD デジタル 教科書体 NP-B" panose="02020700000000000000" pitchFamily="18" charset="-128"/>
              </a:rPr>
              <a:t>約数が</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kumimoji="1" lang="en-US" altLang="ja-JP" sz="3600" dirty="0">
                <a:latin typeface="UD デジタル 教科書体 NP-B" panose="02020700000000000000" pitchFamily="18" charset="-128"/>
                <a:ea typeface="UD デジタル 教科書体 NP-B" panose="02020700000000000000" pitchFamily="18" charset="-128"/>
              </a:rPr>
              <a:t>1</a:t>
            </a:r>
            <a:r>
              <a:rPr kumimoji="1" lang="ja-JP" altLang="en-US" sz="3600" dirty="0">
                <a:latin typeface="UD デジタル 教科書体 NP-B" panose="02020700000000000000" pitchFamily="18" charset="-128"/>
                <a:ea typeface="UD デジタル 教科書体 NP-B" panose="02020700000000000000" pitchFamily="18" charset="-128"/>
              </a:rPr>
              <a:t>と自分自身の</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kumimoji="1"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2</a:t>
            </a:r>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つしかない</a:t>
            </a:r>
          </a:p>
        </p:txBody>
      </p:sp>
    </p:spTree>
    <p:extLst>
      <p:ext uri="{BB962C8B-B14F-4D97-AF65-F5344CB8AC3E}">
        <p14:creationId xmlns:p14="http://schemas.microsoft.com/office/powerpoint/2010/main" val="3690126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1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up)">
                                      <p:cBhvr>
                                        <p:cTn id="12" dur="1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up)">
                                      <p:cBhvr>
                                        <p:cTn id="17" dur="1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up)">
                                      <p:cBhvr>
                                        <p:cTn id="22" dur="1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up)">
                                      <p:cBhvr>
                                        <p:cTn id="27" dur="10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up)">
                                      <p:cBhvr>
                                        <p:cTn id="3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P spid="17" grpId="0"/>
      <p:bldP spid="3" grpId="0" animBg="1"/>
      <p:bldP spid="1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123948" y="619729"/>
            <a:ext cx="9944101" cy="1446550"/>
          </a:xfrm>
          <a:prstGeom prst="rect">
            <a:avLst/>
          </a:prstGeom>
          <a:solidFill>
            <a:schemeClr val="accent1">
              <a:lumMod val="20000"/>
              <a:lumOff val="80000"/>
            </a:schemeClr>
          </a:solidFill>
        </p:spPr>
        <p:txBody>
          <a:bodyPr wrap="square" rtlCol="0">
            <a:spAutoFit/>
          </a:bodyPr>
          <a:lstStyle/>
          <a:p>
            <a:r>
              <a:rPr kumimoji="1" lang="en-US" altLang="ja-JP" sz="4400" dirty="0">
                <a:latin typeface="UD デジタル 教科書体 NP-B" panose="02020700000000000000" pitchFamily="18" charset="-128"/>
                <a:ea typeface="UD デジタル 教科書体 NP-B" panose="02020700000000000000" pitchFamily="18" charset="-128"/>
              </a:rPr>
              <a:t>12</a:t>
            </a:r>
            <a:r>
              <a:rPr kumimoji="1" lang="ja-JP" altLang="en-US" sz="4400" dirty="0">
                <a:latin typeface="UD デジタル 教科書体 NP-B" panose="02020700000000000000" pitchFamily="18" charset="-128"/>
                <a:ea typeface="UD デジタル 教科書体 NP-B" panose="02020700000000000000" pitchFamily="18" charset="-128"/>
              </a:rPr>
              <a:t>の約数でもあり</a:t>
            </a:r>
            <a:r>
              <a:rPr kumimoji="1" lang="en-US" altLang="ja-JP" sz="4400" dirty="0">
                <a:latin typeface="UD デジタル 教科書体 NP-B" panose="02020700000000000000" pitchFamily="18" charset="-128"/>
                <a:ea typeface="UD デジタル 教科書体 NP-B" panose="02020700000000000000" pitchFamily="18" charset="-128"/>
              </a:rPr>
              <a:t>18</a:t>
            </a:r>
            <a:r>
              <a:rPr kumimoji="1" lang="ja-JP" altLang="en-US" sz="4400" dirty="0">
                <a:latin typeface="UD デジタル 教科書体 NP-B" panose="02020700000000000000" pitchFamily="18" charset="-128"/>
                <a:ea typeface="UD デジタル 教科書体 NP-B" panose="02020700000000000000" pitchFamily="18" charset="-128"/>
              </a:rPr>
              <a:t>の約数でもある数を</a:t>
            </a:r>
            <a:r>
              <a:rPr kumimoji="1" lang="en-US" altLang="ja-JP" sz="4400" dirty="0">
                <a:latin typeface="UD デジタル 教科書体 NP-B" panose="02020700000000000000" pitchFamily="18" charset="-128"/>
                <a:ea typeface="UD デジタル 教科書体 NP-B" panose="02020700000000000000" pitchFamily="18" charset="-128"/>
              </a:rPr>
              <a:t>12</a:t>
            </a:r>
            <a:r>
              <a:rPr lang="ja-JP" altLang="en-US" sz="4400" dirty="0">
                <a:latin typeface="UD デジタル 教科書体 NP-B" panose="02020700000000000000" pitchFamily="18" charset="-128"/>
                <a:ea typeface="UD デジタル 教科書体 NP-B" panose="02020700000000000000" pitchFamily="18" charset="-128"/>
              </a:rPr>
              <a:t>と</a:t>
            </a:r>
            <a:r>
              <a:rPr lang="en-US" altLang="ja-JP" sz="4400" dirty="0">
                <a:latin typeface="UD デジタル 教科書体 NP-B" panose="02020700000000000000" pitchFamily="18" charset="-128"/>
                <a:ea typeface="UD デジタル 教科書体 NP-B" panose="02020700000000000000" pitchFamily="18" charset="-128"/>
              </a:rPr>
              <a:t>18</a:t>
            </a:r>
            <a:r>
              <a:rPr lang="ja-JP" altLang="en-US" sz="4400" dirty="0">
                <a:latin typeface="UD デジタル 教科書体 NP-B" panose="02020700000000000000" pitchFamily="18" charset="-128"/>
                <a:ea typeface="UD デジタル 教科書体 NP-B" panose="02020700000000000000" pitchFamily="18" charset="-128"/>
              </a:rPr>
              <a:t>の</a:t>
            </a:r>
            <a:r>
              <a:rPr lang="ja-JP" altLang="en-US" sz="4400" dirty="0">
                <a:solidFill>
                  <a:srgbClr val="FF0000"/>
                </a:solidFill>
                <a:latin typeface="UD デジタル 教科書体 NP-B" panose="02020700000000000000" pitchFamily="18" charset="-128"/>
                <a:ea typeface="UD デジタル 教科書体 NP-B" panose="02020700000000000000" pitchFamily="18" charset="-128"/>
              </a:rPr>
              <a:t>公約数</a:t>
            </a:r>
            <a:r>
              <a:rPr lang="ja-JP" altLang="en-US" sz="4400" dirty="0">
                <a:latin typeface="UD デジタル 教科書体 NP-B" panose="02020700000000000000" pitchFamily="18" charset="-128"/>
                <a:ea typeface="UD デジタル 教科書体 NP-B" panose="02020700000000000000" pitchFamily="18" charset="-128"/>
              </a:rPr>
              <a:t>といいます。</a:t>
            </a:r>
            <a:endParaRPr lang="en-US" altLang="ja-JP" sz="4400" dirty="0">
              <a:latin typeface="UD デジタル 教科書体 NP-B" panose="02020700000000000000" pitchFamily="18" charset="-128"/>
              <a:ea typeface="UD デジタル 教科書体 NP-B" panose="02020700000000000000" pitchFamily="18" charset="-128"/>
            </a:endParaRPr>
          </a:p>
        </p:txBody>
      </p:sp>
      <p:sp>
        <p:nvSpPr>
          <p:cNvPr id="5" name="テキスト ボックス 4"/>
          <p:cNvSpPr txBox="1"/>
          <p:nvPr/>
        </p:nvSpPr>
        <p:spPr>
          <a:xfrm>
            <a:off x="925353" y="2554932"/>
            <a:ext cx="2964273" cy="707886"/>
          </a:xfrm>
          <a:prstGeom prst="rect">
            <a:avLst/>
          </a:prstGeom>
          <a:noFill/>
        </p:spPr>
        <p:txBody>
          <a:bodyPr wrap="none" rtlCol="0">
            <a:spAutoFit/>
          </a:bodyPr>
          <a:lstStyle/>
          <a:p>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12</a:t>
            </a:r>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の約数は</a:t>
            </a:r>
          </a:p>
        </p:txBody>
      </p:sp>
      <p:sp>
        <p:nvSpPr>
          <p:cNvPr id="6" name="テキスト ボックス 5"/>
          <p:cNvSpPr txBox="1"/>
          <p:nvPr/>
        </p:nvSpPr>
        <p:spPr>
          <a:xfrm>
            <a:off x="2159342" y="3429000"/>
            <a:ext cx="529664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3</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12</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925353" y="4448967"/>
            <a:ext cx="2964273" cy="707886"/>
          </a:xfrm>
          <a:prstGeom prst="rect">
            <a:avLst/>
          </a:prstGeom>
          <a:noFill/>
        </p:spPr>
        <p:txBody>
          <a:bodyPr wrap="none" rtlCol="0">
            <a:spAutoFit/>
          </a:bodyPr>
          <a:lstStyle/>
          <a:p>
            <a:r>
              <a:rPr kumimoji="1" lang="en-US" altLang="ja-JP" sz="4000" dirty="0">
                <a:solidFill>
                  <a:schemeClr val="accent5"/>
                </a:solidFill>
                <a:latin typeface="UD デジタル 教科書体 NP-B" panose="02020700000000000000" pitchFamily="18" charset="-128"/>
                <a:ea typeface="UD デジタル 教科書体 NP-B" panose="02020700000000000000" pitchFamily="18" charset="-128"/>
              </a:rPr>
              <a:t>18</a:t>
            </a:r>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の約数</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は</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p:cNvSpPr txBox="1"/>
          <p:nvPr/>
        </p:nvSpPr>
        <p:spPr>
          <a:xfrm>
            <a:off x="2159342" y="5323035"/>
            <a:ext cx="5296643"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3</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9</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18</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3" name="楕円 2"/>
          <p:cNvSpPr/>
          <p:nvPr/>
        </p:nvSpPr>
        <p:spPr>
          <a:xfrm>
            <a:off x="3829051" y="3308209"/>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p:cNvSpPr/>
          <p:nvPr/>
        </p:nvSpPr>
        <p:spPr>
          <a:xfrm>
            <a:off x="3857626" y="5208447"/>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a:off x="5638390" y="3333539"/>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p:cNvSpPr/>
          <p:nvPr/>
        </p:nvSpPr>
        <p:spPr>
          <a:xfrm>
            <a:off x="4683159" y="5227802"/>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p:cNvSpPr/>
          <p:nvPr/>
        </p:nvSpPr>
        <p:spPr>
          <a:xfrm>
            <a:off x="2156101" y="3308209"/>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楕円 13"/>
          <p:cNvSpPr/>
          <p:nvPr/>
        </p:nvSpPr>
        <p:spPr>
          <a:xfrm>
            <a:off x="2156101" y="5208447"/>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楕円 14"/>
          <p:cNvSpPr/>
          <p:nvPr/>
        </p:nvSpPr>
        <p:spPr>
          <a:xfrm>
            <a:off x="2999427" y="3308209"/>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p:cNvSpPr/>
          <p:nvPr/>
        </p:nvSpPr>
        <p:spPr>
          <a:xfrm>
            <a:off x="2999427" y="5208447"/>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03103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750"/>
                                        <p:tgtEl>
                                          <p:spTgt spid="1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left)">
                                      <p:cBhvr>
                                        <p:cTn id="10" dur="75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750"/>
                                        <p:tgtEl>
                                          <p:spTgt spid="15"/>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wipe(left)">
                                      <p:cBhvr>
                                        <p:cTn id="18" dur="75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left)">
                                      <p:cBhvr>
                                        <p:cTn id="23" dur="750"/>
                                        <p:tgtEl>
                                          <p:spTgt spid="3"/>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left)">
                                      <p:cBhvr>
                                        <p:cTn id="26" dur="75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left)">
                                      <p:cBhvr>
                                        <p:cTn id="31" dur="750"/>
                                        <p:tgtEl>
                                          <p:spTgt spid="11"/>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left)">
                                      <p:cBhvr>
                                        <p:cTn id="34" dur="7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2" grpId="0" animBg="1"/>
      <p:bldP spid="13" grpId="0" animBg="1"/>
      <p:bldP spid="14" grpId="0" animBg="1"/>
      <p:bldP spid="15" grpId="0" animBg="1"/>
      <p:bldP spid="1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496853" y="600502"/>
            <a:ext cx="8456161" cy="769441"/>
          </a:xfrm>
          <a:prstGeom prst="rect">
            <a:avLst/>
          </a:prstGeom>
          <a:solidFill>
            <a:schemeClr val="accent1">
              <a:lumMod val="20000"/>
              <a:lumOff val="80000"/>
            </a:schemeClr>
          </a:solidFill>
        </p:spPr>
        <p:txBody>
          <a:bodyPr wrap="none" rtlCol="0">
            <a:spAutoFit/>
          </a:bodyPr>
          <a:lstStyle/>
          <a:p>
            <a:r>
              <a:rPr kumimoji="1" lang="en-US" altLang="ja-JP"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12</a:t>
            </a:r>
            <a:r>
              <a:rPr kumimoji="1" lang="ja-JP" altLang="en-US"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と</a:t>
            </a:r>
            <a:r>
              <a:rPr kumimoji="1" lang="en-US" altLang="ja-JP"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18</a:t>
            </a:r>
            <a:r>
              <a:rPr kumimoji="1" lang="ja-JP" altLang="en-US"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の公約数　</a:t>
            </a:r>
            <a:r>
              <a:rPr lang="en-US" altLang="ja-JP"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1</a:t>
            </a:r>
            <a:r>
              <a:rPr kumimoji="1" lang="ja-JP" altLang="en-US"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a:t>
            </a:r>
            <a:r>
              <a:rPr kumimoji="1" lang="en-US" altLang="ja-JP"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2</a:t>
            </a:r>
            <a:r>
              <a:rPr kumimoji="1" lang="ja-JP" altLang="en-US"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a:t>
            </a:r>
            <a:r>
              <a:rPr kumimoji="1" lang="en-US" altLang="ja-JP"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3</a:t>
            </a:r>
            <a:r>
              <a:rPr kumimoji="1" lang="ja-JP" altLang="en-US"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a:t>
            </a:r>
            <a:r>
              <a:rPr kumimoji="1" lang="en-US" altLang="ja-JP"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rPr>
              <a:t>6</a:t>
            </a:r>
            <a:endParaRPr kumimoji="1" lang="ja-JP" altLang="en-US" sz="4400" dirty="0">
              <a:solidFill>
                <a:schemeClr val="accent1">
                  <a:lumMod val="75000"/>
                </a:schemeClr>
              </a:solidFill>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p:cNvSpPr txBox="1"/>
          <p:nvPr/>
        </p:nvSpPr>
        <p:spPr>
          <a:xfrm>
            <a:off x="1638743" y="1818179"/>
            <a:ext cx="8324193" cy="646331"/>
          </a:xfrm>
          <a:prstGeom prst="rect">
            <a:avLst/>
          </a:prstGeom>
          <a:noFill/>
        </p:spPr>
        <p:txBody>
          <a:bodyPr wrap="squar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この中で一番使える公約数はどれだ？</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p:cNvSpPr txBox="1"/>
          <p:nvPr/>
        </p:nvSpPr>
        <p:spPr>
          <a:xfrm>
            <a:off x="1638743" y="5142546"/>
            <a:ext cx="7109639" cy="1200329"/>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その他の公約数は</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最大公約数の約数になっているわ</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0" name="テキスト ボックス 9"/>
          <p:cNvSpPr txBox="1"/>
          <p:nvPr/>
        </p:nvSpPr>
        <p:spPr>
          <a:xfrm>
            <a:off x="1638743" y="3853277"/>
            <a:ext cx="9341019" cy="1200329"/>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正解じゃ！</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latin typeface="UD デジタル 教科書体 NP-B" panose="02020700000000000000" pitchFamily="18" charset="-128"/>
                <a:ea typeface="UD デジタル 教科書体 NP-B" panose="02020700000000000000" pitchFamily="18" charset="-128"/>
              </a:rPr>
              <a:t>この</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６</a:t>
            </a:r>
            <a:r>
              <a:rPr lang="ja-JP" altLang="en-US" sz="3600" dirty="0">
                <a:latin typeface="UD デジタル 教科書体 NP-B" panose="02020700000000000000" pitchFamily="18" charset="-128"/>
                <a:ea typeface="UD デジタル 教科書体 NP-B" panose="02020700000000000000" pitchFamily="18" charset="-128"/>
              </a:rPr>
              <a:t>を</a:t>
            </a:r>
            <a:r>
              <a:rPr lang="en-US" altLang="ja-JP" sz="3600" dirty="0">
                <a:latin typeface="UD デジタル 教科書体 NP-B" panose="02020700000000000000" pitchFamily="18" charset="-128"/>
                <a:ea typeface="UD デジタル 教科書体 NP-B" panose="02020700000000000000" pitchFamily="18" charset="-128"/>
              </a:rPr>
              <a:t>12</a:t>
            </a:r>
            <a:r>
              <a:rPr lang="ja-JP" altLang="en-US" sz="3600" dirty="0">
                <a:latin typeface="UD デジタル 教科書体 NP-B" panose="02020700000000000000" pitchFamily="18" charset="-128"/>
                <a:ea typeface="UD デジタル 教科書体 NP-B" panose="02020700000000000000" pitchFamily="18" charset="-128"/>
              </a:rPr>
              <a:t>と</a:t>
            </a:r>
            <a:r>
              <a:rPr lang="en-US" altLang="ja-JP" sz="3600" dirty="0">
                <a:latin typeface="UD デジタル 教科書体 NP-B" panose="02020700000000000000" pitchFamily="18" charset="-128"/>
                <a:ea typeface="UD デジタル 教科書体 NP-B" panose="02020700000000000000" pitchFamily="18" charset="-128"/>
              </a:rPr>
              <a:t>18</a:t>
            </a:r>
            <a:r>
              <a:rPr lang="ja-JP" altLang="en-US" sz="3600" dirty="0">
                <a:latin typeface="UD デジタル 教科書体 NP-B" panose="02020700000000000000" pitchFamily="18" charset="-128"/>
                <a:ea typeface="UD デジタル 教科書体 NP-B" panose="02020700000000000000" pitchFamily="18" charset="-128"/>
              </a:rPr>
              <a:t>の</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最大公約数</a:t>
            </a:r>
            <a:r>
              <a:rPr lang="ja-JP" altLang="en-US" sz="3600" dirty="0">
                <a:latin typeface="UD デジタル 教科書体 NP-B" panose="02020700000000000000" pitchFamily="18" charset="-128"/>
                <a:ea typeface="UD デジタル 教科書体 NP-B" panose="02020700000000000000" pitchFamily="18" charset="-128"/>
              </a:rPr>
              <a:t>というのだ！</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pic>
        <p:nvPicPr>
          <p:cNvPr id="8" name="図 7" descr="挿絵, 抽象 が含まれている画像&#10;&#10;自動的に生成された説明">
            <a:extLst>
              <a:ext uri="{FF2B5EF4-FFF2-40B4-BE49-F238E27FC236}">
                <a16:creationId xmlns:a16="http://schemas.microsoft.com/office/drawing/2014/main" id="{EA8D2B47-CB00-5A2D-EF59-A47DCA377C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516" y="1495873"/>
            <a:ext cx="648143" cy="1134251"/>
          </a:xfrm>
          <a:prstGeom prst="rect">
            <a:avLst/>
          </a:prstGeom>
        </p:spPr>
      </p:pic>
      <p:sp>
        <p:nvSpPr>
          <p:cNvPr id="11" name="テキスト ボックス 10">
            <a:extLst>
              <a:ext uri="{FF2B5EF4-FFF2-40B4-BE49-F238E27FC236}">
                <a16:creationId xmlns:a16="http://schemas.microsoft.com/office/drawing/2014/main" id="{26D3638A-4B16-D048-4B0E-9417E946BD7D}"/>
              </a:ext>
            </a:extLst>
          </p:cNvPr>
          <p:cNvSpPr txBox="1"/>
          <p:nvPr/>
        </p:nvSpPr>
        <p:spPr>
          <a:xfrm>
            <a:off x="1638743" y="2912746"/>
            <a:ext cx="9996771" cy="646331"/>
          </a:xfrm>
          <a:prstGeom prst="rect">
            <a:avLst/>
          </a:prstGeom>
          <a:noFill/>
        </p:spPr>
        <p:txBody>
          <a:bodyPr wrap="squar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今度こそ一番大きい数６だ　いつも１じゃ困る</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pic>
        <p:nvPicPr>
          <p:cNvPr id="15" name="図 14" descr="挿絵, 抽象 が含まれている画像&#10;&#10;自動的に生成された説明">
            <a:extLst>
              <a:ext uri="{FF2B5EF4-FFF2-40B4-BE49-F238E27FC236}">
                <a16:creationId xmlns:a16="http://schemas.microsoft.com/office/drawing/2014/main" id="{C6349579-E205-D676-64CB-3DB8BF9CF4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515" y="3824428"/>
            <a:ext cx="648143" cy="1134251"/>
          </a:xfrm>
          <a:prstGeom prst="rect">
            <a:avLst/>
          </a:prstGeom>
        </p:spPr>
      </p:pic>
      <p:pic>
        <p:nvPicPr>
          <p:cNvPr id="4" name="図 3" descr="挿絵, 抽象 が含まれている画像&#10;&#10;自動的に生成された説明">
            <a:extLst>
              <a:ext uri="{FF2B5EF4-FFF2-40B4-BE49-F238E27FC236}">
                <a16:creationId xmlns:a16="http://schemas.microsoft.com/office/drawing/2014/main" id="{A5546803-75EE-B2A3-3E01-B773D6FEA3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337" y="2688061"/>
            <a:ext cx="952500" cy="952500"/>
          </a:xfrm>
          <a:prstGeom prst="rect">
            <a:avLst/>
          </a:prstGeom>
        </p:spPr>
      </p:pic>
      <p:pic>
        <p:nvPicPr>
          <p:cNvPr id="13" name="図 12" descr="挿絵 が含まれている画像&#10;&#10;自動的に生成された説明">
            <a:extLst>
              <a:ext uri="{FF2B5EF4-FFF2-40B4-BE49-F238E27FC236}">
                <a16:creationId xmlns:a16="http://schemas.microsoft.com/office/drawing/2014/main" id="{FCA2A251-2361-8E14-4C86-6FA01D1985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8483" y="5142546"/>
            <a:ext cx="638175" cy="952500"/>
          </a:xfrm>
          <a:prstGeom prst="rect">
            <a:avLst/>
          </a:prstGeom>
        </p:spPr>
      </p:pic>
    </p:spTree>
    <p:extLst>
      <p:ext uri="{BB962C8B-B14F-4D97-AF65-F5344CB8AC3E}">
        <p14:creationId xmlns:p14="http://schemas.microsoft.com/office/powerpoint/2010/main" val="746016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up)">
                                      <p:cBhvr>
                                        <p:cTn id="10" dur="1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up)">
                                      <p:cBhvr>
                                        <p:cTn id="18" dur="1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up)">
                                      <p:cBhvr>
                                        <p:cTn id="26" dur="175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up)">
                                      <p:cBhvr>
                                        <p:cTn id="34" dur="1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10" grpId="0"/>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71739" y="600502"/>
            <a:ext cx="8648521" cy="1446550"/>
          </a:xfrm>
          <a:prstGeom prst="rect">
            <a:avLst/>
          </a:prstGeom>
          <a:solidFill>
            <a:schemeClr val="accent1">
              <a:lumMod val="20000"/>
              <a:lumOff val="80000"/>
            </a:schemeClr>
          </a:solidFill>
          <a:ln>
            <a:noFill/>
          </a:ln>
        </p:spPr>
        <p:txBody>
          <a:bodyPr wrap="none" rtlCol="0">
            <a:spAutoFit/>
          </a:bodyPr>
          <a:lstStyle/>
          <a:p>
            <a:r>
              <a:rPr lang="ja-JP" altLang="en-US" sz="4400" dirty="0">
                <a:latin typeface="UD デジタル 教科書体 NP-B" panose="02020700000000000000" pitchFamily="18" charset="-128"/>
                <a:ea typeface="UD デジタル 教科書体 NP-B" panose="02020700000000000000" pitchFamily="18" charset="-128"/>
              </a:rPr>
              <a:t>公約数をすべて書き出してみよう</a:t>
            </a:r>
            <a:endParaRPr lang="en-US" altLang="ja-JP" sz="4400" dirty="0">
              <a:latin typeface="UD デジタル 教科書体 NP-B" panose="02020700000000000000" pitchFamily="18" charset="-128"/>
              <a:ea typeface="UD デジタル 教科書体 NP-B" panose="02020700000000000000" pitchFamily="18" charset="-128"/>
            </a:endParaRPr>
          </a:p>
          <a:p>
            <a:r>
              <a:rPr kumimoji="1" lang="ja-JP" altLang="en-US" sz="4400" dirty="0">
                <a:latin typeface="UD デジタル 教科書体 NP-B" panose="02020700000000000000" pitchFamily="18" charset="-128"/>
                <a:ea typeface="UD デジタル 教科書体 NP-B" panose="02020700000000000000" pitchFamily="18" charset="-128"/>
              </a:rPr>
              <a:t>また、最大公約数を求めましょう</a:t>
            </a:r>
          </a:p>
        </p:txBody>
      </p:sp>
      <p:sp>
        <p:nvSpPr>
          <p:cNvPr id="5" name="テキスト ボックス 4"/>
          <p:cNvSpPr txBox="1"/>
          <p:nvPr/>
        </p:nvSpPr>
        <p:spPr>
          <a:xfrm>
            <a:off x="925353" y="2235160"/>
            <a:ext cx="2749471" cy="707886"/>
          </a:xfrm>
          <a:prstGeom prst="rect">
            <a:avLst/>
          </a:prstGeom>
          <a:solidFill>
            <a:schemeClr val="accent4">
              <a:lumMod val="40000"/>
              <a:lumOff val="60000"/>
            </a:schemeClr>
          </a:solid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１２と２０</a:t>
            </a:r>
          </a:p>
        </p:txBody>
      </p:sp>
      <p:sp>
        <p:nvSpPr>
          <p:cNvPr id="10" name="テキスト ボックス 9"/>
          <p:cNvSpPr txBox="1"/>
          <p:nvPr/>
        </p:nvSpPr>
        <p:spPr>
          <a:xfrm>
            <a:off x="1508677" y="3099353"/>
            <a:ext cx="296427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1" name="テキスト ボックス 10"/>
          <p:cNvSpPr txBox="1"/>
          <p:nvPr/>
        </p:nvSpPr>
        <p:spPr>
          <a:xfrm>
            <a:off x="4574740" y="3099353"/>
            <a:ext cx="5296643"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2</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3</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4</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6</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12</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p:cNvSpPr txBox="1"/>
          <p:nvPr/>
        </p:nvSpPr>
        <p:spPr>
          <a:xfrm>
            <a:off x="1508677" y="3963546"/>
            <a:ext cx="296427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20</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6" name="テキスト ボックス 15"/>
          <p:cNvSpPr txBox="1"/>
          <p:nvPr/>
        </p:nvSpPr>
        <p:spPr>
          <a:xfrm>
            <a:off x="4574740" y="3963546"/>
            <a:ext cx="5660524"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2</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4</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5</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10</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20</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508677" y="4827739"/>
            <a:ext cx="4717958"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20</a:t>
            </a:r>
            <a:r>
              <a:rPr kumimoji="1" lang="ja-JP" altLang="en-US" sz="4000" dirty="0">
                <a:latin typeface="UD デジタル 教科書体 NP-B" panose="02020700000000000000" pitchFamily="18" charset="-128"/>
                <a:ea typeface="UD デジタル 教科書体 NP-B" panose="02020700000000000000" pitchFamily="18" charset="-128"/>
              </a:rPr>
              <a:t>の公約数は</a:t>
            </a:r>
          </a:p>
        </p:txBody>
      </p:sp>
      <p:sp>
        <p:nvSpPr>
          <p:cNvPr id="18" name="テキスト ボックス 17"/>
          <p:cNvSpPr txBox="1"/>
          <p:nvPr/>
        </p:nvSpPr>
        <p:spPr>
          <a:xfrm>
            <a:off x="7569150" y="4827739"/>
            <a:ext cx="2302233" cy="707886"/>
          </a:xfrm>
          <a:prstGeom prst="rect">
            <a:avLst/>
          </a:prstGeom>
          <a:noFill/>
        </p:spPr>
        <p:txBody>
          <a:bodyPr wrap="squar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1</a:t>
            </a:r>
            <a:r>
              <a:rPr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2</a:t>
            </a:r>
            <a:r>
              <a:rPr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4</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9" name="テキスト ボックス 18"/>
          <p:cNvSpPr txBox="1"/>
          <p:nvPr/>
        </p:nvSpPr>
        <p:spPr>
          <a:xfrm>
            <a:off x="1508677" y="5691932"/>
            <a:ext cx="5743880"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20</a:t>
            </a:r>
            <a:r>
              <a:rPr kumimoji="1" lang="ja-JP" altLang="en-US" sz="4000" dirty="0">
                <a:latin typeface="UD デジタル 教科書体 NP-B" panose="02020700000000000000" pitchFamily="18" charset="-128"/>
                <a:ea typeface="UD デジタル 教科書体 NP-B" panose="02020700000000000000" pitchFamily="18" charset="-128"/>
              </a:rPr>
              <a:t>の最大公約数は</a:t>
            </a:r>
          </a:p>
        </p:txBody>
      </p:sp>
      <p:sp>
        <p:nvSpPr>
          <p:cNvPr id="20" name="テキスト ボックス 19"/>
          <p:cNvSpPr txBox="1"/>
          <p:nvPr/>
        </p:nvSpPr>
        <p:spPr>
          <a:xfrm>
            <a:off x="7569150" y="5691932"/>
            <a:ext cx="548548" cy="707886"/>
          </a:xfrm>
          <a:prstGeom prst="rect">
            <a:avLst/>
          </a:prstGeom>
          <a:noFill/>
        </p:spPr>
        <p:txBody>
          <a:bodyPr wrap="non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4</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338414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175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175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up)">
                                      <p:cBhvr>
                                        <p:cTn id="17" dur="175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up)">
                                      <p:cBhvr>
                                        <p:cTn id="22" dur="17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P spid="18" grpId="0"/>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92072" y="600502"/>
            <a:ext cx="9212778" cy="769441"/>
          </a:xfrm>
          <a:prstGeom prst="rect">
            <a:avLst/>
          </a:prstGeom>
          <a:solidFill>
            <a:schemeClr val="accent1">
              <a:lumMod val="20000"/>
              <a:lumOff val="80000"/>
            </a:schemeClr>
          </a:solidFill>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整数は２つに分けることができます</a:t>
            </a:r>
          </a:p>
        </p:txBody>
      </p:sp>
      <p:sp>
        <p:nvSpPr>
          <p:cNvPr id="3" name="テキスト ボックス 2"/>
          <p:cNvSpPr txBox="1"/>
          <p:nvPr/>
        </p:nvSpPr>
        <p:spPr>
          <a:xfrm>
            <a:off x="762108" y="1631879"/>
            <a:ext cx="8905002" cy="707886"/>
          </a:xfrm>
          <a:prstGeom prst="rect">
            <a:avLst/>
          </a:prstGeom>
          <a:noFill/>
        </p:spPr>
        <p:txBody>
          <a:bodyPr wrap="none" rtlCol="0">
            <a:spAutoFit/>
          </a:bodyPr>
          <a:lstStyle/>
          <a:p>
            <a:r>
              <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偶数</a:t>
            </a:r>
            <a:r>
              <a:rPr kumimoji="1" lang="ja-JP" altLang="en-US" sz="4000" dirty="0">
                <a:latin typeface="UD デジタル 教科書体 NP-B" panose="02020700000000000000" pitchFamily="18" charset="-128"/>
                <a:ea typeface="UD デジタル 教科書体 NP-B" panose="02020700000000000000" pitchFamily="18" charset="-128"/>
              </a:rPr>
              <a:t>にあてはまる数字を書きましょう</a:t>
            </a:r>
          </a:p>
        </p:txBody>
      </p:sp>
      <p:sp>
        <p:nvSpPr>
          <p:cNvPr id="4" name="テキスト ボックス 3"/>
          <p:cNvSpPr txBox="1"/>
          <p:nvPr/>
        </p:nvSpPr>
        <p:spPr>
          <a:xfrm>
            <a:off x="762108" y="3342350"/>
            <a:ext cx="8905002" cy="707886"/>
          </a:xfrm>
          <a:prstGeom prst="rect">
            <a:avLst/>
          </a:prstGeom>
          <a:noFill/>
        </p:spPr>
        <p:txBody>
          <a:bodyPr wrap="none" rtlCol="0">
            <a:spAutoFit/>
          </a:bodyPr>
          <a:lstStyle/>
          <a:p>
            <a:r>
              <a:rPr kumimoji="1" lang="ja-JP" altLang="en-US" sz="4000" dirty="0">
                <a:solidFill>
                  <a:srgbClr val="0033CC"/>
                </a:solidFill>
                <a:latin typeface="UD デジタル 教科書体 NP-B" panose="02020700000000000000" pitchFamily="18" charset="-128"/>
                <a:ea typeface="UD デジタル 教科書体 NP-B" panose="02020700000000000000" pitchFamily="18" charset="-128"/>
              </a:rPr>
              <a:t>奇数</a:t>
            </a:r>
            <a:r>
              <a:rPr lang="ja-JP" altLang="en-US" sz="4000" dirty="0">
                <a:latin typeface="UD デジタル 教科書体 NP-B" panose="02020700000000000000" pitchFamily="18" charset="-128"/>
                <a:ea typeface="UD デジタル 教科書体 NP-B" panose="02020700000000000000" pitchFamily="18" charset="-128"/>
              </a:rPr>
              <a:t>にあてはまる数字を書きましょう</a:t>
            </a:r>
            <a:endParaRPr kumimoji="1"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6" name="テキスト ボックス 5"/>
          <p:cNvSpPr txBox="1"/>
          <p:nvPr/>
        </p:nvSpPr>
        <p:spPr>
          <a:xfrm>
            <a:off x="1539260" y="2455573"/>
            <a:ext cx="9052478" cy="646331"/>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0</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2</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4</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6</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8</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10</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12</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36</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50</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p:cNvSpPr txBox="1"/>
          <p:nvPr/>
        </p:nvSpPr>
        <p:spPr>
          <a:xfrm>
            <a:off x="1539260" y="4187535"/>
            <a:ext cx="9052478" cy="646331"/>
          </a:xfrm>
          <a:prstGeom prst="rect">
            <a:avLst/>
          </a:prstGeom>
          <a:noFill/>
        </p:spPr>
        <p:txBody>
          <a:bodyPr wrap="none" rtlCol="0">
            <a:spAutoFit/>
          </a:bodyPr>
          <a:lstStyle/>
          <a:p>
            <a:r>
              <a:rPr lang="en-US" altLang="ja-JP" sz="3600" dirty="0">
                <a:latin typeface="UD デジタル 教科書体 NP-B" panose="02020700000000000000" pitchFamily="18" charset="-128"/>
                <a:ea typeface="UD デジタル 教科書体 NP-B" panose="02020700000000000000" pitchFamily="18" charset="-128"/>
              </a:rPr>
              <a:t>1</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3</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lang="en-US" altLang="ja-JP" sz="3600" dirty="0">
                <a:latin typeface="UD デジタル 教科書体 NP-B" panose="02020700000000000000" pitchFamily="18" charset="-128"/>
                <a:ea typeface="UD デジタル 教科書体 NP-B" panose="02020700000000000000" pitchFamily="18" charset="-128"/>
              </a:rPr>
              <a:t>5</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7</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9</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11</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13</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41</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79</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p:cNvSpPr txBox="1"/>
          <p:nvPr/>
        </p:nvSpPr>
        <p:spPr>
          <a:xfrm>
            <a:off x="588687" y="5234176"/>
            <a:ext cx="11469807" cy="707886"/>
          </a:xfrm>
          <a:prstGeom prst="rect">
            <a:avLst/>
          </a:prstGeom>
          <a:noFill/>
        </p:spPr>
        <p:txBody>
          <a:bodyPr wrap="none" rtlCol="0">
            <a:spAutoFit/>
          </a:bodyPr>
          <a:lstStyle/>
          <a:p>
            <a:r>
              <a:rPr kumimoji="1" lang="ja-JP" altLang="en-US" sz="4000" dirty="0">
                <a:solidFill>
                  <a:schemeClr val="accent6"/>
                </a:solidFill>
                <a:latin typeface="UD デジタル 教科書体 NP-B" panose="02020700000000000000" pitchFamily="18" charset="-128"/>
                <a:ea typeface="UD デジタル 教科書体 NP-B" panose="02020700000000000000" pitchFamily="18" charset="-128"/>
              </a:rPr>
              <a:t>整数を並べると偶数と奇数は交互に並んでいます</a:t>
            </a:r>
          </a:p>
        </p:txBody>
      </p:sp>
    </p:spTree>
    <p:extLst>
      <p:ext uri="{BB962C8B-B14F-4D97-AF65-F5344CB8AC3E}">
        <p14:creationId xmlns:p14="http://schemas.microsoft.com/office/powerpoint/2010/main" val="382048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75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175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up)">
                                      <p:cBhvr>
                                        <p:cTn id="17" dur="1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600289" y="600502"/>
            <a:ext cx="9212778" cy="769441"/>
          </a:xfrm>
          <a:prstGeom prst="rect">
            <a:avLst/>
          </a:prstGeom>
          <a:noFill/>
          <a:ln>
            <a:solidFill>
              <a:schemeClr val="accent1"/>
            </a:solidFill>
          </a:ln>
        </p:spPr>
        <p:txBody>
          <a:bodyPr wrap="none" rtlCol="0">
            <a:spAutoFit/>
          </a:bodyPr>
          <a:lstStyle/>
          <a:p>
            <a:r>
              <a:rPr lang="ja-JP" altLang="en-US" sz="4400" dirty="0">
                <a:latin typeface="UD デジタル 教科書体 NP-B" panose="02020700000000000000" pitchFamily="18" charset="-128"/>
                <a:ea typeface="UD デジタル 教科書体 NP-B" panose="02020700000000000000" pitchFamily="18" charset="-128"/>
              </a:rPr>
              <a:t>公約数と</a:t>
            </a:r>
            <a:r>
              <a:rPr kumimoji="1" lang="ja-JP" altLang="en-US" sz="4400" dirty="0">
                <a:latin typeface="UD デジタル 教科書体 NP-B" panose="02020700000000000000" pitchFamily="18" charset="-128"/>
                <a:ea typeface="UD デジタル 教科書体 NP-B" panose="02020700000000000000" pitchFamily="18" charset="-128"/>
              </a:rPr>
              <a:t>最大公約数を求めましょう</a:t>
            </a:r>
          </a:p>
        </p:txBody>
      </p:sp>
      <p:sp>
        <p:nvSpPr>
          <p:cNvPr id="5" name="テキスト ボックス 4"/>
          <p:cNvSpPr txBox="1"/>
          <p:nvPr/>
        </p:nvSpPr>
        <p:spPr>
          <a:xfrm>
            <a:off x="925353" y="1905144"/>
            <a:ext cx="2236510" cy="707886"/>
          </a:xfrm>
          <a:prstGeom prst="rect">
            <a:avLst/>
          </a:prstGeom>
          <a:solidFill>
            <a:schemeClr val="accent4">
              <a:lumMod val="40000"/>
              <a:lumOff val="60000"/>
            </a:schemeClr>
          </a:solid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６と１２</a:t>
            </a:r>
          </a:p>
        </p:txBody>
      </p:sp>
      <p:sp>
        <p:nvSpPr>
          <p:cNvPr id="10" name="テキスト ボックス 9"/>
          <p:cNvSpPr txBox="1"/>
          <p:nvPr/>
        </p:nvSpPr>
        <p:spPr>
          <a:xfrm>
            <a:off x="1477146" y="3099353"/>
            <a:ext cx="260039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1" name="テキスト ボックス 10"/>
          <p:cNvSpPr txBox="1"/>
          <p:nvPr/>
        </p:nvSpPr>
        <p:spPr>
          <a:xfrm>
            <a:off x="4543209" y="3099353"/>
            <a:ext cx="3179075"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2</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3</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6</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p:cNvSpPr txBox="1"/>
          <p:nvPr/>
        </p:nvSpPr>
        <p:spPr>
          <a:xfrm>
            <a:off x="1477146" y="3963546"/>
            <a:ext cx="296427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6" name="テキスト ボックス 15"/>
          <p:cNvSpPr txBox="1"/>
          <p:nvPr/>
        </p:nvSpPr>
        <p:spPr>
          <a:xfrm>
            <a:off x="4543209" y="3963546"/>
            <a:ext cx="5452622" cy="707886"/>
          </a:xfrm>
          <a:prstGeom prst="rect">
            <a:avLst/>
          </a:prstGeom>
          <a:noFill/>
        </p:spPr>
        <p:txBody>
          <a:bodyPr wrap="squar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2</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3</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4</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6</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12</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477146" y="4827739"/>
            <a:ext cx="4354077"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の公約数は</a:t>
            </a:r>
          </a:p>
        </p:txBody>
      </p:sp>
      <p:sp>
        <p:nvSpPr>
          <p:cNvPr id="18" name="テキスト ボックス 17"/>
          <p:cNvSpPr txBox="1"/>
          <p:nvPr/>
        </p:nvSpPr>
        <p:spPr>
          <a:xfrm>
            <a:off x="6857145" y="4827739"/>
            <a:ext cx="3434434" cy="707886"/>
          </a:xfrm>
          <a:prstGeom prst="rect">
            <a:avLst/>
          </a:prstGeom>
          <a:noFill/>
        </p:spPr>
        <p:txBody>
          <a:bodyPr wrap="squar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1</a:t>
            </a:r>
            <a:r>
              <a:rPr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2</a:t>
            </a:r>
            <a:r>
              <a:rPr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3</a:t>
            </a:r>
            <a:r>
              <a:rPr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6</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9" name="テキスト ボックス 18"/>
          <p:cNvSpPr txBox="1"/>
          <p:nvPr/>
        </p:nvSpPr>
        <p:spPr>
          <a:xfrm>
            <a:off x="1477146" y="5691932"/>
            <a:ext cx="5379999"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の最大公約数は</a:t>
            </a:r>
          </a:p>
        </p:txBody>
      </p:sp>
      <p:sp>
        <p:nvSpPr>
          <p:cNvPr id="20" name="テキスト ボックス 19"/>
          <p:cNvSpPr txBox="1"/>
          <p:nvPr/>
        </p:nvSpPr>
        <p:spPr>
          <a:xfrm>
            <a:off x="6857145" y="5691932"/>
            <a:ext cx="548548" cy="707886"/>
          </a:xfrm>
          <a:prstGeom prst="rect">
            <a:avLst/>
          </a:prstGeom>
          <a:noFill/>
        </p:spPr>
        <p:txBody>
          <a:bodyPr wrap="non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6</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3305814" y="1738157"/>
            <a:ext cx="8552341" cy="1200329"/>
          </a:xfrm>
          <a:prstGeom prst="rect">
            <a:avLst/>
          </a:prstGeom>
          <a:noFill/>
        </p:spPr>
        <p:txBody>
          <a:bodyPr wrap="none" rtlCol="0">
            <a:spAutoFit/>
          </a:bodyPr>
          <a:lstStyle/>
          <a:p>
            <a:r>
              <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6</a:t>
            </a:r>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の約数は</a:t>
            </a:r>
            <a:r>
              <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12</a:t>
            </a:r>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の約数にもなっているので</a:t>
            </a:r>
            <a:endPar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endParaRPr>
          </a:p>
          <a:p>
            <a:r>
              <a:rPr kumimoji="1" lang="en-US" altLang="ja-JP" sz="3600" dirty="0">
                <a:solidFill>
                  <a:schemeClr val="accent6"/>
                </a:solidFill>
                <a:latin typeface="UD デジタル 教科書体 NP-B" panose="02020700000000000000" pitchFamily="18" charset="-128"/>
                <a:ea typeface="UD デジタル 教科書体 NP-B" panose="02020700000000000000" pitchFamily="18" charset="-128"/>
              </a:rPr>
              <a:t>12</a:t>
            </a:r>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の約数は調べなくて良い</a:t>
            </a:r>
            <a:endPar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endParaRPr>
          </a:p>
        </p:txBody>
      </p:sp>
      <p:cxnSp>
        <p:nvCxnSpPr>
          <p:cNvPr id="4" name="直線コネクタ 3"/>
          <p:cNvCxnSpPr>
            <a:stCxn id="12" idx="1"/>
            <a:endCxn id="16" idx="3"/>
          </p:cNvCxnSpPr>
          <p:nvPr/>
        </p:nvCxnSpPr>
        <p:spPr>
          <a:xfrm>
            <a:off x="1477146" y="4317489"/>
            <a:ext cx="8518685" cy="0"/>
          </a:xfrm>
          <a:prstGeom prst="line">
            <a:avLst/>
          </a:prstGeom>
          <a:ln w="76200">
            <a:solidFill>
              <a:schemeClr val="accent6"/>
            </a:solidFill>
            <a:prstDash val="solid"/>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6658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175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175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up)">
                                      <p:cBhvr>
                                        <p:cTn id="17" dur="175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up)">
                                      <p:cBhvr>
                                        <p:cTn id="22" dur="175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up)">
                                      <p:cBhvr>
                                        <p:cTn id="27" dur="1750"/>
                                        <p:tgtEl>
                                          <p:spTgt spid="13"/>
                                        </p:tgtEl>
                                      </p:cBhvr>
                                    </p:animEffect>
                                  </p:childTnLst>
                                </p:cTn>
                              </p:par>
                            </p:childTnLst>
                          </p:cTn>
                        </p:par>
                        <p:par>
                          <p:cTn id="28" fill="hold">
                            <p:stCondLst>
                              <p:cond delay="1750"/>
                            </p:stCondLst>
                            <p:childTnLst>
                              <p:par>
                                <p:cTn id="29" presetID="22" presetClass="entr" presetSubtype="4"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down)">
                                      <p:cBhvr>
                                        <p:cTn id="3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P spid="18" grpId="0"/>
      <p:bldP spid="20" grpId="0"/>
      <p:bldP spid="1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461380" y="3099353"/>
            <a:ext cx="260039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1" name="テキスト ボックス 10"/>
          <p:cNvSpPr txBox="1"/>
          <p:nvPr/>
        </p:nvSpPr>
        <p:spPr>
          <a:xfrm>
            <a:off x="4527443" y="3099353"/>
            <a:ext cx="2302233"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2</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4</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p:cNvSpPr txBox="1"/>
          <p:nvPr/>
        </p:nvSpPr>
        <p:spPr>
          <a:xfrm>
            <a:off x="1461380" y="3963546"/>
            <a:ext cx="296427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15</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6" name="テキスト ボックス 15"/>
          <p:cNvSpPr txBox="1"/>
          <p:nvPr/>
        </p:nvSpPr>
        <p:spPr>
          <a:xfrm>
            <a:off x="4527443" y="3963546"/>
            <a:ext cx="3638109" cy="707886"/>
          </a:xfrm>
          <a:prstGeom prst="rect">
            <a:avLst/>
          </a:prstGeom>
          <a:noFill/>
        </p:spPr>
        <p:txBody>
          <a:bodyPr wrap="squar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3</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5</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15</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461380" y="4827739"/>
            <a:ext cx="4503156"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15</a:t>
            </a:r>
            <a:r>
              <a:rPr kumimoji="1" lang="ja-JP" altLang="en-US" sz="4000" dirty="0">
                <a:latin typeface="UD デジタル 教科書体 NP-B" panose="02020700000000000000" pitchFamily="18" charset="-128"/>
                <a:ea typeface="UD デジタル 教科書体 NP-B" panose="02020700000000000000" pitchFamily="18" charset="-128"/>
              </a:rPr>
              <a:t>の公約数は</a:t>
            </a:r>
          </a:p>
        </p:txBody>
      </p:sp>
      <p:sp>
        <p:nvSpPr>
          <p:cNvPr id="18" name="テキスト ボックス 17"/>
          <p:cNvSpPr txBox="1"/>
          <p:nvPr/>
        </p:nvSpPr>
        <p:spPr>
          <a:xfrm>
            <a:off x="7025246" y="4827739"/>
            <a:ext cx="548548" cy="707886"/>
          </a:xfrm>
          <a:prstGeom prst="rect">
            <a:avLst/>
          </a:prstGeom>
          <a:noFill/>
        </p:spPr>
        <p:txBody>
          <a:bodyPr wrap="squar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1</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9" name="テキスト ボックス 18"/>
          <p:cNvSpPr txBox="1"/>
          <p:nvPr/>
        </p:nvSpPr>
        <p:spPr>
          <a:xfrm>
            <a:off x="1461380" y="5691932"/>
            <a:ext cx="5529078"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15</a:t>
            </a:r>
            <a:r>
              <a:rPr kumimoji="1" lang="ja-JP" altLang="en-US" sz="4000" dirty="0">
                <a:latin typeface="UD デジタル 教科書体 NP-B" panose="02020700000000000000" pitchFamily="18" charset="-128"/>
                <a:ea typeface="UD デジタル 教科書体 NP-B" panose="02020700000000000000" pitchFamily="18" charset="-128"/>
              </a:rPr>
              <a:t>の最大公約数は</a:t>
            </a:r>
          </a:p>
        </p:txBody>
      </p:sp>
      <p:sp>
        <p:nvSpPr>
          <p:cNvPr id="20" name="テキスト ボックス 19"/>
          <p:cNvSpPr txBox="1"/>
          <p:nvPr/>
        </p:nvSpPr>
        <p:spPr>
          <a:xfrm>
            <a:off x="7025246" y="5691932"/>
            <a:ext cx="548548" cy="707886"/>
          </a:xfrm>
          <a:prstGeom prst="rect">
            <a:avLst/>
          </a:prstGeom>
          <a:noFill/>
        </p:spPr>
        <p:txBody>
          <a:bodyPr wrap="non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1</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3486471" y="1966699"/>
            <a:ext cx="6186309" cy="646331"/>
          </a:xfrm>
          <a:prstGeom prst="rect">
            <a:avLst/>
          </a:prstGeom>
          <a:noFill/>
        </p:spPr>
        <p:txBody>
          <a:bodyPr wrap="none" rtlCol="0">
            <a:spAutoFit/>
          </a:bodyPr>
          <a:lstStyle/>
          <a:p>
            <a:r>
              <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公</a:t>
            </a:r>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約数が１だけのときもある</a:t>
            </a:r>
            <a:endPar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p:cNvSpPr txBox="1"/>
          <p:nvPr/>
        </p:nvSpPr>
        <p:spPr>
          <a:xfrm>
            <a:off x="925353" y="1905144"/>
            <a:ext cx="2236510" cy="707886"/>
          </a:xfrm>
          <a:prstGeom prst="rect">
            <a:avLst/>
          </a:prstGeom>
          <a:solidFill>
            <a:schemeClr val="accent4">
              <a:lumMod val="40000"/>
              <a:lumOff val="60000"/>
            </a:schemeClr>
          </a:solid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４と１５</a:t>
            </a:r>
          </a:p>
        </p:txBody>
      </p:sp>
      <p:sp>
        <p:nvSpPr>
          <p:cNvPr id="15" name="テキスト ボックス 14"/>
          <p:cNvSpPr txBox="1"/>
          <p:nvPr/>
        </p:nvSpPr>
        <p:spPr>
          <a:xfrm>
            <a:off x="1600289" y="600502"/>
            <a:ext cx="9212778" cy="769441"/>
          </a:xfrm>
          <a:prstGeom prst="rect">
            <a:avLst/>
          </a:prstGeom>
          <a:noFill/>
          <a:ln>
            <a:solidFill>
              <a:schemeClr val="accent1"/>
            </a:solidFill>
          </a:ln>
        </p:spPr>
        <p:txBody>
          <a:bodyPr wrap="none" rtlCol="0">
            <a:spAutoFit/>
          </a:bodyPr>
          <a:lstStyle/>
          <a:p>
            <a:r>
              <a:rPr lang="ja-JP" altLang="en-US" sz="4400" dirty="0">
                <a:latin typeface="UD デジタル 教科書体 NP-B" panose="02020700000000000000" pitchFamily="18" charset="-128"/>
                <a:ea typeface="UD デジタル 教科書体 NP-B" panose="02020700000000000000" pitchFamily="18" charset="-128"/>
              </a:rPr>
              <a:t>公約数と</a:t>
            </a:r>
            <a:r>
              <a:rPr kumimoji="1" lang="ja-JP" altLang="en-US" sz="4400" dirty="0">
                <a:latin typeface="UD デジタル 教科書体 NP-B" panose="02020700000000000000" pitchFamily="18" charset="-128"/>
                <a:ea typeface="UD デジタル 教科書体 NP-B" panose="02020700000000000000" pitchFamily="18" charset="-128"/>
              </a:rPr>
              <a:t>最大公約数を求めましょう</a:t>
            </a:r>
          </a:p>
        </p:txBody>
      </p:sp>
    </p:spTree>
    <p:extLst>
      <p:ext uri="{BB962C8B-B14F-4D97-AF65-F5344CB8AC3E}">
        <p14:creationId xmlns:p14="http://schemas.microsoft.com/office/powerpoint/2010/main" val="3790247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175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175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up)">
                                      <p:cBhvr>
                                        <p:cTn id="17" dur="175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up)">
                                      <p:cBhvr>
                                        <p:cTn id="22" dur="175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up)">
                                      <p:cBhvr>
                                        <p:cTn id="27" dur="175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P spid="18" grpId="0"/>
      <p:bldP spid="20" grpId="0"/>
      <p:bldP spid="1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925353" y="3099353"/>
            <a:ext cx="260039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9</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1" name="テキスト ボックス 10"/>
          <p:cNvSpPr txBox="1"/>
          <p:nvPr/>
        </p:nvSpPr>
        <p:spPr>
          <a:xfrm>
            <a:off x="4305741" y="3099353"/>
            <a:ext cx="2302233"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3</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9</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p:cNvSpPr txBox="1"/>
          <p:nvPr/>
        </p:nvSpPr>
        <p:spPr>
          <a:xfrm>
            <a:off x="925353" y="3963546"/>
            <a:ext cx="2964273"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6" name="テキスト ボックス 15"/>
          <p:cNvSpPr txBox="1"/>
          <p:nvPr/>
        </p:nvSpPr>
        <p:spPr>
          <a:xfrm>
            <a:off x="4305741" y="3963546"/>
            <a:ext cx="5261766" cy="707886"/>
          </a:xfrm>
          <a:prstGeom prst="rect">
            <a:avLst/>
          </a:prstGeom>
          <a:noFill/>
        </p:spPr>
        <p:txBody>
          <a:bodyPr wrap="squar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2</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3</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4</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6</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12</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925353" y="4827739"/>
            <a:ext cx="4354077"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9</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の公約数は</a:t>
            </a:r>
          </a:p>
        </p:txBody>
      </p:sp>
      <p:sp>
        <p:nvSpPr>
          <p:cNvPr id="18" name="テキスト ボックス 17"/>
          <p:cNvSpPr txBox="1"/>
          <p:nvPr/>
        </p:nvSpPr>
        <p:spPr>
          <a:xfrm>
            <a:off x="6619676" y="4827739"/>
            <a:ext cx="1419281" cy="707886"/>
          </a:xfrm>
          <a:prstGeom prst="rect">
            <a:avLst/>
          </a:prstGeom>
          <a:noFill/>
        </p:spPr>
        <p:txBody>
          <a:bodyPr wrap="squar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1</a:t>
            </a:r>
            <a:r>
              <a:rPr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3</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9" name="テキスト ボックス 18"/>
          <p:cNvSpPr txBox="1"/>
          <p:nvPr/>
        </p:nvSpPr>
        <p:spPr>
          <a:xfrm>
            <a:off x="925353" y="5691932"/>
            <a:ext cx="5379999"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9</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の最大公約数は</a:t>
            </a:r>
          </a:p>
        </p:txBody>
      </p:sp>
      <p:sp>
        <p:nvSpPr>
          <p:cNvPr id="20" name="テキスト ボックス 19"/>
          <p:cNvSpPr txBox="1"/>
          <p:nvPr/>
        </p:nvSpPr>
        <p:spPr>
          <a:xfrm>
            <a:off x="6619677" y="5691932"/>
            <a:ext cx="548548" cy="707886"/>
          </a:xfrm>
          <a:prstGeom prst="rect">
            <a:avLst/>
          </a:prstGeom>
          <a:noFill/>
        </p:spPr>
        <p:txBody>
          <a:bodyPr wrap="non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3</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3577977" y="1652803"/>
            <a:ext cx="5724644" cy="1200329"/>
          </a:xfrm>
          <a:prstGeom prst="rect">
            <a:avLst/>
          </a:prstGeom>
          <a:noFill/>
        </p:spPr>
        <p:txBody>
          <a:bodyPr wrap="none" rtlCol="0">
            <a:spAutoFit/>
          </a:bodyPr>
          <a:lstStyle/>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公約数は、小さい数字９の</a:t>
            </a:r>
            <a:endParaRPr lang="en-US" altLang="ja-JP" sz="3600" dirty="0">
              <a:solidFill>
                <a:schemeClr val="accent6"/>
              </a:solidFill>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約数の中から選べば良い</a:t>
            </a:r>
            <a:endPar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endParaRPr>
          </a:p>
        </p:txBody>
      </p:sp>
      <p:cxnSp>
        <p:nvCxnSpPr>
          <p:cNvPr id="14" name="直線コネクタ 13"/>
          <p:cNvCxnSpPr/>
          <p:nvPr/>
        </p:nvCxnSpPr>
        <p:spPr>
          <a:xfrm>
            <a:off x="925353" y="4317489"/>
            <a:ext cx="8804435" cy="0"/>
          </a:xfrm>
          <a:prstGeom prst="line">
            <a:avLst/>
          </a:prstGeom>
          <a:ln w="76200">
            <a:solidFill>
              <a:schemeClr val="accent6"/>
            </a:solidFill>
            <a:prstDash val="solid"/>
          </a:ln>
        </p:spPr>
        <p:style>
          <a:lnRef idx="1">
            <a:schemeClr val="accent2"/>
          </a:lnRef>
          <a:fillRef idx="0">
            <a:schemeClr val="accent2"/>
          </a:fillRef>
          <a:effectRef idx="0">
            <a:schemeClr val="accent2"/>
          </a:effectRef>
          <a:fontRef idx="minor">
            <a:schemeClr val="tx1"/>
          </a:fontRef>
        </p:style>
      </p:cxnSp>
      <p:sp>
        <p:nvSpPr>
          <p:cNvPr id="21" name="テキスト ボックス 20"/>
          <p:cNvSpPr txBox="1"/>
          <p:nvPr/>
        </p:nvSpPr>
        <p:spPr>
          <a:xfrm>
            <a:off x="6858000" y="2891952"/>
            <a:ext cx="4871545" cy="1077218"/>
          </a:xfrm>
          <a:prstGeom prst="rect">
            <a:avLst/>
          </a:prstGeom>
          <a:noFill/>
        </p:spPr>
        <p:txBody>
          <a:bodyPr wrap="square" rtlCol="0">
            <a:spAutoFit/>
          </a:bodyPr>
          <a:lstStyle/>
          <a:p>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左の中から</a:t>
            </a:r>
            <a:r>
              <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rPr>
              <a:t>12</a:t>
            </a:r>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の約数にもなっているものを選ぶ</a:t>
            </a:r>
            <a:endParaRPr kumimoji="1" lang="ja-JP" altLang="en-US" sz="3200" dirty="0">
              <a:solidFill>
                <a:schemeClr val="accent6"/>
              </a:solidFill>
              <a:latin typeface="UD デジタル 教科書体 NP-B" panose="02020700000000000000" pitchFamily="18" charset="-128"/>
              <a:ea typeface="UD デジタル 教科書体 NP-B" panose="02020700000000000000" pitchFamily="18" charset="-128"/>
            </a:endParaRPr>
          </a:p>
        </p:txBody>
      </p:sp>
      <p:sp>
        <p:nvSpPr>
          <p:cNvPr id="22" name="テキスト ボックス 21"/>
          <p:cNvSpPr txBox="1"/>
          <p:nvPr/>
        </p:nvSpPr>
        <p:spPr>
          <a:xfrm>
            <a:off x="925353" y="1905144"/>
            <a:ext cx="2236510" cy="707886"/>
          </a:xfrm>
          <a:prstGeom prst="rect">
            <a:avLst/>
          </a:prstGeom>
          <a:solidFill>
            <a:schemeClr val="accent4">
              <a:lumMod val="40000"/>
              <a:lumOff val="60000"/>
            </a:schemeClr>
          </a:solid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９と１２</a:t>
            </a:r>
          </a:p>
        </p:txBody>
      </p:sp>
      <p:sp>
        <p:nvSpPr>
          <p:cNvPr id="23" name="テキスト ボックス 22"/>
          <p:cNvSpPr txBox="1"/>
          <p:nvPr/>
        </p:nvSpPr>
        <p:spPr>
          <a:xfrm>
            <a:off x="1600289" y="600502"/>
            <a:ext cx="9212778" cy="769441"/>
          </a:xfrm>
          <a:prstGeom prst="rect">
            <a:avLst/>
          </a:prstGeom>
          <a:noFill/>
          <a:ln>
            <a:solidFill>
              <a:schemeClr val="accent1"/>
            </a:solidFill>
          </a:ln>
        </p:spPr>
        <p:txBody>
          <a:bodyPr wrap="none" rtlCol="0">
            <a:spAutoFit/>
          </a:bodyPr>
          <a:lstStyle/>
          <a:p>
            <a:r>
              <a:rPr lang="ja-JP" altLang="en-US" sz="4400" dirty="0">
                <a:latin typeface="UD デジタル 教科書体 NP-B" panose="02020700000000000000" pitchFamily="18" charset="-128"/>
                <a:ea typeface="UD デジタル 教科書体 NP-B" panose="02020700000000000000" pitchFamily="18" charset="-128"/>
              </a:rPr>
              <a:t>公約数と</a:t>
            </a:r>
            <a:r>
              <a:rPr kumimoji="1" lang="ja-JP" altLang="en-US" sz="4400" dirty="0">
                <a:latin typeface="UD デジタル 教科書体 NP-B" panose="02020700000000000000" pitchFamily="18" charset="-128"/>
                <a:ea typeface="UD デジタル 教科書体 NP-B" panose="02020700000000000000" pitchFamily="18" charset="-128"/>
              </a:rPr>
              <a:t>最大公約数を求めましょう</a:t>
            </a:r>
          </a:p>
        </p:txBody>
      </p:sp>
    </p:spTree>
    <p:extLst>
      <p:ext uri="{BB962C8B-B14F-4D97-AF65-F5344CB8AC3E}">
        <p14:creationId xmlns:p14="http://schemas.microsoft.com/office/powerpoint/2010/main" val="3164722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175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175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up)">
                                      <p:cBhvr>
                                        <p:cTn id="17" dur="175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up)">
                                      <p:cBhvr>
                                        <p:cTn id="22" dur="175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up)">
                                      <p:cBhvr>
                                        <p:cTn id="27" dur="2250"/>
                                        <p:tgtEl>
                                          <p:spTgt spid="13"/>
                                        </p:tgtEl>
                                      </p:cBhvr>
                                    </p:animEffect>
                                  </p:childTnLst>
                                </p:cTn>
                              </p:par>
                            </p:childTnLst>
                          </p:cTn>
                        </p:par>
                        <p:par>
                          <p:cTn id="28" fill="hold">
                            <p:stCondLst>
                              <p:cond delay="2250"/>
                            </p:stCondLst>
                            <p:childTnLst>
                              <p:par>
                                <p:cTn id="29" presetID="22" presetClass="entr" presetSubtype="4" fill="hold" nodeType="after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wipe(down)">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wipe(up)">
                                      <p:cBhvr>
                                        <p:cTn id="36" dur="225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P spid="18" grpId="0"/>
      <p:bldP spid="20" grpId="0"/>
      <p:bldP spid="13" grpId="0"/>
      <p:bldP spid="2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925353" y="3099353"/>
            <a:ext cx="260039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8</a:t>
            </a:r>
            <a:r>
              <a:rPr kumimoji="1" lang="ja-JP" altLang="en-US" sz="4000" dirty="0">
                <a:latin typeface="UD デジタル 教科書体 NP-B" panose="02020700000000000000" pitchFamily="18" charset="-128"/>
                <a:ea typeface="UD デジタル 教科書体 NP-B" panose="02020700000000000000" pitchFamily="18" charset="-128"/>
              </a:rPr>
              <a:t>の約数は</a:t>
            </a:r>
          </a:p>
        </p:txBody>
      </p:sp>
      <p:sp>
        <p:nvSpPr>
          <p:cNvPr id="11" name="テキスト ボックス 10"/>
          <p:cNvSpPr txBox="1"/>
          <p:nvPr/>
        </p:nvSpPr>
        <p:spPr>
          <a:xfrm>
            <a:off x="4305741" y="3099353"/>
            <a:ext cx="3179075"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2</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4</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8</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516218" y="4827739"/>
            <a:ext cx="4503156"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8</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の公約数は</a:t>
            </a:r>
          </a:p>
        </p:txBody>
      </p:sp>
      <p:sp>
        <p:nvSpPr>
          <p:cNvPr id="18" name="テキスト ボックス 17"/>
          <p:cNvSpPr txBox="1"/>
          <p:nvPr/>
        </p:nvSpPr>
        <p:spPr>
          <a:xfrm>
            <a:off x="7210540" y="4827739"/>
            <a:ext cx="2395737" cy="707886"/>
          </a:xfrm>
          <a:prstGeom prst="rect">
            <a:avLst/>
          </a:prstGeom>
          <a:noFill/>
        </p:spPr>
        <p:txBody>
          <a:bodyPr wrap="squar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1</a:t>
            </a:r>
            <a:r>
              <a:rPr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2</a:t>
            </a:r>
            <a:r>
              <a:rPr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4</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9" name="テキスト ボックス 18"/>
          <p:cNvSpPr txBox="1"/>
          <p:nvPr/>
        </p:nvSpPr>
        <p:spPr>
          <a:xfrm>
            <a:off x="1516218" y="5691932"/>
            <a:ext cx="5529078"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8</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の最大公約数は</a:t>
            </a:r>
          </a:p>
        </p:txBody>
      </p:sp>
      <p:sp>
        <p:nvSpPr>
          <p:cNvPr id="20" name="テキスト ボックス 19"/>
          <p:cNvSpPr txBox="1"/>
          <p:nvPr/>
        </p:nvSpPr>
        <p:spPr>
          <a:xfrm>
            <a:off x="7210542" y="5691932"/>
            <a:ext cx="548548" cy="707886"/>
          </a:xfrm>
          <a:prstGeom prst="rect">
            <a:avLst/>
          </a:prstGeom>
          <a:noFill/>
        </p:spPr>
        <p:txBody>
          <a:bodyPr wrap="non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4</a:t>
            </a:r>
            <a:endParaRPr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3577977" y="1652803"/>
            <a:ext cx="5724644" cy="1200329"/>
          </a:xfrm>
          <a:prstGeom prst="rect">
            <a:avLst/>
          </a:prstGeom>
          <a:noFill/>
        </p:spPr>
        <p:txBody>
          <a:bodyPr wrap="none" rtlCol="0">
            <a:spAutoFit/>
          </a:bodyPr>
          <a:lstStyle/>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公約数は、小さい数字８の</a:t>
            </a:r>
            <a:endParaRPr lang="en-US" altLang="ja-JP" sz="3600" dirty="0">
              <a:solidFill>
                <a:schemeClr val="accent6"/>
              </a:solidFill>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約数の中から選べば良い</a:t>
            </a:r>
            <a:endParaRPr kumimoji="1" lang="ja-JP" altLang="en-US" sz="3600" dirty="0">
              <a:solidFill>
                <a:schemeClr val="accent6"/>
              </a:solidFill>
              <a:latin typeface="UD デジタル 教科書体 NP-B" panose="02020700000000000000" pitchFamily="18" charset="-128"/>
              <a:ea typeface="UD デジタル 教科書体 NP-B" panose="02020700000000000000" pitchFamily="18" charset="-128"/>
            </a:endParaRPr>
          </a:p>
        </p:txBody>
      </p:sp>
      <p:sp>
        <p:nvSpPr>
          <p:cNvPr id="21" name="テキスト ボックス 20"/>
          <p:cNvSpPr txBox="1"/>
          <p:nvPr/>
        </p:nvSpPr>
        <p:spPr>
          <a:xfrm>
            <a:off x="925353" y="4025101"/>
            <a:ext cx="10536178" cy="584775"/>
          </a:xfrm>
          <a:prstGeom prst="rect">
            <a:avLst/>
          </a:prstGeom>
          <a:noFill/>
        </p:spPr>
        <p:txBody>
          <a:bodyPr wrap="square" rtlCol="0">
            <a:spAutoFit/>
          </a:bodyPr>
          <a:lstStyle/>
          <a:p>
            <a:r>
              <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rPr>
              <a:t>8</a:t>
            </a:r>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の約数の中から</a:t>
            </a:r>
            <a:r>
              <a:rPr lang="en-US" altLang="ja-JP" sz="3200" dirty="0">
                <a:solidFill>
                  <a:schemeClr val="accent6"/>
                </a:solidFill>
                <a:latin typeface="UD デジタル 教科書体 NP-B" panose="02020700000000000000" pitchFamily="18" charset="-128"/>
                <a:ea typeface="UD デジタル 教科書体 NP-B" panose="02020700000000000000" pitchFamily="18" charset="-128"/>
              </a:rPr>
              <a:t>12</a:t>
            </a:r>
            <a:r>
              <a:rPr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の約数にもなっているものを選ぶと</a:t>
            </a:r>
            <a:endParaRPr kumimoji="1" lang="ja-JP" altLang="en-US" sz="3200" dirty="0">
              <a:solidFill>
                <a:schemeClr val="accent6"/>
              </a:solidFill>
              <a:latin typeface="UD デジタル 教科書体 NP-B" panose="02020700000000000000" pitchFamily="18" charset="-128"/>
              <a:ea typeface="UD デジタル 教科書体 NP-B" panose="02020700000000000000" pitchFamily="18" charset="-128"/>
            </a:endParaRPr>
          </a:p>
        </p:txBody>
      </p:sp>
      <p:sp>
        <p:nvSpPr>
          <p:cNvPr id="22" name="テキスト ボックス 21"/>
          <p:cNvSpPr txBox="1"/>
          <p:nvPr/>
        </p:nvSpPr>
        <p:spPr>
          <a:xfrm>
            <a:off x="925353" y="1905144"/>
            <a:ext cx="2236510" cy="707886"/>
          </a:xfrm>
          <a:prstGeom prst="rect">
            <a:avLst/>
          </a:prstGeom>
          <a:solidFill>
            <a:schemeClr val="accent4">
              <a:lumMod val="40000"/>
              <a:lumOff val="60000"/>
            </a:schemeClr>
          </a:solid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８と１２</a:t>
            </a:r>
          </a:p>
        </p:txBody>
      </p:sp>
      <p:sp>
        <p:nvSpPr>
          <p:cNvPr id="15" name="テキスト ボックス 14"/>
          <p:cNvSpPr txBox="1"/>
          <p:nvPr/>
        </p:nvSpPr>
        <p:spPr>
          <a:xfrm>
            <a:off x="1600289" y="600502"/>
            <a:ext cx="9212778" cy="769441"/>
          </a:xfrm>
          <a:prstGeom prst="rect">
            <a:avLst/>
          </a:prstGeom>
          <a:noFill/>
          <a:ln>
            <a:solidFill>
              <a:schemeClr val="accent1"/>
            </a:solidFill>
          </a:ln>
        </p:spPr>
        <p:txBody>
          <a:bodyPr wrap="none" rtlCol="0">
            <a:spAutoFit/>
          </a:bodyPr>
          <a:lstStyle/>
          <a:p>
            <a:r>
              <a:rPr lang="ja-JP" altLang="en-US" sz="4400" dirty="0">
                <a:latin typeface="UD デジタル 教科書体 NP-B" panose="02020700000000000000" pitchFamily="18" charset="-128"/>
                <a:ea typeface="UD デジタル 教科書体 NP-B" panose="02020700000000000000" pitchFamily="18" charset="-128"/>
              </a:rPr>
              <a:t>公約数と</a:t>
            </a:r>
            <a:r>
              <a:rPr kumimoji="1" lang="ja-JP" altLang="en-US" sz="4400" dirty="0">
                <a:latin typeface="UD デジタル 教科書体 NP-B" panose="02020700000000000000" pitchFamily="18" charset="-128"/>
                <a:ea typeface="UD デジタル 教科書体 NP-B" panose="02020700000000000000" pitchFamily="18" charset="-128"/>
              </a:rPr>
              <a:t>最大公約数を求めましょう</a:t>
            </a:r>
          </a:p>
        </p:txBody>
      </p:sp>
    </p:spTree>
    <p:extLst>
      <p:ext uri="{BB962C8B-B14F-4D97-AF65-F5344CB8AC3E}">
        <p14:creationId xmlns:p14="http://schemas.microsoft.com/office/powerpoint/2010/main" val="1289750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up)">
                                      <p:cBhvr>
                                        <p:cTn id="12" dur="175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up)">
                                      <p:cBhvr>
                                        <p:cTn id="17" dur="175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up)">
                                      <p:cBhvr>
                                        <p:cTn id="22" dur="175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wipe(up)">
                                      <p:cBhvr>
                                        <p:cTn id="27" dur="17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8" grpId="0"/>
      <p:bldP spid="20" grpId="0"/>
      <p:bldP spid="13" grpId="0"/>
      <p:bldP spid="2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489611" y="600502"/>
            <a:ext cx="9212778" cy="769441"/>
          </a:xfrm>
          <a:prstGeom prst="rect">
            <a:avLst/>
          </a:prstGeom>
          <a:solidFill>
            <a:schemeClr val="accent1">
              <a:lumMod val="20000"/>
              <a:lumOff val="80000"/>
            </a:schemeClr>
          </a:solidFill>
          <a:ln>
            <a:no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３つの数の最大公約数をみつけよう</a:t>
            </a:r>
          </a:p>
        </p:txBody>
      </p:sp>
      <p:sp>
        <p:nvSpPr>
          <p:cNvPr id="5" name="テキスト ボックス 4"/>
          <p:cNvSpPr txBox="1"/>
          <p:nvPr/>
        </p:nvSpPr>
        <p:spPr>
          <a:xfrm>
            <a:off x="925353" y="1735608"/>
            <a:ext cx="6984604"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18</a:t>
            </a:r>
            <a:r>
              <a:rPr kumimoji="1" lang="ja-JP" altLang="en-US" sz="4000" dirty="0">
                <a:latin typeface="UD デジタル 教科書体 NP-B" panose="02020700000000000000" pitchFamily="18" charset="-128"/>
                <a:ea typeface="UD デジタル 教科書体 NP-B" panose="02020700000000000000" pitchFamily="18" charset="-128"/>
              </a:rPr>
              <a:t>と</a:t>
            </a:r>
            <a:r>
              <a:rPr kumimoji="1" lang="en-US" altLang="ja-JP" sz="4000" dirty="0">
                <a:latin typeface="UD デジタル 教科書体 NP-B" panose="02020700000000000000" pitchFamily="18" charset="-128"/>
                <a:ea typeface="UD デジタル 教科書体 NP-B" panose="02020700000000000000" pitchFamily="18" charset="-128"/>
              </a:rPr>
              <a:t>24</a:t>
            </a:r>
            <a:r>
              <a:rPr kumimoji="1" lang="ja-JP" altLang="en-US" sz="4000" dirty="0">
                <a:latin typeface="UD デジタル 教科書体 NP-B" panose="02020700000000000000" pitchFamily="18" charset="-128"/>
                <a:ea typeface="UD デジタル 教科書体 NP-B" panose="02020700000000000000" pitchFamily="18" charset="-128"/>
              </a:rPr>
              <a:t>の最大公約数は</a:t>
            </a:r>
          </a:p>
        </p:txBody>
      </p:sp>
      <p:sp>
        <p:nvSpPr>
          <p:cNvPr id="16" name="テキスト ボックス 15"/>
          <p:cNvSpPr txBox="1"/>
          <p:nvPr/>
        </p:nvSpPr>
        <p:spPr>
          <a:xfrm>
            <a:off x="1317898" y="2567071"/>
            <a:ext cx="9497247" cy="1569660"/>
          </a:xfrm>
          <a:prstGeom prst="rect">
            <a:avLst/>
          </a:prstGeom>
          <a:noFill/>
        </p:spPr>
        <p:txBody>
          <a:bodyPr wrap="square" rtlCol="0">
            <a:spAutoFit/>
          </a:bodyPr>
          <a:lstStyle/>
          <a:p>
            <a:r>
              <a:rPr kumimoji="1"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一番小さい数の</a:t>
            </a:r>
            <a:r>
              <a:rPr kumimoji="1" lang="en-US" altLang="ja-JP" sz="3200" dirty="0">
                <a:solidFill>
                  <a:schemeClr val="accent6"/>
                </a:solidFill>
                <a:latin typeface="UD デジタル 教科書体 NP-B" panose="02020700000000000000" pitchFamily="18" charset="-128"/>
                <a:ea typeface="UD デジタル 教科書体 NP-B" panose="02020700000000000000" pitchFamily="18" charset="-128"/>
              </a:rPr>
              <a:t>12</a:t>
            </a:r>
            <a:r>
              <a:rPr kumimoji="1" lang="ja-JP" altLang="en-US" sz="3200" dirty="0">
                <a:solidFill>
                  <a:schemeClr val="accent6"/>
                </a:solidFill>
                <a:latin typeface="UD デジタル 教科書体 NP-B" panose="02020700000000000000" pitchFamily="18" charset="-128"/>
                <a:ea typeface="UD デジタル 教科書体 NP-B" panose="02020700000000000000" pitchFamily="18" charset="-128"/>
              </a:rPr>
              <a:t>の約数だけ調べる</a:t>
            </a:r>
            <a:endParaRPr kumimoji="1" lang="en-US" altLang="ja-JP" sz="3200" dirty="0">
              <a:solidFill>
                <a:schemeClr val="accent6"/>
              </a:solidFill>
              <a:latin typeface="UD デジタル 教科書体 NP-B" panose="02020700000000000000" pitchFamily="18" charset="-128"/>
              <a:ea typeface="UD デジタル 教科書体 NP-B" panose="02020700000000000000" pitchFamily="18" charset="-128"/>
            </a:endParaRPr>
          </a:p>
          <a:p>
            <a:r>
              <a:rPr lang="ja-JP" altLang="en-US" sz="3200" dirty="0">
                <a:latin typeface="UD デジタル 教科書体 NP-B" panose="02020700000000000000" pitchFamily="18" charset="-128"/>
                <a:ea typeface="UD デジタル 教科書体 NP-B" panose="02020700000000000000" pitchFamily="18" charset="-128"/>
              </a:rPr>
              <a:t>その中で</a:t>
            </a:r>
            <a:r>
              <a:rPr lang="en-US" altLang="ja-JP" sz="3200" dirty="0">
                <a:latin typeface="UD デジタル 教科書体 NP-B" panose="02020700000000000000" pitchFamily="18" charset="-128"/>
                <a:ea typeface="UD デジタル 教科書体 NP-B" panose="02020700000000000000" pitchFamily="18" charset="-128"/>
              </a:rPr>
              <a:t>18</a:t>
            </a:r>
            <a:r>
              <a:rPr lang="ja-JP" altLang="en-US" sz="3200" dirty="0">
                <a:latin typeface="UD デジタル 教科書体 NP-B" panose="02020700000000000000" pitchFamily="18" charset="-128"/>
                <a:ea typeface="UD デジタル 教科書体 NP-B" panose="02020700000000000000" pitchFamily="18" charset="-128"/>
              </a:rPr>
              <a:t>と</a:t>
            </a:r>
            <a:r>
              <a:rPr lang="en-US" altLang="ja-JP" sz="3200" dirty="0">
                <a:latin typeface="UD デジタル 教科書体 NP-B" panose="02020700000000000000" pitchFamily="18" charset="-128"/>
                <a:ea typeface="UD デジタル 教科書体 NP-B" panose="02020700000000000000" pitchFamily="18" charset="-128"/>
              </a:rPr>
              <a:t>24</a:t>
            </a:r>
            <a:r>
              <a:rPr lang="ja-JP" altLang="en-US" sz="3200" dirty="0">
                <a:latin typeface="UD デジタル 教科書体 NP-B" panose="02020700000000000000" pitchFamily="18" charset="-128"/>
                <a:ea typeface="UD デジタル 教科書体 NP-B" panose="02020700000000000000" pitchFamily="18" charset="-128"/>
              </a:rPr>
              <a:t>の約数になっているものを選ぶ</a:t>
            </a:r>
            <a:endParaRPr lang="en-US" altLang="ja-JP" sz="3200" dirty="0">
              <a:latin typeface="UD デジタル 教科書体 NP-B" panose="02020700000000000000" pitchFamily="18" charset="-128"/>
              <a:ea typeface="UD デジタル 教科書体 NP-B" panose="02020700000000000000" pitchFamily="18" charset="-128"/>
            </a:endParaRPr>
          </a:p>
          <a:p>
            <a:r>
              <a:rPr lang="en-US" altLang="ja-JP" sz="3200" dirty="0">
                <a:latin typeface="UD デジタル 教科書体 NP-B" panose="02020700000000000000" pitchFamily="18" charset="-128"/>
                <a:ea typeface="UD デジタル 教科書体 NP-B" panose="02020700000000000000" pitchFamily="18" charset="-128"/>
              </a:rPr>
              <a:t>12</a:t>
            </a:r>
            <a:r>
              <a:rPr lang="ja-JP" altLang="en-US" sz="3200" dirty="0">
                <a:latin typeface="UD デジタル 教科書体 NP-B" panose="02020700000000000000" pitchFamily="18" charset="-128"/>
                <a:ea typeface="UD デジタル 教科書体 NP-B" panose="02020700000000000000" pitchFamily="18" charset="-128"/>
              </a:rPr>
              <a:t>より大きい数は公約数にはなれない</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p:cNvSpPr txBox="1"/>
          <p:nvPr/>
        </p:nvSpPr>
        <p:spPr>
          <a:xfrm>
            <a:off x="1652424" y="4341595"/>
            <a:ext cx="245131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a:latin typeface="UD デジタル 教科書体 NP-B" panose="02020700000000000000" pitchFamily="18" charset="-128"/>
                <a:ea typeface="UD デジタル 教科書体 NP-B" panose="02020700000000000000" pitchFamily="18" charset="-128"/>
              </a:rPr>
              <a:t>の</a:t>
            </a:r>
            <a:r>
              <a:rPr lang="ja-JP" altLang="en-US" sz="4000" dirty="0">
                <a:latin typeface="UD デジタル 教科書体 NP-B" panose="02020700000000000000" pitchFamily="18" charset="-128"/>
                <a:ea typeface="UD デジタル 教科書体 NP-B" panose="02020700000000000000" pitchFamily="18" charset="-128"/>
              </a:rPr>
              <a:t>約数</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4304796" y="4341595"/>
            <a:ext cx="5296643"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1</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2</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3</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4</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6</a:t>
            </a:r>
            <a:r>
              <a:rPr lang="ja-JP" altLang="en-US" sz="4000" dirty="0" err="1">
                <a:latin typeface="UD デジタル 教科書体 NP-B" panose="02020700000000000000" pitchFamily="18" charset="-128"/>
                <a:ea typeface="UD デジタル 教科書体 NP-B" panose="02020700000000000000" pitchFamily="18" charset="-128"/>
              </a:rPr>
              <a:t>，</a:t>
            </a:r>
            <a:r>
              <a:rPr lang="en-US" altLang="ja-JP" sz="4000" dirty="0">
                <a:latin typeface="UD デジタル 教科書体 NP-B" panose="02020700000000000000" pitchFamily="18" charset="-128"/>
                <a:ea typeface="UD デジタル 教科書体 NP-B" panose="02020700000000000000" pitchFamily="18" charset="-128"/>
              </a:rPr>
              <a:t>12</a:t>
            </a:r>
            <a:endParaRPr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5" name="楕円 14"/>
          <p:cNvSpPr/>
          <p:nvPr/>
        </p:nvSpPr>
        <p:spPr>
          <a:xfrm>
            <a:off x="7658352" y="4205019"/>
            <a:ext cx="811941" cy="84709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1652424" y="5015733"/>
            <a:ext cx="245131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18</a:t>
            </a:r>
            <a:r>
              <a:rPr kumimoji="1" lang="ja-JP" altLang="en-US" sz="4000" dirty="0">
                <a:latin typeface="UD デジタル 教科書体 NP-B" panose="02020700000000000000" pitchFamily="18" charset="-128"/>
                <a:ea typeface="UD デジタル 教科書体 NP-B" panose="02020700000000000000" pitchFamily="18" charset="-128"/>
              </a:rPr>
              <a:t>の約数</a:t>
            </a:r>
          </a:p>
        </p:txBody>
      </p:sp>
      <p:sp>
        <p:nvSpPr>
          <p:cNvPr id="18" name="テキスト ボックス 17"/>
          <p:cNvSpPr txBox="1"/>
          <p:nvPr/>
        </p:nvSpPr>
        <p:spPr>
          <a:xfrm>
            <a:off x="1652424" y="5689870"/>
            <a:ext cx="245131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24</a:t>
            </a:r>
            <a:r>
              <a:rPr kumimoji="1" lang="ja-JP" altLang="en-US" sz="4000" dirty="0">
                <a:latin typeface="UD デジタル 教科書体 NP-B" panose="02020700000000000000" pitchFamily="18" charset="-128"/>
                <a:ea typeface="UD デジタル 教科書体 NP-B" panose="02020700000000000000" pitchFamily="18" charset="-128"/>
              </a:rPr>
              <a:t>の約数</a:t>
            </a:r>
          </a:p>
        </p:txBody>
      </p:sp>
      <p:sp>
        <p:nvSpPr>
          <p:cNvPr id="20" name="楕円 19"/>
          <p:cNvSpPr/>
          <p:nvPr/>
        </p:nvSpPr>
        <p:spPr>
          <a:xfrm>
            <a:off x="7839067" y="5144421"/>
            <a:ext cx="450509" cy="45184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p:cNvSpPr/>
          <p:nvPr/>
        </p:nvSpPr>
        <p:spPr>
          <a:xfrm>
            <a:off x="5253029" y="5783476"/>
            <a:ext cx="450509" cy="45050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楕円 21"/>
          <p:cNvSpPr/>
          <p:nvPr/>
        </p:nvSpPr>
        <p:spPr>
          <a:xfrm>
            <a:off x="7839067" y="5783476"/>
            <a:ext cx="450509" cy="47001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楕円 13"/>
          <p:cNvSpPr/>
          <p:nvPr/>
        </p:nvSpPr>
        <p:spPr>
          <a:xfrm>
            <a:off x="6087997" y="5144421"/>
            <a:ext cx="450509" cy="45184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楕円 18"/>
          <p:cNvSpPr/>
          <p:nvPr/>
        </p:nvSpPr>
        <p:spPr>
          <a:xfrm>
            <a:off x="5253028" y="5144421"/>
            <a:ext cx="450509" cy="45184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p:cNvSpPr/>
          <p:nvPr/>
        </p:nvSpPr>
        <p:spPr>
          <a:xfrm>
            <a:off x="4385035" y="5144421"/>
            <a:ext cx="450509" cy="45184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p:cNvSpPr/>
          <p:nvPr/>
        </p:nvSpPr>
        <p:spPr>
          <a:xfrm>
            <a:off x="4385034" y="5783476"/>
            <a:ext cx="450509" cy="45050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楕円 24"/>
          <p:cNvSpPr/>
          <p:nvPr/>
        </p:nvSpPr>
        <p:spPr>
          <a:xfrm>
            <a:off x="6971072" y="5783476"/>
            <a:ext cx="450509" cy="45050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楕円 25"/>
          <p:cNvSpPr/>
          <p:nvPr/>
        </p:nvSpPr>
        <p:spPr>
          <a:xfrm>
            <a:off x="6103077" y="5783476"/>
            <a:ext cx="450509" cy="45050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80DC50E0-7557-410F-B354-2D63F5048A96}"/>
              </a:ext>
            </a:extLst>
          </p:cNvPr>
          <p:cNvSpPr txBox="1"/>
          <p:nvPr/>
        </p:nvSpPr>
        <p:spPr>
          <a:xfrm>
            <a:off x="7928578" y="1649308"/>
            <a:ext cx="748923" cy="769441"/>
          </a:xfrm>
          <a:prstGeom prst="rect">
            <a:avLst/>
          </a:prstGeom>
          <a:solidFill>
            <a:srgbClr val="FFFF99"/>
          </a:solidFill>
          <a:ln>
            <a:solidFill>
              <a:srgbClr val="FFC000"/>
            </a:solidFill>
          </a:ln>
        </p:spPr>
        <p:txBody>
          <a:bodyPr wrap="none" rtlCol="0">
            <a:spAutoFit/>
          </a:bodyPr>
          <a:lstStyle/>
          <a:p>
            <a:pPr algn="ctr"/>
            <a:r>
              <a:rPr lang="ja-JP" altLang="en-US" sz="4400" dirty="0">
                <a:solidFill>
                  <a:srgbClr val="FF0000"/>
                </a:solidFill>
                <a:latin typeface="UD デジタル 教科書体 NP-B" panose="02020700000000000000" pitchFamily="18" charset="-128"/>
                <a:ea typeface="UD デジタル 教科書体 NP-B" panose="02020700000000000000" pitchFamily="18" charset="-128"/>
              </a:rPr>
              <a:t>６</a:t>
            </a:r>
          </a:p>
        </p:txBody>
      </p:sp>
      <p:sp>
        <p:nvSpPr>
          <p:cNvPr id="28" name="楕円 27">
            <a:extLst>
              <a:ext uri="{FF2B5EF4-FFF2-40B4-BE49-F238E27FC236}">
                <a16:creationId xmlns:a16="http://schemas.microsoft.com/office/drawing/2014/main" id="{6E998F63-E91C-42F2-ACF1-D974C4C3F176}"/>
              </a:ext>
            </a:extLst>
          </p:cNvPr>
          <p:cNvSpPr/>
          <p:nvPr/>
        </p:nvSpPr>
        <p:spPr>
          <a:xfrm>
            <a:off x="8925298" y="5783476"/>
            <a:ext cx="450509" cy="47001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49470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ipe(up)">
                                      <p:cBhvr>
                                        <p:cTn id="14" dur="1500"/>
                                        <p:tgtEl>
                                          <p:spTgt spid="9"/>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up)">
                                      <p:cBhvr>
                                        <p:cTn id="17" dur="1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up)">
                                      <p:cBhvr>
                                        <p:cTn id="22" dur="1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wipe(left)">
                                      <p:cBhvr>
                                        <p:cTn id="27" dur="750"/>
                                        <p:tgtEl>
                                          <p:spTgt spid="23"/>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wipe(left)">
                                      <p:cBhvr>
                                        <p:cTn id="30" dur="750"/>
                                        <p:tgtEl>
                                          <p:spTgt spid="19"/>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wipe(left)">
                                      <p:cBhvr>
                                        <p:cTn id="33" dur="750"/>
                                        <p:tgtEl>
                                          <p:spTgt spid="14"/>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wipe(left)">
                                      <p:cBhvr>
                                        <p:cTn id="36" dur="750"/>
                                        <p:tgtEl>
                                          <p:spTgt spid="20"/>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wipe(up)">
                                      <p:cBhvr>
                                        <p:cTn id="41" dur="1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24"/>
                                        </p:tgtEl>
                                        <p:attrNameLst>
                                          <p:attrName>style.visibility</p:attrName>
                                        </p:attrNameLst>
                                      </p:cBhvr>
                                      <p:to>
                                        <p:strVal val="visible"/>
                                      </p:to>
                                    </p:set>
                                    <p:animEffect transition="in" filter="wipe(left)">
                                      <p:cBhvr>
                                        <p:cTn id="46" dur="750"/>
                                        <p:tgtEl>
                                          <p:spTgt spid="24"/>
                                        </p:tgtEl>
                                      </p:cBhvr>
                                    </p:animEffect>
                                  </p:childTnLst>
                                </p:cTn>
                              </p:par>
                              <p:par>
                                <p:cTn id="47" presetID="22" presetClass="entr" presetSubtype="8"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wipe(left)">
                                      <p:cBhvr>
                                        <p:cTn id="49" dur="750"/>
                                        <p:tgtEl>
                                          <p:spTgt spid="21"/>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wipe(left)">
                                      <p:cBhvr>
                                        <p:cTn id="52" dur="750"/>
                                        <p:tgtEl>
                                          <p:spTgt spid="26"/>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wipe(left)">
                                      <p:cBhvr>
                                        <p:cTn id="55" dur="750"/>
                                        <p:tgtEl>
                                          <p:spTgt spid="25"/>
                                        </p:tgtEl>
                                      </p:cBhvr>
                                    </p:animEffect>
                                  </p:childTnLst>
                                </p:cTn>
                              </p:par>
                              <p:par>
                                <p:cTn id="56" presetID="22" presetClass="entr" presetSubtype="8" fill="hold" grpId="0"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wipe(left)">
                                      <p:cBhvr>
                                        <p:cTn id="58" dur="750"/>
                                        <p:tgtEl>
                                          <p:spTgt spid="22"/>
                                        </p:tgtEl>
                                      </p:cBhvr>
                                    </p:animEffect>
                                  </p:childTnLst>
                                </p:cTn>
                              </p:par>
                              <p:par>
                                <p:cTn id="59" presetID="22" presetClass="entr" presetSubtype="8" fill="hold" grpId="0" nodeType="withEffect">
                                  <p:stCondLst>
                                    <p:cond delay="0"/>
                                  </p:stCondLst>
                                  <p:childTnLst>
                                    <p:set>
                                      <p:cBhvr>
                                        <p:cTn id="60" dur="1" fill="hold">
                                          <p:stCondLst>
                                            <p:cond delay="0"/>
                                          </p:stCondLst>
                                        </p:cTn>
                                        <p:tgtEl>
                                          <p:spTgt spid="28"/>
                                        </p:tgtEl>
                                        <p:attrNameLst>
                                          <p:attrName>style.visibility</p:attrName>
                                        </p:attrNameLst>
                                      </p:cBhvr>
                                      <p:to>
                                        <p:strVal val="visible"/>
                                      </p:to>
                                    </p:set>
                                    <p:animEffect transition="in" filter="wipe(left)">
                                      <p:cBhvr>
                                        <p:cTn id="61" dur="750"/>
                                        <p:tgtEl>
                                          <p:spTgt spid="28"/>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wipe(left)">
                                      <p:cBhvr>
                                        <p:cTn id="66" dur="750"/>
                                        <p:tgtEl>
                                          <p:spTgt spid="15"/>
                                        </p:tgtEl>
                                      </p:cBhvr>
                                    </p:animEffect>
                                  </p:childTnLst>
                                </p:cTn>
                              </p:par>
                            </p:childTnLst>
                          </p:cTn>
                        </p:par>
                        <p:par>
                          <p:cTn id="67" fill="hold">
                            <p:stCondLst>
                              <p:cond delay="750"/>
                            </p:stCondLst>
                            <p:childTnLst>
                              <p:par>
                                <p:cTn id="68" presetID="22" presetClass="entr" presetSubtype="1" fill="hold" grpId="0" nodeType="after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wipe(up)">
                                      <p:cBhvr>
                                        <p:cTn id="70" dur="1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9" grpId="0"/>
      <p:bldP spid="13" grpId="0"/>
      <p:bldP spid="15" grpId="0" animBg="1"/>
      <p:bldP spid="17" grpId="0"/>
      <p:bldP spid="18" grpId="0"/>
      <p:bldP spid="20" grpId="0" animBg="1"/>
      <p:bldP spid="21" grpId="0" animBg="1"/>
      <p:bldP spid="22" grpId="0" animBg="1"/>
      <p:bldP spid="14" grpId="0" animBg="1"/>
      <p:bldP spid="19" grpId="0" animBg="1"/>
      <p:bldP spid="23" grpId="0" animBg="1"/>
      <p:bldP spid="24" grpId="0" animBg="1"/>
      <p:bldP spid="25" grpId="0" animBg="1"/>
      <p:bldP spid="26" grpId="0" animBg="1"/>
      <p:bldP spid="27" grpId="0" animBg="1"/>
      <p:bldP spid="2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565889" y="558907"/>
            <a:ext cx="9111969" cy="769441"/>
          </a:xfrm>
          <a:prstGeom prst="rect">
            <a:avLst/>
          </a:prstGeom>
          <a:solidFill>
            <a:schemeClr val="accent1">
              <a:lumMod val="20000"/>
              <a:lumOff val="80000"/>
            </a:schemeClr>
          </a:solidFill>
          <a:ln>
            <a:noFill/>
          </a:ln>
        </p:spPr>
        <p:txBody>
          <a:bodyPr wrap="square" rtlCol="0">
            <a:spAutoFit/>
          </a:bodyPr>
          <a:lstStyle/>
          <a:p>
            <a:pPr algn="ct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最大</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公約数はどんな時に使えるの</a:t>
            </a:r>
          </a:p>
        </p:txBody>
      </p:sp>
      <p:sp>
        <p:nvSpPr>
          <p:cNvPr id="5" name="テキスト ボックス 4"/>
          <p:cNvSpPr txBox="1"/>
          <p:nvPr/>
        </p:nvSpPr>
        <p:spPr>
          <a:xfrm>
            <a:off x="1094103" y="1507008"/>
            <a:ext cx="10003792" cy="1754326"/>
          </a:xfrm>
          <a:prstGeom prst="rect">
            <a:avLst/>
          </a:prstGeom>
          <a:noFill/>
          <a:ln>
            <a:solidFill>
              <a:schemeClr val="bg2">
                <a:lumMod val="75000"/>
              </a:schemeClr>
            </a:solidFill>
          </a:ln>
        </p:spPr>
        <p:txBody>
          <a:bodyPr wrap="square" rtlCol="0">
            <a:spAutoFit/>
          </a:bodyPr>
          <a:lstStyle/>
          <a:p>
            <a:r>
              <a:rPr kumimoji="1" lang="ja-JP" altLang="en-US" sz="3600" dirty="0">
                <a:latin typeface="UD デジタル 教科書体 NP-B" panose="02020700000000000000" pitchFamily="18" charset="-128"/>
                <a:ea typeface="UD デジタル 教科書体 NP-B" panose="02020700000000000000" pitchFamily="18" charset="-128"/>
              </a:rPr>
              <a:t>プラム</a:t>
            </a:r>
            <a:r>
              <a:rPr kumimoji="1" lang="en-US" altLang="ja-JP" sz="3600" dirty="0">
                <a:latin typeface="UD デジタル 教科書体 NP-B" panose="02020700000000000000" pitchFamily="18" charset="-128"/>
                <a:ea typeface="UD デジタル 教科書体 NP-B" panose="02020700000000000000" pitchFamily="18" charset="-128"/>
              </a:rPr>
              <a:t>18</a:t>
            </a:r>
            <a:r>
              <a:rPr kumimoji="1" lang="ja-JP" altLang="en-US" sz="3600" dirty="0">
                <a:latin typeface="UD デジタル 教科書体 NP-B" panose="02020700000000000000" pitchFamily="18" charset="-128"/>
                <a:ea typeface="UD デジタル 教科書体 NP-B" panose="02020700000000000000" pitchFamily="18" charset="-128"/>
              </a:rPr>
              <a:t>個とバナナ</a:t>
            </a:r>
            <a:r>
              <a:rPr kumimoji="1" lang="en-US" altLang="ja-JP" sz="3600" dirty="0">
                <a:latin typeface="UD デジタル 教科書体 NP-B" panose="02020700000000000000" pitchFamily="18" charset="-128"/>
                <a:ea typeface="UD デジタル 教科書体 NP-B" panose="02020700000000000000" pitchFamily="18" charset="-128"/>
              </a:rPr>
              <a:t>27</a:t>
            </a:r>
            <a:r>
              <a:rPr kumimoji="1" lang="ja-JP" altLang="en-US" sz="3600" dirty="0">
                <a:latin typeface="UD デジタル 教科書体 NP-B" panose="02020700000000000000" pitchFamily="18" charset="-128"/>
                <a:ea typeface="UD デジタル 教科書体 NP-B" panose="02020700000000000000" pitchFamily="18" charset="-128"/>
              </a:rPr>
              <a:t>本をそれぞれ同じ数だけ何皿かに分けます。プラムもバナナもあまりがなく分けられるのは</a:t>
            </a:r>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何皿のとき</a:t>
            </a:r>
            <a:r>
              <a:rPr kumimoji="1" lang="ja-JP" altLang="en-US" sz="3600" dirty="0">
                <a:latin typeface="UD デジタル 教科書体 NP-B" panose="02020700000000000000" pitchFamily="18" charset="-128"/>
                <a:ea typeface="UD デジタル 教科書体 NP-B" panose="02020700000000000000" pitchFamily="18" charset="-128"/>
              </a:rPr>
              <a:t>でしょう。</a:t>
            </a:r>
          </a:p>
        </p:txBody>
      </p:sp>
      <p:sp>
        <p:nvSpPr>
          <p:cNvPr id="26" name="テキスト ボックス 25"/>
          <p:cNvSpPr txBox="1"/>
          <p:nvPr/>
        </p:nvSpPr>
        <p:spPr>
          <a:xfrm>
            <a:off x="951228" y="3439994"/>
            <a:ext cx="9142246" cy="1077218"/>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18</a:t>
            </a:r>
            <a:r>
              <a:rPr lang="ja-JP" altLang="en-US" sz="3200" dirty="0">
                <a:latin typeface="UD デジタル 教科書体 NP-B" panose="02020700000000000000" pitchFamily="18" charset="-128"/>
                <a:ea typeface="UD デジタル 教科書体 NP-B" panose="02020700000000000000" pitchFamily="18" charset="-128"/>
              </a:rPr>
              <a:t>個と</a:t>
            </a:r>
            <a:r>
              <a:rPr lang="en-US" altLang="ja-JP" sz="3200" dirty="0">
                <a:latin typeface="UD デジタル 教科書体 NP-B" panose="02020700000000000000" pitchFamily="18" charset="-128"/>
                <a:ea typeface="UD デジタル 教科書体 NP-B" panose="02020700000000000000" pitchFamily="18" charset="-128"/>
              </a:rPr>
              <a:t>27</a:t>
            </a:r>
            <a:r>
              <a:rPr lang="ja-JP" altLang="en-US" sz="3200" dirty="0">
                <a:latin typeface="UD デジタル 教科書体 NP-B" panose="02020700000000000000" pitchFamily="18" charset="-128"/>
                <a:ea typeface="UD デジタル 教科書体 NP-B" panose="02020700000000000000" pitchFamily="18" charset="-128"/>
              </a:rPr>
              <a:t>本の両方の数をわり切ることのできる</a:t>
            </a:r>
            <a:endParaRPr lang="en-US" altLang="ja-JP" sz="3200" dirty="0">
              <a:latin typeface="UD デジタル 教科書体 NP-B" panose="02020700000000000000" pitchFamily="18" charset="-128"/>
              <a:ea typeface="UD デジタル 教科書体 NP-B" panose="02020700000000000000" pitchFamily="18" charset="-128"/>
            </a:endParaRPr>
          </a:p>
          <a:p>
            <a:r>
              <a:rPr kumimoji="1" lang="ja-JP" altLang="en-US" sz="3200" dirty="0">
                <a:latin typeface="UD デジタル 教科書体 NP-B" panose="02020700000000000000" pitchFamily="18" charset="-128"/>
                <a:ea typeface="UD デジタル 教科書体 NP-B" panose="02020700000000000000" pitchFamily="18" charset="-128"/>
              </a:rPr>
              <a:t>数字</a:t>
            </a:r>
            <a:r>
              <a:rPr lang="ja-JP" altLang="en-US" sz="3200" dirty="0">
                <a:latin typeface="UD デジタル 教科書体 NP-B" panose="02020700000000000000" pitchFamily="18" charset="-128"/>
                <a:ea typeface="UD デジタル 教科書体 NP-B" panose="02020700000000000000" pitchFamily="18" charset="-128"/>
              </a:rPr>
              <a:t>が答えとなります。つまり公約数です。</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27" name="テキスト ボックス 26"/>
          <p:cNvSpPr txBox="1"/>
          <p:nvPr/>
        </p:nvSpPr>
        <p:spPr>
          <a:xfrm>
            <a:off x="951228" y="4517212"/>
            <a:ext cx="4458272"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18</a:t>
            </a:r>
            <a:r>
              <a:rPr lang="ja-JP" altLang="en-US" sz="3200" dirty="0">
                <a:latin typeface="UD デジタル 教科書体 NP-B" panose="02020700000000000000" pitchFamily="18" charset="-128"/>
                <a:ea typeface="UD デジタル 教科書体 NP-B" panose="02020700000000000000" pitchFamily="18" charset="-128"/>
              </a:rPr>
              <a:t>の約数だけ調べると</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28" name="テキスト ボックス 27"/>
          <p:cNvSpPr txBox="1"/>
          <p:nvPr/>
        </p:nvSpPr>
        <p:spPr>
          <a:xfrm>
            <a:off x="5522351" y="4502255"/>
            <a:ext cx="2977097"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1,2,3,6,9,18</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29" name="テキスト ボックス 28"/>
          <p:cNvSpPr txBox="1"/>
          <p:nvPr/>
        </p:nvSpPr>
        <p:spPr>
          <a:xfrm>
            <a:off x="951228" y="5148997"/>
            <a:ext cx="8151590" cy="584775"/>
          </a:xfrm>
          <a:prstGeom prst="rect">
            <a:avLst/>
          </a:prstGeom>
          <a:noFill/>
        </p:spPr>
        <p:txBody>
          <a:bodyPr wrap="none" rtlCol="0">
            <a:spAutoFit/>
          </a:bodyPr>
          <a:lstStyle/>
          <a:p>
            <a:r>
              <a:rPr lang="ja-JP" altLang="en-US" sz="3200" dirty="0">
                <a:latin typeface="UD デジタル 教科書体 NP-B" panose="02020700000000000000" pitchFamily="18" charset="-128"/>
                <a:ea typeface="UD デジタル 教科書体 NP-B" panose="02020700000000000000" pitchFamily="18" charset="-128"/>
              </a:rPr>
              <a:t>その中で</a:t>
            </a:r>
            <a:r>
              <a:rPr lang="en-US" altLang="ja-JP" sz="3200" dirty="0">
                <a:latin typeface="UD デジタル 教科書体 NP-B" panose="02020700000000000000" pitchFamily="18" charset="-128"/>
                <a:ea typeface="UD デジタル 教科書体 NP-B" panose="02020700000000000000" pitchFamily="18" charset="-128"/>
              </a:rPr>
              <a:t>27</a:t>
            </a:r>
            <a:r>
              <a:rPr lang="ja-JP" altLang="en-US" sz="3200" dirty="0">
                <a:latin typeface="UD デジタル 教科書体 NP-B" panose="02020700000000000000" pitchFamily="18" charset="-128"/>
                <a:ea typeface="UD デジタル 教科書体 NP-B" panose="02020700000000000000" pitchFamily="18" charset="-128"/>
              </a:rPr>
              <a:t>の約数にもなっている公約数は</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30" name="テキスト ボックス 29"/>
          <p:cNvSpPr txBox="1"/>
          <p:nvPr/>
        </p:nvSpPr>
        <p:spPr>
          <a:xfrm>
            <a:off x="9024818" y="5137821"/>
            <a:ext cx="1359668" cy="584775"/>
          </a:xfrm>
          <a:prstGeom prst="rect">
            <a:avLst/>
          </a:prstGeom>
          <a:noFill/>
        </p:spPr>
        <p:txBody>
          <a:bodyPr wrap="none" rtlCol="0">
            <a:spAutoFit/>
          </a:bodyPr>
          <a:lstStyle/>
          <a:p>
            <a:r>
              <a:rPr lang="en-US" altLang="ja-JP" sz="3200" dirty="0">
                <a:solidFill>
                  <a:srgbClr val="FF0000"/>
                </a:solidFill>
                <a:latin typeface="UD デジタル 教科書体 NP-B" panose="02020700000000000000" pitchFamily="18" charset="-128"/>
                <a:ea typeface="UD デジタル 教科書体 NP-B" panose="02020700000000000000" pitchFamily="18" charset="-128"/>
              </a:rPr>
              <a:t>1,3,9</a:t>
            </a:r>
            <a:endParaRPr kumimoji="1" lang="ja-JP" altLang="en-US" sz="32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a:extLst>
              <a:ext uri="{FF2B5EF4-FFF2-40B4-BE49-F238E27FC236}">
                <a16:creationId xmlns:a16="http://schemas.microsoft.com/office/drawing/2014/main" id="{05C72C12-0C6E-4A30-AE42-CC2A1C931680}"/>
              </a:ext>
            </a:extLst>
          </p:cNvPr>
          <p:cNvSpPr txBox="1"/>
          <p:nvPr/>
        </p:nvSpPr>
        <p:spPr>
          <a:xfrm>
            <a:off x="6673307" y="5747368"/>
            <a:ext cx="4859022" cy="646331"/>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答え　</a:t>
            </a:r>
            <a:r>
              <a:rPr lang="en-US" altLang="ja-JP" sz="3600" dirty="0">
                <a:latin typeface="UD デジタル 教科書体 NP-B" panose="02020700000000000000" pitchFamily="18" charset="-128"/>
                <a:ea typeface="UD デジタル 教科書体 NP-B" panose="02020700000000000000" pitchFamily="18" charset="-128"/>
              </a:rPr>
              <a:t>1</a:t>
            </a:r>
            <a:r>
              <a:rPr lang="ja-JP" altLang="en-US" sz="3600" dirty="0">
                <a:latin typeface="UD デジタル 教科書体 NP-B" panose="02020700000000000000" pitchFamily="18" charset="-128"/>
                <a:ea typeface="UD デジタル 教科書体 NP-B" panose="02020700000000000000" pitchFamily="18" charset="-128"/>
              </a:rPr>
              <a:t>皿、</a:t>
            </a:r>
            <a:r>
              <a:rPr lang="en-US" altLang="ja-JP" sz="3600" dirty="0">
                <a:latin typeface="UD デジタル 教科書体 NP-B" panose="02020700000000000000" pitchFamily="18" charset="-128"/>
                <a:ea typeface="UD デジタル 教科書体 NP-B" panose="02020700000000000000" pitchFamily="18" charset="-128"/>
              </a:rPr>
              <a:t>3</a:t>
            </a:r>
            <a:r>
              <a:rPr lang="ja-JP" altLang="en-US" sz="3600" dirty="0">
                <a:latin typeface="UD デジタル 教科書体 NP-B" panose="02020700000000000000" pitchFamily="18" charset="-128"/>
                <a:ea typeface="UD デジタル 教科書体 NP-B" panose="02020700000000000000" pitchFamily="18" charset="-128"/>
              </a:rPr>
              <a:t>皿、</a:t>
            </a:r>
            <a:r>
              <a:rPr lang="en-US" altLang="ja-JP" sz="3600" dirty="0">
                <a:latin typeface="UD デジタル 教科書体 NP-B" panose="02020700000000000000" pitchFamily="18" charset="-128"/>
                <a:ea typeface="UD デジタル 教科書体 NP-B" panose="02020700000000000000" pitchFamily="18" charset="-128"/>
              </a:rPr>
              <a:t>9</a:t>
            </a:r>
            <a:r>
              <a:rPr lang="ja-JP" altLang="en-US" sz="3600" dirty="0">
                <a:latin typeface="UD デジタル 教科書体 NP-B" panose="02020700000000000000" pitchFamily="18" charset="-128"/>
                <a:ea typeface="UD デジタル 教科書体 NP-B" panose="02020700000000000000" pitchFamily="18" charset="-128"/>
              </a:rPr>
              <a:t>皿</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757117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up)">
                                      <p:cBhvr>
                                        <p:cTn id="7" dur="2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wipe(up)">
                                      <p:cBhvr>
                                        <p:cTn id="12" dur="1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wipe(up)">
                                      <p:cBhvr>
                                        <p:cTn id="17" dur="1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wipe(up)">
                                      <p:cBhvr>
                                        <p:cTn id="22" dur="1500"/>
                                        <p:tgtEl>
                                          <p:spTgt spid="2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ipe(up)">
                                      <p:cBhvr>
                                        <p:cTn id="27" dur="1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up)">
                                      <p:cBhvr>
                                        <p:cTn id="32" dur="1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8" grpId="0"/>
      <p:bldP spid="29" grpId="0"/>
      <p:bldP spid="30" grpId="0"/>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094103" y="1507008"/>
            <a:ext cx="10003792" cy="1754326"/>
          </a:xfrm>
          <a:prstGeom prst="rect">
            <a:avLst/>
          </a:prstGeom>
          <a:noFill/>
          <a:ln>
            <a:solidFill>
              <a:schemeClr val="bg2">
                <a:lumMod val="75000"/>
              </a:schemeClr>
            </a:solidFill>
          </a:ln>
        </p:spPr>
        <p:txBody>
          <a:bodyPr wrap="square" rtlCol="0">
            <a:spAutoFit/>
          </a:bodyPr>
          <a:lstStyle/>
          <a:p>
            <a:r>
              <a:rPr kumimoji="1" lang="ja-JP" altLang="en-US" sz="3600" dirty="0">
                <a:latin typeface="UD デジタル 教科書体 NP-B" panose="02020700000000000000" pitchFamily="18" charset="-128"/>
                <a:ea typeface="UD デジタル 教科書体 NP-B" panose="02020700000000000000" pitchFamily="18" charset="-128"/>
              </a:rPr>
              <a:t>たて</a:t>
            </a:r>
            <a:r>
              <a:rPr kumimoji="1" lang="en-US" altLang="ja-JP" sz="3600" dirty="0">
                <a:latin typeface="UD デジタル 教科書体 NP-B" panose="02020700000000000000" pitchFamily="18" charset="-128"/>
                <a:ea typeface="UD デジタル 教科書体 NP-B" panose="02020700000000000000" pitchFamily="18" charset="-128"/>
              </a:rPr>
              <a:t>12cm</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ja-JP" altLang="en-US" sz="3600" dirty="0">
                <a:latin typeface="UD デジタル 教科書体 NP-B" panose="02020700000000000000" pitchFamily="18" charset="-128"/>
                <a:ea typeface="UD デジタル 教科書体 NP-B" panose="02020700000000000000" pitchFamily="18" charset="-128"/>
              </a:rPr>
              <a:t>横</a:t>
            </a:r>
            <a:r>
              <a:rPr kumimoji="1" lang="en-US" altLang="ja-JP" sz="3600" dirty="0">
                <a:latin typeface="UD デジタル 教科書体 NP-B" panose="02020700000000000000" pitchFamily="18" charset="-128"/>
                <a:ea typeface="UD デジタル 教科書体 NP-B" panose="02020700000000000000" pitchFamily="18" charset="-128"/>
              </a:rPr>
              <a:t>18cm</a:t>
            </a:r>
            <a:r>
              <a:rPr lang="ja-JP" altLang="en-US" sz="3600" dirty="0">
                <a:latin typeface="UD デジタル 教科書体 NP-B" panose="02020700000000000000" pitchFamily="18" charset="-128"/>
                <a:ea typeface="UD デジタル 教科書体 NP-B" panose="02020700000000000000" pitchFamily="18" charset="-128"/>
              </a:rPr>
              <a:t>の方眼紙があります。</a:t>
            </a:r>
            <a:endParaRPr lang="en-US" altLang="ja-JP" sz="3600" dirty="0">
              <a:latin typeface="UD デジタル 教科書体 NP-B" panose="02020700000000000000" pitchFamily="18" charset="-128"/>
              <a:ea typeface="UD デジタル 教科書体 NP-B" panose="02020700000000000000" pitchFamily="18" charset="-128"/>
            </a:endParaRPr>
          </a:p>
          <a:p>
            <a:r>
              <a:rPr kumimoji="1" lang="ja-JP" altLang="en-US" sz="3600" dirty="0">
                <a:latin typeface="UD デジタル 教科書体 NP-B" panose="02020700000000000000" pitchFamily="18" charset="-128"/>
                <a:ea typeface="UD デジタル 教科書体 NP-B" panose="02020700000000000000" pitchFamily="18" charset="-128"/>
              </a:rPr>
              <a:t>紙の余りがでないように同じ大きさの正方形に分けたい。どんな大きさの正方形ができますか。</a:t>
            </a:r>
          </a:p>
        </p:txBody>
      </p:sp>
      <p:sp>
        <p:nvSpPr>
          <p:cNvPr id="4" name="正方形/長方形 3"/>
          <p:cNvSpPr/>
          <p:nvPr/>
        </p:nvSpPr>
        <p:spPr>
          <a:xfrm>
            <a:off x="2528975" y="3429001"/>
            <a:ext cx="4324261" cy="288607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1178925" y="4579650"/>
            <a:ext cx="1350050"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12</a:t>
            </a:r>
            <a:r>
              <a:rPr kumimoji="1" lang="en-US" altLang="ja-JP" sz="3200" dirty="0">
                <a:latin typeface="UD デジタル 教科書体 NP-B" panose="02020700000000000000" pitchFamily="18" charset="-128"/>
                <a:ea typeface="UD デジタル 教科書体 NP-B" panose="02020700000000000000" pitchFamily="18" charset="-128"/>
              </a:rPr>
              <a:t>cm</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27" name="テキスト ボックス 26"/>
          <p:cNvSpPr txBox="1"/>
          <p:nvPr/>
        </p:nvSpPr>
        <p:spPr>
          <a:xfrm>
            <a:off x="4016080" y="5730300"/>
            <a:ext cx="1350050"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18</a:t>
            </a:r>
            <a:r>
              <a:rPr kumimoji="1" lang="en-US" altLang="ja-JP" sz="3200" dirty="0">
                <a:latin typeface="UD デジタル 教科書体 NP-B" panose="02020700000000000000" pitchFamily="18" charset="-128"/>
                <a:ea typeface="UD デジタル 教科書体 NP-B" panose="02020700000000000000" pitchFamily="18" charset="-128"/>
              </a:rPr>
              <a:t>cm</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p:cNvSpPr txBox="1"/>
          <p:nvPr/>
        </p:nvSpPr>
        <p:spPr>
          <a:xfrm>
            <a:off x="1565889" y="558907"/>
            <a:ext cx="9111969" cy="769441"/>
          </a:xfrm>
          <a:prstGeom prst="rect">
            <a:avLst/>
          </a:prstGeom>
          <a:solidFill>
            <a:schemeClr val="accent1">
              <a:lumMod val="20000"/>
              <a:lumOff val="80000"/>
            </a:schemeClr>
          </a:solidFill>
          <a:ln>
            <a:noFill/>
          </a:ln>
        </p:spPr>
        <p:txBody>
          <a:bodyPr wrap="square" rtlCol="0">
            <a:spAutoFit/>
          </a:bodyPr>
          <a:lstStyle/>
          <a:p>
            <a:pPr algn="ct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最大</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公約数はどんな時に使えるの</a:t>
            </a:r>
          </a:p>
        </p:txBody>
      </p:sp>
    </p:spTree>
    <p:extLst>
      <p:ext uri="{BB962C8B-B14F-4D97-AF65-F5344CB8AC3E}">
        <p14:creationId xmlns:p14="http://schemas.microsoft.com/office/powerpoint/2010/main" val="40634005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7272425" y="1557339"/>
            <a:ext cx="4324261" cy="288607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165388" y="2707988"/>
            <a:ext cx="1350050"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12</a:t>
            </a:r>
            <a:r>
              <a:rPr kumimoji="1" lang="en-US" altLang="ja-JP" sz="3200" dirty="0">
                <a:latin typeface="UD デジタル 教科書体 NP-B" panose="02020700000000000000" pitchFamily="18" charset="-128"/>
                <a:ea typeface="UD デジタル 教科書体 NP-B" panose="02020700000000000000" pitchFamily="18" charset="-128"/>
              </a:rPr>
              <a:t>cm</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27" name="テキスト ボックス 26"/>
          <p:cNvSpPr txBox="1"/>
          <p:nvPr/>
        </p:nvSpPr>
        <p:spPr>
          <a:xfrm>
            <a:off x="8759530" y="3858638"/>
            <a:ext cx="1350050"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18</a:t>
            </a:r>
            <a:r>
              <a:rPr kumimoji="1" lang="en-US" altLang="ja-JP" sz="3200" dirty="0">
                <a:latin typeface="UD デジタル 教科書体 NP-B" panose="02020700000000000000" pitchFamily="18" charset="-128"/>
                <a:ea typeface="UD デジタル 教科書体 NP-B" panose="02020700000000000000" pitchFamily="18" charset="-128"/>
              </a:rPr>
              <a:t>cm</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918165" y="1558353"/>
            <a:ext cx="6247223" cy="1200329"/>
          </a:xfrm>
          <a:prstGeom prst="rect">
            <a:avLst/>
          </a:prstGeom>
          <a:noFill/>
        </p:spPr>
        <p:txBody>
          <a:bodyPr wrap="none" rtlCol="0">
            <a:spAutoFit/>
          </a:bodyPr>
          <a:lstStyle/>
          <a:p>
            <a:r>
              <a:rPr kumimoji="1" lang="ja-JP" altLang="en-US" sz="3600" dirty="0">
                <a:latin typeface="UD デジタル 教科書体 NP-B" panose="02020700000000000000" pitchFamily="18" charset="-128"/>
                <a:ea typeface="UD デジタル 教科書体 NP-B" panose="02020700000000000000" pitchFamily="18" charset="-128"/>
              </a:rPr>
              <a:t>たても横も</a:t>
            </a:r>
            <a:r>
              <a:rPr kumimoji="1" lang="en-US" altLang="ja-JP" sz="3600" dirty="0">
                <a:latin typeface="UD デジタル 教科書体 NP-B" panose="02020700000000000000" pitchFamily="18" charset="-128"/>
                <a:ea typeface="UD デジタル 教科書体 NP-B" panose="02020700000000000000" pitchFamily="18" charset="-128"/>
              </a:rPr>
              <a:t>1</a:t>
            </a:r>
            <a:r>
              <a:rPr kumimoji="1" lang="ja-JP" altLang="en-US" sz="3600" dirty="0">
                <a:latin typeface="UD デジタル 教科書体 NP-B" panose="02020700000000000000" pitchFamily="18" charset="-128"/>
                <a:ea typeface="UD デジタル 教科書体 NP-B" panose="02020700000000000000" pitchFamily="18" charset="-128"/>
              </a:rPr>
              <a:t>でわれるので</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latin typeface="UD デジタル 教科書体 NP-B" panose="02020700000000000000" pitchFamily="18" charset="-128"/>
                <a:ea typeface="UD デジタル 教科書体 NP-B" panose="02020700000000000000" pitchFamily="18" charset="-128"/>
              </a:rPr>
              <a:t>一辺が</a:t>
            </a:r>
            <a:r>
              <a:rPr lang="en-US" altLang="ja-JP" sz="3600" dirty="0">
                <a:latin typeface="UD デジタル 教科書体 NP-B" panose="02020700000000000000" pitchFamily="18" charset="-128"/>
                <a:ea typeface="UD デジタル 教科書体 NP-B" panose="02020700000000000000" pitchFamily="18" charset="-128"/>
              </a:rPr>
              <a:t>1cm</a:t>
            </a:r>
            <a:r>
              <a:rPr lang="ja-JP" altLang="en-US" sz="3600" dirty="0">
                <a:latin typeface="UD デジタル 教科書体 NP-B" panose="02020700000000000000" pitchFamily="18" charset="-128"/>
                <a:ea typeface="UD デジタル 教科書体 NP-B" panose="02020700000000000000" pitchFamily="18" charset="-128"/>
              </a:rPr>
              <a:t>の正方形はできる</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p:cNvSpPr txBox="1"/>
          <p:nvPr/>
        </p:nvSpPr>
        <p:spPr>
          <a:xfrm>
            <a:off x="918165" y="2864972"/>
            <a:ext cx="5323893" cy="646331"/>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一辺が</a:t>
            </a:r>
            <a:r>
              <a:rPr lang="en-US" altLang="ja-JP" sz="3600" dirty="0">
                <a:latin typeface="UD デジタル 教科書体 NP-B" panose="02020700000000000000" pitchFamily="18" charset="-128"/>
                <a:ea typeface="UD デジタル 教科書体 NP-B" panose="02020700000000000000" pitchFamily="18" charset="-128"/>
              </a:rPr>
              <a:t>2cm</a:t>
            </a:r>
            <a:r>
              <a:rPr lang="ja-JP" altLang="en-US" sz="3600" dirty="0">
                <a:latin typeface="UD デジタル 教科書体 NP-B" panose="02020700000000000000" pitchFamily="18" charset="-128"/>
                <a:ea typeface="UD デジタル 教科書体 NP-B" panose="02020700000000000000" pitchFamily="18" charset="-128"/>
              </a:rPr>
              <a:t>の正方形は？</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p:cNvSpPr txBox="1"/>
          <p:nvPr/>
        </p:nvSpPr>
        <p:spPr>
          <a:xfrm>
            <a:off x="918165" y="3617593"/>
            <a:ext cx="5458546" cy="646331"/>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一辺が</a:t>
            </a:r>
            <a:r>
              <a:rPr lang="en-US" altLang="ja-JP" sz="3600" dirty="0">
                <a:latin typeface="UD デジタル 教科書体 NP-B" panose="02020700000000000000" pitchFamily="18" charset="-128"/>
                <a:ea typeface="UD デジタル 教科書体 NP-B" panose="02020700000000000000" pitchFamily="18" charset="-128"/>
              </a:rPr>
              <a:t>3cm</a:t>
            </a:r>
            <a:r>
              <a:rPr lang="ja-JP" altLang="en-US" sz="3600" dirty="0">
                <a:latin typeface="UD デジタル 教科書体 NP-B" panose="02020700000000000000" pitchFamily="18" charset="-128"/>
                <a:ea typeface="UD デジタル 教科書体 NP-B" panose="02020700000000000000" pitchFamily="18" charset="-128"/>
              </a:rPr>
              <a:t>の正方形は？</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0" name="テキスト ボックス 9"/>
          <p:cNvSpPr txBox="1"/>
          <p:nvPr/>
        </p:nvSpPr>
        <p:spPr>
          <a:xfrm>
            <a:off x="918165" y="4370214"/>
            <a:ext cx="5458546" cy="646331"/>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一辺が</a:t>
            </a:r>
            <a:r>
              <a:rPr lang="en-US" altLang="ja-JP" sz="3600" dirty="0">
                <a:latin typeface="UD デジタル 教科書体 NP-B" panose="02020700000000000000" pitchFamily="18" charset="-128"/>
                <a:ea typeface="UD デジタル 教科書体 NP-B" panose="02020700000000000000" pitchFamily="18" charset="-128"/>
              </a:rPr>
              <a:t>4cm</a:t>
            </a:r>
            <a:r>
              <a:rPr lang="ja-JP" altLang="en-US" sz="3600" dirty="0">
                <a:latin typeface="UD デジタル 教科書体 NP-B" panose="02020700000000000000" pitchFamily="18" charset="-128"/>
                <a:ea typeface="UD デジタル 教科書体 NP-B" panose="02020700000000000000" pitchFamily="18" charset="-128"/>
              </a:rPr>
              <a:t>の正方形は？</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1" name="テキスト ボックス 10"/>
          <p:cNvSpPr txBox="1"/>
          <p:nvPr/>
        </p:nvSpPr>
        <p:spPr>
          <a:xfrm>
            <a:off x="918165" y="5122835"/>
            <a:ext cx="5458546" cy="646331"/>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一辺が</a:t>
            </a:r>
            <a:r>
              <a:rPr lang="en-US" altLang="ja-JP" sz="3600" dirty="0">
                <a:latin typeface="UD デジタル 教科書体 NP-B" panose="02020700000000000000" pitchFamily="18" charset="-128"/>
                <a:ea typeface="UD デジタル 教科書体 NP-B" panose="02020700000000000000" pitchFamily="18" charset="-128"/>
              </a:rPr>
              <a:t>5cm</a:t>
            </a:r>
            <a:r>
              <a:rPr lang="ja-JP" altLang="en-US" sz="3600" dirty="0">
                <a:latin typeface="UD デジタル 教科書体 NP-B" panose="02020700000000000000" pitchFamily="18" charset="-128"/>
                <a:ea typeface="UD デジタル 教科書体 NP-B" panose="02020700000000000000" pitchFamily="18" charset="-128"/>
              </a:rPr>
              <a:t>の正方形は？</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p:cNvSpPr txBox="1"/>
          <p:nvPr/>
        </p:nvSpPr>
        <p:spPr>
          <a:xfrm>
            <a:off x="918165" y="5875456"/>
            <a:ext cx="5458546" cy="646331"/>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一辺が</a:t>
            </a:r>
            <a:r>
              <a:rPr lang="en-US" altLang="ja-JP" sz="3600" dirty="0">
                <a:latin typeface="UD デジタル 教科書体 NP-B" panose="02020700000000000000" pitchFamily="18" charset="-128"/>
                <a:ea typeface="UD デジタル 教科書体 NP-B" panose="02020700000000000000" pitchFamily="18" charset="-128"/>
              </a:rPr>
              <a:t>6cm</a:t>
            </a:r>
            <a:r>
              <a:rPr lang="ja-JP" altLang="en-US" sz="3600" dirty="0">
                <a:latin typeface="UD デジタル 教科書体 NP-B" panose="02020700000000000000" pitchFamily="18" charset="-128"/>
                <a:ea typeface="UD デジタル 教科書体 NP-B" panose="02020700000000000000" pitchFamily="18" charset="-128"/>
              </a:rPr>
              <a:t>の正方形は？</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3" name="乗算 2"/>
          <p:cNvSpPr/>
          <p:nvPr/>
        </p:nvSpPr>
        <p:spPr>
          <a:xfrm>
            <a:off x="6103218" y="4315722"/>
            <a:ext cx="788677" cy="67942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乗算 15"/>
          <p:cNvSpPr/>
          <p:nvPr/>
        </p:nvSpPr>
        <p:spPr>
          <a:xfrm>
            <a:off x="6103218" y="5086519"/>
            <a:ext cx="788677" cy="67942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ドーナツ 5"/>
          <p:cNvSpPr/>
          <p:nvPr/>
        </p:nvSpPr>
        <p:spPr>
          <a:xfrm>
            <a:off x="6242058" y="5872231"/>
            <a:ext cx="515183" cy="515183"/>
          </a:xfrm>
          <a:prstGeom prst="donu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8" name="ドーナツ 17"/>
          <p:cNvSpPr/>
          <p:nvPr/>
        </p:nvSpPr>
        <p:spPr>
          <a:xfrm>
            <a:off x="6242058" y="3672954"/>
            <a:ext cx="515183" cy="515183"/>
          </a:xfrm>
          <a:prstGeom prst="donu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9" name="ドーナツ 18"/>
          <p:cNvSpPr/>
          <p:nvPr/>
        </p:nvSpPr>
        <p:spPr>
          <a:xfrm>
            <a:off x="6242058" y="2913817"/>
            <a:ext cx="515183" cy="515183"/>
          </a:xfrm>
          <a:prstGeom prst="donu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1" name="テキスト ボックス 20"/>
          <p:cNvSpPr txBox="1"/>
          <p:nvPr/>
        </p:nvSpPr>
        <p:spPr>
          <a:xfrm>
            <a:off x="1565889" y="558907"/>
            <a:ext cx="9111969" cy="769441"/>
          </a:xfrm>
          <a:prstGeom prst="rect">
            <a:avLst/>
          </a:prstGeom>
          <a:noFill/>
          <a:ln>
            <a:solidFill>
              <a:schemeClr val="accent1"/>
            </a:solidFill>
          </a:ln>
        </p:spPr>
        <p:txBody>
          <a:bodyPr wrap="square" rtlCol="0">
            <a:spAutoFit/>
          </a:bodyPr>
          <a:lstStyle/>
          <a:p>
            <a:pPr algn="ct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最大</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公約数はどんな時に使えるの</a:t>
            </a:r>
          </a:p>
        </p:txBody>
      </p:sp>
    </p:spTree>
    <p:extLst>
      <p:ext uri="{BB962C8B-B14F-4D97-AF65-F5344CB8AC3E}">
        <p14:creationId xmlns:p14="http://schemas.microsoft.com/office/powerpoint/2010/main" val="2509263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1500"/>
                                        <p:tgtEl>
                                          <p:spTgt spid="8"/>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up)">
                                      <p:cBhvr>
                                        <p:cTn id="15" dur="1500"/>
                                        <p:tgtEl>
                                          <p:spTgt spid="9"/>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up)">
                                      <p:cBhvr>
                                        <p:cTn id="18" dur="1500"/>
                                        <p:tgtEl>
                                          <p:spTgt spid="10"/>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up)">
                                      <p:cBhvr>
                                        <p:cTn id="21" dur="1500"/>
                                        <p:tgtEl>
                                          <p:spTgt spid="11"/>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ipe(up)">
                                      <p:cBhvr>
                                        <p:cTn id="24" dur="1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left)">
                                      <p:cBhvr>
                                        <p:cTn id="29" dur="5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wipe(left)">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left)">
                                      <p:cBhvr>
                                        <p:cTn id="39" dur="500"/>
                                        <p:tgtEl>
                                          <p:spTgt spid="3"/>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wipe(left)">
                                      <p:cBhvr>
                                        <p:cTn id="44" dur="500"/>
                                        <p:tgtEl>
                                          <p:spTgt spid="16"/>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wipe(left)">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3" grpId="0" animBg="1"/>
      <p:bldP spid="16" grpId="0" animBg="1"/>
      <p:bldP spid="6" grpId="0" animBg="1"/>
      <p:bldP spid="18" grpId="0" animBg="1"/>
      <p:bldP spid="1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7272425" y="1557339"/>
            <a:ext cx="4324261" cy="288607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165388" y="2707988"/>
            <a:ext cx="1350050"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12</a:t>
            </a:r>
            <a:r>
              <a:rPr kumimoji="1" lang="en-US" altLang="ja-JP" sz="3200" dirty="0">
                <a:latin typeface="UD デジタル 教科書体 NP-B" panose="02020700000000000000" pitchFamily="18" charset="-128"/>
                <a:ea typeface="UD デジタル 教科書体 NP-B" panose="02020700000000000000" pitchFamily="18" charset="-128"/>
              </a:rPr>
              <a:t>cm</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27" name="テキスト ボックス 26"/>
          <p:cNvSpPr txBox="1"/>
          <p:nvPr/>
        </p:nvSpPr>
        <p:spPr>
          <a:xfrm>
            <a:off x="8759530" y="3858638"/>
            <a:ext cx="1350050"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18</a:t>
            </a:r>
            <a:r>
              <a:rPr kumimoji="1" lang="en-US" altLang="ja-JP" sz="3200" dirty="0">
                <a:latin typeface="UD デジタル 教科書体 NP-B" panose="02020700000000000000" pitchFamily="18" charset="-128"/>
                <a:ea typeface="UD デジタル 教科書体 NP-B" panose="02020700000000000000" pitchFamily="18" charset="-128"/>
              </a:rPr>
              <a:t>cm</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918165" y="3478647"/>
            <a:ext cx="5920210" cy="1200329"/>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1cm</a:t>
            </a:r>
            <a:r>
              <a:rPr kumimoji="1" lang="ja-JP" altLang="en-US" sz="3600" dirty="0">
                <a:latin typeface="UD デジタル 教科書体 NP-B" panose="02020700000000000000" pitchFamily="18" charset="-128"/>
                <a:ea typeface="UD デジタル 教科書体 NP-B" panose="02020700000000000000" pitchFamily="18" charset="-128"/>
              </a:rPr>
              <a:t>でも</a:t>
            </a:r>
            <a:r>
              <a:rPr kumimoji="1" lang="en-US" altLang="ja-JP" sz="3600" dirty="0">
                <a:latin typeface="UD デジタル 教科書体 NP-B" panose="02020700000000000000" pitchFamily="18" charset="-128"/>
                <a:ea typeface="UD デジタル 教科書体 NP-B" panose="02020700000000000000" pitchFamily="18" charset="-128"/>
              </a:rPr>
              <a:t>2cm</a:t>
            </a:r>
            <a:r>
              <a:rPr kumimoji="1" lang="ja-JP" altLang="en-US" sz="3600" dirty="0">
                <a:latin typeface="UD デジタル 教科書体 NP-B" panose="02020700000000000000" pitchFamily="18" charset="-128"/>
                <a:ea typeface="UD デジタル 教科書体 NP-B" panose="02020700000000000000" pitchFamily="18" charset="-128"/>
              </a:rPr>
              <a:t>でも</a:t>
            </a:r>
            <a:r>
              <a:rPr kumimoji="1" lang="en-US" altLang="ja-JP" sz="3600" dirty="0">
                <a:latin typeface="UD デジタル 教科書体 NP-B" panose="02020700000000000000" pitchFamily="18" charset="-128"/>
                <a:ea typeface="UD デジタル 教科書体 NP-B" panose="02020700000000000000" pitchFamily="18" charset="-128"/>
              </a:rPr>
              <a:t>6cm</a:t>
            </a:r>
            <a:r>
              <a:rPr kumimoji="1" lang="ja-JP" altLang="en-US" sz="3600" dirty="0">
                <a:latin typeface="UD デジタル 教科書体 NP-B" panose="02020700000000000000" pitchFamily="18" charset="-128"/>
                <a:ea typeface="UD デジタル 教科書体 NP-B" panose="02020700000000000000" pitchFamily="18" charset="-128"/>
              </a:rPr>
              <a:t>でも</a:t>
            </a:r>
            <a:endParaRPr kumimoji="1" lang="en-US" altLang="ja-JP" sz="3600" dirty="0">
              <a:latin typeface="UD デジタル 教科書体 NP-B" panose="02020700000000000000" pitchFamily="18" charset="-128"/>
              <a:ea typeface="UD デジタル 教科書体 NP-B" panose="02020700000000000000" pitchFamily="18" charset="-128"/>
            </a:endParaRPr>
          </a:p>
          <a:p>
            <a:r>
              <a:rPr kumimoji="1" lang="ja-JP" altLang="en-US" sz="3600" dirty="0">
                <a:latin typeface="UD デジタル 教科書体 NP-B" panose="02020700000000000000" pitchFamily="18" charset="-128"/>
                <a:ea typeface="UD デジタル 教科書体 NP-B" panose="02020700000000000000" pitchFamily="18" charset="-128"/>
              </a:rPr>
              <a:t>正方形ができる</a:t>
            </a:r>
          </a:p>
        </p:txBody>
      </p:sp>
      <p:sp>
        <p:nvSpPr>
          <p:cNvPr id="8" name="テキスト ボックス 7"/>
          <p:cNvSpPr txBox="1"/>
          <p:nvPr/>
        </p:nvSpPr>
        <p:spPr>
          <a:xfrm>
            <a:off x="918165" y="4816155"/>
            <a:ext cx="9940542" cy="646331"/>
          </a:xfrm>
          <a:prstGeom prst="rect">
            <a:avLst/>
          </a:prstGeom>
          <a:noFill/>
        </p:spPr>
        <p:txBody>
          <a:bodyPr wrap="none" rtlCol="0">
            <a:spAutoFit/>
          </a:bodyPr>
          <a:lstStyle/>
          <a:p>
            <a:r>
              <a:rPr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一番大きな正方形にするには</a:t>
            </a:r>
            <a:r>
              <a:rPr lang="en-US" altLang="ja-JP" sz="3600" dirty="0">
                <a:solidFill>
                  <a:srgbClr val="0033CC"/>
                </a:solidFill>
                <a:latin typeface="UD デジタル 教科書体 NP-B" panose="02020700000000000000" pitchFamily="18" charset="-128"/>
                <a:ea typeface="UD デジタル 教科書体 NP-B" panose="02020700000000000000" pitchFamily="18" charset="-128"/>
              </a:rPr>
              <a:t>6cm</a:t>
            </a:r>
            <a:r>
              <a:rPr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で切れば良い</a:t>
            </a:r>
            <a:endParaRPr kumimoji="1" lang="ja-JP" altLang="en-US" sz="36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11" name="テキスト ボックス 10"/>
          <p:cNvSpPr txBox="1"/>
          <p:nvPr/>
        </p:nvSpPr>
        <p:spPr>
          <a:xfrm>
            <a:off x="918165" y="5668431"/>
            <a:ext cx="9206366" cy="646331"/>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この</a:t>
            </a:r>
            <a:r>
              <a:rPr lang="en-US" altLang="ja-JP" sz="3600" dirty="0">
                <a:latin typeface="UD デジタル 教科書体 NP-B" panose="02020700000000000000" pitchFamily="18" charset="-128"/>
                <a:ea typeface="UD デジタル 教科書体 NP-B" panose="02020700000000000000" pitchFamily="18" charset="-128"/>
              </a:rPr>
              <a:t>6</a:t>
            </a:r>
            <a:r>
              <a:rPr lang="ja-JP" altLang="en-US" sz="3600" dirty="0">
                <a:latin typeface="UD デジタル 教科書体 NP-B" panose="02020700000000000000" pitchFamily="18" charset="-128"/>
                <a:ea typeface="UD デジタル 教科書体 NP-B" panose="02020700000000000000" pitchFamily="18" charset="-128"/>
              </a:rPr>
              <a:t>は</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12</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と</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18</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の最大公約数</a:t>
            </a:r>
            <a:r>
              <a:rPr lang="ja-JP" altLang="en-US" sz="3600" dirty="0">
                <a:latin typeface="UD デジタル 教科書体 NP-B" panose="02020700000000000000" pitchFamily="18" charset="-128"/>
                <a:ea typeface="UD デジタル 教科書体 NP-B" panose="02020700000000000000" pitchFamily="18" charset="-128"/>
              </a:rPr>
              <a:t>となっている</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565889" y="558907"/>
            <a:ext cx="9111969" cy="769441"/>
          </a:xfrm>
          <a:prstGeom prst="rect">
            <a:avLst/>
          </a:prstGeom>
          <a:noFill/>
          <a:ln>
            <a:solidFill>
              <a:schemeClr val="accent1"/>
            </a:solidFill>
          </a:ln>
        </p:spPr>
        <p:txBody>
          <a:bodyPr wrap="square" rtlCol="0">
            <a:spAutoFit/>
          </a:bodyPr>
          <a:lstStyle/>
          <a:p>
            <a:pPr algn="ct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最大</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公約数はどんな時に使えるの</a:t>
            </a:r>
          </a:p>
        </p:txBody>
      </p:sp>
      <p:sp>
        <p:nvSpPr>
          <p:cNvPr id="9" name="テキスト ボックス 8"/>
          <p:cNvSpPr txBox="1"/>
          <p:nvPr/>
        </p:nvSpPr>
        <p:spPr>
          <a:xfrm>
            <a:off x="918165" y="1631707"/>
            <a:ext cx="4339650" cy="1754326"/>
          </a:xfrm>
          <a:prstGeom prst="rect">
            <a:avLst/>
          </a:prstGeom>
          <a:noFill/>
        </p:spPr>
        <p:txBody>
          <a:bodyPr wrap="none" rtlCol="0">
            <a:spAutoFit/>
          </a:bodyPr>
          <a:lstStyle/>
          <a:p>
            <a:r>
              <a:rPr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正方形をつくるには</a:t>
            </a:r>
            <a:endParaRPr lang="en-US" altLang="ja-JP" sz="3600" dirty="0">
              <a:solidFill>
                <a:srgbClr val="0033CC"/>
              </a:solidFill>
              <a:latin typeface="UD デジタル 教科書体 NP-B" panose="02020700000000000000" pitchFamily="18" charset="-128"/>
              <a:ea typeface="UD デジタル 教科書体 NP-B" panose="02020700000000000000" pitchFamily="18" charset="-128"/>
            </a:endParaRPr>
          </a:p>
          <a:p>
            <a:r>
              <a:rPr lang="en-US" altLang="ja-JP" sz="3600" dirty="0">
                <a:solidFill>
                  <a:srgbClr val="0033CC"/>
                </a:solidFill>
                <a:latin typeface="UD デジタル 教科書体 NP-B" panose="02020700000000000000" pitchFamily="18" charset="-128"/>
                <a:ea typeface="UD デジタル 教科書体 NP-B" panose="02020700000000000000" pitchFamily="18" charset="-128"/>
              </a:rPr>
              <a:t>12</a:t>
            </a:r>
            <a:r>
              <a:rPr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と</a:t>
            </a:r>
            <a:r>
              <a:rPr lang="en-US" altLang="ja-JP" sz="3600" dirty="0">
                <a:solidFill>
                  <a:srgbClr val="0033CC"/>
                </a:solidFill>
                <a:latin typeface="UD デジタル 教科書体 NP-B" panose="02020700000000000000" pitchFamily="18" charset="-128"/>
                <a:ea typeface="UD デジタル 教科書体 NP-B" panose="02020700000000000000" pitchFamily="18" charset="-128"/>
              </a:rPr>
              <a:t>18</a:t>
            </a:r>
            <a:r>
              <a:rPr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の</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公約数</a:t>
            </a:r>
            <a:r>
              <a:rPr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で</a:t>
            </a:r>
            <a:endParaRPr lang="en-US" altLang="ja-JP" sz="3600" dirty="0">
              <a:solidFill>
                <a:srgbClr val="0033CC"/>
              </a:solidFill>
              <a:latin typeface="UD デジタル 教科書体 NP-B" panose="02020700000000000000" pitchFamily="18" charset="-128"/>
              <a:ea typeface="UD デジタル 教科書体 NP-B" panose="02020700000000000000" pitchFamily="18" charset="-128"/>
            </a:endParaRPr>
          </a:p>
          <a:p>
            <a:r>
              <a:rPr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切れば良い</a:t>
            </a:r>
            <a:endParaRPr kumimoji="1" lang="ja-JP" altLang="en-US" sz="3600" dirty="0">
              <a:solidFill>
                <a:srgbClr val="0033CC"/>
              </a:solidFill>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149007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175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175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up)">
                                      <p:cBhvr>
                                        <p:cTn id="17" dur="1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up)">
                                      <p:cBhvr>
                                        <p:cTn id="22" dur="1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1" grpId="0"/>
      <p:bldP spid="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618128" y="3747771"/>
            <a:ext cx="10995318" cy="2308324"/>
          </a:xfrm>
          <a:prstGeom prst="rect">
            <a:avLst/>
          </a:prstGeom>
          <a:noFill/>
        </p:spPr>
        <p:txBody>
          <a:bodyPr wrap="none" rtlCol="0">
            <a:spAutoFit/>
          </a:bodyPr>
          <a:lstStyle/>
          <a:p>
            <a:r>
              <a:rPr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同じ人数に分かれるには、約数でないといけない</a:t>
            </a:r>
            <a:endParaRPr lang="en-US" altLang="ja-JP" sz="3600" dirty="0">
              <a:solidFill>
                <a:srgbClr val="0033CC"/>
              </a:solidFill>
              <a:latin typeface="UD デジタル 教科書体 NP-B" panose="02020700000000000000" pitchFamily="18" charset="-128"/>
              <a:ea typeface="UD デジタル 教科書体 NP-B" panose="02020700000000000000" pitchFamily="18" charset="-128"/>
            </a:endParaRPr>
          </a:p>
          <a:p>
            <a:r>
              <a:rPr kumimoji="1" lang="en-US" altLang="ja-JP" sz="3600" dirty="0">
                <a:solidFill>
                  <a:srgbClr val="0033CC"/>
                </a:solidFill>
                <a:latin typeface="UD デジタル 教科書体 NP-B" panose="02020700000000000000" pitchFamily="18" charset="-128"/>
                <a:ea typeface="UD デジタル 教科書体 NP-B" panose="02020700000000000000" pitchFamily="18" charset="-128"/>
              </a:rPr>
              <a:t>5</a:t>
            </a:r>
            <a:r>
              <a:rPr kumimoji="1"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年と</a:t>
            </a:r>
            <a:r>
              <a:rPr kumimoji="1" lang="en-US" altLang="ja-JP" sz="3600" dirty="0">
                <a:solidFill>
                  <a:srgbClr val="0033CC"/>
                </a:solidFill>
                <a:latin typeface="UD デジタル 教科書体 NP-B" panose="02020700000000000000" pitchFamily="18" charset="-128"/>
                <a:ea typeface="UD デジタル 教科書体 NP-B" panose="02020700000000000000" pitchFamily="18" charset="-128"/>
              </a:rPr>
              <a:t>6</a:t>
            </a:r>
            <a:r>
              <a:rPr kumimoji="1"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年がグループに分かれた後、一緒になるので</a:t>
            </a:r>
            <a:endParaRPr kumimoji="1" lang="en-US" altLang="ja-JP" sz="3600" dirty="0">
              <a:solidFill>
                <a:srgbClr val="0033CC"/>
              </a:solidFill>
              <a:latin typeface="UD デジタル 教科書体 NP-B" panose="02020700000000000000" pitchFamily="18" charset="-128"/>
              <a:ea typeface="UD デジタル 教科書体 NP-B" panose="02020700000000000000" pitchFamily="18" charset="-128"/>
            </a:endParaRPr>
          </a:p>
          <a:p>
            <a:r>
              <a:rPr kumimoji="1"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同じ数のグループに分かれなけらばならない</a:t>
            </a:r>
            <a:endParaRPr kumimoji="1" lang="en-US" altLang="ja-JP" sz="3600" dirty="0">
              <a:solidFill>
                <a:srgbClr val="0033CC"/>
              </a:solidFill>
              <a:latin typeface="UD デジタル 教科書体 NP-B" panose="02020700000000000000" pitchFamily="18" charset="-128"/>
              <a:ea typeface="UD デジタル 教科書体 NP-B" panose="02020700000000000000" pitchFamily="18" charset="-128"/>
            </a:endParaRPr>
          </a:p>
          <a:p>
            <a:r>
              <a:rPr kumimoji="1" lang="ja-JP" altLang="en-US" sz="3600" dirty="0">
                <a:solidFill>
                  <a:srgbClr val="0033CC"/>
                </a:solidFill>
                <a:latin typeface="UD デジタル 教科書体 NP-B" panose="02020700000000000000" pitchFamily="18" charset="-128"/>
                <a:ea typeface="UD デジタル 教科書体 NP-B" panose="02020700000000000000" pitchFamily="18" charset="-128"/>
              </a:rPr>
              <a:t>つまり公約数で分けないと同数にならない</a:t>
            </a:r>
          </a:p>
        </p:txBody>
      </p:sp>
      <p:sp>
        <p:nvSpPr>
          <p:cNvPr id="10" name="テキスト ボックス 9"/>
          <p:cNvSpPr txBox="1"/>
          <p:nvPr/>
        </p:nvSpPr>
        <p:spPr>
          <a:xfrm>
            <a:off x="1094103" y="1507008"/>
            <a:ext cx="10003792" cy="2062103"/>
          </a:xfrm>
          <a:prstGeom prst="rect">
            <a:avLst/>
          </a:prstGeom>
          <a:noFill/>
          <a:ln>
            <a:solidFill>
              <a:schemeClr val="bg2">
                <a:lumMod val="75000"/>
              </a:schemeClr>
            </a:solidFill>
          </a:ln>
        </p:spPr>
        <p:txBody>
          <a:bodyPr wrap="square" rtlCol="0">
            <a:spAutoFit/>
          </a:bodyPr>
          <a:lstStyle/>
          <a:p>
            <a:r>
              <a:rPr kumimoji="1" lang="en-US" altLang="ja-JP" sz="3200" dirty="0">
                <a:latin typeface="UD デジタル 教科書体 NP-B" panose="02020700000000000000" pitchFamily="18" charset="-128"/>
                <a:ea typeface="UD デジタル 教科書体 NP-B" panose="02020700000000000000" pitchFamily="18" charset="-128"/>
              </a:rPr>
              <a:t>5</a:t>
            </a:r>
            <a:r>
              <a:rPr kumimoji="1" lang="ja-JP" altLang="en-US" sz="3200" dirty="0">
                <a:latin typeface="UD デジタル 教科書体 NP-B" panose="02020700000000000000" pitchFamily="18" charset="-128"/>
                <a:ea typeface="UD デジタル 教科書体 NP-B" panose="02020700000000000000" pitchFamily="18" charset="-128"/>
              </a:rPr>
              <a:t>年生が</a:t>
            </a:r>
            <a:r>
              <a:rPr kumimoji="1" lang="en-US" altLang="ja-JP" sz="3200" dirty="0">
                <a:latin typeface="UD デジタル 教科書体 NP-B" panose="02020700000000000000" pitchFamily="18" charset="-128"/>
                <a:ea typeface="UD デジタル 教科書体 NP-B" panose="02020700000000000000" pitchFamily="18" charset="-128"/>
              </a:rPr>
              <a:t>36</a:t>
            </a:r>
            <a:r>
              <a:rPr kumimoji="1" lang="ja-JP" altLang="en-US" sz="3200" dirty="0">
                <a:latin typeface="UD デジタル 教科書体 NP-B" panose="02020700000000000000" pitchFamily="18" charset="-128"/>
                <a:ea typeface="UD デジタル 教科書体 NP-B" panose="02020700000000000000" pitchFamily="18" charset="-128"/>
              </a:rPr>
              <a:t>人、</a:t>
            </a:r>
            <a:r>
              <a:rPr kumimoji="1" lang="en-US" altLang="ja-JP" sz="3200" dirty="0">
                <a:latin typeface="UD デジタル 教科書体 NP-B" panose="02020700000000000000" pitchFamily="18" charset="-128"/>
                <a:ea typeface="UD デジタル 教科書体 NP-B" panose="02020700000000000000" pitchFamily="18" charset="-128"/>
              </a:rPr>
              <a:t>6</a:t>
            </a:r>
            <a:r>
              <a:rPr kumimoji="1" lang="ja-JP" altLang="en-US" sz="3200" dirty="0">
                <a:latin typeface="UD デジタル 教科書体 NP-B" panose="02020700000000000000" pitchFamily="18" charset="-128"/>
                <a:ea typeface="UD デジタル 教科書体 NP-B" panose="02020700000000000000" pitchFamily="18" charset="-128"/>
              </a:rPr>
              <a:t>年生が</a:t>
            </a:r>
            <a:r>
              <a:rPr kumimoji="1" lang="en-US" altLang="ja-JP" sz="3200" dirty="0">
                <a:latin typeface="UD デジタル 教科書体 NP-B" panose="02020700000000000000" pitchFamily="18" charset="-128"/>
                <a:ea typeface="UD デジタル 教科書体 NP-B" panose="02020700000000000000" pitchFamily="18" charset="-128"/>
              </a:rPr>
              <a:t>48</a:t>
            </a:r>
            <a:r>
              <a:rPr kumimoji="1" lang="ja-JP" altLang="en-US" sz="3200" dirty="0">
                <a:latin typeface="UD デジタル 教科書体 NP-B" panose="02020700000000000000" pitchFamily="18" charset="-128"/>
                <a:ea typeface="UD デジタル 教科書体 NP-B" panose="02020700000000000000" pitchFamily="18" charset="-128"/>
              </a:rPr>
              <a:t>人います。それぞれ同じ人数に分かれて、</a:t>
            </a:r>
            <a:r>
              <a:rPr kumimoji="1" lang="en-US" altLang="ja-JP" sz="3200" dirty="0">
                <a:latin typeface="UD デジタル 教科書体 NP-B" panose="02020700000000000000" pitchFamily="18" charset="-128"/>
                <a:ea typeface="UD デジタル 教科書体 NP-B" panose="02020700000000000000" pitchFamily="18" charset="-128"/>
              </a:rPr>
              <a:t>5</a:t>
            </a:r>
            <a:r>
              <a:rPr kumimoji="1" lang="ja-JP" altLang="en-US" sz="3200" dirty="0" err="1">
                <a:latin typeface="UD デジタル 教科書体 NP-B" panose="02020700000000000000" pitchFamily="18" charset="-128"/>
                <a:ea typeface="UD デジタル 教科書体 NP-B" panose="02020700000000000000" pitchFamily="18" charset="-128"/>
              </a:rPr>
              <a:t>，</a:t>
            </a:r>
            <a:r>
              <a:rPr kumimoji="1" lang="en-US" altLang="ja-JP" sz="3200" dirty="0">
                <a:latin typeface="UD デジタル 教科書体 NP-B" panose="02020700000000000000" pitchFamily="18" charset="-128"/>
                <a:ea typeface="UD デジタル 教科書体 NP-B" panose="02020700000000000000" pitchFamily="18" charset="-128"/>
              </a:rPr>
              <a:t>6</a:t>
            </a:r>
            <a:r>
              <a:rPr kumimoji="1" lang="ja-JP" altLang="en-US" sz="3200" dirty="0">
                <a:latin typeface="UD デジタル 教科書体 NP-B" panose="02020700000000000000" pitchFamily="18" charset="-128"/>
                <a:ea typeface="UD デジタル 教科書体 NP-B" panose="02020700000000000000" pitchFamily="18" charset="-128"/>
              </a:rPr>
              <a:t>年が混じったグループをつくります。余る人が出ないように、</a:t>
            </a:r>
            <a:endParaRPr kumimoji="1" lang="en-US" altLang="ja-JP" sz="3200" dirty="0">
              <a:latin typeface="UD デジタル 教科書体 NP-B" panose="02020700000000000000" pitchFamily="18" charset="-128"/>
              <a:ea typeface="UD デジタル 教科書体 NP-B" panose="02020700000000000000" pitchFamily="18" charset="-128"/>
            </a:endParaRPr>
          </a:p>
          <a:p>
            <a:r>
              <a:rPr kumimoji="1"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できるだけ多くのグループをつくりたい。</a:t>
            </a:r>
          </a:p>
        </p:txBody>
      </p:sp>
      <p:sp>
        <p:nvSpPr>
          <p:cNvPr id="16" name="テキスト ボックス 15"/>
          <p:cNvSpPr txBox="1"/>
          <p:nvPr/>
        </p:nvSpPr>
        <p:spPr>
          <a:xfrm>
            <a:off x="1565889" y="558907"/>
            <a:ext cx="9111969" cy="769441"/>
          </a:xfrm>
          <a:prstGeom prst="rect">
            <a:avLst/>
          </a:prstGeom>
          <a:noFill/>
          <a:ln>
            <a:solidFill>
              <a:schemeClr val="accent1"/>
            </a:solidFill>
          </a:ln>
        </p:spPr>
        <p:txBody>
          <a:bodyPr wrap="square" rtlCol="0">
            <a:spAutoFit/>
          </a:bodyPr>
          <a:lstStyle/>
          <a:p>
            <a:pPr algn="ct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最大</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公約数はどんな時に使えるの</a:t>
            </a:r>
          </a:p>
        </p:txBody>
      </p:sp>
    </p:spTree>
    <p:extLst>
      <p:ext uri="{BB962C8B-B14F-4D97-AF65-F5344CB8AC3E}">
        <p14:creationId xmlns:p14="http://schemas.microsoft.com/office/powerpoint/2010/main" val="2902336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925353" y="600502"/>
            <a:ext cx="10341293" cy="769441"/>
          </a:xfrm>
          <a:prstGeom prst="rect">
            <a:avLst/>
          </a:prstGeom>
          <a:solidFill>
            <a:schemeClr val="accent1">
              <a:lumMod val="20000"/>
              <a:lumOff val="80000"/>
            </a:schemeClr>
          </a:solidFill>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２でわり切れる数を２の倍数といいます</a:t>
            </a:r>
          </a:p>
        </p:txBody>
      </p:sp>
      <p:sp>
        <p:nvSpPr>
          <p:cNvPr id="5" name="テキスト ボックス 4"/>
          <p:cNvSpPr txBox="1"/>
          <p:nvPr/>
        </p:nvSpPr>
        <p:spPr>
          <a:xfrm>
            <a:off x="925353" y="1786651"/>
            <a:ext cx="2749471" cy="707886"/>
          </a:xfrm>
          <a:prstGeom prst="rect">
            <a:avLst/>
          </a:prstGeom>
          <a:noFill/>
        </p:spPr>
        <p:txBody>
          <a:bodyPr wrap="none" rtlCol="0">
            <a:spAutoFit/>
          </a:bodyPr>
          <a:lstStyle/>
          <a:p>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２の倍数は</a:t>
            </a:r>
          </a:p>
        </p:txBody>
      </p:sp>
      <p:sp>
        <p:nvSpPr>
          <p:cNvPr id="6" name="テキスト ボックス 5"/>
          <p:cNvSpPr txBox="1"/>
          <p:nvPr/>
        </p:nvSpPr>
        <p:spPr>
          <a:xfrm>
            <a:off x="1780970" y="2660719"/>
            <a:ext cx="9052478" cy="646331"/>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0</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2</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4</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6</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8</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10</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12</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34</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78</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925353" y="3680686"/>
            <a:ext cx="2749471" cy="707886"/>
          </a:xfrm>
          <a:prstGeom prst="rect">
            <a:avLst/>
          </a:prstGeom>
          <a:noFill/>
        </p:spPr>
        <p:txBody>
          <a:bodyPr wrap="none" rtlCol="0">
            <a:spAutoFit/>
          </a:bodyPr>
          <a:lstStyle/>
          <a:p>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３の倍数</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は</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p:cNvSpPr txBox="1"/>
          <p:nvPr/>
        </p:nvSpPr>
        <p:spPr>
          <a:xfrm>
            <a:off x="1780970" y="4554754"/>
            <a:ext cx="9379491" cy="646331"/>
          </a:xfrm>
          <a:prstGeom prst="rect">
            <a:avLst/>
          </a:prstGeom>
          <a:noFill/>
        </p:spPr>
        <p:txBody>
          <a:bodyPr wrap="none" rtlCol="0">
            <a:spAutoFit/>
          </a:bodyPr>
          <a:lstStyle/>
          <a:p>
            <a:r>
              <a:rPr lang="en-US" altLang="ja-JP" sz="3600" dirty="0">
                <a:latin typeface="UD デジタル 教科書体 NP-B" panose="02020700000000000000" pitchFamily="18" charset="-128"/>
                <a:ea typeface="UD デジタル 教科書体 NP-B" panose="02020700000000000000" pitchFamily="18" charset="-128"/>
              </a:rPr>
              <a:t>0</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3</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6</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9</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12</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15</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18</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33</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72</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0" name="テキスト ボックス 9"/>
          <p:cNvSpPr txBox="1"/>
          <p:nvPr/>
        </p:nvSpPr>
        <p:spPr>
          <a:xfrm>
            <a:off x="3629936" y="1786651"/>
            <a:ext cx="3775393" cy="707886"/>
          </a:xfrm>
          <a:prstGeom prst="rect">
            <a:avLst/>
          </a:prstGeom>
          <a:noFill/>
        </p:spPr>
        <p:txBody>
          <a:bodyPr wrap="none" rtlCol="0">
            <a:spAutoFit/>
          </a:bodyPr>
          <a:lstStyle/>
          <a:p>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（偶数と同じ）</a:t>
            </a:r>
          </a:p>
        </p:txBody>
      </p:sp>
    </p:spTree>
    <p:extLst>
      <p:ext uri="{BB962C8B-B14F-4D97-AF65-F5344CB8AC3E}">
        <p14:creationId xmlns:p14="http://schemas.microsoft.com/office/powerpoint/2010/main" val="265751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75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17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659893" y="1507008"/>
            <a:ext cx="8872211" cy="646331"/>
          </a:xfrm>
          <a:prstGeom prst="rect">
            <a:avLst/>
          </a:prstGeom>
          <a:noFill/>
          <a:ln>
            <a:solidFill>
              <a:schemeClr val="bg2">
                <a:lumMod val="75000"/>
              </a:schemeClr>
            </a:solidFill>
          </a:ln>
        </p:spPr>
        <p:txBody>
          <a:bodyPr wrap="square" rtlCol="0">
            <a:spAutoFit/>
          </a:bodyPr>
          <a:lstStyle/>
          <a:p>
            <a:r>
              <a:rPr kumimoji="1"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できるだけ多くのグループをつくるには？</a:t>
            </a:r>
          </a:p>
        </p:txBody>
      </p:sp>
      <p:sp>
        <p:nvSpPr>
          <p:cNvPr id="12" name="テキスト ボックス 11"/>
          <p:cNvSpPr txBox="1"/>
          <p:nvPr/>
        </p:nvSpPr>
        <p:spPr>
          <a:xfrm>
            <a:off x="566324" y="2430862"/>
            <a:ext cx="1996059" cy="584775"/>
          </a:xfrm>
          <a:prstGeom prst="rect">
            <a:avLst/>
          </a:prstGeom>
          <a:noFill/>
        </p:spPr>
        <p:txBody>
          <a:bodyPr wrap="none" rtlCol="0">
            <a:spAutoFit/>
          </a:bodyPr>
          <a:lstStyle/>
          <a:p>
            <a:r>
              <a:rPr kumimoji="1" lang="en-US" altLang="ja-JP" sz="3200" dirty="0">
                <a:latin typeface="UD デジタル 教科書体 NP-B" panose="02020700000000000000" pitchFamily="18" charset="-128"/>
                <a:ea typeface="UD デジタル 教科書体 NP-B" panose="02020700000000000000" pitchFamily="18" charset="-128"/>
              </a:rPr>
              <a:t>36</a:t>
            </a:r>
            <a:r>
              <a:rPr kumimoji="1" lang="ja-JP" altLang="en-US" sz="3200" dirty="0">
                <a:latin typeface="UD デジタル 教科書体 NP-B" panose="02020700000000000000" pitchFamily="18" charset="-128"/>
                <a:ea typeface="UD デジタル 教科書体 NP-B" panose="02020700000000000000" pitchFamily="18" charset="-128"/>
              </a:rPr>
              <a:t>の</a:t>
            </a:r>
            <a:r>
              <a:rPr lang="ja-JP" altLang="en-US" sz="3200" dirty="0">
                <a:latin typeface="UD デジタル 教科書体 NP-B" panose="02020700000000000000" pitchFamily="18" charset="-128"/>
                <a:ea typeface="UD デジタル 教科書体 NP-B" panose="02020700000000000000" pitchFamily="18" charset="-128"/>
              </a:rPr>
              <a:t>約数</a:t>
            </a:r>
            <a:endParaRPr kumimoji="1"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2841814" y="2430862"/>
            <a:ext cx="6949338"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2</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3</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solidFill>
                  <a:srgbClr val="FF66FF"/>
                </a:solidFill>
                <a:latin typeface="UD デジタル 教科書体 NP-B" panose="02020700000000000000" pitchFamily="18" charset="-128"/>
                <a:ea typeface="UD デジタル 教科書体 NP-B" panose="02020700000000000000" pitchFamily="18" charset="-128"/>
              </a:rPr>
              <a:t>4</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6</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9</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solidFill>
                  <a:srgbClr val="FF0000"/>
                </a:solidFill>
                <a:latin typeface="UD デジタル 教科書体 NP-B" panose="02020700000000000000" pitchFamily="18" charset="-128"/>
                <a:ea typeface="UD デジタル 教科書体 NP-B" panose="02020700000000000000" pitchFamily="18" charset="-128"/>
              </a:rPr>
              <a:t>12</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18</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36</a:t>
            </a:r>
            <a:endParaRPr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p:cNvSpPr txBox="1"/>
          <p:nvPr/>
        </p:nvSpPr>
        <p:spPr>
          <a:xfrm>
            <a:off x="566324" y="3077193"/>
            <a:ext cx="1996059" cy="584775"/>
          </a:xfrm>
          <a:prstGeom prst="rect">
            <a:avLst/>
          </a:prstGeom>
          <a:noFill/>
        </p:spPr>
        <p:txBody>
          <a:bodyPr wrap="none" rtlCol="0">
            <a:spAutoFit/>
          </a:bodyPr>
          <a:lstStyle/>
          <a:p>
            <a:r>
              <a:rPr kumimoji="1" lang="en-US" altLang="ja-JP" sz="3200" dirty="0">
                <a:latin typeface="UD デジタル 教科書体 NP-B" panose="02020700000000000000" pitchFamily="18" charset="-128"/>
                <a:ea typeface="UD デジタル 教科書体 NP-B" panose="02020700000000000000" pitchFamily="18" charset="-128"/>
              </a:rPr>
              <a:t>48</a:t>
            </a:r>
            <a:r>
              <a:rPr kumimoji="1" lang="ja-JP" altLang="en-US" sz="3200" dirty="0">
                <a:latin typeface="UD デジタル 教科書体 NP-B" panose="02020700000000000000" pitchFamily="18" charset="-128"/>
                <a:ea typeface="UD デジタル 教科書体 NP-B" panose="02020700000000000000" pitchFamily="18" charset="-128"/>
              </a:rPr>
              <a:t>の約数</a:t>
            </a:r>
          </a:p>
        </p:txBody>
      </p:sp>
      <p:sp>
        <p:nvSpPr>
          <p:cNvPr id="15" name="テキスト ボックス 14"/>
          <p:cNvSpPr txBox="1"/>
          <p:nvPr/>
        </p:nvSpPr>
        <p:spPr>
          <a:xfrm>
            <a:off x="2841814" y="3077193"/>
            <a:ext cx="7939994" cy="584775"/>
          </a:xfrm>
          <a:prstGeom prst="rect">
            <a:avLst/>
          </a:prstGeom>
          <a:noFill/>
        </p:spPr>
        <p:txBody>
          <a:bodyPr wrap="none" rtlCol="0">
            <a:spAutoFit/>
          </a:bodyPr>
          <a:lstStyle/>
          <a:p>
            <a:r>
              <a:rPr lang="en-US" altLang="ja-JP" sz="3200" dirty="0">
                <a:latin typeface="UD デジタル 教科書体 NP-B" panose="02020700000000000000" pitchFamily="18" charset="-128"/>
                <a:ea typeface="UD デジタル 教科書体 NP-B" panose="02020700000000000000" pitchFamily="18" charset="-128"/>
              </a:rPr>
              <a:t>1</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2</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3</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solidFill>
                  <a:srgbClr val="FF66FF"/>
                </a:solidFill>
                <a:latin typeface="UD デジタル 教科書体 NP-B" panose="02020700000000000000" pitchFamily="18" charset="-128"/>
                <a:ea typeface="UD デジタル 教科書体 NP-B" panose="02020700000000000000" pitchFamily="18" charset="-128"/>
              </a:rPr>
              <a:t>4</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6</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8</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solidFill>
                  <a:srgbClr val="FF0000"/>
                </a:solidFill>
                <a:latin typeface="UD デジタル 教科書体 NP-B" panose="02020700000000000000" pitchFamily="18" charset="-128"/>
                <a:ea typeface="UD デジタル 教科書体 NP-B" panose="02020700000000000000" pitchFamily="18" charset="-128"/>
              </a:rPr>
              <a:t>12</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16</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24</a:t>
            </a:r>
            <a:r>
              <a:rPr lang="ja-JP" altLang="en-US" sz="3200" dirty="0" err="1">
                <a:latin typeface="UD デジタル 教科書体 NP-B" panose="02020700000000000000" pitchFamily="18" charset="-128"/>
                <a:ea typeface="UD デジタル 教科書体 NP-B" panose="02020700000000000000" pitchFamily="18" charset="-128"/>
              </a:rPr>
              <a:t>，</a:t>
            </a:r>
            <a:r>
              <a:rPr lang="en-US" altLang="ja-JP" sz="3200" dirty="0">
                <a:latin typeface="UD デジタル 教科書体 NP-B" panose="02020700000000000000" pitchFamily="18" charset="-128"/>
                <a:ea typeface="UD デジタル 教科書体 NP-B" panose="02020700000000000000" pitchFamily="18" charset="-128"/>
              </a:rPr>
              <a:t>48</a:t>
            </a:r>
            <a:endParaRPr lang="ja-JP" altLang="en-US" sz="3200" dirty="0">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p:cNvSpPr txBox="1"/>
          <p:nvPr/>
        </p:nvSpPr>
        <p:spPr>
          <a:xfrm>
            <a:off x="566324" y="3834431"/>
            <a:ext cx="8972328" cy="584775"/>
          </a:xfrm>
          <a:prstGeom prst="rect">
            <a:avLst/>
          </a:prstGeom>
          <a:noFill/>
        </p:spPr>
        <p:txBody>
          <a:bodyPr wrap="none" rtlCol="0">
            <a:spAutoFit/>
          </a:bodyPr>
          <a:lstStyle/>
          <a:p>
            <a:r>
              <a:rPr kumimoji="1" lang="ja-JP" altLang="en-US" sz="3200" dirty="0">
                <a:latin typeface="UD デジタル 教科書体 NP-B" panose="02020700000000000000" pitchFamily="18" charset="-128"/>
                <a:ea typeface="UD デジタル 教科書体 NP-B" panose="02020700000000000000" pitchFamily="18" charset="-128"/>
              </a:rPr>
              <a:t>公約数</a:t>
            </a:r>
            <a:r>
              <a:rPr kumimoji="1" lang="en-US" altLang="ja-JP" sz="3200" dirty="0">
                <a:solidFill>
                  <a:srgbClr val="FF66FF"/>
                </a:solidFill>
                <a:latin typeface="UD デジタル 教科書体 NP-B" panose="02020700000000000000" pitchFamily="18" charset="-128"/>
                <a:ea typeface="UD デジタル 教科書体 NP-B" panose="02020700000000000000" pitchFamily="18" charset="-128"/>
              </a:rPr>
              <a:t>4</a:t>
            </a:r>
            <a:r>
              <a:rPr kumimoji="1" lang="ja-JP" altLang="en-US" sz="3200" dirty="0">
                <a:latin typeface="UD デジタル 教科書体 NP-B" panose="02020700000000000000" pitchFamily="18" charset="-128"/>
                <a:ea typeface="UD デジタル 教科書体 NP-B" panose="02020700000000000000" pitchFamily="18" charset="-128"/>
              </a:rPr>
              <a:t>を使ってそれぞれ</a:t>
            </a:r>
            <a:r>
              <a:rPr kumimoji="1" lang="en-US" altLang="ja-JP" sz="3200" dirty="0">
                <a:solidFill>
                  <a:srgbClr val="FF66FF"/>
                </a:solidFill>
                <a:latin typeface="UD デジタル 教科書体 NP-B" panose="02020700000000000000" pitchFamily="18" charset="-128"/>
                <a:ea typeface="UD デジタル 教科書体 NP-B" panose="02020700000000000000" pitchFamily="18" charset="-128"/>
              </a:rPr>
              <a:t>4</a:t>
            </a:r>
            <a:r>
              <a:rPr kumimoji="1" lang="ja-JP" altLang="en-US" sz="3200" dirty="0">
                <a:solidFill>
                  <a:srgbClr val="FF66FF"/>
                </a:solidFill>
                <a:latin typeface="UD デジタル 教科書体 NP-B" panose="02020700000000000000" pitchFamily="18" charset="-128"/>
                <a:ea typeface="UD デジタル 教科書体 NP-B" panose="02020700000000000000" pitchFamily="18" charset="-128"/>
              </a:rPr>
              <a:t>グループ</a:t>
            </a:r>
            <a:r>
              <a:rPr kumimoji="1" lang="ja-JP" altLang="en-US" sz="3200" dirty="0">
                <a:latin typeface="UD デジタル 教科書体 NP-B" panose="02020700000000000000" pitchFamily="18" charset="-128"/>
                <a:ea typeface="UD デジタル 教科書体 NP-B" panose="02020700000000000000" pitchFamily="18" charset="-128"/>
              </a:rPr>
              <a:t>に分けると</a:t>
            </a:r>
          </a:p>
        </p:txBody>
      </p:sp>
      <p:sp>
        <p:nvSpPr>
          <p:cNvPr id="11" name="テキスト ボックス 10"/>
          <p:cNvSpPr txBox="1"/>
          <p:nvPr/>
        </p:nvSpPr>
        <p:spPr>
          <a:xfrm>
            <a:off x="566324" y="4480762"/>
            <a:ext cx="9100568" cy="584775"/>
          </a:xfrm>
          <a:prstGeom prst="rect">
            <a:avLst/>
          </a:prstGeom>
          <a:noFill/>
        </p:spPr>
        <p:txBody>
          <a:bodyPr wrap="none" rtlCol="0">
            <a:spAutoFit/>
          </a:bodyPr>
          <a:lstStyle/>
          <a:p>
            <a:r>
              <a:rPr kumimoji="1" lang="en-US" altLang="ja-JP" sz="3200" dirty="0">
                <a:latin typeface="UD デジタル 教科書体 NP-B" panose="02020700000000000000" pitchFamily="18" charset="-128"/>
                <a:ea typeface="UD デジタル 教科書体 NP-B" panose="02020700000000000000" pitchFamily="18" charset="-128"/>
              </a:rPr>
              <a:t>5</a:t>
            </a:r>
            <a:r>
              <a:rPr kumimoji="1" lang="ja-JP" altLang="en-US" sz="3200" dirty="0">
                <a:latin typeface="UD デジタル 教科書体 NP-B" panose="02020700000000000000" pitchFamily="18" charset="-128"/>
                <a:ea typeface="UD デジタル 教科書体 NP-B" panose="02020700000000000000" pitchFamily="18" charset="-128"/>
              </a:rPr>
              <a:t>年生が　　人ずつと</a:t>
            </a:r>
            <a:r>
              <a:rPr kumimoji="1" lang="en-US" altLang="ja-JP" sz="3200" dirty="0">
                <a:latin typeface="UD デジタル 教科書体 NP-B" panose="02020700000000000000" pitchFamily="18" charset="-128"/>
                <a:ea typeface="UD デジタル 教科書体 NP-B" panose="02020700000000000000" pitchFamily="18" charset="-128"/>
              </a:rPr>
              <a:t>6</a:t>
            </a:r>
            <a:r>
              <a:rPr kumimoji="1" lang="ja-JP" altLang="en-US" sz="3200" dirty="0">
                <a:latin typeface="UD デジタル 教科書体 NP-B" panose="02020700000000000000" pitchFamily="18" charset="-128"/>
                <a:ea typeface="UD デジタル 教科書体 NP-B" panose="02020700000000000000" pitchFamily="18" charset="-128"/>
              </a:rPr>
              <a:t>年生が　　 人ずつはいる</a:t>
            </a:r>
          </a:p>
        </p:txBody>
      </p:sp>
      <p:sp>
        <p:nvSpPr>
          <p:cNvPr id="16" name="テキスト ボックス 15"/>
          <p:cNvSpPr txBox="1"/>
          <p:nvPr/>
        </p:nvSpPr>
        <p:spPr>
          <a:xfrm>
            <a:off x="566324" y="5127093"/>
            <a:ext cx="10373353" cy="584775"/>
          </a:xfrm>
          <a:prstGeom prst="rect">
            <a:avLst/>
          </a:prstGeom>
          <a:noFill/>
        </p:spPr>
        <p:txBody>
          <a:bodyPr wrap="none" rtlCol="0">
            <a:spAutoFit/>
          </a:bodyPr>
          <a:lstStyle/>
          <a:p>
            <a:r>
              <a:rPr kumimoji="1"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最大公約数</a:t>
            </a:r>
            <a:r>
              <a:rPr lang="en-US" altLang="ja-JP" sz="32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3200" dirty="0">
                <a:latin typeface="UD デジタル 教科書体 NP-B" panose="02020700000000000000" pitchFamily="18" charset="-128"/>
                <a:ea typeface="UD デジタル 教科書体 NP-B" panose="02020700000000000000" pitchFamily="18" charset="-128"/>
              </a:rPr>
              <a:t>を使って</a:t>
            </a:r>
            <a:r>
              <a:rPr lang="ja-JP" altLang="en-US" sz="3200" dirty="0">
                <a:latin typeface="UD デジタル 教科書体 NP-B" panose="02020700000000000000" pitchFamily="18" charset="-128"/>
                <a:ea typeface="UD デジタル 教科書体 NP-B" panose="02020700000000000000" pitchFamily="18" charset="-128"/>
              </a:rPr>
              <a:t>それぞれ</a:t>
            </a:r>
            <a:r>
              <a:rPr kumimoji="1" lang="en-US" altLang="ja-JP" sz="3200" dirty="0">
                <a:solidFill>
                  <a:srgbClr val="FF0000"/>
                </a:solidFill>
                <a:latin typeface="UD デジタル 教科書体 NP-B" panose="02020700000000000000" pitchFamily="18" charset="-128"/>
                <a:ea typeface="UD デジタル 教科書体 NP-B" panose="02020700000000000000" pitchFamily="18" charset="-128"/>
              </a:rPr>
              <a:t>12</a:t>
            </a:r>
            <a:r>
              <a:rPr kumimoji="1" lang="ja-JP" altLang="en-US" sz="3200" dirty="0">
                <a:solidFill>
                  <a:srgbClr val="FF0000"/>
                </a:solidFill>
                <a:latin typeface="UD デジタル 教科書体 NP-B" panose="02020700000000000000" pitchFamily="18" charset="-128"/>
                <a:ea typeface="UD デジタル 教科書体 NP-B" panose="02020700000000000000" pitchFamily="18" charset="-128"/>
              </a:rPr>
              <a:t>グループ</a:t>
            </a:r>
            <a:r>
              <a:rPr kumimoji="1" lang="ja-JP" altLang="en-US" sz="3200" dirty="0">
                <a:latin typeface="UD デジタル 教科書体 NP-B" panose="02020700000000000000" pitchFamily="18" charset="-128"/>
                <a:ea typeface="UD デジタル 教科書体 NP-B" panose="02020700000000000000" pitchFamily="18" charset="-128"/>
              </a:rPr>
              <a:t>に分けると</a:t>
            </a:r>
          </a:p>
        </p:txBody>
      </p:sp>
      <p:sp>
        <p:nvSpPr>
          <p:cNvPr id="17" name="テキスト ボックス 16"/>
          <p:cNvSpPr txBox="1"/>
          <p:nvPr/>
        </p:nvSpPr>
        <p:spPr>
          <a:xfrm>
            <a:off x="566324" y="5773424"/>
            <a:ext cx="8972328" cy="584775"/>
          </a:xfrm>
          <a:prstGeom prst="rect">
            <a:avLst/>
          </a:prstGeom>
          <a:noFill/>
        </p:spPr>
        <p:txBody>
          <a:bodyPr wrap="none" rtlCol="0">
            <a:spAutoFit/>
          </a:bodyPr>
          <a:lstStyle/>
          <a:p>
            <a:r>
              <a:rPr kumimoji="1" lang="en-US" altLang="ja-JP" sz="3200" dirty="0">
                <a:latin typeface="UD デジタル 教科書体 NP-B" panose="02020700000000000000" pitchFamily="18" charset="-128"/>
                <a:ea typeface="UD デジタル 教科書体 NP-B" panose="02020700000000000000" pitchFamily="18" charset="-128"/>
              </a:rPr>
              <a:t>5</a:t>
            </a:r>
            <a:r>
              <a:rPr kumimoji="1" lang="ja-JP" altLang="en-US" sz="3200" dirty="0">
                <a:latin typeface="UD デジタル 教科書体 NP-B" panose="02020700000000000000" pitchFamily="18" charset="-128"/>
                <a:ea typeface="UD デジタル 教科書体 NP-B" panose="02020700000000000000" pitchFamily="18" charset="-128"/>
              </a:rPr>
              <a:t>年生が　　人ずつと</a:t>
            </a:r>
            <a:r>
              <a:rPr kumimoji="1" lang="en-US" altLang="ja-JP" sz="3200" dirty="0">
                <a:latin typeface="UD デジタル 教科書体 NP-B" panose="02020700000000000000" pitchFamily="18" charset="-128"/>
                <a:ea typeface="UD デジタル 教科書体 NP-B" panose="02020700000000000000" pitchFamily="18" charset="-128"/>
              </a:rPr>
              <a:t>6</a:t>
            </a:r>
            <a:r>
              <a:rPr kumimoji="1" lang="ja-JP" altLang="en-US" sz="3200" dirty="0">
                <a:latin typeface="UD デジタル 教科書体 NP-B" panose="02020700000000000000" pitchFamily="18" charset="-128"/>
                <a:ea typeface="UD デジタル 教科書体 NP-B" panose="02020700000000000000" pitchFamily="18" charset="-128"/>
              </a:rPr>
              <a:t>年生が　　人ずつはいる</a:t>
            </a:r>
          </a:p>
        </p:txBody>
      </p:sp>
      <p:sp>
        <p:nvSpPr>
          <p:cNvPr id="18" name="テキスト ボックス 17"/>
          <p:cNvSpPr txBox="1"/>
          <p:nvPr/>
        </p:nvSpPr>
        <p:spPr>
          <a:xfrm>
            <a:off x="2264865" y="4480761"/>
            <a:ext cx="595035" cy="584775"/>
          </a:xfrm>
          <a:prstGeom prst="rect">
            <a:avLst/>
          </a:prstGeom>
          <a:noFill/>
        </p:spPr>
        <p:txBody>
          <a:bodyPr wrap="none" rtlCol="0">
            <a:spAutoFit/>
          </a:bodyPr>
          <a:lstStyle/>
          <a:p>
            <a:r>
              <a:rPr kumimoji="1" lang="ja-JP" altLang="en-US" sz="3200" dirty="0">
                <a:solidFill>
                  <a:srgbClr val="0033CC"/>
                </a:solidFill>
                <a:latin typeface="UD デジタル 教科書体 NP-B" panose="02020700000000000000" pitchFamily="18" charset="-128"/>
                <a:ea typeface="UD デジタル 教科書体 NP-B" panose="02020700000000000000" pitchFamily="18" charset="-128"/>
              </a:rPr>
              <a:t>９</a:t>
            </a:r>
          </a:p>
        </p:txBody>
      </p:sp>
      <p:sp>
        <p:nvSpPr>
          <p:cNvPr id="19" name="テキスト ボックス 18"/>
          <p:cNvSpPr txBox="1"/>
          <p:nvPr/>
        </p:nvSpPr>
        <p:spPr>
          <a:xfrm>
            <a:off x="6130426" y="4480762"/>
            <a:ext cx="764953" cy="584775"/>
          </a:xfrm>
          <a:prstGeom prst="rect">
            <a:avLst/>
          </a:prstGeom>
          <a:noFill/>
        </p:spPr>
        <p:txBody>
          <a:bodyPr wrap="none" rtlCol="0">
            <a:spAutoFit/>
          </a:bodyPr>
          <a:lstStyle/>
          <a:p>
            <a:r>
              <a:rPr kumimoji="1" lang="en-US" altLang="ja-JP" sz="3200" dirty="0">
                <a:solidFill>
                  <a:srgbClr val="0033CC"/>
                </a:solidFill>
                <a:latin typeface="UD デジタル 教科書体 NP-B" panose="02020700000000000000" pitchFamily="18" charset="-128"/>
                <a:ea typeface="UD デジタル 教科書体 NP-B" panose="02020700000000000000" pitchFamily="18" charset="-128"/>
              </a:rPr>
              <a:t>12</a:t>
            </a:r>
            <a:endParaRPr kumimoji="1" lang="ja-JP" altLang="en-US" sz="32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20" name="テキスト ボックス 19"/>
          <p:cNvSpPr txBox="1"/>
          <p:nvPr/>
        </p:nvSpPr>
        <p:spPr>
          <a:xfrm>
            <a:off x="2324978" y="5773424"/>
            <a:ext cx="474810" cy="584775"/>
          </a:xfrm>
          <a:prstGeom prst="rect">
            <a:avLst/>
          </a:prstGeom>
          <a:noFill/>
        </p:spPr>
        <p:txBody>
          <a:bodyPr wrap="none" rtlCol="0">
            <a:spAutoFit/>
          </a:bodyPr>
          <a:lstStyle/>
          <a:p>
            <a:r>
              <a:rPr kumimoji="1" lang="en-US" altLang="ja-JP" sz="3200" dirty="0">
                <a:solidFill>
                  <a:srgbClr val="0033CC"/>
                </a:solidFill>
                <a:latin typeface="UD デジタル 教科書体 NP-B" panose="02020700000000000000" pitchFamily="18" charset="-128"/>
                <a:ea typeface="UD デジタル 教科書体 NP-B" panose="02020700000000000000" pitchFamily="18" charset="-128"/>
              </a:rPr>
              <a:t>3</a:t>
            </a:r>
            <a:endParaRPr kumimoji="1" lang="ja-JP" altLang="en-US" sz="32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21" name="テキスト ボックス 20"/>
          <p:cNvSpPr txBox="1"/>
          <p:nvPr/>
        </p:nvSpPr>
        <p:spPr>
          <a:xfrm>
            <a:off x="6316483" y="5773424"/>
            <a:ext cx="474810" cy="584775"/>
          </a:xfrm>
          <a:prstGeom prst="rect">
            <a:avLst/>
          </a:prstGeom>
          <a:noFill/>
        </p:spPr>
        <p:txBody>
          <a:bodyPr wrap="none" rtlCol="0">
            <a:spAutoFit/>
          </a:bodyPr>
          <a:lstStyle/>
          <a:p>
            <a:r>
              <a:rPr kumimoji="1" lang="en-US" altLang="ja-JP" sz="3200" dirty="0">
                <a:solidFill>
                  <a:srgbClr val="0033CC"/>
                </a:solidFill>
                <a:latin typeface="UD デジタル 教科書体 NP-B" panose="02020700000000000000" pitchFamily="18" charset="-128"/>
                <a:ea typeface="UD デジタル 教科書体 NP-B" panose="02020700000000000000" pitchFamily="18" charset="-128"/>
              </a:rPr>
              <a:t>4</a:t>
            </a:r>
            <a:endParaRPr kumimoji="1" lang="ja-JP" altLang="en-US" sz="32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22" name="テキスト ボックス 21"/>
          <p:cNvSpPr txBox="1"/>
          <p:nvPr/>
        </p:nvSpPr>
        <p:spPr>
          <a:xfrm>
            <a:off x="1565889" y="558907"/>
            <a:ext cx="9111969" cy="769441"/>
          </a:xfrm>
          <a:prstGeom prst="rect">
            <a:avLst/>
          </a:prstGeom>
          <a:noFill/>
          <a:ln>
            <a:solidFill>
              <a:schemeClr val="accent1"/>
            </a:solidFill>
          </a:ln>
        </p:spPr>
        <p:txBody>
          <a:bodyPr wrap="square" rtlCol="0">
            <a:spAutoFit/>
          </a:bodyPr>
          <a:lstStyle/>
          <a:p>
            <a:pPr algn="ct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最大</a:t>
            </a:r>
            <a:r>
              <a:rPr kumimoji="1" lang="en-US" altLang="ja-JP" sz="4400" dirty="0">
                <a:latin typeface="UD デジタル 教科書体 NP-B" panose="02020700000000000000" pitchFamily="18" charset="-128"/>
                <a:ea typeface="UD デジタル 教科書体 NP-B" panose="02020700000000000000" pitchFamily="18" charset="-128"/>
              </a:rPr>
              <a:t>)</a:t>
            </a:r>
            <a:r>
              <a:rPr kumimoji="1" lang="ja-JP" altLang="en-US" sz="4400" dirty="0">
                <a:latin typeface="UD デジタル 教科書体 NP-B" panose="02020700000000000000" pitchFamily="18" charset="-128"/>
                <a:ea typeface="UD デジタル 教科書体 NP-B" panose="02020700000000000000" pitchFamily="18" charset="-128"/>
              </a:rPr>
              <a:t>公約数はどんな時に使えるの</a:t>
            </a:r>
          </a:p>
        </p:txBody>
      </p:sp>
    </p:spTree>
    <p:extLst>
      <p:ext uri="{BB962C8B-B14F-4D97-AF65-F5344CB8AC3E}">
        <p14:creationId xmlns:p14="http://schemas.microsoft.com/office/powerpoint/2010/main" val="392584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1750"/>
                                        <p:tgtEl>
                                          <p:spTgt spid="9"/>
                                        </p:tgtEl>
                                      </p:cBhvr>
                                    </p:animEffect>
                                  </p:childTnLst>
                                </p:cTn>
                              </p:par>
                            </p:childTnLst>
                          </p:cTn>
                        </p:par>
                        <p:par>
                          <p:cTn id="8" fill="hold">
                            <p:stCondLst>
                              <p:cond delay="1750"/>
                            </p:stCondLst>
                            <p:childTnLst>
                              <p:par>
                                <p:cTn id="9" presetID="22" presetClass="entr" presetSubtype="1"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up)">
                                      <p:cBhvr>
                                        <p:cTn id="11" dur="175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ipe(up)">
                                      <p:cBhvr>
                                        <p:cTn id="16" dur="1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wipe(up)">
                                      <p:cBhvr>
                                        <p:cTn id="21" dur="1500"/>
                                        <p:tgtEl>
                                          <p:spTgt spid="19"/>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up)">
                                      <p:cBhvr>
                                        <p:cTn id="26" dur="1750"/>
                                        <p:tgtEl>
                                          <p:spTgt spid="16"/>
                                        </p:tgtEl>
                                      </p:cBhvr>
                                    </p:animEffect>
                                  </p:childTnLst>
                                </p:cTn>
                              </p:par>
                            </p:childTnLst>
                          </p:cTn>
                        </p:par>
                        <p:par>
                          <p:cTn id="27" fill="hold">
                            <p:stCondLst>
                              <p:cond delay="1750"/>
                            </p:stCondLst>
                            <p:childTnLst>
                              <p:par>
                                <p:cTn id="28" presetID="22" presetClass="entr" presetSubtype="1" fill="hold" grpId="0" nodeType="after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wipe(up)">
                                      <p:cBhvr>
                                        <p:cTn id="30" dur="175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wipe(up)">
                                      <p:cBhvr>
                                        <p:cTn id="35" dur="1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1"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up)">
                                      <p:cBhvr>
                                        <p:cTn id="40" dur="1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6" grpId="0"/>
      <p:bldP spid="17" grpId="0"/>
      <p:bldP spid="18" grpId="0"/>
      <p:bldP spid="19" grpId="0"/>
      <p:bldP spid="20" grpId="0"/>
      <p:bldP spid="21"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7200" dirty="0">
                <a:latin typeface="UD デジタル 教科書体 NP-B" panose="02020700000000000000" pitchFamily="18" charset="-128"/>
                <a:ea typeface="UD デジタル 教科書体 NP-B" panose="02020700000000000000" pitchFamily="18" charset="-128"/>
              </a:rPr>
              <a:t>整数を調べよう</a:t>
            </a:r>
          </a:p>
        </p:txBody>
      </p:sp>
      <p:sp>
        <p:nvSpPr>
          <p:cNvPr id="3" name="サブタイトル 2"/>
          <p:cNvSpPr>
            <a:spLocks noGrp="1"/>
          </p:cNvSpPr>
          <p:nvPr>
            <p:ph type="subTitle" idx="1"/>
          </p:nvPr>
        </p:nvSpPr>
        <p:spPr/>
        <p:txBody>
          <a:bodyPr>
            <a:normAutofit/>
          </a:bodyPr>
          <a:lstStyle/>
          <a:p>
            <a:endParaRPr lang="en-US" altLang="ja-JP" sz="2800" dirty="0"/>
          </a:p>
          <a:p>
            <a:r>
              <a:rPr kumimoji="1" lang="ja-JP" altLang="en-US" sz="4400" dirty="0">
                <a:latin typeface="UD デジタル 教科書体 NP-B" panose="02020700000000000000" pitchFamily="18" charset="-128"/>
                <a:ea typeface="UD デジタル 教科書体 NP-B" panose="02020700000000000000" pitchFamily="18" charset="-128"/>
              </a:rPr>
              <a:t>約数と倍数を覚えてくれたかな？</a:t>
            </a:r>
          </a:p>
        </p:txBody>
      </p:sp>
    </p:spTree>
    <p:extLst>
      <p:ext uri="{BB962C8B-B14F-4D97-AF65-F5344CB8AC3E}">
        <p14:creationId xmlns:p14="http://schemas.microsoft.com/office/powerpoint/2010/main" val="1402553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925353" y="600502"/>
            <a:ext cx="10341293" cy="769441"/>
          </a:xfrm>
          <a:prstGeom prst="rect">
            <a:avLst/>
          </a:prstGeom>
          <a:noFill/>
          <a:ln>
            <a:solidFill>
              <a:schemeClr val="accent1"/>
            </a:solidFill>
          </a:ln>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次の数の倍数を小さい順に書きましょう</a:t>
            </a:r>
          </a:p>
        </p:txBody>
      </p:sp>
      <p:sp>
        <p:nvSpPr>
          <p:cNvPr id="5" name="テキスト ボックス 4"/>
          <p:cNvSpPr txBox="1"/>
          <p:nvPr/>
        </p:nvSpPr>
        <p:spPr>
          <a:xfrm>
            <a:off x="925353" y="1786651"/>
            <a:ext cx="2749471" cy="707886"/>
          </a:xfrm>
          <a:prstGeom prst="rect">
            <a:avLst/>
          </a:prstGeom>
          <a:noFill/>
        </p:spPr>
        <p:txBody>
          <a:bodyPr wrap="none" rtlCol="0">
            <a:spAutoFit/>
          </a:bodyPr>
          <a:lstStyle/>
          <a:p>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４の倍数は</a:t>
            </a:r>
          </a:p>
        </p:txBody>
      </p:sp>
      <p:sp>
        <p:nvSpPr>
          <p:cNvPr id="6" name="テキスト ボックス 5"/>
          <p:cNvSpPr txBox="1"/>
          <p:nvPr/>
        </p:nvSpPr>
        <p:spPr>
          <a:xfrm>
            <a:off x="2159342" y="2556092"/>
            <a:ext cx="8291052"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8</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16</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24</a:t>
            </a:r>
            <a:r>
              <a:rPr kumimoji="1" lang="ja-JP" altLang="en-US" sz="4000" dirty="0">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925353" y="3325533"/>
            <a:ext cx="2749471" cy="707886"/>
          </a:xfrm>
          <a:prstGeom prst="rect">
            <a:avLst/>
          </a:prstGeom>
          <a:noFill/>
        </p:spPr>
        <p:txBody>
          <a:bodyPr wrap="none" rtlCol="0">
            <a:spAutoFit/>
          </a:bodyPr>
          <a:lstStyle/>
          <a:p>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５の倍数</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は</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p:cNvSpPr txBox="1"/>
          <p:nvPr/>
        </p:nvSpPr>
        <p:spPr>
          <a:xfrm>
            <a:off x="2159342" y="4094974"/>
            <a:ext cx="8654933"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5</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15</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25</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30</a:t>
            </a:r>
            <a:r>
              <a:rPr kumimoji="1" lang="ja-JP" altLang="en-US" sz="4000" dirty="0">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0" name="テキスト ボックス 9"/>
          <p:cNvSpPr txBox="1"/>
          <p:nvPr/>
        </p:nvSpPr>
        <p:spPr>
          <a:xfrm>
            <a:off x="925353" y="4865625"/>
            <a:ext cx="2749471" cy="707886"/>
          </a:xfrm>
          <a:prstGeom prst="rect">
            <a:avLst/>
          </a:prstGeom>
          <a:noFill/>
        </p:spPr>
        <p:txBody>
          <a:bodyPr wrap="none" rtlCol="0">
            <a:spAutoFit/>
          </a:bodyPr>
          <a:lstStyle/>
          <a:p>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６の倍数</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は</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1" name="テキスト ボックス 10"/>
          <p:cNvSpPr txBox="1"/>
          <p:nvPr/>
        </p:nvSpPr>
        <p:spPr>
          <a:xfrm>
            <a:off x="2159342" y="5635066"/>
            <a:ext cx="8654933"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18</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24</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30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36</a:t>
            </a:r>
            <a:r>
              <a:rPr kumimoji="1" lang="ja-JP" altLang="en-US" sz="4000" dirty="0">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4216791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75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175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up)">
                                      <p:cBhvr>
                                        <p:cTn id="17" dur="1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277007" y="460926"/>
            <a:ext cx="9791042" cy="1323439"/>
          </a:xfrm>
          <a:prstGeom prst="rect">
            <a:avLst/>
          </a:prstGeom>
          <a:solidFill>
            <a:schemeClr val="accent1">
              <a:lumMod val="20000"/>
              <a:lumOff val="80000"/>
            </a:schemeClr>
          </a:solidFill>
          <a:ln>
            <a:noFill/>
          </a:ln>
        </p:spPr>
        <p:txBody>
          <a:bodyPr wrap="squar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２の倍数でもあり３の倍数でもある数を</a:t>
            </a:r>
            <a:endParaRPr kumimoji="1" lang="en-US" altLang="ja-JP" sz="4000" dirty="0">
              <a:latin typeface="UD デジタル 教科書体 NP-B" panose="02020700000000000000" pitchFamily="18" charset="-128"/>
              <a:ea typeface="UD デジタル 教科書体 NP-B" panose="02020700000000000000" pitchFamily="18" charset="-128"/>
            </a:endParaRPr>
          </a:p>
          <a:p>
            <a:r>
              <a:rPr lang="ja-JP" altLang="en-US" sz="4000" dirty="0">
                <a:latin typeface="UD デジタル 教科書体 NP-B" panose="02020700000000000000" pitchFamily="18" charset="-128"/>
                <a:ea typeface="UD デジタル 教科書体 NP-B" panose="02020700000000000000" pitchFamily="18" charset="-128"/>
              </a:rPr>
              <a:t>２と３の</a:t>
            </a:r>
            <a:r>
              <a:rPr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公倍数</a:t>
            </a:r>
            <a:r>
              <a:rPr lang="ja-JP" altLang="en-US" sz="4000" dirty="0">
                <a:latin typeface="UD デジタル 教科書体 NP-B" panose="02020700000000000000" pitchFamily="18" charset="-128"/>
                <a:ea typeface="UD デジタル 教科書体 NP-B" panose="02020700000000000000" pitchFamily="18" charset="-128"/>
              </a:rPr>
              <a:t>といいます。</a:t>
            </a:r>
            <a:endPar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endParaRPr>
          </a:p>
        </p:txBody>
      </p:sp>
      <p:sp>
        <p:nvSpPr>
          <p:cNvPr id="5" name="テキスト ボックス 4"/>
          <p:cNvSpPr txBox="1"/>
          <p:nvPr/>
        </p:nvSpPr>
        <p:spPr>
          <a:xfrm>
            <a:off x="925353" y="1852705"/>
            <a:ext cx="2749471" cy="707886"/>
          </a:xfrm>
          <a:prstGeom prst="rect">
            <a:avLst/>
          </a:prstGeom>
          <a:noFill/>
        </p:spPr>
        <p:txBody>
          <a:bodyPr wrap="none" rtlCol="0">
            <a:spAutoFit/>
          </a:bodyPr>
          <a:lstStyle/>
          <a:p>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２の倍数は</a:t>
            </a:r>
          </a:p>
        </p:txBody>
      </p:sp>
      <p:sp>
        <p:nvSpPr>
          <p:cNvPr id="6" name="テキスト ボックス 5"/>
          <p:cNvSpPr txBox="1"/>
          <p:nvPr/>
        </p:nvSpPr>
        <p:spPr>
          <a:xfrm>
            <a:off x="1465659" y="2659968"/>
            <a:ext cx="10044737" cy="707886"/>
          </a:xfrm>
          <a:prstGeom prst="rect">
            <a:avLst/>
          </a:prstGeom>
          <a:noFill/>
        </p:spPr>
        <p:txBody>
          <a:bodyPr wrap="none" rtlCol="0">
            <a:spAutoFit/>
          </a:bodyPr>
          <a:lstStyle/>
          <a:p>
            <a:r>
              <a:rPr kumimoji="1" lang="en-US" altLang="ja-JP" sz="4000" dirty="0">
                <a:latin typeface="UD デジタル 教科書体 NP-B" panose="02020700000000000000" pitchFamily="18" charset="-128"/>
                <a:ea typeface="UD デジタル 教科書体 NP-B" panose="02020700000000000000" pitchFamily="18" charset="-128"/>
              </a:rPr>
              <a:t>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4</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8</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14</a:t>
            </a:r>
            <a:r>
              <a:rPr kumimoji="1" lang="ja-JP" altLang="en-US" sz="4000" dirty="0">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16</a:t>
            </a:r>
            <a:r>
              <a:rPr kumimoji="1" lang="ja-JP" altLang="en-US" sz="4000" dirty="0">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925353" y="3460968"/>
            <a:ext cx="2749471" cy="707886"/>
          </a:xfrm>
          <a:prstGeom prst="rect">
            <a:avLst/>
          </a:prstGeom>
          <a:noFill/>
        </p:spPr>
        <p:txBody>
          <a:bodyPr wrap="none" rtlCol="0">
            <a:spAutoFit/>
          </a:bodyPr>
          <a:lstStyle/>
          <a:p>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３の倍数</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は</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p:cNvSpPr txBox="1"/>
          <p:nvPr/>
        </p:nvSpPr>
        <p:spPr>
          <a:xfrm>
            <a:off x="1465659" y="4194181"/>
            <a:ext cx="7927170" cy="707886"/>
          </a:xfrm>
          <a:prstGeom prst="rect">
            <a:avLst/>
          </a:prstGeom>
          <a:noFill/>
        </p:spPr>
        <p:txBody>
          <a:bodyPr wrap="none" rtlCol="0">
            <a:spAutoFit/>
          </a:bodyPr>
          <a:lstStyle/>
          <a:p>
            <a:r>
              <a:rPr lang="en-US" altLang="ja-JP" sz="4000" dirty="0">
                <a:latin typeface="UD デジタル 教科書体 NP-B" panose="02020700000000000000" pitchFamily="18" charset="-128"/>
                <a:ea typeface="UD デジタル 教科書体 NP-B" panose="02020700000000000000" pitchFamily="18" charset="-128"/>
              </a:rPr>
              <a:t>0</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3</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6</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9</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12</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15</a:t>
            </a:r>
            <a:r>
              <a:rPr kumimoji="1" lang="ja-JP" altLang="en-US" sz="4000" dirty="0" err="1">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18</a:t>
            </a:r>
            <a:r>
              <a:rPr kumimoji="1" lang="ja-JP" altLang="en-US" sz="4000" dirty="0">
                <a:latin typeface="UD デジタル 教科書体 NP-B" panose="02020700000000000000" pitchFamily="18" charset="-128"/>
                <a:ea typeface="UD デジタル 教科書体 NP-B" panose="02020700000000000000" pitchFamily="18" charset="-128"/>
              </a:rPr>
              <a:t>，</a:t>
            </a:r>
            <a:r>
              <a:rPr kumimoji="1" lang="en-US" altLang="ja-JP" sz="4000" dirty="0">
                <a:latin typeface="UD デジタル 教科書体 NP-B" panose="02020700000000000000" pitchFamily="18" charset="-128"/>
                <a:ea typeface="UD デジタル 教科書体 NP-B" panose="02020700000000000000" pitchFamily="18" charset="-128"/>
              </a:rPr>
              <a:t>…</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3" name="楕円 2"/>
          <p:cNvSpPr/>
          <p:nvPr/>
        </p:nvSpPr>
        <p:spPr>
          <a:xfrm>
            <a:off x="4047304" y="2576925"/>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p:cNvSpPr/>
          <p:nvPr/>
        </p:nvSpPr>
        <p:spPr>
          <a:xfrm>
            <a:off x="3145713" y="4133786"/>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a:off x="7160748" y="2599573"/>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p:cNvSpPr/>
          <p:nvPr/>
        </p:nvSpPr>
        <p:spPr>
          <a:xfrm>
            <a:off x="5094704" y="4159113"/>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A00BD329-A75D-4118-A2D6-0DEF9E7CDB13}"/>
              </a:ext>
            </a:extLst>
          </p:cNvPr>
          <p:cNvSpPr txBox="1"/>
          <p:nvPr/>
        </p:nvSpPr>
        <p:spPr>
          <a:xfrm>
            <a:off x="925353" y="5069231"/>
            <a:ext cx="4288353" cy="707886"/>
          </a:xfrm>
          <a:prstGeom prst="rect">
            <a:avLst/>
          </a:prstGeom>
          <a:noFill/>
        </p:spPr>
        <p:txBody>
          <a:bodyPr wrap="none" rtlCol="0">
            <a:spAutoFit/>
          </a:bodyPr>
          <a:lstStyle/>
          <a:p>
            <a:r>
              <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２と３の公倍数は</a:t>
            </a:r>
          </a:p>
        </p:txBody>
      </p:sp>
      <p:sp>
        <p:nvSpPr>
          <p:cNvPr id="14" name="テキスト ボックス 13">
            <a:extLst>
              <a:ext uri="{FF2B5EF4-FFF2-40B4-BE49-F238E27FC236}">
                <a16:creationId xmlns:a16="http://schemas.microsoft.com/office/drawing/2014/main" id="{8D9BF400-1226-4496-9BD4-AB016F273FA7}"/>
              </a:ext>
            </a:extLst>
          </p:cNvPr>
          <p:cNvSpPr txBox="1"/>
          <p:nvPr/>
        </p:nvSpPr>
        <p:spPr>
          <a:xfrm>
            <a:off x="1277007" y="5753721"/>
            <a:ext cx="3179075" cy="707886"/>
          </a:xfrm>
          <a:prstGeom prst="rect">
            <a:avLst/>
          </a:prstGeom>
          <a:noFill/>
        </p:spPr>
        <p:txBody>
          <a:bodyPr wrap="none" rtlCol="0">
            <a:spAutoFit/>
          </a:bodyPr>
          <a:lstStyle/>
          <a:p>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0</a:t>
            </a:r>
            <a:r>
              <a:rPr kumimoji="1" lang="ja-JP" altLang="en-US" sz="4000" dirty="0">
                <a:latin typeface="UD デジタル 教科書体 NP-B" panose="02020700000000000000" pitchFamily="18" charset="-128"/>
                <a:ea typeface="UD デジタル 教科書体 NP-B" panose="02020700000000000000" pitchFamily="18" charset="-128"/>
              </a:rPr>
              <a:t>，</a:t>
            </a:r>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6</a:t>
            </a:r>
            <a:r>
              <a:rPr kumimoji="1" lang="ja-JP" altLang="en-US" sz="4000" dirty="0">
                <a:latin typeface="UD デジタル 教科書体 NP-B" panose="02020700000000000000" pitchFamily="18" charset="-128"/>
                <a:ea typeface="UD デジタル 教科書体 NP-B" panose="02020700000000000000" pitchFamily="18" charset="-128"/>
              </a:rPr>
              <a:t>，</a:t>
            </a:r>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12</a:t>
            </a:r>
            <a:r>
              <a:rPr lang="ja-JP" altLang="en-US" sz="4000" dirty="0">
                <a:latin typeface="UD デジタル 教科書体 NP-B" panose="02020700000000000000" pitchFamily="18" charset="-128"/>
                <a:ea typeface="UD デジタル 教科書体 NP-B" panose="02020700000000000000" pitchFamily="18" charset="-128"/>
              </a:rPr>
              <a:t>，</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5" name="テキスト ボックス 14">
            <a:extLst>
              <a:ext uri="{FF2B5EF4-FFF2-40B4-BE49-F238E27FC236}">
                <a16:creationId xmlns:a16="http://schemas.microsoft.com/office/drawing/2014/main" id="{E3B0F6C8-8A4B-4819-A5B2-7B880F298121}"/>
              </a:ext>
            </a:extLst>
          </p:cNvPr>
          <p:cNvSpPr txBox="1"/>
          <p:nvPr/>
        </p:nvSpPr>
        <p:spPr>
          <a:xfrm>
            <a:off x="4159032" y="5743989"/>
            <a:ext cx="1585690" cy="707886"/>
          </a:xfrm>
          <a:prstGeom prst="rect">
            <a:avLst/>
          </a:prstGeom>
          <a:noFill/>
        </p:spPr>
        <p:txBody>
          <a:bodyPr wrap="none" rtlCol="0">
            <a:spAutoFit/>
          </a:bodyPr>
          <a:lstStyle/>
          <a:p>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18</a:t>
            </a:r>
            <a:r>
              <a:rPr lang="ja-JP" altLang="en-US" sz="4000" dirty="0">
                <a:latin typeface="UD デジタル 教科書体 NP-B" panose="02020700000000000000" pitchFamily="18" charset="-128"/>
                <a:ea typeface="UD デジタル 教科書体 NP-B" panose="02020700000000000000" pitchFamily="18" charset="-128"/>
              </a:rPr>
              <a:t> ，</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6" name="楕円 15">
            <a:extLst>
              <a:ext uri="{FF2B5EF4-FFF2-40B4-BE49-F238E27FC236}">
                <a16:creationId xmlns:a16="http://schemas.microsoft.com/office/drawing/2014/main" id="{717DE1A9-C587-DDD1-91AC-5FB0FDE0E417}"/>
              </a:ext>
            </a:extLst>
          </p:cNvPr>
          <p:cNvSpPr/>
          <p:nvPr/>
        </p:nvSpPr>
        <p:spPr>
          <a:xfrm>
            <a:off x="1318000" y="2576925"/>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楕円 16">
            <a:extLst>
              <a:ext uri="{FF2B5EF4-FFF2-40B4-BE49-F238E27FC236}">
                <a16:creationId xmlns:a16="http://schemas.microsoft.com/office/drawing/2014/main" id="{ABB3F857-D0FD-7867-A0DD-4D0A90F99A70}"/>
              </a:ext>
            </a:extLst>
          </p:cNvPr>
          <p:cNvSpPr/>
          <p:nvPr/>
        </p:nvSpPr>
        <p:spPr>
          <a:xfrm>
            <a:off x="1318000" y="4130138"/>
            <a:ext cx="768281" cy="76828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descr="挿絵 が含まれている画像&#10;&#10;自動的に生成された説明">
            <a:extLst>
              <a:ext uri="{FF2B5EF4-FFF2-40B4-BE49-F238E27FC236}">
                <a16:creationId xmlns:a16="http://schemas.microsoft.com/office/drawing/2014/main" id="{DDCA4B32-E32B-D0F8-4A6A-9A2107A2BC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9058" y="5350228"/>
            <a:ext cx="768281" cy="1146688"/>
          </a:xfrm>
          <a:prstGeom prst="rect">
            <a:avLst/>
          </a:prstGeom>
        </p:spPr>
      </p:pic>
      <p:sp>
        <p:nvSpPr>
          <p:cNvPr id="18" name="テキスト ボックス 17">
            <a:extLst>
              <a:ext uri="{FF2B5EF4-FFF2-40B4-BE49-F238E27FC236}">
                <a16:creationId xmlns:a16="http://schemas.microsoft.com/office/drawing/2014/main" id="{C1BF9DED-28D9-796F-0708-18B74617FADA}"/>
              </a:ext>
            </a:extLst>
          </p:cNvPr>
          <p:cNvSpPr txBox="1"/>
          <p:nvPr/>
        </p:nvSpPr>
        <p:spPr>
          <a:xfrm>
            <a:off x="5635188" y="5777117"/>
            <a:ext cx="1585690" cy="707886"/>
          </a:xfrm>
          <a:prstGeom prst="rect">
            <a:avLst/>
          </a:prstGeom>
          <a:noFill/>
        </p:spPr>
        <p:txBody>
          <a:bodyPr wrap="none" rtlCol="0">
            <a:spAutoFit/>
          </a:bodyPr>
          <a:lstStyle/>
          <a:p>
            <a:r>
              <a:rPr kumimoji="1"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24</a:t>
            </a:r>
            <a:r>
              <a:rPr lang="ja-JP" altLang="en-US" sz="4000" dirty="0">
                <a:latin typeface="UD デジタル 教科書体 NP-B" panose="02020700000000000000" pitchFamily="18" charset="-128"/>
                <a:ea typeface="UD デジタル 教科書体 NP-B" panose="02020700000000000000" pitchFamily="18" charset="-128"/>
              </a:rPr>
              <a:t> ，</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9" name="テキスト ボックス 18">
            <a:extLst>
              <a:ext uri="{FF2B5EF4-FFF2-40B4-BE49-F238E27FC236}">
                <a16:creationId xmlns:a16="http://schemas.microsoft.com/office/drawing/2014/main" id="{CC650D3A-4CE3-3F2F-2D18-E6A405B835BD}"/>
              </a:ext>
            </a:extLst>
          </p:cNvPr>
          <p:cNvSpPr txBox="1"/>
          <p:nvPr/>
        </p:nvSpPr>
        <p:spPr>
          <a:xfrm>
            <a:off x="7805617" y="5728394"/>
            <a:ext cx="3262432"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きりがないぞ</a:t>
            </a:r>
          </a:p>
        </p:txBody>
      </p:sp>
    </p:spTree>
    <p:extLst>
      <p:ext uri="{BB962C8B-B14F-4D97-AF65-F5344CB8AC3E}">
        <p14:creationId xmlns:p14="http://schemas.microsoft.com/office/powerpoint/2010/main" val="2719639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75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left)">
                                      <p:cBhvr>
                                        <p:cTn id="10" dur="75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750"/>
                                        <p:tgtEl>
                                          <p:spTgt spid="3"/>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left)">
                                      <p:cBhvr>
                                        <p:cTn id="18" dur="75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left)">
                                      <p:cBhvr>
                                        <p:cTn id="23" dur="750"/>
                                        <p:tgtEl>
                                          <p:spTgt spid="11"/>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left)">
                                      <p:cBhvr>
                                        <p:cTn id="26" dur="75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up)">
                                      <p:cBhvr>
                                        <p:cTn id="31" dur="1750"/>
                                        <p:tgtEl>
                                          <p:spTgt spid="13"/>
                                        </p:tgtEl>
                                      </p:cBhvr>
                                    </p:animEffect>
                                  </p:childTnLst>
                                </p:cTn>
                              </p:par>
                            </p:childTnLst>
                          </p:cTn>
                        </p:par>
                        <p:par>
                          <p:cTn id="32" fill="hold">
                            <p:stCondLst>
                              <p:cond delay="1750"/>
                            </p:stCondLst>
                            <p:childTnLst>
                              <p:par>
                                <p:cTn id="33" presetID="22" presetClass="entr" presetSubtype="1" fill="hold" grpId="0" nodeType="after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up)">
                                      <p:cBhvr>
                                        <p:cTn id="35" dur="1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1"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up)">
                                      <p:cBhvr>
                                        <p:cTn id="40" dur="1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wipe(up)">
                                      <p:cBhvr>
                                        <p:cTn id="45" dur="1500"/>
                                        <p:tgtEl>
                                          <p:spTgt spid="18"/>
                                        </p:tgtEl>
                                      </p:cBhvr>
                                    </p:animEffect>
                                  </p:childTnLst>
                                </p:cTn>
                              </p:par>
                              <p:par>
                                <p:cTn id="46" presetID="53" presetClass="entr" presetSubtype="16" fill="hold" nodeType="withEffect">
                                  <p:stCondLst>
                                    <p:cond delay="750"/>
                                  </p:stCondLst>
                                  <p:childTnLst>
                                    <p:set>
                                      <p:cBhvr>
                                        <p:cTn id="47" dur="1" fill="hold">
                                          <p:stCondLst>
                                            <p:cond delay="0"/>
                                          </p:stCondLst>
                                        </p:cTn>
                                        <p:tgtEl>
                                          <p:spTgt spid="9"/>
                                        </p:tgtEl>
                                        <p:attrNameLst>
                                          <p:attrName>style.visibility</p:attrName>
                                        </p:attrNameLst>
                                      </p:cBhvr>
                                      <p:to>
                                        <p:strVal val="visible"/>
                                      </p:to>
                                    </p:set>
                                    <p:anim calcmode="lin" valueType="num">
                                      <p:cBhvr>
                                        <p:cTn id="48" dur="750" fill="hold"/>
                                        <p:tgtEl>
                                          <p:spTgt spid="9"/>
                                        </p:tgtEl>
                                        <p:attrNameLst>
                                          <p:attrName>ppt_w</p:attrName>
                                        </p:attrNameLst>
                                      </p:cBhvr>
                                      <p:tavLst>
                                        <p:tav tm="0">
                                          <p:val>
                                            <p:fltVal val="0"/>
                                          </p:val>
                                        </p:tav>
                                        <p:tav tm="100000">
                                          <p:val>
                                            <p:strVal val="#ppt_w"/>
                                          </p:val>
                                        </p:tav>
                                      </p:tavLst>
                                    </p:anim>
                                    <p:anim calcmode="lin" valueType="num">
                                      <p:cBhvr>
                                        <p:cTn id="49" dur="750" fill="hold"/>
                                        <p:tgtEl>
                                          <p:spTgt spid="9"/>
                                        </p:tgtEl>
                                        <p:attrNameLst>
                                          <p:attrName>ppt_h</p:attrName>
                                        </p:attrNameLst>
                                      </p:cBhvr>
                                      <p:tavLst>
                                        <p:tav tm="0">
                                          <p:val>
                                            <p:fltVal val="0"/>
                                          </p:val>
                                        </p:tav>
                                        <p:tav tm="100000">
                                          <p:val>
                                            <p:strVal val="#ppt_h"/>
                                          </p:val>
                                        </p:tav>
                                      </p:tavLst>
                                    </p:anim>
                                    <p:animEffect transition="in" filter="fade">
                                      <p:cBhvr>
                                        <p:cTn id="50" dur="750"/>
                                        <p:tgtEl>
                                          <p:spTgt spid="9"/>
                                        </p:tgtEl>
                                      </p:cBhvr>
                                    </p:animEffect>
                                  </p:childTnLst>
                                </p:cTn>
                              </p:par>
                              <p:par>
                                <p:cTn id="51" presetID="22" presetClass="entr" presetSubtype="1" fill="hold" grpId="0" nodeType="withEffect">
                                  <p:stCondLst>
                                    <p:cond delay="1250"/>
                                  </p:stCondLst>
                                  <p:childTnLst>
                                    <p:set>
                                      <p:cBhvr>
                                        <p:cTn id="52" dur="1" fill="hold">
                                          <p:stCondLst>
                                            <p:cond delay="0"/>
                                          </p:stCondLst>
                                        </p:cTn>
                                        <p:tgtEl>
                                          <p:spTgt spid="19"/>
                                        </p:tgtEl>
                                        <p:attrNameLst>
                                          <p:attrName>style.visibility</p:attrName>
                                        </p:attrNameLst>
                                      </p:cBhvr>
                                      <p:to>
                                        <p:strVal val="visible"/>
                                      </p:to>
                                    </p:set>
                                    <p:animEffect transition="in" filter="wipe(up)">
                                      <p:cBhvr>
                                        <p:cTn id="53" dur="1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2" grpId="0" animBg="1"/>
      <p:bldP spid="13" grpId="0"/>
      <p:bldP spid="14" grpId="0"/>
      <p:bldP spid="15" grpId="0"/>
      <p:bldP spid="16" grpId="0" animBg="1"/>
      <p:bldP spid="17" grpId="0" animBg="1"/>
      <p:bldP spid="18"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36848" y="600502"/>
            <a:ext cx="8318303" cy="769441"/>
          </a:xfrm>
          <a:prstGeom prst="rect">
            <a:avLst/>
          </a:prstGeom>
          <a:solidFill>
            <a:schemeClr val="accent1">
              <a:lumMod val="20000"/>
              <a:lumOff val="80000"/>
            </a:schemeClr>
          </a:solidFill>
        </p:spPr>
        <p:txBody>
          <a:bodyPr wrap="none" rtlCol="0">
            <a:spAutoFit/>
          </a:bodyPr>
          <a:lstStyle/>
          <a:p>
            <a:r>
              <a:rPr kumimoji="1" lang="en-US" altLang="ja-JP" sz="4400" dirty="0">
                <a:latin typeface="UD デジタル 教科書体 NP-B" panose="02020700000000000000" pitchFamily="18" charset="-128"/>
                <a:ea typeface="UD デジタル 教科書体 NP-B" panose="02020700000000000000" pitchFamily="18" charset="-128"/>
              </a:rPr>
              <a:t>2</a:t>
            </a:r>
            <a:r>
              <a:rPr kumimoji="1" lang="ja-JP" altLang="en-US" sz="4400" dirty="0">
                <a:latin typeface="UD デジタル 教科書体 NP-B" panose="02020700000000000000" pitchFamily="18" charset="-128"/>
                <a:ea typeface="UD デジタル 教科書体 NP-B" panose="02020700000000000000" pitchFamily="18" charset="-128"/>
              </a:rPr>
              <a:t>と</a:t>
            </a:r>
            <a:r>
              <a:rPr kumimoji="1" lang="en-US" altLang="ja-JP" sz="4400" dirty="0">
                <a:latin typeface="UD デジタル 教科書体 NP-B" panose="02020700000000000000" pitchFamily="18" charset="-128"/>
                <a:ea typeface="UD デジタル 教科書体 NP-B" panose="02020700000000000000" pitchFamily="18" charset="-128"/>
              </a:rPr>
              <a:t>3</a:t>
            </a:r>
            <a:r>
              <a:rPr kumimoji="1" lang="ja-JP" altLang="en-US" sz="4400" dirty="0">
                <a:latin typeface="UD デジタル 教科書体 NP-B" panose="02020700000000000000" pitchFamily="18" charset="-128"/>
                <a:ea typeface="UD デジタル 教科書体 NP-B" panose="02020700000000000000" pitchFamily="18" charset="-128"/>
              </a:rPr>
              <a:t>の公倍数の特徴を考えよう</a:t>
            </a:r>
          </a:p>
        </p:txBody>
      </p:sp>
      <p:sp>
        <p:nvSpPr>
          <p:cNvPr id="5" name="テキスト ボックス 4"/>
          <p:cNvSpPr txBox="1"/>
          <p:nvPr/>
        </p:nvSpPr>
        <p:spPr>
          <a:xfrm>
            <a:off x="925353" y="1786651"/>
            <a:ext cx="7366119" cy="707886"/>
          </a:xfrm>
          <a:prstGeom prst="rect">
            <a:avLst/>
          </a:prstGeom>
          <a:noFill/>
        </p:spPr>
        <p:txBody>
          <a:bodyPr wrap="none" rtlCol="0">
            <a:spAutoFit/>
          </a:bodyPr>
          <a:lstStyle/>
          <a:p>
            <a:r>
              <a:rPr kumimoji="1" lang="ja-JP" altLang="en-US" sz="4000" dirty="0">
                <a:latin typeface="UD デジタル 教科書体 NP-B" panose="02020700000000000000" pitchFamily="18" charset="-128"/>
                <a:ea typeface="UD デジタル 教科書体 NP-B" panose="02020700000000000000" pitchFamily="18" charset="-128"/>
              </a:rPr>
              <a:t>２と３の公倍数を書いてみよう</a:t>
            </a:r>
          </a:p>
        </p:txBody>
      </p:sp>
      <p:sp>
        <p:nvSpPr>
          <p:cNvPr id="6" name="テキスト ボックス 5"/>
          <p:cNvSpPr txBox="1"/>
          <p:nvPr/>
        </p:nvSpPr>
        <p:spPr>
          <a:xfrm>
            <a:off x="1596209" y="2557302"/>
            <a:ext cx="8815234" cy="707886"/>
          </a:xfrm>
          <a:prstGeom prst="rect">
            <a:avLst/>
          </a:prstGeom>
          <a:noFill/>
        </p:spPr>
        <p:txBody>
          <a:bodyPr wrap="none" rtlCol="0">
            <a:spAutoFit/>
          </a:bodyPr>
          <a:lstStyle/>
          <a:p>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0</a:t>
            </a:r>
            <a:r>
              <a:rPr lang="ja-JP" altLang="en-US" sz="4000" dirty="0">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6 </a:t>
            </a:r>
            <a:r>
              <a:rPr kumimoji="1" lang="ja-JP" altLang="en-US" sz="4000" dirty="0">
                <a:solidFill>
                  <a:srgbClr val="0033CC"/>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12</a:t>
            </a:r>
            <a:r>
              <a:rPr kumimoji="1"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18</a:t>
            </a:r>
            <a:r>
              <a:rPr kumimoji="1"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24</a:t>
            </a:r>
            <a:r>
              <a:rPr kumimoji="1"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30</a:t>
            </a:r>
            <a:r>
              <a:rPr kumimoji="1" lang="ja-JP" altLang="en-US" sz="4000" dirty="0" err="1">
                <a:solidFill>
                  <a:srgbClr val="0033CC"/>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36</a:t>
            </a:r>
            <a:r>
              <a:rPr kumimoji="1" lang="ja-JP" altLang="en-US" sz="4000" dirty="0">
                <a:solidFill>
                  <a:srgbClr val="0033CC"/>
                </a:solidFill>
                <a:latin typeface="UD デジタル 教科書体 NP-B" panose="02020700000000000000" pitchFamily="18" charset="-128"/>
                <a:ea typeface="UD デジタル 教科書体 NP-B" panose="02020700000000000000" pitchFamily="18" charset="-128"/>
              </a:rPr>
              <a:t>，</a:t>
            </a:r>
            <a:r>
              <a:rPr kumimoji="1" lang="en-US" altLang="ja-JP" sz="4000" dirty="0">
                <a:solidFill>
                  <a:srgbClr val="0033CC"/>
                </a:solidFill>
                <a:latin typeface="UD デジタル 教科書体 NP-B" panose="02020700000000000000" pitchFamily="18" charset="-128"/>
                <a:ea typeface="UD デジタル 教科書体 NP-B" panose="02020700000000000000" pitchFamily="18" charset="-128"/>
              </a:rPr>
              <a:t>…</a:t>
            </a:r>
            <a:endParaRPr kumimoji="1" lang="ja-JP" altLang="en-US" sz="40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p:cNvSpPr txBox="1"/>
          <p:nvPr/>
        </p:nvSpPr>
        <p:spPr>
          <a:xfrm>
            <a:off x="925353" y="3429000"/>
            <a:ext cx="8392041" cy="707886"/>
          </a:xfrm>
          <a:prstGeom prst="rect">
            <a:avLst/>
          </a:prstGeom>
          <a:noFill/>
        </p:spPr>
        <p:txBody>
          <a:bodyPr wrap="none" rtlCol="0">
            <a:spAutoFit/>
          </a:bodyPr>
          <a:lstStyle/>
          <a:p>
            <a:r>
              <a:rPr lang="ja-JP" altLang="en-US" sz="4000" dirty="0">
                <a:latin typeface="UD デジタル 教科書体 NP-B" panose="02020700000000000000" pitchFamily="18" charset="-128"/>
                <a:ea typeface="UD デジタル 教科書体 NP-B" panose="02020700000000000000" pitchFamily="18" charset="-128"/>
              </a:rPr>
              <a:t>何か気がついたことがありますか？</a:t>
            </a:r>
            <a:endParaRPr kumimoji="1" lang="ja-JP" altLang="en-US" sz="4000" dirty="0">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1496853" y="4260206"/>
            <a:ext cx="7366119" cy="707886"/>
          </a:xfrm>
          <a:prstGeom prst="rect">
            <a:avLst/>
          </a:prstGeom>
          <a:noFill/>
        </p:spPr>
        <p:txBody>
          <a:bodyPr wrap="none" rtlCol="0">
            <a:spAutoFit/>
          </a:bodyPr>
          <a:lstStyle/>
          <a:p>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公倍数は</a:t>
            </a:r>
            <a:r>
              <a:rPr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６つごと</a:t>
            </a:r>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にあらわれる</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p:cNvSpPr txBox="1"/>
          <p:nvPr/>
        </p:nvSpPr>
        <p:spPr>
          <a:xfrm>
            <a:off x="1496853" y="5030857"/>
            <a:ext cx="5827236" cy="707886"/>
          </a:xfrm>
          <a:prstGeom prst="rect">
            <a:avLst/>
          </a:prstGeom>
          <a:noFill/>
        </p:spPr>
        <p:txBody>
          <a:bodyPr wrap="none" rtlCol="0">
            <a:spAutoFit/>
          </a:bodyPr>
          <a:lstStyle/>
          <a:p>
            <a:r>
              <a:rPr lang="ja-JP" altLang="en-US" sz="4000" dirty="0">
                <a:solidFill>
                  <a:schemeClr val="accent5"/>
                </a:solidFill>
                <a:latin typeface="UD デジタル 教科書体 NP-B" panose="02020700000000000000" pitchFamily="18" charset="-128"/>
                <a:ea typeface="UD デジタル 教科書体 NP-B" panose="02020700000000000000" pitchFamily="18" charset="-128"/>
              </a:rPr>
              <a:t>２でも３でもわりきれる</a:t>
            </a:r>
            <a:endParaRPr kumimoji="1" lang="ja-JP" altLang="en-US" sz="40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5" name="テキスト ボックス 14"/>
          <p:cNvSpPr txBox="1"/>
          <p:nvPr/>
        </p:nvSpPr>
        <p:spPr>
          <a:xfrm>
            <a:off x="1496853" y="5799298"/>
            <a:ext cx="7366119" cy="707886"/>
          </a:xfrm>
          <a:prstGeom prst="rect">
            <a:avLst/>
          </a:prstGeom>
          <a:noFill/>
        </p:spPr>
        <p:txBody>
          <a:bodyPr wrap="none" rtlCol="0">
            <a:spAutoFit/>
          </a:bodyPr>
          <a:lstStyle/>
          <a:p>
            <a:r>
              <a:rPr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２</a:t>
            </a:r>
            <a:r>
              <a:rPr lang="en-US" altLang="ja-JP" sz="4000" dirty="0">
                <a:solidFill>
                  <a:srgbClr val="FF0000"/>
                </a:solidFill>
                <a:latin typeface="UD デジタル 教科書体 NP-B" panose="02020700000000000000" pitchFamily="18" charset="-128"/>
                <a:ea typeface="UD デジタル 教科書体 NP-B" panose="02020700000000000000" pitchFamily="18" charset="-128"/>
              </a:rPr>
              <a:t>×</a:t>
            </a:r>
            <a:r>
              <a:rPr lang="ja-JP" altLang="en-US" sz="4000" dirty="0">
                <a:solidFill>
                  <a:srgbClr val="FF0000"/>
                </a:solidFill>
                <a:latin typeface="UD デジタル 教科書体 NP-B" panose="02020700000000000000" pitchFamily="18" charset="-128"/>
                <a:ea typeface="UD デジタル 教科書体 NP-B" panose="02020700000000000000" pitchFamily="18" charset="-128"/>
              </a:rPr>
              <a:t>３＝６の倍数になっている</a:t>
            </a:r>
            <a:endParaRPr kumimoji="1" lang="ja-JP" altLang="en-US" sz="4000" dirty="0">
              <a:solidFill>
                <a:srgbClr val="FF0000"/>
              </a:solidFill>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396644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75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up)">
                                      <p:cBhvr>
                                        <p:cTn id="12" dur="1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up)">
                                      <p:cBhvr>
                                        <p:cTn id="17" dur="1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wipe(up)">
                                      <p:cBhvr>
                                        <p:cTn id="22" dur="1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up)">
                                      <p:cBhvr>
                                        <p:cTn id="27" dur="1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3"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496853" y="600502"/>
            <a:ext cx="9664825" cy="769441"/>
          </a:xfrm>
          <a:prstGeom prst="rect">
            <a:avLst/>
          </a:prstGeom>
          <a:solidFill>
            <a:schemeClr val="accent1">
              <a:lumMod val="20000"/>
              <a:lumOff val="80000"/>
            </a:schemeClr>
          </a:solidFill>
        </p:spPr>
        <p:txBody>
          <a:bodyPr wrap="none" rtlCol="0">
            <a:spAutoFit/>
          </a:bodyPr>
          <a:lstStyle/>
          <a:p>
            <a:r>
              <a:rPr lang="en-US" altLang="ja-JP" sz="4400" dirty="0">
                <a:solidFill>
                  <a:srgbClr val="0033CC"/>
                </a:solidFill>
                <a:latin typeface="UD デジタル 教科書体 NP-B" panose="02020700000000000000" pitchFamily="18" charset="-128"/>
                <a:ea typeface="UD デジタル 教科書体 NP-B" panose="02020700000000000000" pitchFamily="18" charset="-128"/>
              </a:rPr>
              <a:t>0</a:t>
            </a:r>
            <a:r>
              <a:rPr lang="ja-JP" altLang="en-US" sz="4400" dirty="0">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400" dirty="0">
                <a:solidFill>
                  <a:srgbClr val="0033CC"/>
                </a:solidFill>
                <a:latin typeface="UD デジタル 教科書体 NP-B" panose="02020700000000000000" pitchFamily="18" charset="-128"/>
                <a:ea typeface="UD デジタル 教科書体 NP-B" panose="02020700000000000000" pitchFamily="18" charset="-128"/>
              </a:rPr>
              <a:t>6 </a:t>
            </a:r>
            <a:r>
              <a:rPr lang="ja-JP" altLang="en-US" sz="4400" dirty="0">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400" dirty="0">
                <a:solidFill>
                  <a:srgbClr val="0033CC"/>
                </a:solidFill>
                <a:latin typeface="UD デジタル 教科書体 NP-B" panose="02020700000000000000" pitchFamily="18" charset="-128"/>
                <a:ea typeface="UD デジタル 教科書体 NP-B" panose="02020700000000000000" pitchFamily="18" charset="-128"/>
              </a:rPr>
              <a:t>12</a:t>
            </a:r>
            <a:r>
              <a:rPr lang="ja-JP" altLang="en-US" sz="4400" dirty="0">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400" dirty="0">
                <a:solidFill>
                  <a:srgbClr val="0033CC"/>
                </a:solidFill>
                <a:latin typeface="UD デジタル 教科書体 NP-B" panose="02020700000000000000" pitchFamily="18" charset="-128"/>
                <a:ea typeface="UD デジタル 教科書体 NP-B" panose="02020700000000000000" pitchFamily="18" charset="-128"/>
              </a:rPr>
              <a:t>18</a:t>
            </a:r>
            <a:r>
              <a:rPr lang="ja-JP" altLang="en-US" sz="4400" dirty="0">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400" dirty="0">
                <a:solidFill>
                  <a:srgbClr val="0033CC"/>
                </a:solidFill>
                <a:latin typeface="UD デジタル 教科書体 NP-B" panose="02020700000000000000" pitchFamily="18" charset="-128"/>
                <a:ea typeface="UD デジタル 教科書体 NP-B" panose="02020700000000000000" pitchFamily="18" charset="-128"/>
              </a:rPr>
              <a:t>24</a:t>
            </a:r>
            <a:r>
              <a:rPr lang="ja-JP" altLang="en-US" sz="4400" dirty="0">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400" dirty="0">
                <a:solidFill>
                  <a:srgbClr val="0033CC"/>
                </a:solidFill>
                <a:latin typeface="UD デジタル 教科書体 NP-B" panose="02020700000000000000" pitchFamily="18" charset="-128"/>
                <a:ea typeface="UD デジタル 教科書体 NP-B" panose="02020700000000000000" pitchFamily="18" charset="-128"/>
              </a:rPr>
              <a:t>30</a:t>
            </a:r>
            <a:r>
              <a:rPr lang="ja-JP" altLang="en-US" sz="4400" dirty="0">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400" dirty="0">
                <a:solidFill>
                  <a:srgbClr val="0033CC"/>
                </a:solidFill>
                <a:latin typeface="UD デジタル 教科書体 NP-B" panose="02020700000000000000" pitchFamily="18" charset="-128"/>
                <a:ea typeface="UD デジタル 教科書体 NP-B" panose="02020700000000000000" pitchFamily="18" charset="-128"/>
              </a:rPr>
              <a:t>36</a:t>
            </a:r>
            <a:r>
              <a:rPr lang="ja-JP" altLang="en-US" sz="4400" dirty="0">
                <a:solidFill>
                  <a:srgbClr val="0033CC"/>
                </a:solidFill>
                <a:latin typeface="UD デジタル 教科書体 NP-B" panose="02020700000000000000" pitchFamily="18" charset="-128"/>
                <a:ea typeface="UD デジタル 教科書体 NP-B" panose="02020700000000000000" pitchFamily="18" charset="-128"/>
              </a:rPr>
              <a:t>，</a:t>
            </a:r>
            <a:r>
              <a:rPr lang="en-US" altLang="ja-JP" sz="4400" dirty="0">
                <a:solidFill>
                  <a:srgbClr val="0033CC"/>
                </a:solidFill>
                <a:latin typeface="UD デジタル 教科書体 NP-B" panose="02020700000000000000" pitchFamily="18" charset="-128"/>
                <a:ea typeface="UD デジタル 教科書体 NP-B" panose="02020700000000000000" pitchFamily="18" charset="-128"/>
              </a:rPr>
              <a:t>…</a:t>
            </a:r>
            <a:endParaRPr lang="ja-JP" altLang="en-US" sz="4400" dirty="0">
              <a:solidFill>
                <a:srgbClr val="0033CC"/>
              </a:solidFill>
              <a:latin typeface="UD デジタル 教科書体 NP-B" panose="02020700000000000000" pitchFamily="18" charset="-128"/>
              <a:ea typeface="UD デジタル 教科書体 NP-B" panose="02020700000000000000" pitchFamily="18" charset="-128"/>
            </a:endParaRPr>
          </a:p>
        </p:txBody>
      </p:sp>
      <p:sp>
        <p:nvSpPr>
          <p:cNvPr id="9" name="テキスト ボックス 8"/>
          <p:cNvSpPr txBox="1"/>
          <p:nvPr/>
        </p:nvSpPr>
        <p:spPr>
          <a:xfrm>
            <a:off x="1617851" y="1818179"/>
            <a:ext cx="8956298" cy="646331"/>
          </a:xfrm>
          <a:prstGeom prst="rect">
            <a:avLst/>
          </a:prstGeom>
          <a:noFill/>
        </p:spPr>
        <p:txBody>
          <a:bodyPr wrap="squar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この中で一番利用できる公倍数はどれだ？</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p:cNvSpPr txBox="1"/>
          <p:nvPr/>
        </p:nvSpPr>
        <p:spPr>
          <a:xfrm>
            <a:off x="1617851" y="3664846"/>
            <a:ext cx="9417963" cy="1200329"/>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どんな組合せでも０になるのはおかしいから</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latin typeface="UD デジタル 教科書体 NP-B" panose="02020700000000000000" pitchFamily="18" charset="-128"/>
                <a:ea typeface="UD デジタル 教科書体 NP-B" panose="02020700000000000000" pitchFamily="18" charset="-128"/>
              </a:rPr>
              <a:t>０以外で、</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一番小さい公倍数６</a:t>
            </a:r>
            <a:r>
              <a:rPr lang="ja-JP" altLang="en-US" sz="3600" dirty="0">
                <a:latin typeface="UD デジタル 教科書体 NP-B" panose="02020700000000000000" pitchFamily="18" charset="-128"/>
                <a:ea typeface="UD デジタル 教科書体 NP-B" panose="02020700000000000000" pitchFamily="18" charset="-128"/>
              </a:rPr>
              <a:t>じゃないの？</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0" name="テキスト ボックス 9"/>
          <p:cNvSpPr txBox="1"/>
          <p:nvPr/>
        </p:nvSpPr>
        <p:spPr>
          <a:xfrm>
            <a:off x="1617851" y="5057169"/>
            <a:ext cx="8956298" cy="1200329"/>
          </a:xfrm>
          <a:prstGeom prst="rect">
            <a:avLst/>
          </a:prstGeom>
          <a:noFill/>
        </p:spPr>
        <p:txBody>
          <a:bodyPr wrap="non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正解じゃ！</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latin typeface="UD デジタル 教科書体 NP-B" panose="02020700000000000000" pitchFamily="18" charset="-128"/>
                <a:ea typeface="UD デジタル 教科書体 NP-B" panose="02020700000000000000" pitchFamily="18" charset="-128"/>
              </a:rPr>
              <a:t>この</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６</a:t>
            </a:r>
            <a:r>
              <a:rPr lang="ja-JP" altLang="en-US" sz="3600" dirty="0">
                <a:latin typeface="UD デジタル 教科書体 NP-B" panose="02020700000000000000" pitchFamily="18" charset="-128"/>
                <a:ea typeface="UD デジタル 教科書体 NP-B" panose="02020700000000000000" pitchFamily="18" charset="-128"/>
              </a:rPr>
              <a:t>を２と３の</a:t>
            </a:r>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最小公倍数</a:t>
            </a:r>
            <a:r>
              <a:rPr lang="ja-JP" altLang="en-US" sz="3600" dirty="0">
                <a:latin typeface="UD デジタル 教科書体 NP-B" panose="02020700000000000000" pitchFamily="18" charset="-128"/>
                <a:ea typeface="UD デジタル 教科書体 NP-B" panose="02020700000000000000" pitchFamily="18" charset="-128"/>
              </a:rPr>
              <a:t>というのだ！</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pic>
        <p:nvPicPr>
          <p:cNvPr id="8" name="図 7" descr="挿絵, 抽象 が含まれている画像&#10;&#10;自動的に生成された説明">
            <a:extLst>
              <a:ext uri="{FF2B5EF4-FFF2-40B4-BE49-F238E27FC236}">
                <a16:creationId xmlns:a16="http://schemas.microsoft.com/office/drawing/2014/main" id="{EA8D2B47-CB00-5A2D-EF59-A47DCA377C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7624" y="1495873"/>
            <a:ext cx="648143" cy="1134251"/>
          </a:xfrm>
          <a:prstGeom prst="rect">
            <a:avLst/>
          </a:prstGeom>
        </p:spPr>
      </p:pic>
      <p:pic>
        <p:nvPicPr>
          <p:cNvPr id="5" name="図 4" descr="挿絵 が含まれている画像&#10;&#10;自動的に生成された説明">
            <a:extLst>
              <a:ext uri="{FF2B5EF4-FFF2-40B4-BE49-F238E27FC236}">
                <a16:creationId xmlns:a16="http://schemas.microsoft.com/office/drawing/2014/main" id="{7F9282DD-7E1F-79AD-9AEB-870C5B284A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607" y="2648698"/>
            <a:ext cx="638175" cy="952500"/>
          </a:xfrm>
          <a:prstGeom prst="rect">
            <a:avLst/>
          </a:prstGeom>
        </p:spPr>
      </p:pic>
      <p:sp>
        <p:nvSpPr>
          <p:cNvPr id="11" name="テキスト ボックス 10">
            <a:extLst>
              <a:ext uri="{FF2B5EF4-FFF2-40B4-BE49-F238E27FC236}">
                <a16:creationId xmlns:a16="http://schemas.microsoft.com/office/drawing/2014/main" id="{26D3638A-4B16-D048-4B0E-9417E946BD7D}"/>
              </a:ext>
            </a:extLst>
          </p:cNvPr>
          <p:cNvSpPr txBox="1"/>
          <p:nvPr/>
        </p:nvSpPr>
        <p:spPr>
          <a:xfrm>
            <a:off x="1617851" y="2820523"/>
            <a:ext cx="9996771" cy="646331"/>
          </a:xfrm>
          <a:prstGeom prst="rect">
            <a:avLst/>
          </a:prstGeom>
          <a:noFill/>
        </p:spPr>
        <p:txBody>
          <a:bodyPr wrap="squar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一番大きい数は分からないし一番小さい０かな</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pic>
        <p:nvPicPr>
          <p:cNvPr id="12" name="図 11" descr="挿絵 が含まれている画像&#10;&#10;自動的に生成された説明">
            <a:extLst>
              <a:ext uri="{FF2B5EF4-FFF2-40B4-BE49-F238E27FC236}">
                <a16:creationId xmlns:a16="http://schemas.microsoft.com/office/drawing/2014/main" id="{4A1D2EFC-55FC-DBB9-1996-2BD7745181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7660" y="3656018"/>
            <a:ext cx="638175" cy="952500"/>
          </a:xfrm>
          <a:prstGeom prst="rect">
            <a:avLst/>
          </a:prstGeom>
        </p:spPr>
      </p:pic>
      <p:pic>
        <p:nvPicPr>
          <p:cNvPr id="15" name="図 14" descr="挿絵, 抽象 が含まれている画像&#10;&#10;自動的に生成された説明">
            <a:extLst>
              <a:ext uri="{FF2B5EF4-FFF2-40B4-BE49-F238E27FC236}">
                <a16:creationId xmlns:a16="http://schemas.microsoft.com/office/drawing/2014/main" id="{C6349579-E205-D676-64CB-3DB8BF9CF4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700" y="4871070"/>
            <a:ext cx="648143" cy="1134251"/>
          </a:xfrm>
          <a:prstGeom prst="rect">
            <a:avLst/>
          </a:prstGeom>
        </p:spPr>
      </p:pic>
    </p:spTree>
    <p:extLst>
      <p:ext uri="{BB962C8B-B14F-4D97-AF65-F5344CB8AC3E}">
        <p14:creationId xmlns:p14="http://schemas.microsoft.com/office/powerpoint/2010/main" val="56804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up)">
                                      <p:cBhvr>
                                        <p:cTn id="10" dur="1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up)">
                                      <p:cBhvr>
                                        <p:cTn id="18" dur="1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up)">
                                      <p:cBhvr>
                                        <p:cTn id="26" dur="1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up)">
                                      <p:cBhvr>
                                        <p:cTn id="34" dur="17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48683" y="600502"/>
            <a:ext cx="8084264" cy="769441"/>
          </a:xfrm>
          <a:prstGeom prst="rect">
            <a:avLst/>
          </a:prstGeom>
          <a:solidFill>
            <a:schemeClr val="accent1">
              <a:lumMod val="20000"/>
              <a:lumOff val="80000"/>
            </a:schemeClr>
          </a:solidFill>
        </p:spPr>
        <p:txBody>
          <a:bodyPr wrap="none" rtlCol="0">
            <a:spAutoFit/>
          </a:bodyPr>
          <a:lstStyle/>
          <a:p>
            <a:r>
              <a:rPr kumimoji="1" lang="ja-JP" altLang="en-US" sz="4400" dirty="0">
                <a:latin typeface="UD デジタル 教科書体 NP-B" panose="02020700000000000000" pitchFamily="18" charset="-128"/>
                <a:ea typeface="UD デジタル 教科書体 NP-B" panose="02020700000000000000" pitchFamily="18" charset="-128"/>
              </a:rPr>
              <a:t>公倍数と最小公倍数の見つけ方</a:t>
            </a:r>
          </a:p>
        </p:txBody>
      </p:sp>
      <p:sp>
        <p:nvSpPr>
          <p:cNvPr id="9" name="テキスト ボックス 8"/>
          <p:cNvSpPr txBox="1"/>
          <p:nvPr/>
        </p:nvSpPr>
        <p:spPr>
          <a:xfrm>
            <a:off x="840594" y="1572191"/>
            <a:ext cx="9543025" cy="1200329"/>
          </a:xfrm>
          <a:prstGeom prst="rect">
            <a:avLst/>
          </a:prstGeom>
          <a:noFill/>
        </p:spPr>
        <p:txBody>
          <a:bodyPr wrap="square" rtlCol="0">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３と５の公倍数と最小公倍数を見つけるには</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solidFill>
                  <a:schemeClr val="accent6"/>
                </a:solidFill>
                <a:latin typeface="UD デジタル 教科書体 NP-B" panose="02020700000000000000" pitchFamily="18" charset="-128"/>
                <a:ea typeface="UD デジタル 教科書体 NP-B" panose="02020700000000000000" pitchFamily="18" charset="-128"/>
              </a:rPr>
              <a:t>０以外のそれぞれの倍数を書き出します</a:t>
            </a:r>
          </a:p>
        </p:txBody>
      </p:sp>
      <p:sp>
        <p:nvSpPr>
          <p:cNvPr id="10" name="テキスト ボックス 9"/>
          <p:cNvSpPr txBox="1"/>
          <p:nvPr/>
        </p:nvSpPr>
        <p:spPr>
          <a:xfrm>
            <a:off x="925353" y="4571008"/>
            <a:ext cx="10341293" cy="1754326"/>
          </a:xfrm>
          <a:prstGeom prst="rect">
            <a:avLst/>
          </a:prstGeom>
          <a:noFill/>
        </p:spPr>
        <p:txBody>
          <a:bodyPr wrap="none" rtlCol="0">
            <a:spAutoFit/>
          </a:bodyPr>
          <a:lstStyle/>
          <a:p>
            <a:r>
              <a:rPr lang="ja-JP" altLang="en-US" sz="3600" dirty="0">
                <a:solidFill>
                  <a:srgbClr val="FF0000"/>
                </a:solidFill>
                <a:latin typeface="UD デジタル 教科書体 NP-B" panose="02020700000000000000" pitchFamily="18" charset="-128"/>
                <a:ea typeface="UD デジタル 教科書体 NP-B" panose="02020700000000000000" pitchFamily="18" charset="-128"/>
              </a:rPr>
              <a:t>最小公倍数</a:t>
            </a:r>
            <a:r>
              <a:rPr lang="ja-JP" altLang="en-US" sz="3600" dirty="0">
                <a:latin typeface="UD デジタル 教科書体 NP-B" panose="02020700000000000000" pitchFamily="18" charset="-128"/>
                <a:ea typeface="UD デジタル 教科書体 NP-B" panose="02020700000000000000" pitchFamily="18" charset="-128"/>
              </a:rPr>
              <a:t>の</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15</a:t>
            </a:r>
            <a:r>
              <a:rPr lang="ja-JP" altLang="en-US" sz="3600" dirty="0">
                <a:latin typeface="UD デジタル 教科書体 NP-B" panose="02020700000000000000" pitchFamily="18" charset="-128"/>
                <a:ea typeface="UD デジタル 教科書体 NP-B" panose="02020700000000000000" pitchFamily="18" charset="-128"/>
              </a:rPr>
              <a:t>を見つけたら、</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latin typeface="UD デジタル 教科書体 NP-B" panose="02020700000000000000" pitchFamily="18" charset="-128"/>
                <a:ea typeface="UD デジタル 教科書体 NP-B" panose="02020700000000000000" pitchFamily="18" charset="-128"/>
              </a:rPr>
              <a:t>次の公倍数は、</a:t>
            </a:r>
            <a:r>
              <a:rPr lang="en-US" altLang="ja-JP" sz="3600" dirty="0">
                <a:solidFill>
                  <a:srgbClr val="FF0000"/>
                </a:solidFill>
                <a:latin typeface="UD デジタル 教科書体 NP-B" panose="02020700000000000000" pitchFamily="18" charset="-128"/>
                <a:ea typeface="UD デジタル 教科書体 NP-B" panose="02020700000000000000" pitchFamily="18" charset="-128"/>
              </a:rPr>
              <a:t>15</a:t>
            </a:r>
            <a:r>
              <a:rPr lang="ja-JP" altLang="en-US" sz="3600" dirty="0">
                <a:latin typeface="UD デジタル 教科書体 NP-B" panose="02020700000000000000" pitchFamily="18" charset="-128"/>
                <a:ea typeface="UD デジタル 教科書体 NP-B" panose="02020700000000000000" pitchFamily="18" charset="-128"/>
              </a:rPr>
              <a:t>を</a:t>
            </a:r>
            <a:r>
              <a:rPr lang="en-US" altLang="ja-JP" sz="3600" dirty="0">
                <a:latin typeface="UD デジタル 教科書体 NP-B" panose="02020700000000000000" pitchFamily="18" charset="-128"/>
                <a:ea typeface="UD デジタル 教科書体 NP-B" panose="02020700000000000000" pitchFamily="18" charset="-128"/>
              </a:rPr>
              <a:t>2</a:t>
            </a:r>
            <a:r>
              <a:rPr lang="ja-JP" altLang="en-US" sz="3600" dirty="0">
                <a:latin typeface="UD デジタル 教科書体 NP-B" panose="02020700000000000000" pitchFamily="18" charset="-128"/>
                <a:ea typeface="UD デジタル 教科書体 NP-B" panose="02020700000000000000" pitchFamily="18" charset="-128"/>
              </a:rPr>
              <a:t>倍、</a:t>
            </a:r>
            <a:r>
              <a:rPr lang="en-US" altLang="ja-JP" sz="3600" dirty="0">
                <a:latin typeface="UD デジタル 教科書体 NP-B" panose="02020700000000000000" pitchFamily="18" charset="-128"/>
                <a:ea typeface="UD デジタル 教科書体 NP-B" panose="02020700000000000000" pitchFamily="18" charset="-128"/>
              </a:rPr>
              <a:t>3</a:t>
            </a:r>
            <a:r>
              <a:rPr lang="ja-JP" altLang="en-US" sz="3600" dirty="0">
                <a:latin typeface="UD デジタル 教科書体 NP-B" panose="02020700000000000000" pitchFamily="18" charset="-128"/>
                <a:ea typeface="UD デジタル 教科書体 NP-B" panose="02020700000000000000" pitchFamily="18" charset="-128"/>
              </a:rPr>
              <a:t>倍していきます</a:t>
            </a:r>
            <a:endParaRPr lang="en-US" altLang="ja-JP" sz="3600" dirty="0">
              <a:latin typeface="UD デジタル 教科書体 NP-B" panose="02020700000000000000" pitchFamily="18" charset="-128"/>
              <a:ea typeface="UD デジタル 教科書体 NP-B" panose="02020700000000000000" pitchFamily="18" charset="-128"/>
            </a:endParaRPr>
          </a:p>
          <a:p>
            <a:r>
              <a:rPr kumimoji="1" lang="ja-JP" altLang="en-US" sz="3600" dirty="0">
                <a:latin typeface="UD デジタル 教科書体 NP-B" panose="02020700000000000000" pitchFamily="18" charset="-128"/>
                <a:ea typeface="UD デジタル 教科書体 NP-B" panose="02020700000000000000" pitchFamily="18" charset="-128"/>
              </a:rPr>
              <a:t>余裕のある人は、</a:t>
            </a:r>
            <a:r>
              <a:rPr kumimoji="1" lang="ja-JP" altLang="en-US" sz="3600">
                <a:latin typeface="UD デジタル 教科書体 NP-B" panose="02020700000000000000" pitchFamily="18" charset="-128"/>
                <a:ea typeface="UD デジタル 教科書体 NP-B" panose="02020700000000000000" pitchFamily="18" charset="-128"/>
              </a:rPr>
              <a:t>次の①～④も参考にして下さい</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a:extLst>
              <a:ext uri="{FF2B5EF4-FFF2-40B4-BE49-F238E27FC236}">
                <a16:creationId xmlns:a16="http://schemas.microsoft.com/office/drawing/2014/main" id="{9B52CCA5-B9BC-A136-8721-35374C05B9E8}"/>
              </a:ext>
            </a:extLst>
          </p:cNvPr>
          <p:cNvSpPr txBox="1"/>
          <p:nvPr/>
        </p:nvSpPr>
        <p:spPr>
          <a:xfrm>
            <a:off x="840594" y="2923513"/>
            <a:ext cx="2492990" cy="646331"/>
          </a:xfrm>
          <a:prstGeom prst="rect">
            <a:avLst/>
          </a:prstGeom>
          <a:noFill/>
        </p:spPr>
        <p:txBody>
          <a:bodyPr wrap="none" rtlCol="0">
            <a:spAutoFit/>
          </a:bodyPr>
          <a:lstStyle/>
          <a:p>
            <a:r>
              <a:rPr kumimoji="1" lang="ja-JP" altLang="en-US" sz="3600" dirty="0">
                <a:solidFill>
                  <a:schemeClr val="accent5"/>
                </a:solidFill>
                <a:latin typeface="UD デジタル 教科書体 NP-B" panose="02020700000000000000" pitchFamily="18" charset="-128"/>
                <a:ea typeface="UD デジタル 教科書体 NP-B" panose="02020700000000000000" pitchFamily="18" charset="-128"/>
              </a:rPr>
              <a:t>３の倍数は</a:t>
            </a:r>
          </a:p>
        </p:txBody>
      </p:sp>
      <p:sp>
        <p:nvSpPr>
          <p:cNvPr id="12" name="テキスト ボックス 11">
            <a:extLst>
              <a:ext uri="{FF2B5EF4-FFF2-40B4-BE49-F238E27FC236}">
                <a16:creationId xmlns:a16="http://schemas.microsoft.com/office/drawing/2014/main" id="{22116B00-4530-5BD8-70A1-C4CBC5F6DF56}"/>
              </a:ext>
            </a:extLst>
          </p:cNvPr>
          <p:cNvSpPr txBox="1"/>
          <p:nvPr/>
        </p:nvSpPr>
        <p:spPr>
          <a:xfrm>
            <a:off x="840594" y="3755942"/>
            <a:ext cx="2492990" cy="646331"/>
          </a:xfrm>
          <a:prstGeom prst="rect">
            <a:avLst/>
          </a:prstGeom>
          <a:noFill/>
        </p:spPr>
        <p:txBody>
          <a:bodyPr wrap="none" rtlCol="0">
            <a:spAutoFit/>
          </a:bodyPr>
          <a:lstStyle/>
          <a:p>
            <a:r>
              <a:rPr kumimoji="1" lang="ja-JP" altLang="en-US" sz="3600" dirty="0">
                <a:solidFill>
                  <a:schemeClr val="accent5"/>
                </a:solidFill>
                <a:latin typeface="UD デジタル 教科書体 NP-B" panose="02020700000000000000" pitchFamily="18" charset="-128"/>
                <a:ea typeface="UD デジタル 教科書体 NP-B" panose="02020700000000000000" pitchFamily="18" charset="-128"/>
              </a:rPr>
              <a:t>５の倍数</a:t>
            </a:r>
            <a:r>
              <a:rPr lang="ja-JP" altLang="en-US" sz="3600" dirty="0">
                <a:solidFill>
                  <a:schemeClr val="accent5"/>
                </a:solidFill>
                <a:latin typeface="UD デジタル 教科書体 NP-B" panose="02020700000000000000" pitchFamily="18" charset="-128"/>
                <a:ea typeface="UD デジタル 教科書体 NP-B" panose="02020700000000000000" pitchFamily="18" charset="-128"/>
              </a:rPr>
              <a:t>は</a:t>
            </a:r>
            <a:endParaRPr kumimoji="1" lang="ja-JP" altLang="en-US" sz="3600" dirty="0">
              <a:solidFill>
                <a:schemeClr val="accent5"/>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a:extLst>
              <a:ext uri="{FF2B5EF4-FFF2-40B4-BE49-F238E27FC236}">
                <a16:creationId xmlns:a16="http://schemas.microsoft.com/office/drawing/2014/main" id="{9C8B9FAD-5B7B-6211-78D7-3F53067FF18D}"/>
              </a:ext>
            </a:extLst>
          </p:cNvPr>
          <p:cNvSpPr txBox="1"/>
          <p:nvPr/>
        </p:nvSpPr>
        <p:spPr>
          <a:xfrm>
            <a:off x="3846252" y="2923513"/>
            <a:ext cx="6359433" cy="646331"/>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3</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6</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9</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12</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15</a:t>
            </a:r>
            <a:r>
              <a:rPr kumimoji="1" lang="ja-JP" altLang="en-US" sz="3600" dirty="0" err="1">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18</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5" name="テキスト ボックス 14">
            <a:extLst>
              <a:ext uri="{FF2B5EF4-FFF2-40B4-BE49-F238E27FC236}">
                <a16:creationId xmlns:a16="http://schemas.microsoft.com/office/drawing/2014/main" id="{A95B40C4-4548-CDCE-20CF-DC40CE5EC029}"/>
              </a:ext>
            </a:extLst>
          </p:cNvPr>
          <p:cNvSpPr txBox="1"/>
          <p:nvPr/>
        </p:nvSpPr>
        <p:spPr>
          <a:xfrm>
            <a:off x="3846252" y="3773593"/>
            <a:ext cx="5897768" cy="646331"/>
          </a:xfrm>
          <a:prstGeom prst="rect">
            <a:avLst/>
          </a:prstGeom>
          <a:noFill/>
        </p:spPr>
        <p:txBody>
          <a:bodyPr wrap="none" rtlCol="0">
            <a:spAutoFit/>
          </a:bodyPr>
          <a:lstStyle/>
          <a:p>
            <a:r>
              <a:rPr kumimoji="1" lang="en-US" altLang="ja-JP" sz="3600" dirty="0">
                <a:latin typeface="UD デジタル 教科書体 NP-B" panose="02020700000000000000" pitchFamily="18" charset="-128"/>
                <a:ea typeface="UD デジタル 教科書体 NP-B" panose="02020700000000000000" pitchFamily="18" charset="-128"/>
              </a:rPr>
              <a:t>5</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10</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15</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20</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25</a:t>
            </a:r>
            <a:r>
              <a:rPr kumimoji="1" lang="ja-JP" altLang="en-US" sz="3600" dirty="0">
                <a:latin typeface="UD デジタル 教科書体 NP-B" panose="02020700000000000000" pitchFamily="18" charset="-128"/>
                <a:ea typeface="UD デジタル 教科書体 NP-B" panose="02020700000000000000" pitchFamily="18" charset="-128"/>
              </a:rPr>
              <a:t>，</a:t>
            </a:r>
            <a:r>
              <a:rPr kumimoji="1" lang="en-US" altLang="ja-JP" sz="3600" dirty="0">
                <a:latin typeface="UD デジタル 教科書体 NP-B" panose="02020700000000000000" pitchFamily="18" charset="-128"/>
                <a:ea typeface="UD デジタル 教科書体 NP-B" panose="02020700000000000000" pitchFamily="18" charset="-128"/>
              </a:rPr>
              <a:t>…</a:t>
            </a:r>
            <a:endParaRPr kumimoji="1"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16" name="楕円 15">
            <a:extLst>
              <a:ext uri="{FF2B5EF4-FFF2-40B4-BE49-F238E27FC236}">
                <a16:creationId xmlns:a16="http://schemas.microsoft.com/office/drawing/2014/main" id="{7FD5E696-3C6A-50A9-93FC-C3A30A3C39C9}"/>
              </a:ext>
            </a:extLst>
          </p:cNvPr>
          <p:cNvSpPr/>
          <p:nvPr/>
        </p:nvSpPr>
        <p:spPr>
          <a:xfrm>
            <a:off x="7378657" y="2796667"/>
            <a:ext cx="815066" cy="81506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楕円 17">
            <a:extLst>
              <a:ext uri="{FF2B5EF4-FFF2-40B4-BE49-F238E27FC236}">
                <a16:creationId xmlns:a16="http://schemas.microsoft.com/office/drawing/2014/main" id="{57013378-9226-1423-32FF-73F2829069D8}"/>
              </a:ext>
            </a:extLst>
          </p:cNvPr>
          <p:cNvSpPr/>
          <p:nvPr/>
        </p:nvSpPr>
        <p:spPr>
          <a:xfrm>
            <a:off x="5890815" y="3633355"/>
            <a:ext cx="815066" cy="81506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83071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175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175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left)">
                                      <p:cBhvr>
                                        <p:cTn id="17" dur="1000"/>
                                        <p:tgtEl>
                                          <p:spTgt spid="16"/>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wipe(left)">
                                      <p:cBhvr>
                                        <p:cTn id="20" dur="10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up)">
                                      <p:cBhvr>
                                        <p:cTn id="25" dur="3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5" grpId="0"/>
      <p:bldP spid="16" grpId="0" animBg="1"/>
      <p:bldP spid="18"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1293</TotalTime>
  <Words>2821</Words>
  <Application>Microsoft Office PowerPoint</Application>
  <PresentationFormat>ワイド画面</PresentationFormat>
  <Paragraphs>421</Paragraphs>
  <Slides>41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41</vt:i4>
      </vt:variant>
    </vt:vector>
  </HeadingPairs>
  <TitlesOfParts>
    <vt:vector size="46" baseType="lpstr">
      <vt:lpstr>UD デジタル 教科書体 NP-B</vt:lpstr>
      <vt:lpstr>游ゴシック</vt:lpstr>
      <vt:lpstr>游ゴシック Light</vt:lpstr>
      <vt:lpstr>Arial</vt:lpstr>
      <vt:lpstr>Office テーマ</vt:lpstr>
      <vt:lpstr>整数を調べよう</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整数を調べよう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整数を調べよう</dc:title>
  <dc:creator>大磯町教育委員会</dc:creator>
  <cp:lastModifiedBy>ito tutomu</cp:lastModifiedBy>
  <cp:revision>75</cp:revision>
  <dcterms:created xsi:type="dcterms:W3CDTF">2021-12-17T06:22:34Z</dcterms:created>
  <dcterms:modified xsi:type="dcterms:W3CDTF">2023-08-19T12:46:07Z</dcterms:modified>
</cp:coreProperties>
</file>