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5AC540-752E-1E0B-B572-94510615C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D05000-2F14-1DCE-8D5C-37A766400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2E335A-6593-EF01-E640-A3BEF1003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A49B33-92DA-1273-BC24-95BDF34E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CC64FD-531A-9DB1-35D3-EF1653F64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1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47A0C-9575-0207-3D05-EA44A56F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04C5D5-D1BB-2239-ABA7-B11181F83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E4FD2E-5515-5BBE-7355-8A492FDB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AD7157-7D62-F3A4-AB99-C0F342CB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40338B-EC58-54B5-8938-E7CC09C0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70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133DCC-5CCD-F632-9778-5E33B64F6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DCE4D9-0192-A780-2259-792D8C43CB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CACD8C-8C7C-53C2-0BB1-9BF5E96B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1BC9F0-DCC5-33CA-3CE2-6D2974C13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8FE3B6-EC40-5722-1C18-AABE71A3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2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B6CB8E-3EDA-84F9-B808-03CFF3C6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F81CFA-4A35-0940-074F-84D8A7E4B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290AFA-8BBE-2160-676E-0017AF41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3460DA-9A74-9B18-0145-607F1E53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568535-CEAC-9095-D448-CF24D61B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13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6BE2B8-03DB-8FAE-A79F-D28BE9FA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C9E149-6FEE-7A8B-781A-A7FEF72E1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4C18AC-8AFF-CCBD-946D-19C8A205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24B85B-E213-4845-7719-3C1F4194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01CA75-5659-AEF0-3E5B-8B5101EC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41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2C1FBE-87B5-041F-D6EC-CCC142DC5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24C0E8-FBE3-4788-FA4A-7EDDFB3BA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EABD0D-BA2C-D1D9-33FC-884D40FE1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58F1BE-86E1-39F6-F246-53B5B04F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6A94E8-8C67-B728-5466-38ABD520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CA7216-C425-712A-1EDF-86463E98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12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55380-964C-30C1-6046-9C2CE862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39D4A-EB8A-17C2-091E-4D2EF8823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FEE86A-DD84-E76A-305F-32ADF536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417040-F297-1355-6D3A-057D7985A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BADBBD-8CAD-377D-500E-109C65A5BD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2A49F6-65DC-72A4-4747-F7CE6AF8E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F5CA421-75CF-5DF3-4B02-107697B4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5F2062-56CF-605B-1FB3-AD3D4591B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315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70B253-536A-CFBC-4930-3E90AF7C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95EDAD-FBCF-3CCF-5EC7-5665EE4D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7EE87C-5476-43A7-D9AD-7459D7F7A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6E347F-6E64-8327-B411-31D5791E5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92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E11DBB5-0A12-1AAE-05D3-7340D3AB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8E0354-2093-2047-F186-D8B4B7CB6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0A2536-42F4-9664-AB1C-F381D9DF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91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D4F950-19DF-13C3-C7F2-A124307D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2B9A69-9191-12B6-A761-8FBDAF593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7DAC45-9313-2F85-731F-427FAA697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BB13DA-2A20-DDA7-6E71-0A03FDB9B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049631-FD1F-9D60-1C20-EF1462CD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160E40-806D-596F-3B90-1BF855EB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72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C1219-851D-289F-3AFC-A0ECF390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77F541-1EC4-6306-80EF-0BDAF09582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F00B79-7411-96FB-D942-2521A10D0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4018F3-78EA-8D35-80AC-665BAB13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D1B0F8-A575-9814-6609-7CD35BC08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10F730-C59B-1665-2D78-8639DEB0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99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582F32-736C-ED12-6832-9EFC09D7C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7E7CC7-8C45-FFA2-2B37-D469CF4AB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A89AF2-79D5-F768-E021-F8854744AA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044E2-640E-4151-9D70-F181159D503B}" type="datetimeFigureOut">
              <a:rPr kumimoji="1" lang="ja-JP" altLang="en-US" smtClean="0"/>
              <a:t>2024/11/16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9D865B-4F1B-F9E9-C795-7F8C23DCB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0F25F5-C52D-A93E-3D20-0F404B2B6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A809-4F58-426A-85B3-F46A378D4F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29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51C625-2D5F-D753-2CCE-CAC7AA289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23608"/>
          </a:xfrm>
        </p:spPr>
        <p:txBody>
          <a:bodyPr>
            <a:norm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単位量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FA774DD-B912-33F4-0EC4-906053645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5971"/>
            <a:ext cx="9144000" cy="2721430"/>
          </a:xfrm>
        </p:spPr>
        <p:txBody>
          <a:bodyPr>
            <a:normAutofit lnSpcReduction="10000"/>
          </a:bodyPr>
          <a:lstStyle/>
          <a:p>
            <a:endParaRPr kumimoji="1" lang="en-US" altLang="ja-JP" sz="3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lvl="1" algn="l"/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単位量を基準にして比べます。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1" algn="l"/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単位量は１でも３でも５でも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1" algn="l"/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何でもかまいません。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1" algn="l"/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自分が解きやすいように決めましょう。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75314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A3C43-5851-6E72-3104-37B73A849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5D4E3C-31B1-E301-2924-843195BB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514" y="365125"/>
            <a:ext cx="8643257" cy="2297936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のノートは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さつで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1200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円、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のノートは８さつで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1000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円です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１さつあたりのねだんは、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どちらがどれだけ安いですか。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F1E304-9C62-05A2-288D-9C5341A0BB55}"/>
              </a:ext>
            </a:extLst>
          </p:cNvPr>
          <p:cNvSpPr txBox="1"/>
          <p:nvPr/>
        </p:nvSpPr>
        <p:spPr>
          <a:xfrm>
            <a:off x="840411" y="3170250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8D60C4-C6FF-7782-B37A-F157BFCF37A3}"/>
              </a:ext>
            </a:extLst>
          </p:cNvPr>
          <p:cNvSpPr txBox="1"/>
          <p:nvPr/>
        </p:nvSpPr>
        <p:spPr>
          <a:xfrm>
            <a:off x="840411" y="3989894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F443D1F-4104-165A-5E85-3ABC7CA8CACD}"/>
              </a:ext>
            </a:extLst>
          </p:cNvPr>
          <p:cNvSpPr txBox="1"/>
          <p:nvPr/>
        </p:nvSpPr>
        <p:spPr>
          <a:xfrm>
            <a:off x="1386381" y="5693776"/>
            <a:ext cx="10014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 Ａ ）の方が、１さつあたり（ 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）円安い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8A74903-EF50-3EE0-6E9C-D66CA8957A98}"/>
              </a:ext>
            </a:extLst>
          </p:cNvPr>
          <p:cNvSpPr txBox="1"/>
          <p:nvPr/>
        </p:nvSpPr>
        <p:spPr>
          <a:xfrm>
            <a:off x="1486742" y="4035325"/>
            <a:ext cx="7292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1000÷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 １さつ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81E146A-43E8-2038-9216-0A1ACDE634F0}"/>
              </a:ext>
            </a:extLst>
          </p:cNvPr>
          <p:cNvSpPr txBox="1"/>
          <p:nvPr/>
        </p:nvSpPr>
        <p:spPr>
          <a:xfrm>
            <a:off x="1486742" y="3159540"/>
            <a:ext cx="7340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1200÷10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１さつ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D364B8-1E36-50A8-1B41-BBE2B20C8B11}"/>
              </a:ext>
            </a:extLst>
          </p:cNvPr>
          <p:cNvSpPr txBox="1"/>
          <p:nvPr/>
        </p:nvSpPr>
        <p:spPr>
          <a:xfrm>
            <a:off x="1486742" y="4881284"/>
            <a:ext cx="3397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108A5A8-627D-36F7-DE30-20E207E46D56}"/>
              </a:ext>
            </a:extLst>
          </p:cNvPr>
          <p:cNvSpPr/>
          <p:nvPr/>
        </p:nvSpPr>
        <p:spPr>
          <a:xfrm>
            <a:off x="1888075" y="5727243"/>
            <a:ext cx="800097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80C2E3C-FD9E-FE51-1BAD-59D8FD1A172D}"/>
              </a:ext>
            </a:extLst>
          </p:cNvPr>
          <p:cNvSpPr/>
          <p:nvPr/>
        </p:nvSpPr>
        <p:spPr>
          <a:xfrm>
            <a:off x="8284029" y="5673082"/>
            <a:ext cx="6230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36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3" grpId="0"/>
      <p:bldP spid="4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8AC03A-8923-5001-76AA-E70F96BB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5" y="365125"/>
            <a:ext cx="10809514" cy="1325563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r>
              <a:rPr kumimoji="1" lang="en-US" altLang="ja-JP" sz="4400" b="0" i="0" kern="12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km</a:t>
            </a:r>
            <a:r>
              <a:rPr kumimoji="1" lang="en-US" altLang="ja-JP" sz="4400" b="0" i="0" kern="1200" baseline="300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2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あたりの人口を人口密度といいます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AB852A8-4287-50B2-75F0-35A3DD285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158612"/>
              </p:ext>
            </p:extLst>
          </p:nvPr>
        </p:nvGraphicFramePr>
        <p:xfrm>
          <a:off x="751115" y="1836606"/>
          <a:ext cx="1071154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4203178843"/>
                    </a:ext>
                  </a:extLst>
                </a:gridCol>
                <a:gridCol w="2569029">
                  <a:extLst>
                    <a:ext uri="{9D8B030D-6E8A-4147-A177-3AD203B41FA5}">
                      <a16:colId xmlns:a16="http://schemas.microsoft.com/office/drawing/2014/main" val="1087756950"/>
                    </a:ext>
                  </a:extLst>
                </a:gridCol>
                <a:gridCol w="2329542">
                  <a:extLst>
                    <a:ext uri="{9D8B030D-6E8A-4147-A177-3AD203B41FA5}">
                      <a16:colId xmlns:a16="http://schemas.microsoft.com/office/drawing/2014/main" val="4192199379"/>
                    </a:ext>
                  </a:extLst>
                </a:gridCol>
                <a:gridCol w="3755571">
                  <a:extLst>
                    <a:ext uri="{9D8B030D-6E8A-4147-A177-3AD203B41FA5}">
                      <a16:colId xmlns:a16="http://schemas.microsoft.com/office/drawing/2014/main" val="5581237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ysClr val="windowText" lastClr="000000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人口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(</a:t>
                      </a:r>
                      <a:r>
                        <a:rPr kumimoji="1" lang="ja-JP" altLang="en-US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人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)</a:t>
                      </a:r>
                      <a:endParaRPr kumimoji="1" lang="ja-JP" altLang="en-US" sz="3200" dirty="0">
                        <a:solidFill>
                          <a:sysClr val="windowText" lastClr="000000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面積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(</a:t>
                      </a:r>
                      <a:r>
                        <a:rPr kumimoji="1" lang="en-US" altLang="ja-JP" sz="3200" b="0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km</a:t>
                      </a:r>
                      <a:r>
                        <a:rPr kumimoji="1" lang="en-US" altLang="ja-JP" sz="3200" b="0" i="0" kern="1200" baseline="300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2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)</a:t>
                      </a:r>
                      <a:endParaRPr kumimoji="1" lang="ja-JP" altLang="en-US" sz="3200" dirty="0">
                        <a:solidFill>
                          <a:sysClr val="windowText" lastClr="000000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人口密度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(</a:t>
                      </a:r>
                      <a:r>
                        <a:rPr kumimoji="1" lang="ja-JP" altLang="en-US" sz="3200" b="0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人</a:t>
                      </a:r>
                      <a:r>
                        <a:rPr kumimoji="1" lang="en-US" altLang="ja-JP" sz="3200" b="0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/km</a:t>
                      </a:r>
                      <a:r>
                        <a:rPr kumimoji="1" lang="en-US" altLang="ja-JP" sz="3200" b="0" i="0" kern="1200" baseline="300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2</a:t>
                      </a:r>
                      <a:r>
                        <a:rPr kumimoji="1" lang="en-US" altLang="ja-JP" sz="3200" dirty="0">
                          <a:solidFill>
                            <a:sysClr val="windowText" lastClr="000000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)</a:t>
                      </a:r>
                      <a:endParaRPr kumimoji="1" lang="ja-JP" altLang="en-US" sz="3200" dirty="0">
                        <a:solidFill>
                          <a:sysClr val="windowText" lastClr="000000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38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神奈川県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0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9,223,000</a:t>
                      </a:r>
                      <a:endParaRPr kumimoji="1" lang="ja-JP" altLang="en-US" sz="5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0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2416</a:t>
                      </a:r>
                      <a:endParaRPr kumimoji="1" lang="ja-JP" altLang="en-US" sz="5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1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3,817</a:t>
                      </a:r>
                      <a:r>
                        <a:rPr kumimoji="1" lang="ja-JP" altLang="en-US" sz="3200" b="1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　</a:t>
                      </a:r>
                      <a:endParaRPr kumimoji="1" lang="ja-JP" altLang="en-US" sz="5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189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大磯町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1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30,000</a:t>
                      </a:r>
                      <a:endParaRPr kumimoji="1" lang="ja-JP" altLang="en-US" sz="5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1" i="0" u="none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17</a:t>
                      </a:r>
                      <a:endParaRPr kumimoji="1" lang="ja-JP" altLang="en-US" sz="5400" u="none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3200" b="1" i="0" kern="1200" dirty="0">
                          <a:solidFill>
                            <a:schemeClr val="dk1"/>
                          </a:solidFill>
                          <a:effectLst/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  <a:cs typeface="+mn-cs"/>
                        </a:rPr>
                        <a:t>1,765</a:t>
                      </a:r>
                      <a:endParaRPr kumimoji="1" lang="ja-JP" altLang="en-US" sz="5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80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49373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0E0857-EC0C-9657-4B75-B0D0A68DC9C7}"/>
              </a:ext>
            </a:extLst>
          </p:cNvPr>
          <p:cNvSpPr txBox="1"/>
          <p:nvPr/>
        </p:nvSpPr>
        <p:spPr>
          <a:xfrm>
            <a:off x="318376" y="4542844"/>
            <a:ext cx="116749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   ↑　自分の好きな都道府県か市町村を調べよう</a:t>
            </a:r>
            <a:endParaRPr kumimoji="1"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ただし、人口は何千人とし、面積は整数にしよう</a:t>
            </a:r>
            <a:endParaRPr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また、人口密度を求めるときは、小数第一位を四捨五入しよう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85F5085-FD8F-41DE-6989-39773FD2BCD0}"/>
              </a:ext>
            </a:extLst>
          </p:cNvPr>
          <p:cNvSpPr/>
          <p:nvPr/>
        </p:nvSpPr>
        <p:spPr>
          <a:xfrm>
            <a:off x="9549952" y="2515693"/>
            <a:ext cx="1890933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E4F4868-2181-9DEA-D3F3-3D1BF5F5AE44}"/>
              </a:ext>
            </a:extLst>
          </p:cNvPr>
          <p:cNvSpPr/>
          <p:nvPr/>
        </p:nvSpPr>
        <p:spPr>
          <a:xfrm>
            <a:off x="9549952" y="3164708"/>
            <a:ext cx="1890933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DACAE-5D29-CAD8-1E27-5534F3381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61EB2A-6F14-F313-BD80-FC6AB130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365125"/>
            <a:ext cx="9753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走れます。お得な自動車はどっち？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C3F83C0-CA33-CD27-5697-40493DE3A10F}"/>
              </a:ext>
            </a:extLst>
          </p:cNvPr>
          <p:cNvSpPr txBox="1"/>
          <p:nvPr/>
        </p:nvSpPr>
        <p:spPr>
          <a:xfrm>
            <a:off x="838200" y="2346283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あなたは、何をもとにしてくらべますか？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5786F3-9589-EF48-B1C9-6290B0361BD0}"/>
              </a:ext>
            </a:extLst>
          </p:cNvPr>
          <p:cNvSpPr txBox="1"/>
          <p:nvPr/>
        </p:nvSpPr>
        <p:spPr>
          <a:xfrm>
            <a:off x="840411" y="3270611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BEF4135-D04A-A4AF-0CDE-331F211E1382}"/>
              </a:ext>
            </a:extLst>
          </p:cNvPr>
          <p:cNvSpPr txBox="1"/>
          <p:nvPr/>
        </p:nvSpPr>
        <p:spPr>
          <a:xfrm>
            <a:off x="840411" y="4194939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87045E-C588-2EE7-D865-D4AB47E3F1E7}"/>
              </a:ext>
            </a:extLst>
          </p:cNvPr>
          <p:cNvSpPr txBox="1"/>
          <p:nvPr/>
        </p:nvSpPr>
        <p:spPr>
          <a:xfrm>
            <a:off x="1486742" y="5113912"/>
            <a:ext cx="10443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のガソリンを使うかでくらべる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A482012-2C9C-3D0A-558A-45F3B94BD6B1}"/>
              </a:ext>
            </a:extLst>
          </p:cNvPr>
          <p:cNvSpPr txBox="1"/>
          <p:nvPr/>
        </p:nvSpPr>
        <p:spPr>
          <a:xfrm>
            <a:off x="840411" y="5113912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3E688E-15B8-4D60-CC9B-02B72A9DE4D8}"/>
              </a:ext>
            </a:extLst>
          </p:cNvPr>
          <p:cNvSpPr txBox="1"/>
          <p:nvPr/>
        </p:nvSpPr>
        <p:spPr>
          <a:xfrm>
            <a:off x="1486742" y="4194939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km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走れるかでくらべる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BB38BEA-4097-44CC-F660-6D6AABE7A4A1}"/>
              </a:ext>
            </a:extLst>
          </p:cNvPr>
          <p:cNvSpPr txBox="1"/>
          <p:nvPr/>
        </p:nvSpPr>
        <p:spPr>
          <a:xfrm>
            <a:off x="1486742" y="3259901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走れるかでくらべる</a:t>
            </a:r>
          </a:p>
        </p:txBody>
      </p:sp>
    </p:spTree>
    <p:extLst>
      <p:ext uri="{BB962C8B-B14F-4D97-AF65-F5344CB8AC3E}">
        <p14:creationId xmlns:p14="http://schemas.microsoft.com/office/powerpoint/2010/main" val="155850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6897B-D2DC-DB0D-4E5F-B3426E8B8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292D2C-5DE0-0B6D-D7AF-1E696C28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365125"/>
            <a:ext cx="9753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走れます。お得な自動車はどっち？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1E4F9A-29E8-D319-B81E-542624F11C28}"/>
              </a:ext>
            </a:extLst>
          </p:cNvPr>
          <p:cNvSpPr txBox="1"/>
          <p:nvPr/>
        </p:nvSpPr>
        <p:spPr>
          <a:xfrm>
            <a:off x="840411" y="2616247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FFE558E-50C2-3026-E191-41991D0924CE}"/>
              </a:ext>
            </a:extLst>
          </p:cNvPr>
          <p:cNvSpPr txBox="1"/>
          <p:nvPr/>
        </p:nvSpPr>
        <p:spPr>
          <a:xfrm>
            <a:off x="840411" y="3607164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0C68B4A-A1FC-8734-EE71-7FB1645F6290}"/>
              </a:ext>
            </a:extLst>
          </p:cNvPr>
          <p:cNvSpPr txBox="1"/>
          <p:nvPr/>
        </p:nvSpPr>
        <p:spPr>
          <a:xfrm>
            <a:off x="1486742" y="4608791"/>
            <a:ext cx="5564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800km÷50L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16km/L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6AC4E8-E554-020B-8711-8C3C79B3EB31}"/>
              </a:ext>
            </a:extLst>
          </p:cNvPr>
          <p:cNvSpPr txBox="1"/>
          <p:nvPr/>
        </p:nvSpPr>
        <p:spPr>
          <a:xfrm>
            <a:off x="840411" y="4608791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844B17D-C798-5801-ECF4-3B37ED49A5DB}"/>
              </a:ext>
            </a:extLst>
          </p:cNvPr>
          <p:cNvSpPr txBox="1"/>
          <p:nvPr/>
        </p:nvSpPr>
        <p:spPr>
          <a:xfrm>
            <a:off x="1486742" y="3607164"/>
            <a:ext cx="5564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700km÷35L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20km/L</a:t>
            </a:r>
            <a:endParaRPr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FF3B37-BEB0-2B6B-ED8B-076D436B50C7}"/>
              </a:ext>
            </a:extLst>
          </p:cNvPr>
          <p:cNvSpPr txBox="1"/>
          <p:nvPr/>
        </p:nvSpPr>
        <p:spPr>
          <a:xfrm>
            <a:off x="1486742" y="2605537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走れるかでくらべる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8912A5-9D01-54CB-1525-F8DE1C4F90D7}"/>
              </a:ext>
            </a:extLst>
          </p:cNvPr>
          <p:cNvSpPr txBox="1"/>
          <p:nvPr/>
        </p:nvSpPr>
        <p:spPr>
          <a:xfrm>
            <a:off x="3621301" y="5610418"/>
            <a:ext cx="7782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「リッター何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走る車です」という</a:t>
            </a:r>
          </a:p>
        </p:txBody>
      </p:sp>
      <p:sp>
        <p:nvSpPr>
          <p:cNvPr id="4" name="スマイル 3">
            <a:extLst>
              <a:ext uri="{FF2B5EF4-FFF2-40B4-BE49-F238E27FC236}">
                <a16:creationId xmlns:a16="http://schemas.microsoft.com/office/drawing/2014/main" id="{482B0840-9B3A-D3DF-1967-0A559BDFB8C9}"/>
              </a:ext>
            </a:extLst>
          </p:cNvPr>
          <p:cNvSpPr/>
          <p:nvPr/>
        </p:nvSpPr>
        <p:spPr>
          <a:xfrm>
            <a:off x="7512751" y="3603314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30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3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1C637-6A95-E57F-AB18-A43B0BAB3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247AF0-57F0-CD5F-773D-63C12F798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365125"/>
            <a:ext cx="9753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走れます。お得な自動車はどっち？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234FE7-0667-0C3F-5A7E-13FB9A726CAB}"/>
              </a:ext>
            </a:extLst>
          </p:cNvPr>
          <p:cNvSpPr txBox="1"/>
          <p:nvPr/>
        </p:nvSpPr>
        <p:spPr>
          <a:xfrm>
            <a:off x="840411" y="2616247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0A1281-C1CE-659C-0D05-D1C68F32D1D4}"/>
              </a:ext>
            </a:extLst>
          </p:cNvPr>
          <p:cNvSpPr txBox="1"/>
          <p:nvPr/>
        </p:nvSpPr>
        <p:spPr>
          <a:xfrm>
            <a:off x="840411" y="3607164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BB77C3-AA2F-6D85-4E0A-3FEC08D3F852}"/>
              </a:ext>
            </a:extLst>
          </p:cNvPr>
          <p:cNvSpPr txBox="1"/>
          <p:nvPr/>
        </p:nvSpPr>
        <p:spPr>
          <a:xfrm>
            <a:off x="1486742" y="5065991"/>
            <a:ext cx="8116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800÷10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3778AA-6DCC-2FAA-D243-2704BB088B21}"/>
              </a:ext>
            </a:extLst>
          </p:cNvPr>
          <p:cNvSpPr txBox="1"/>
          <p:nvPr/>
        </p:nvSpPr>
        <p:spPr>
          <a:xfrm>
            <a:off x="840411" y="5065991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1D70E14-2F5B-F5FC-3158-22F28CC8E0D1}"/>
              </a:ext>
            </a:extLst>
          </p:cNvPr>
          <p:cNvSpPr txBox="1"/>
          <p:nvPr/>
        </p:nvSpPr>
        <p:spPr>
          <a:xfrm>
            <a:off x="1486742" y="3607164"/>
            <a:ext cx="8577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700÷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100km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8F06176-3B65-43F9-5751-9866B21E9636}"/>
              </a:ext>
            </a:extLst>
          </p:cNvPr>
          <p:cNvSpPr txBox="1"/>
          <p:nvPr/>
        </p:nvSpPr>
        <p:spPr>
          <a:xfrm>
            <a:off x="1486742" y="2605537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km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走れるかでくらべる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66A8C7-95AA-98BF-DFB1-CC384125123B}"/>
              </a:ext>
            </a:extLst>
          </p:cNvPr>
          <p:cNvSpPr txBox="1"/>
          <p:nvPr/>
        </p:nvSpPr>
        <p:spPr>
          <a:xfrm>
            <a:off x="2443093" y="4367355"/>
            <a:ext cx="5681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の中に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が７こあるので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3C8171-0EC3-8E4F-C712-1B93563BA80D}"/>
              </a:ext>
            </a:extLst>
          </p:cNvPr>
          <p:cNvSpPr txBox="1"/>
          <p:nvPr/>
        </p:nvSpPr>
        <p:spPr>
          <a:xfrm>
            <a:off x="2443093" y="5764626"/>
            <a:ext cx="58512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の中に</a:t>
            </a:r>
            <a:r>
              <a:rPr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</a:t>
            </a:r>
            <a:r>
              <a:rPr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こあるので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4359FCBC-8948-C4D6-D5A6-32244052B442}"/>
              </a:ext>
            </a:extLst>
          </p:cNvPr>
          <p:cNvSpPr/>
          <p:nvPr/>
        </p:nvSpPr>
        <p:spPr>
          <a:xfrm>
            <a:off x="10382092" y="3609348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63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4" grpId="0"/>
      <p:bldP spid="5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778F6-2DE5-73D8-A82B-012FD235A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DBE7E-184D-9FCC-CF95-1C0B33BC4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365125"/>
            <a:ext cx="9753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の自動車は、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800km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走れます。お得な自動車はどっち？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4594F5-8116-4564-1CFA-2CEB165104BB}"/>
              </a:ext>
            </a:extLst>
          </p:cNvPr>
          <p:cNvSpPr txBox="1"/>
          <p:nvPr/>
        </p:nvSpPr>
        <p:spPr>
          <a:xfrm>
            <a:off x="840411" y="2616247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168E74-FC86-B1C3-8522-4355CAD9DD70}"/>
              </a:ext>
            </a:extLst>
          </p:cNvPr>
          <p:cNvSpPr txBox="1"/>
          <p:nvPr/>
        </p:nvSpPr>
        <p:spPr>
          <a:xfrm>
            <a:off x="840411" y="3607164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938950-A180-7333-6F33-38641E370FA7}"/>
              </a:ext>
            </a:extLst>
          </p:cNvPr>
          <p:cNvSpPr txBox="1"/>
          <p:nvPr/>
        </p:nvSpPr>
        <p:spPr>
          <a:xfrm>
            <a:off x="1486742" y="5065991"/>
            <a:ext cx="9248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6.25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100km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6.25L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使う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42F93C7-B9E5-E195-25C6-A962A0AF288B}"/>
              </a:ext>
            </a:extLst>
          </p:cNvPr>
          <p:cNvSpPr txBox="1"/>
          <p:nvPr/>
        </p:nvSpPr>
        <p:spPr>
          <a:xfrm>
            <a:off x="840411" y="5065991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30D772-1E3B-1D3A-8C9D-3F74F34B1D94}"/>
              </a:ext>
            </a:extLst>
          </p:cNvPr>
          <p:cNvSpPr txBox="1"/>
          <p:nvPr/>
        </p:nvSpPr>
        <p:spPr>
          <a:xfrm>
            <a:off x="1486742" y="3607164"/>
            <a:ext cx="773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35÷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７＝５　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100km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使う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B03952D-8511-9442-9475-A54D6680BBA9}"/>
              </a:ext>
            </a:extLst>
          </p:cNvPr>
          <p:cNvSpPr txBox="1"/>
          <p:nvPr/>
        </p:nvSpPr>
        <p:spPr>
          <a:xfrm>
            <a:off x="1486742" y="2605537"/>
            <a:ext cx="10443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100km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あたり何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のガソリンを使うかでくらべる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20EE4E-F7D4-449B-5465-E9EAAB90EE71}"/>
              </a:ext>
            </a:extLst>
          </p:cNvPr>
          <p:cNvSpPr txBox="1"/>
          <p:nvPr/>
        </p:nvSpPr>
        <p:spPr>
          <a:xfrm>
            <a:off x="2443093" y="4367355"/>
            <a:ext cx="5150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でわると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なので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AD2FB8-466F-B0CB-0F07-19043AF5123B}"/>
              </a:ext>
            </a:extLst>
          </p:cNvPr>
          <p:cNvSpPr txBox="1"/>
          <p:nvPr/>
        </p:nvSpPr>
        <p:spPr>
          <a:xfrm>
            <a:off x="2443093" y="5764626"/>
            <a:ext cx="5440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でわると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5L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なので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0C7A4483-D0E7-6D00-B1DA-13270228A7D4}"/>
              </a:ext>
            </a:extLst>
          </p:cNvPr>
          <p:cNvSpPr/>
          <p:nvPr/>
        </p:nvSpPr>
        <p:spPr>
          <a:xfrm>
            <a:off x="9304406" y="3560802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9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4" grpId="0"/>
      <p:bldP spid="5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A99A0-E4A4-74F7-29F1-00D2D3BEC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7A3B79-BB65-1D5F-D7B7-B942AFC32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65125"/>
            <a:ext cx="10504714" cy="229793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みのるさんは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en-US" altLang="ja-JP" sz="3600" b="0" i="0" kern="12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m</a:t>
            </a:r>
            <a:r>
              <a:rPr kumimoji="1" lang="en-US" altLang="ja-JP" sz="3600" b="0" i="0" kern="1200" baseline="300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2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の畑からじゃがいもが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63kg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。ゆたかさんは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</a:t>
            </a:r>
            <a:r>
              <a:rPr kumimoji="1" lang="en-US" altLang="ja-JP" sz="3600" b="0" i="0" kern="12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m</a:t>
            </a:r>
            <a:r>
              <a:rPr kumimoji="1" lang="en-US" altLang="ja-JP" sz="3600" b="0" i="0" kern="1200" baseline="300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2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の畑からじゃがいもが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108kg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とれました。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b="0" i="0" kern="12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m</a:t>
            </a:r>
            <a:r>
              <a:rPr kumimoji="1" lang="en-US" altLang="ja-JP" sz="3600" b="0" i="0" kern="1200" baseline="30000" dirty="0">
                <a:solidFill>
                  <a:schemeClr val="dk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2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あたりにとれるじゃがいもの量はどちらがどれだけ多いですか。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41E38A1-A0E0-4D26-87BA-9009657A9E44}"/>
              </a:ext>
            </a:extLst>
          </p:cNvPr>
          <p:cNvSpPr txBox="1"/>
          <p:nvPr/>
        </p:nvSpPr>
        <p:spPr>
          <a:xfrm>
            <a:off x="840411" y="3170250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み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FC75FDD-B9E5-FF73-6A4C-82345F454328}"/>
              </a:ext>
            </a:extLst>
          </p:cNvPr>
          <p:cNvSpPr txBox="1"/>
          <p:nvPr/>
        </p:nvSpPr>
        <p:spPr>
          <a:xfrm>
            <a:off x="840411" y="3989894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79B539E-C8C9-8FC7-031E-28A112F0F2B5}"/>
              </a:ext>
            </a:extLst>
          </p:cNvPr>
          <p:cNvSpPr txBox="1"/>
          <p:nvPr/>
        </p:nvSpPr>
        <p:spPr>
          <a:xfrm>
            <a:off x="529693" y="5685323"/>
            <a:ext cx="11473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 ゆたか ）さんの方が１</a:t>
            </a:r>
            <a:r>
              <a:rPr lang="en-US" altLang="ja-JP" sz="36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</a:t>
            </a:r>
            <a:r>
              <a:rPr lang="en-US" altLang="ja-JP" sz="3600" baseline="300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あたり（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0.09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kg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多い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18EDFCF-7E03-A09B-E538-603D05E8B9BB}"/>
              </a:ext>
            </a:extLst>
          </p:cNvPr>
          <p:cNvSpPr txBox="1"/>
          <p:nvPr/>
        </p:nvSpPr>
        <p:spPr>
          <a:xfrm>
            <a:off x="1486742" y="4035325"/>
            <a:ext cx="85539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108÷80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1.35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 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en-US" altLang="ja-JP" sz="36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</a:t>
            </a:r>
            <a:r>
              <a:rPr lang="en-US" altLang="ja-JP" sz="3600" baseline="300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1.35kg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B491557-B416-A23F-0E7C-421C5C451F9F}"/>
              </a:ext>
            </a:extLst>
          </p:cNvPr>
          <p:cNvSpPr txBox="1"/>
          <p:nvPr/>
        </p:nvSpPr>
        <p:spPr>
          <a:xfrm>
            <a:off x="1486742" y="3159540"/>
            <a:ext cx="8226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÷50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1.26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1</a:t>
            </a:r>
            <a:r>
              <a:rPr lang="en-US" altLang="ja-JP" sz="36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</a:t>
            </a:r>
            <a:r>
              <a:rPr lang="en-US" altLang="ja-JP" sz="3600" baseline="30000" dirty="0">
                <a:solidFill>
                  <a:schemeClr val="dk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1.26kg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905128D-7728-B9AE-3C5B-C664CF5AE20F}"/>
              </a:ext>
            </a:extLst>
          </p:cNvPr>
          <p:cNvSpPr txBox="1"/>
          <p:nvPr/>
        </p:nvSpPr>
        <p:spPr>
          <a:xfrm>
            <a:off x="1486742" y="4881284"/>
            <a:ext cx="4565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1.35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1.26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0.09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9AA1C3-2BFB-E748-F863-82D053736CA0}"/>
              </a:ext>
            </a:extLst>
          </p:cNvPr>
          <p:cNvSpPr/>
          <p:nvPr/>
        </p:nvSpPr>
        <p:spPr>
          <a:xfrm>
            <a:off x="1163576" y="5711682"/>
            <a:ext cx="1503424" cy="4761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B0F4B29-6995-CB3F-91CE-B0082EFD7E8B}"/>
              </a:ext>
            </a:extLst>
          </p:cNvPr>
          <p:cNvSpPr/>
          <p:nvPr/>
        </p:nvSpPr>
        <p:spPr>
          <a:xfrm>
            <a:off x="8449406" y="5711681"/>
            <a:ext cx="1369508" cy="4761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09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3" grpId="0"/>
      <p:bldP spid="4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8EE6E-440C-28BC-9880-CF05980D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7AEEE7-A138-F18D-BCB1-F7B56BAF6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23608"/>
          </a:xfrm>
        </p:spPr>
        <p:txBody>
          <a:bodyPr>
            <a:norm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単位量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EFA85D-5EFB-900D-368F-8DA606719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286" y="3145971"/>
            <a:ext cx="10439400" cy="2721430"/>
          </a:xfrm>
        </p:spPr>
        <p:txBody>
          <a:bodyPr>
            <a:normAutofit/>
          </a:bodyPr>
          <a:lstStyle/>
          <a:p>
            <a:endParaRPr kumimoji="1" lang="en-US" altLang="ja-JP" sz="3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lvl="1" algn="l"/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単位量という用語は重要ではありません。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1" algn="l"/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もとになる単位を使いこなせることが大事です。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1" algn="l"/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自由に使いこなせると素晴らしいです。</a:t>
            </a:r>
          </a:p>
        </p:txBody>
      </p:sp>
    </p:spTree>
    <p:extLst>
      <p:ext uri="{BB962C8B-B14F-4D97-AF65-F5344CB8AC3E}">
        <p14:creationId xmlns:p14="http://schemas.microsoft.com/office/powerpoint/2010/main" val="399300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C10A7F-E962-D7F6-ED0A-1514F76A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３つの部屋のこみぐあいをくらべよう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443588E-FE10-8355-6FB4-FEF14D3CD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863" y="1220517"/>
            <a:ext cx="9000224" cy="355328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89E603-4AAA-E2BD-0854-F46E8E44C0AA}"/>
              </a:ext>
            </a:extLst>
          </p:cNvPr>
          <p:cNvSpPr txBox="1"/>
          <p:nvPr/>
        </p:nvSpPr>
        <p:spPr>
          <a:xfrm>
            <a:off x="1159326" y="4839111"/>
            <a:ext cx="6064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室と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室はどちらがこんでる？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3533BF-6586-D6CF-A711-F59BADDEEE04}"/>
              </a:ext>
            </a:extLst>
          </p:cNvPr>
          <p:cNvSpPr txBox="1"/>
          <p:nvPr/>
        </p:nvSpPr>
        <p:spPr>
          <a:xfrm>
            <a:off x="1159326" y="5489200"/>
            <a:ext cx="95093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　部屋の広さ　）が同じなので</a:t>
            </a:r>
            <a:endParaRPr kumimoji="1"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　</a:t>
            </a:r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人数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）が多い（　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　）の方がこんでいる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84D6B4-2E15-98C5-2D8D-19D5CDA7EB60}"/>
              </a:ext>
            </a:extLst>
          </p:cNvPr>
          <p:cNvSpPr/>
          <p:nvPr/>
        </p:nvSpPr>
        <p:spPr>
          <a:xfrm>
            <a:off x="2002971" y="5489200"/>
            <a:ext cx="2177143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1060228-8E33-1652-A526-4EA2491173CE}"/>
              </a:ext>
            </a:extLst>
          </p:cNvPr>
          <p:cNvSpPr/>
          <p:nvPr/>
        </p:nvSpPr>
        <p:spPr>
          <a:xfrm>
            <a:off x="1997526" y="6005818"/>
            <a:ext cx="1066800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EABB06C-8FC9-A83B-441F-67EF04025541}"/>
              </a:ext>
            </a:extLst>
          </p:cNvPr>
          <p:cNvSpPr/>
          <p:nvPr/>
        </p:nvSpPr>
        <p:spPr>
          <a:xfrm>
            <a:off x="5562600" y="6005818"/>
            <a:ext cx="1066800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56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0843F-AA40-1F16-06A6-7EF84A440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852741-1B5A-E4C3-470D-3E438AB8B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３つの部屋のこみぐあいをくらべよう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F05C5FA-F067-D48C-606D-C57DFE6C5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863" y="1220517"/>
            <a:ext cx="9000224" cy="355328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86EB4E1-2798-21CD-3F8C-4B79C90BD39D}"/>
              </a:ext>
            </a:extLst>
          </p:cNvPr>
          <p:cNvSpPr txBox="1"/>
          <p:nvPr/>
        </p:nvSpPr>
        <p:spPr>
          <a:xfrm>
            <a:off x="1159326" y="4839111"/>
            <a:ext cx="6131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室と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C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室はどちらがこんでる？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F2F1CB-DB62-554C-972C-3357B9049903}"/>
              </a:ext>
            </a:extLst>
          </p:cNvPr>
          <p:cNvSpPr txBox="1"/>
          <p:nvPr/>
        </p:nvSpPr>
        <p:spPr>
          <a:xfrm>
            <a:off x="1159326" y="5489200"/>
            <a:ext cx="99197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　</a:t>
            </a:r>
            <a:r>
              <a:rPr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人数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）が同じなので</a:t>
            </a:r>
            <a:endParaRPr kumimoji="1"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　部屋　）がせまい（　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C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　）の方がこんでいる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1B1B59-E6B5-6E4F-7DB7-22D85522E53F}"/>
              </a:ext>
            </a:extLst>
          </p:cNvPr>
          <p:cNvSpPr/>
          <p:nvPr/>
        </p:nvSpPr>
        <p:spPr>
          <a:xfrm>
            <a:off x="1862117" y="5489200"/>
            <a:ext cx="1229425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6939C5D-5126-904D-2FFD-8D9DEAE6462B}"/>
              </a:ext>
            </a:extLst>
          </p:cNvPr>
          <p:cNvSpPr/>
          <p:nvPr/>
        </p:nvSpPr>
        <p:spPr>
          <a:xfrm>
            <a:off x="1862117" y="6005818"/>
            <a:ext cx="1066800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AACEAAC-E299-38FB-38E0-89CDC51DC0E0}"/>
              </a:ext>
            </a:extLst>
          </p:cNvPr>
          <p:cNvSpPr/>
          <p:nvPr/>
        </p:nvSpPr>
        <p:spPr>
          <a:xfrm>
            <a:off x="5917975" y="6005818"/>
            <a:ext cx="1066800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1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B7BB1-2C53-157B-F158-BE4608447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55C2DE-FCAB-111E-B7FA-4DAD9A06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３つの部屋のこみぐあいをくらべよう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E5ADF0-3181-EB09-EFEA-0C97583C35D7}"/>
              </a:ext>
            </a:extLst>
          </p:cNvPr>
          <p:cNvSpPr txBox="1"/>
          <p:nvPr/>
        </p:nvSpPr>
        <p:spPr>
          <a:xfrm>
            <a:off x="1159326" y="4839111"/>
            <a:ext cx="6117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室と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C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室はどちらがこんでる？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BE514DA-B1EE-0752-2AE7-F535D5CCE3A9}"/>
              </a:ext>
            </a:extLst>
          </p:cNvPr>
          <p:cNvSpPr txBox="1"/>
          <p:nvPr/>
        </p:nvSpPr>
        <p:spPr>
          <a:xfrm>
            <a:off x="1159326" y="5489200"/>
            <a:ext cx="103188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人分の（　部屋の広さ　）をくらべると</a:t>
            </a:r>
            <a:endParaRPr kumimoji="1"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 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 ）の方がせまいので（ 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 ）の方がこんでいる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AFFDE8D-2948-D81C-F526-5BD32E656AB0}"/>
              </a:ext>
            </a:extLst>
          </p:cNvPr>
          <p:cNvSpPr/>
          <p:nvPr/>
        </p:nvSpPr>
        <p:spPr>
          <a:xfrm>
            <a:off x="3429000" y="5489200"/>
            <a:ext cx="2177143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6F625BC-49EB-19D5-E388-7E34DFDA7A5E}"/>
              </a:ext>
            </a:extLst>
          </p:cNvPr>
          <p:cNvSpPr/>
          <p:nvPr/>
        </p:nvSpPr>
        <p:spPr>
          <a:xfrm>
            <a:off x="1785257" y="6016704"/>
            <a:ext cx="800097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019481F-5B75-2E38-A6EF-AD3ADC60CFFD}"/>
              </a:ext>
            </a:extLst>
          </p:cNvPr>
          <p:cNvSpPr/>
          <p:nvPr/>
        </p:nvSpPr>
        <p:spPr>
          <a:xfrm>
            <a:off x="6814062" y="6016704"/>
            <a:ext cx="800097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F6A6A7F-C7CB-980D-017E-FC6E5A8E0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029" y="1226296"/>
            <a:ext cx="8937171" cy="3528386"/>
          </a:xfrm>
          <a:prstGeom prst="rect">
            <a:avLst/>
          </a:prstGeom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2B1F98B-DFF3-4DDE-8BD9-0EDB74291ADC}"/>
              </a:ext>
            </a:extLst>
          </p:cNvPr>
          <p:cNvSpPr/>
          <p:nvPr/>
        </p:nvSpPr>
        <p:spPr>
          <a:xfrm>
            <a:off x="1785257" y="1589314"/>
            <a:ext cx="1230086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B89C210-EDDA-94E3-0DA5-44DD4013BCE7}"/>
              </a:ext>
            </a:extLst>
          </p:cNvPr>
          <p:cNvSpPr/>
          <p:nvPr/>
        </p:nvSpPr>
        <p:spPr>
          <a:xfrm>
            <a:off x="3015343" y="1589314"/>
            <a:ext cx="1284514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972F7BC-8772-1378-E2D9-A36E1B293A73}"/>
              </a:ext>
            </a:extLst>
          </p:cNvPr>
          <p:cNvSpPr/>
          <p:nvPr/>
        </p:nvSpPr>
        <p:spPr>
          <a:xfrm>
            <a:off x="8142514" y="1589314"/>
            <a:ext cx="1828799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756A07F-262F-6B48-B067-A58BF5215AFB}"/>
              </a:ext>
            </a:extLst>
          </p:cNvPr>
          <p:cNvSpPr/>
          <p:nvPr/>
        </p:nvSpPr>
        <p:spPr>
          <a:xfrm>
            <a:off x="8142514" y="2230418"/>
            <a:ext cx="1828799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9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5" grpId="0" animBg="1"/>
      <p:bldP spid="6" grpId="0" animBg="1"/>
      <p:bldP spid="7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799AC-7B8D-A06C-ED94-FE93A3405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D4574A-3874-6804-0357-4B3A0C2B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３つの部屋のこみぐあいをくらべよう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E74242B-D8CC-E434-C274-EC43D0ADFE2F}"/>
              </a:ext>
            </a:extLst>
          </p:cNvPr>
          <p:cNvSpPr txBox="1"/>
          <p:nvPr/>
        </p:nvSpPr>
        <p:spPr>
          <a:xfrm>
            <a:off x="1159326" y="4839111"/>
            <a:ext cx="765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</a:t>
            </a:r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、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室、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C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室で一番こんでいるのは？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4DAC75-DA00-DC9B-20D4-0350030759F6}"/>
              </a:ext>
            </a:extLst>
          </p:cNvPr>
          <p:cNvSpPr txBox="1"/>
          <p:nvPr/>
        </p:nvSpPr>
        <p:spPr>
          <a:xfrm>
            <a:off x="6950526" y="5508315"/>
            <a:ext cx="2789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 　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 ）室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4FFAC40-5E33-5F60-809D-E4F64AD35F19}"/>
              </a:ext>
            </a:extLst>
          </p:cNvPr>
          <p:cNvSpPr/>
          <p:nvPr/>
        </p:nvSpPr>
        <p:spPr>
          <a:xfrm>
            <a:off x="7742465" y="5508315"/>
            <a:ext cx="800097" cy="4761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E158010-F353-326F-BF80-3FA0274D0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029" y="1226296"/>
            <a:ext cx="8937171" cy="3528386"/>
          </a:xfrm>
          <a:prstGeom prst="rect">
            <a:avLst/>
          </a:prstGeom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8805D24-2A55-E2A3-F6F6-41591255A65F}"/>
              </a:ext>
            </a:extLst>
          </p:cNvPr>
          <p:cNvSpPr/>
          <p:nvPr/>
        </p:nvSpPr>
        <p:spPr>
          <a:xfrm>
            <a:off x="1785257" y="1589314"/>
            <a:ext cx="1230086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BCB6EE1-B86A-C5D8-EC78-092BFC107470}"/>
              </a:ext>
            </a:extLst>
          </p:cNvPr>
          <p:cNvSpPr/>
          <p:nvPr/>
        </p:nvSpPr>
        <p:spPr>
          <a:xfrm>
            <a:off x="3015343" y="1589314"/>
            <a:ext cx="1284514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E77A4E7-7543-89D2-25E2-BD4AE6981E12}"/>
              </a:ext>
            </a:extLst>
          </p:cNvPr>
          <p:cNvSpPr/>
          <p:nvPr/>
        </p:nvSpPr>
        <p:spPr>
          <a:xfrm>
            <a:off x="8142514" y="1589314"/>
            <a:ext cx="1828799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7058E72-1899-E0AB-3B9A-6DAA1A53EDDC}"/>
              </a:ext>
            </a:extLst>
          </p:cNvPr>
          <p:cNvSpPr/>
          <p:nvPr/>
        </p:nvSpPr>
        <p:spPr>
          <a:xfrm>
            <a:off x="8142514" y="2230418"/>
            <a:ext cx="1828799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02297DC0-9DBB-1A6C-640C-348737C6860D}"/>
              </a:ext>
            </a:extLst>
          </p:cNvPr>
          <p:cNvSpPr/>
          <p:nvPr/>
        </p:nvSpPr>
        <p:spPr>
          <a:xfrm>
            <a:off x="4980214" y="1589314"/>
            <a:ext cx="2465615" cy="61799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37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29FC2C-4A67-8FEA-AC1F-CF9CC38F7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まいコピーできます。より速くコピーできるのはどっち？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2D1262-0A3D-D83D-D637-03E1F5A391FC}"/>
              </a:ext>
            </a:extLst>
          </p:cNvPr>
          <p:cNvSpPr txBox="1"/>
          <p:nvPr/>
        </p:nvSpPr>
        <p:spPr>
          <a:xfrm>
            <a:off x="838200" y="2346283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あなたは、何をもとにしてくらべますか？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0267F18-33F6-F408-13B4-2593BBDDAD42}"/>
              </a:ext>
            </a:extLst>
          </p:cNvPr>
          <p:cNvSpPr txBox="1"/>
          <p:nvPr/>
        </p:nvSpPr>
        <p:spPr>
          <a:xfrm>
            <a:off x="840411" y="3270611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22D626-C20D-BEF6-5893-7C1FF6329EB0}"/>
              </a:ext>
            </a:extLst>
          </p:cNvPr>
          <p:cNvSpPr txBox="1"/>
          <p:nvPr/>
        </p:nvSpPr>
        <p:spPr>
          <a:xfrm>
            <a:off x="840411" y="4194939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12865B-AE98-01BD-5EA5-DDC6531B49AB}"/>
              </a:ext>
            </a:extLst>
          </p:cNvPr>
          <p:cNvSpPr txBox="1"/>
          <p:nvPr/>
        </p:nvSpPr>
        <p:spPr>
          <a:xfrm>
            <a:off x="1486742" y="5113912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３分あたり何枚コピーできるかをくらべる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FA1EA12-A1C9-6BFD-5505-A7D375E4EC81}"/>
              </a:ext>
            </a:extLst>
          </p:cNvPr>
          <p:cNvSpPr txBox="1"/>
          <p:nvPr/>
        </p:nvSpPr>
        <p:spPr>
          <a:xfrm>
            <a:off x="840411" y="5113912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724404-1DE9-7428-853F-C85E9419206C}"/>
              </a:ext>
            </a:extLst>
          </p:cNvPr>
          <p:cNvSpPr txBox="1"/>
          <p:nvPr/>
        </p:nvSpPr>
        <p:spPr>
          <a:xfrm>
            <a:off x="1486742" y="4194939"/>
            <a:ext cx="91486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分間コピーしたら何枚コピーできるか？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44C62D4-655E-A6CC-008C-70C564FB8349}"/>
              </a:ext>
            </a:extLst>
          </p:cNvPr>
          <p:cNvSpPr txBox="1"/>
          <p:nvPr/>
        </p:nvSpPr>
        <p:spPr>
          <a:xfrm>
            <a:off x="1486742" y="3259901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１分あたり何枚コピーできるかをくらべる</a:t>
            </a:r>
          </a:p>
        </p:txBody>
      </p:sp>
    </p:spTree>
    <p:extLst>
      <p:ext uri="{BB962C8B-B14F-4D97-AF65-F5344CB8AC3E}">
        <p14:creationId xmlns:p14="http://schemas.microsoft.com/office/powerpoint/2010/main" val="22885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5CD4A-9A64-543A-D6D0-AD25034BD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C775C3-7601-8E2D-32C4-F5AB51ED4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まいコピーできます。より速くコピーできるのはどっち？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15DEC0-CFBB-FF8D-9EA6-24ED179FBA9C}"/>
              </a:ext>
            </a:extLst>
          </p:cNvPr>
          <p:cNvSpPr txBox="1"/>
          <p:nvPr/>
        </p:nvSpPr>
        <p:spPr>
          <a:xfrm>
            <a:off x="840411" y="2356993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515DC11-47B6-2B03-F878-8BB09064D631}"/>
              </a:ext>
            </a:extLst>
          </p:cNvPr>
          <p:cNvSpPr txBox="1"/>
          <p:nvPr/>
        </p:nvSpPr>
        <p:spPr>
          <a:xfrm>
            <a:off x="840411" y="3300766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5B5A2A-9CBC-D2DB-1FA6-8A53FD359196}"/>
              </a:ext>
            </a:extLst>
          </p:cNvPr>
          <p:cNvSpPr txBox="1"/>
          <p:nvPr/>
        </p:nvSpPr>
        <p:spPr>
          <a:xfrm>
            <a:off x="1617851" y="3312183"/>
            <a:ext cx="7148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270÷15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9E76089-B231-5404-CC5F-48F36C2A5CD1}"/>
              </a:ext>
            </a:extLst>
          </p:cNvPr>
          <p:cNvSpPr txBox="1"/>
          <p:nvPr/>
        </p:nvSpPr>
        <p:spPr>
          <a:xfrm>
            <a:off x="1486742" y="2346283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１分あたり何枚コピーできるかをくらべる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0CB8A2-39EB-82E1-BF52-2DEE3DA5DEE6}"/>
              </a:ext>
            </a:extLst>
          </p:cNvPr>
          <p:cNvSpPr txBox="1"/>
          <p:nvPr/>
        </p:nvSpPr>
        <p:spPr>
          <a:xfrm>
            <a:off x="840411" y="5072425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62C46E-8FD7-B41A-5494-C2975ED16277}"/>
              </a:ext>
            </a:extLst>
          </p:cNvPr>
          <p:cNvSpPr txBox="1"/>
          <p:nvPr/>
        </p:nvSpPr>
        <p:spPr>
          <a:xfrm>
            <a:off x="3120079" y="4063297"/>
            <a:ext cx="7600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計算のコツ　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270÷30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9×2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F67F00-08F2-81F4-C3D7-586EFD715F1E}"/>
              </a:ext>
            </a:extLst>
          </p:cNvPr>
          <p:cNvSpPr txBox="1"/>
          <p:nvPr/>
        </p:nvSpPr>
        <p:spPr>
          <a:xfrm>
            <a:off x="1617851" y="5072424"/>
            <a:ext cx="7090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120÷6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14" name="スマイル 13">
            <a:extLst>
              <a:ext uri="{FF2B5EF4-FFF2-40B4-BE49-F238E27FC236}">
                <a16:creationId xmlns:a16="http://schemas.microsoft.com/office/drawing/2014/main" id="{08EEF754-A4E0-8553-80D4-72AC890287B4}"/>
              </a:ext>
            </a:extLst>
          </p:cNvPr>
          <p:cNvSpPr/>
          <p:nvPr/>
        </p:nvSpPr>
        <p:spPr>
          <a:xfrm>
            <a:off x="8765962" y="5029197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9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7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7A2E8-2489-6C0C-5E67-5BA04818C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E14AEE-BA24-DC37-0570-F76FD433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まいコピーできます。より速くコピーできるのはどっち？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0F8AEB-DAD8-94C9-82C0-E1639A25B44B}"/>
              </a:ext>
            </a:extLst>
          </p:cNvPr>
          <p:cNvSpPr txBox="1"/>
          <p:nvPr/>
        </p:nvSpPr>
        <p:spPr>
          <a:xfrm>
            <a:off x="840411" y="2356993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0019F3-1D16-D046-B6F7-2DCD8D86FCA2}"/>
              </a:ext>
            </a:extLst>
          </p:cNvPr>
          <p:cNvSpPr txBox="1"/>
          <p:nvPr/>
        </p:nvSpPr>
        <p:spPr>
          <a:xfrm>
            <a:off x="840411" y="3300766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A1CFDF-323F-6B70-1F18-F37BBA409681}"/>
              </a:ext>
            </a:extLst>
          </p:cNvPr>
          <p:cNvSpPr txBox="1"/>
          <p:nvPr/>
        </p:nvSpPr>
        <p:spPr>
          <a:xfrm>
            <a:off x="1617851" y="3312183"/>
            <a:ext cx="5647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分は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分の２倍なので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DF1A66A-8DE4-0E1A-99E2-CA34A278121B}"/>
              </a:ext>
            </a:extLst>
          </p:cNvPr>
          <p:cNvSpPr txBox="1"/>
          <p:nvPr/>
        </p:nvSpPr>
        <p:spPr>
          <a:xfrm>
            <a:off x="1486742" y="2346283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分間コピーしたら何枚コピーできるか？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DC5F48-A95F-ADBE-72AC-D64E4AFDAB88}"/>
              </a:ext>
            </a:extLst>
          </p:cNvPr>
          <p:cNvSpPr txBox="1"/>
          <p:nvPr/>
        </p:nvSpPr>
        <p:spPr>
          <a:xfrm>
            <a:off x="840411" y="4943548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19F0FA-C72C-65B0-BB09-F8D9C0B74C32}"/>
              </a:ext>
            </a:extLst>
          </p:cNvPr>
          <p:cNvSpPr txBox="1"/>
          <p:nvPr/>
        </p:nvSpPr>
        <p:spPr>
          <a:xfrm>
            <a:off x="1617851" y="4943548"/>
            <a:ext cx="5563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分は６分の５倍なので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70B6E8-14F8-8600-45FB-D5DFF67BDB16}"/>
              </a:ext>
            </a:extLst>
          </p:cNvPr>
          <p:cNvSpPr txBox="1"/>
          <p:nvPr/>
        </p:nvSpPr>
        <p:spPr>
          <a:xfrm>
            <a:off x="1617851" y="4106524"/>
            <a:ext cx="7936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270×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026985-B8A2-95FE-629F-FDC39454AE5C}"/>
              </a:ext>
            </a:extLst>
          </p:cNvPr>
          <p:cNvSpPr txBox="1"/>
          <p:nvPr/>
        </p:nvSpPr>
        <p:spPr>
          <a:xfrm>
            <a:off x="1617851" y="5780572"/>
            <a:ext cx="7936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120×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CECD9B57-9810-A7DA-813F-5FCB5DFC5928}"/>
              </a:ext>
            </a:extLst>
          </p:cNvPr>
          <p:cNvSpPr/>
          <p:nvPr/>
        </p:nvSpPr>
        <p:spPr>
          <a:xfrm>
            <a:off x="9794263" y="5677633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5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5" grpId="0"/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F878E-087C-BB13-E176-2C7599364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68B585-78F8-2170-D1F6-538DE7D28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161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のコピー機は、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分で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まいコピーできます。より速くコピーできるのはどっち？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258A2EA-CFC9-16B0-8F47-3FEB9F211FFB}"/>
              </a:ext>
            </a:extLst>
          </p:cNvPr>
          <p:cNvSpPr txBox="1"/>
          <p:nvPr/>
        </p:nvSpPr>
        <p:spPr>
          <a:xfrm>
            <a:off x="840411" y="2356993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7B9AB0-2ACA-7E99-D39B-FAF265C07F6D}"/>
              </a:ext>
            </a:extLst>
          </p:cNvPr>
          <p:cNvSpPr txBox="1"/>
          <p:nvPr/>
        </p:nvSpPr>
        <p:spPr>
          <a:xfrm>
            <a:off x="840411" y="3300766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0DD1E6C-726A-7F49-74ED-CC330AB0A62C}"/>
              </a:ext>
            </a:extLst>
          </p:cNvPr>
          <p:cNvSpPr txBox="1"/>
          <p:nvPr/>
        </p:nvSpPr>
        <p:spPr>
          <a:xfrm>
            <a:off x="1617851" y="4115359"/>
            <a:ext cx="7359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270÷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３分あたり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0FD0A75-D854-C0D9-4ED9-FBA7E0A9A644}"/>
              </a:ext>
            </a:extLst>
          </p:cNvPr>
          <p:cNvSpPr txBox="1"/>
          <p:nvPr/>
        </p:nvSpPr>
        <p:spPr>
          <a:xfrm>
            <a:off x="1486742" y="2346283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３分あたり何枚コピーできるかをくらべる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3C79C39-D76E-80E7-6FD3-24CC7E67FC96}"/>
              </a:ext>
            </a:extLst>
          </p:cNvPr>
          <p:cNvSpPr txBox="1"/>
          <p:nvPr/>
        </p:nvSpPr>
        <p:spPr>
          <a:xfrm>
            <a:off x="840411" y="4918536"/>
            <a:ext cx="646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91EDED-1E90-10A4-8D05-0B91333DAA06}"/>
              </a:ext>
            </a:extLst>
          </p:cNvPr>
          <p:cNvSpPr txBox="1"/>
          <p:nvPr/>
        </p:nvSpPr>
        <p:spPr>
          <a:xfrm>
            <a:off x="1617851" y="5564867"/>
            <a:ext cx="7090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120÷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２＝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分あたり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CD8E63-D542-D648-985C-90435605F32E}"/>
              </a:ext>
            </a:extLst>
          </p:cNvPr>
          <p:cNvSpPr txBox="1"/>
          <p:nvPr/>
        </p:nvSpPr>
        <p:spPr>
          <a:xfrm>
            <a:off x="1617851" y="3312183"/>
            <a:ext cx="6099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分の中に３分は５こあるので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C9F520-C21B-1DFE-B6DE-4C9CA624F3FA}"/>
              </a:ext>
            </a:extLst>
          </p:cNvPr>
          <p:cNvSpPr txBox="1"/>
          <p:nvPr/>
        </p:nvSpPr>
        <p:spPr>
          <a:xfrm>
            <a:off x="1617851" y="4943548"/>
            <a:ext cx="6002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６分の中に３分は２こあるので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28FED979-A689-0618-1778-647510C8E376}"/>
              </a:ext>
            </a:extLst>
          </p:cNvPr>
          <p:cNvSpPr/>
          <p:nvPr/>
        </p:nvSpPr>
        <p:spPr>
          <a:xfrm>
            <a:off x="8839363" y="5561269"/>
            <a:ext cx="646331" cy="646331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75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5" grpId="0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999</Words>
  <Application>Microsoft Office PowerPoint</Application>
  <PresentationFormat>ワイド画面</PresentationFormat>
  <Paragraphs>123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UD デジタル 教科書体 NP-B</vt:lpstr>
      <vt:lpstr>UD デジタル 教科書体 NP-R</vt:lpstr>
      <vt:lpstr>游ゴシック</vt:lpstr>
      <vt:lpstr>游ゴシック Light</vt:lpstr>
      <vt:lpstr>Arial</vt:lpstr>
      <vt:lpstr>Office テーマ</vt:lpstr>
      <vt:lpstr>単位量</vt:lpstr>
      <vt:lpstr>３つの部屋のこみぐあいをくらべよう</vt:lpstr>
      <vt:lpstr>３つの部屋のこみぐあいをくらべよう</vt:lpstr>
      <vt:lpstr>３つの部屋のこみぐあいをくらべよう</vt:lpstr>
      <vt:lpstr>３つの部屋のこみぐあいをくらべよう</vt:lpstr>
      <vt:lpstr>Aのコピー機は、15分で270まい Bのコピー機は、6分で120まいコピーできます。より速くコピーできるのはどっち？</vt:lpstr>
      <vt:lpstr>Aのコピー機は、15分で270まい Bのコピー機は、6分で120まいコピーできます。より速くコピーできるのはどっち？</vt:lpstr>
      <vt:lpstr>Aのコピー機は、15分で270まい Bのコピー機は、6分で120まいコピーできます。より速くコピーできるのはどっち？</vt:lpstr>
      <vt:lpstr>Aのコピー機は、15分で270まい Bのコピー機は、6分で120まいコピーできます。より速くコピーできるのはどっち？</vt:lpstr>
      <vt:lpstr>Aのノートは10さつで1200円、 Bのノートは８さつで1000円です。 １さつあたりのねだんは、 どちらがどれだけ安いですか。</vt:lpstr>
      <vt:lpstr>１km2あたりの人口を人口密度といいます</vt:lpstr>
      <vt:lpstr>Aの自動車は、35Lのガソリンで700km Bの自動車は、50Lのガソリンで800km 走れます。お得な自動車はどっち？</vt:lpstr>
      <vt:lpstr>Aの自動車は、35Lのガソリンで700km Bの自動車は、50Lのガソリンで800km 走れます。お得な自動車はどっち？</vt:lpstr>
      <vt:lpstr>Aの自動車は、35Lのガソリンで700km Bの自動車は、50Lのガソリンで800km 走れます。お得な自動車はどっち？</vt:lpstr>
      <vt:lpstr>Aの自動車は、35Lのガソリンで700km Bの自動車は、50Lのガソリンで800km 走れます。お得な自動車はどっち？</vt:lpstr>
      <vt:lpstr>みのるさんは50m2の畑からじゃがいもが63kg。ゆたかさんは80m2の畑からじゃがいもが108kgとれました。1m2あたりにとれるじゃがいもの量はどちらがどれだけ多いですか。</vt:lpstr>
      <vt:lpstr>単位量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tutomu ito</dc:creator>
  <cp:lastModifiedBy>tutomu ito</cp:lastModifiedBy>
  <cp:revision>13</cp:revision>
  <dcterms:created xsi:type="dcterms:W3CDTF">2024-11-16T03:16:28Z</dcterms:created>
  <dcterms:modified xsi:type="dcterms:W3CDTF">2024-11-16T13:02:48Z</dcterms:modified>
</cp:coreProperties>
</file>