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456" r:id="rId2"/>
    <p:sldId id="482" r:id="rId3"/>
    <p:sldId id="384" r:id="rId4"/>
    <p:sldId id="484" r:id="rId5"/>
    <p:sldId id="485" r:id="rId6"/>
    <p:sldId id="407" r:id="rId7"/>
    <p:sldId id="486" r:id="rId8"/>
    <p:sldId id="396" r:id="rId9"/>
    <p:sldId id="461" r:id="rId10"/>
    <p:sldId id="459" r:id="rId11"/>
    <p:sldId id="397" r:id="rId12"/>
    <p:sldId id="511" r:id="rId13"/>
    <p:sldId id="410" r:id="rId14"/>
    <p:sldId id="401" r:id="rId15"/>
    <p:sldId id="385" r:id="rId16"/>
    <p:sldId id="475" r:id="rId17"/>
    <p:sldId id="488" r:id="rId18"/>
    <p:sldId id="398" r:id="rId19"/>
    <p:sldId id="386" r:id="rId20"/>
    <p:sldId id="399" r:id="rId21"/>
    <p:sldId id="463" r:id="rId22"/>
    <p:sldId id="441" r:id="rId23"/>
    <p:sldId id="507" r:id="rId24"/>
    <p:sldId id="502" r:id="rId25"/>
    <p:sldId id="492" r:id="rId26"/>
    <p:sldId id="439" r:id="rId27"/>
    <p:sldId id="493" r:id="rId28"/>
    <p:sldId id="512" r:id="rId29"/>
    <p:sldId id="430" r:id="rId30"/>
    <p:sldId id="400" r:id="rId31"/>
    <p:sldId id="508" r:id="rId32"/>
    <p:sldId id="509" r:id="rId33"/>
    <p:sldId id="503" r:id="rId34"/>
    <p:sldId id="472" r:id="rId35"/>
    <p:sldId id="473" r:id="rId36"/>
    <p:sldId id="368" r:id="rId37"/>
    <p:sldId id="510" r:id="rId38"/>
    <p:sldId id="504" r:id="rId39"/>
    <p:sldId id="450" r:id="rId40"/>
    <p:sldId id="494" r:id="rId41"/>
    <p:sldId id="402" r:id="rId42"/>
    <p:sldId id="452" r:id="rId43"/>
    <p:sldId id="465" r:id="rId44"/>
    <p:sldId id="413" r:id="rId45"/>
    <p:sldId id="367" r:id="rId46"/>
    <p:sldId id="505" r:id="rId47"/>
    <p:sldId id="389" r:id="rId48"/>
    <p:sldId id="369" r:id="rId49"/>
    <p:sldId id="506" r:id="rId50"/>
    <p:sldId id="498" r:id="rId51"/>
    <p:sldId id="499" r:id="rId52"/>
    <p:sldId id="500" r:id="rId53"/>
    <p:sldId id="457" r:id="rId54"/>
  </p:sldIdLst>
  <p:sldSz cx="12192000" cy="6858000"/>
  <p:notesSz cx="6858000" cy="9144000"/>
  <p:embeddedFontLst>
    <p:embeddedFont>
      <p:font typeface="Cambria Math" panose="02040503050406030204" pitchFamily="18" charset="0"/>
      <p:regular r:id="rId57"/>
    </p:embeddedFont>
    <p:embeddedFont>
      <p:font typeface="UD デジタル 教科書体 NP-B" panose="02020700000000000000" pitchFamily="18" charset="-128"/>
      <p:bold r:id="rId58"/>
    </p:embeddedFont>
    <p:embeddedFont>
      <p:font typeface="游ゴシック" panose="020B0400000000000000" pitchFamily="50" charset="-128"/>
      <p:regular r:id="rId59"/>
      <p:bold r:id="rId60"/>
    </p:embeddedFont>
    <p:embeddedFont>
      <p:font typeface="游ゴシック Light" panose="020B0300000000000000" pitchFamily="50" charset="-128"/>
      <p:regular r:id="rId61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CCFFFF"/>
    <a:srgbClr val="FFCCFF"/>
    <a:srgbClr val="FF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49" autoAdjust="0"/>
  </p:normalViewPr>
  <p:slideViewPr>
    <p:cSldViewPr snapToGrid="0" showGuides="1">
      <p:cViewPr varScale="1">
        <p:scale>
          <a:sx n="57" d="100"/>
          <a:sy n="57" d="100"/>
        </p:scale>
        <p:origin x="992" y="36"/>
      </p:cViewPr>
      <p:guideLst>
        <p:guide orient="horz" pos="2069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95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30F7D5D-2A38-4B7E-B866-8D0F0905AC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9B747B-C5EB-42F1-874B-06F804DFB6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7731F-C95E-45CC-87D6-5783B5FFAB53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AC4C6A7-F571-4DAF-8027-A0FB713089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C8876F9-0EA9-499E-82BF-3B7DE674DF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8D6EF-A353-426B-94FC-B8BBD07FC9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611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6A90D-4A3F-45E6-B6F4-E80321A35D3A}" type="datetimeFigureOut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802-AD99-41A1-A003-C51D9689D7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12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715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87F68-240F-3590-5378-063DDCB97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918E553-BEDA-8925-1D96-72AE2E944A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894F7C6-8A88-D91E-2116-15D5AF5CA8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144C0D-F542-3DC7-0328-B7FDC3E15F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6024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D735D-5EB1-C9B5-41C9-F0C1AF10D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E277CF7-8535-F6A1-91EF-677FD991D3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F3CDC95-3310-85C5-63C6-13C2AE48B4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B631EE-7D8B-2214-3994-46D89A92D6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72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051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EB328-DC5E-D1AB-E84E-09FED983B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ECB9B80-2599-B04E-A435-8D3F739B22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1B68976-689F-6510-0FB1-C1CF60838C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152917-5151-CED6-021E-4B1E646903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613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教科書はいつも同じ図や線分図に落とし込むので、子どもの創造性が育たない。問題問題でどう解けるかを考えるのが面白いところ。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743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教科書はいつも同じ図や線分図に落とし込むので、子どもの創造性が育たない。問題問題でどう解けるかを考えるのが面白いところ。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005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9607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647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F55F7-5D98-183E-2D4E-D44C500B5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8D60A11-26AC-2B6D-01DC-920EB644F8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9E3E153-DA36-804E-3404-3D6E5FD6F6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010D73-87A4-E45D-5A8E-E20886F790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4535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35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640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04805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EDD41-BFE8-426D-65E8-97F1545EE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F43C8EF-4945-2509-556F-58F4712C2A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0564111-CC7D-EFA4-7228-36F919BDC6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A02692-F3E9-1EAD-37DC-D4A0B3009C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845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7820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何を求めるのかがはっきり分かるようになることが大事。公式だけ覚えた子どもは中身が分からない。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113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944B3-FAB9-54F2-297E-C730FEBF3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936638C-7660-920B-2E72-BA60E028DC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E91E481-4340-4EF1-DBD5-FF8EB2C03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何を求めるのかがはっきり分かるようになることが大事。公式だけ覚えた子どもは中身が分からない。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9C5654-83B7-1D57-E59B-52AB1069FD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636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93260-CFE4-2885-7886-4F3F36A83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E73B269-A485-E196-4F19-AD0357B4AC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77F9081-2BA1-A11D-7444-93B844B6C5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何を求めるのかがはっきり分かるようになることが大事。公式だけ覚えた子どもは中身が分からない。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3A3F26-2D94-422F-4C0B-48E453397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791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906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02AB0-2213-F4DC-2439-76D0801A8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732E359-ED5C-5A54-E3B0-F23DA46160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C81CA9A-95F4-B5B2-AAF9-4B6132678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2BF0A4-200E-1254-9982-35EE74C76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924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E6EAC-A8EC-5D9D-35B3-EA1146178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CAD27D8-F1C2-BF08-C7D0-9F9CF444A3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EA1315F-D1BF-24FC-8D38-B6FDFE9EBF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F62326-0AE2-37D0-CAD9-40F94F20E6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175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40802-AD99-41A1-A003-C51D9689D758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60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C71C41-6588-418F-9A71-284E5C0C1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EA875E4-CD96-4B48-9BC3-9D64E7DB3F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1C7815-4D62-42B0-B672-CF601536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D7C36-CADF-45AC-A6A4-E4016BC2183E}" type="datetime1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64D8B1-A1E5-4281-92EA-FC6F82E97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B8ECA6-CE07-4724-B0DA-58BBA067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409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28198-29C3-41C7-B3BC-87C835DB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D84A5F2-13F3-4453-AC98-1017F41F8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7EF3A2-976B-4659-850D-33174B83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722B5-0B77-415F-A9A9-A86DC0760FCE}" type="datetime1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80B15F-E452-4379-8E60-FDC8A9C3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0AA31D-2C07-449B-8C95-EDC76D1A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40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5AF55DC-32D5-4A19-BD49-F6294A06B3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8D36121-4145-48DD-AD22-B956777BA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B1C09D-509C-4AE8-9362-21CF2AE8C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708B-8B1B-4998-99D6-B1D196687957}" type="datetime1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50AB39-74D3-40D4-A9CB-18C8750E7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086A70-1058-4C01-BCDC-E15AA0A1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874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5B17EF-7537-4C5A-A674-004EED4D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CC0BC85-217F-44BB-9012-3163E697B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33EB0-0ED0-47CA-BA8B-93965595A1E2}" type="datetime1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B163163-4AE1-4478-8B10-EFC7D24FC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0EAD28-F6ED-4992-BDE6-5CA1D067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13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EB1214-0020-426E-ACD0-EED91655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489729-7888-441E-99AF-8214A5284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4CD7D9-CB63-4B05-BD4D-BFE6B28E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7FCC-0CEC-4EC0-A011-B3CF6FE5BC19}" type="datetime1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D84F41-C1F8-4236-A656-A54FFA422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7FB9B4-4AA1-472C-BE51-5CD129AB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59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E090E2-4E5E-4690-A652-42F5E8BE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160568-C865-453F-8F49-6AD2DD7EB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32F116-D5FA-4063-A340-47C65190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35B15-380A-45DE-ADFA-F6A382F259AB}" type="datetime1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8D840E-6666-4E3C-9419-29083EFCA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73D4FE-B1F0-47D1-B819-E0273C2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73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6A2FD4-2503-444A-B5B1-958B85980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2B1AC7-7998-432E-8992-0E62FE4EC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570CF62-8CE8-47E7-9CE7-9C12E8C3C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FF7FC7-6BE7-4A10-BF2D-61339558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34A2-6622-43A9-BEC9-04C24C3FE357}" type="datetime1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EA4348-5A52-4C50-A42F-A12804B7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D162FE-5C45-4D3F-B472-F9F296DB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11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B76E74-A982-4E18-873E-7EFFF06D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329B9A-8C7B-4B3D-B6ED-30A8B3968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4627412-94E9-4AEC-AACE-A722731BD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EC4311C-2FAA-4E2B-9576-D7275514C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05F4637-EF44-4FC8-BD17-FCB831D59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EDAAAA6-A4A8-4C11-A664-473A66F74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463CE-1411-4105-B964-3814A2B5DC1D}" type="datetime1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CEFF089-B13F-4090-A71F-8412ED159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36A973A-9264-421A-AE4A-4418B630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14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6EF52D-4A16-440A-BFDC-561EF47D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F89FF02-D935-446E-AFA0-C46FA9B23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0220-096A-4DD7-971D-109B239C0200}" type="datetime1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DFCADC2-00D8-42E5-BDAC-A16C7290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CD889C9-26C0-49AF-892B-8662EB96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70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50382C3-8820-42BF-9E62-8B11A4CD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ADFA-C254-4E77-A4D3-BA5E71220EDE}" type="datetime1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BAB1BAC-F489-48F2-A64B-3CBD0F112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4E0BFF-58C0-4F49-87E6-6714C9F56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91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AC3C19-6CAA-41E7-B0A3-F8F57074E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271B2A-2D54-4706-A505-858DCA348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D44EA88-2194-415A-A168-9A45EE7F1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7A22A9-1D91-41E3-917B-2BAF3D86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8EEE5-60FD-4B93-A165-E4D20BD04AA6}" type="datetime1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FF915E-994C-4AC7-BEE0-21575CAA1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EEC29D-7DDD-4CFB-93A7-142B4331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32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ADFE18-1F13-464E-8F63-949E2248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62B540F-6175-447A-984B-8408AE46B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153BC9-9EA0-4FE4-ACD7-02D8F1B38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99CBC22-F6C6-43AC-A087-931F22680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C21C-13BA-48CB-B6B4-2F8096528AA8}" type="datetime1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AA2B86-15FD-4C74-ABF3-4063890A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6A13140-5C81-4136-9A74-42F3E4D3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32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9415803-7416-42E1-A7B0-1A89DD4A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7912BB-F395-4218-92E6-2556E2238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B921F5-0AD9-4F6A-8508-62777CB3E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33EB0-0ED0-47CA-BA8B-93965595A1E2}" type="datetime1">
              <a:rPr kumimoji="1" lang="ja-JP" altLang="en-US" smtClean="0"/>
              <a:t>2025/8/5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28AB9F-093C-46E2-B723-4EE613CC2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810AF2-9C19-445B-927D-15BAD522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A733-5BE5-4D6B-B32C-8766D70350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15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0E370-9B4D-478C-A9A7-D7BAC0D0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940" y="1021626"/>
            <a:ext cx="9144000" cy="1643515"/>
          </a:xfrm>
        </p:spPr>
        <p:txBody>
          <a:bodyPr>
            <a:noAutofit/>
          </a:bodyPr>
          <a:lstStyle/>
          <a:p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５年生 割合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F4F70A-D5AC-4811-B162-C8E418F53A0D}"/>
              </a:ext>
            </a:extLst>
          </p:cNvPr>
          <p:cNvSpPr txBox="1"/>
          <p:nvPr/>
        </p:nvSpPr>
        <p:spPr>
          <a:xfrm>
            <a:off x="1282390" y="3017591"/>
            <a:ext cx="93225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割合の基礎で学んだ内容と、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分数の通分や約分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の考え方も使っていきましょう。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3166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部分円 7">
            <a:extLst>
              <a:ext uri="{FF2B5EF4-FFF2-40B4-BE49-F238E27FC236}">
                <a16:creationId xmlns:a16="http://schemas.microsoft.com/office/drawing/2014/main" id="{7E6994AE-8716-4FD2-A31A-24F20581ACE4}"/>
              </a:ext>
            </a:extLst>
          </p:cNvPr>
          <p:cNvSpPr/>
          <p:nvPr/>
        </p:nvSpPr>
        <p:spPr>
          <a:xfrm>
            <a:off x="6504809" y="2323771"/>
            <a:ext cx="2824333" cy="2824333"/>
          </a:xfrm>
          <a:prstGeom prst="pie">
            <a:avLst>
              <a:gd name="adj1" fmla="val 16308193"/>
              <a:gd name="adj2" fmla="val 971104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部分円 5">
            <a:extLst>
              <a:ext uri="{FF2B5EF4-FFF2-40B4-BE49-F238E27FC236}">
                <a16:creationId xmlns:a16="http://schemas.microsoft.com/office/drawing/2014/main" id="{E3D6D306-0A00-40D1-9A24-AACE4E9F1395}"/>
              </a:ext>
            </a:extLst>
          </p:cNvPr>
          <p:cNvSpPr/>
          <p:nvPr/>
        </p:nvSpPr>
        <p:spPr>
          <a:xfrm>
            <a:off x="2448814" y="2230803"/>
            <a:ext cx="2917301" cy="2917301"/>
          </a:xfrm>
          <a:prstGeom prst="pie">
            <a:avLst>
              <a:gd name="adj1" fmla="val 16282699"/>
              <a:gd name="adj2" fmla="val 2716142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E3E97FA-E0AD-494E-8512-2C41561D7046}"/>
              </a:ext>
            </a:extLst>
          </p:cNvPr>
          <p:cNvSpPr txBox="1"/>
          <p:nvPr/>
        </p:nvSpPr>
        <p:spPr>
          <a:xfrm>
            <a:off x="964324" y="1014239"/>
            <a:ext cx="10263351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与えられた割合を使って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一部分を求める</a:t>
            </a:r>
            <a:endParaRPr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D861C3C3-317D-4D43-855A-6A1ED7D24D63}"/>
              </a:ext>
            </a:extLst>
          </p:cNvPr>
          <p:cNvSpPr/>
          <p:nvPr/>
        </p:nvSpPr>
        <p:spPr>
          <a:xfrm>
            <a:off x="2486696" y="2230803"/>
            <a:ext cx="2917301" cy="291730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C7B0825D-111E-45A5-9E4B-364359DFDDE0}"/>
              </a:ext>
            </a:extLst>
          </p:cNvPr>
          <p:cNvSpPr/>
          <p:nvPr/>
        </p:nvSpPr>
        <p:spPr>
          <a:xfrm>
            <a:off x="6542691" y="2323772"/>
            <a:ext cx="2824333" cy="282433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6C035B-8390-4AAB-A9E5-CD967E32FF4C}"/>
              </a:ext>
            </a:extLst>
          </p:cNvPr>
          <p:cNvSpPr txBox="1"/>
          <p:nvPr/>
        </p:nvSpPr>
        <p:spPr>
          <a:xfrm>
            <a:off x="7264455" y="5399828"/>
            <a:ext cx="1724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CE692E-F1DA-4185-983E-6130D648F8E9}"/>
              </a:ext>
            </a:extLst>
          </p:cNvPr>
          <p:cNvSpPr txBox="1"/>
          <p:nvPr/>
        </p:nvSpPr>
        <p:spPr>
          <a:xfrm>
            <a:off x="2874964" y="5399827"/>
            <a:ext cx="2052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2866066-2129-E4B9-841B-BAEC936CC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100" y="3246300"/>
            <a:ext cx="982916" cy="100231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6D27D20-228D-F1CC-D7BF-8CCB9E247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686" y="2844857"/>
            <a:ext cx="982916" cy="100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11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D0E8AA-6BBB-42E8-A446-28DF13C0C566}"/>
              </a:ext>
            </a:extLst>
          </p:cNvPr>
          <p:cNvSpPr txBox="1"/>
          <p:nvPr/>
        </p:nvSpPr>
        <p:spPr>
          <a:xfrm>
            <a:off x="1282261" y="489476"/>
            <a:ext cx="8699137" cy="19389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学校の敷地は、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8000m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で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敷地全体の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(60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運動場です。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運動場の面積は何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 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ですか。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85CF145-C763-46B9-AFCE-0D183EC533AB}"/>
              </a:ext>
            </a:extLst>
          </p:cNvPr>
          <p:cNvSpPr txBox="1"/>
          <p:nvPr/>
        </p:nvSpPr>
        <p:spPr>
          <a:xfrm>
            <a:off x="771192" y="2788385"/>
            <a:ext cx="1093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ポイントは、運動場は学校の敷地より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狭い・広い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E445E8-FCA3-400B-8A43-031E0F014A1B}"/>
              </a:ext>
            </a:extLst>
          </p:cNvPr>
          <p:cNvSpPr txBox="1"/>
          <p:nvPr/>
        </p:nvSpPr>
        <p:spPr>
          <a:xfrm>
            <a:off x="6739756" y="4235622"/>
            <a:ext cx="230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4800m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A9522D-A756-4D30-9257-159ABDE5B90E}"/>
              </a:ext>
            </a:extLst>
          </p:cNvPr>
          <p:cNvSpPr txBox="1"/>
          <p:nvPr/>
        </p:nvSpPr>
        <p:spPr>
          <a:xfrm>
            <a:off x="1317821" y="4253444"/>
            <a:ext cx="4659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8000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×0.6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4800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9BFAF47-CEF4-4937-B8D1-C20F89D7B7A2}"/>
              </a:ext>
            </a:extLst>
          </p:cNvPr>
          <p:cNvSpPr txBox="1"/>
          <p:nvPr/>
        </p:nvSpPr>
        <p:spPr>
          <a:xfrm>
            <a:off x="5809591" y="1815276"/>
            <a:ext cx="43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A12236B-FE71-4ADC-B5E0-349FE1DD861F}"/>
              </a:ext>
            </a:extLst>
          </p:cNvPr>
          <p:cNvSpPr txBox="1"/>
          <p:nvPr/>
        </p:nvSpPr>
        <p:spPr>
          <a:xfrm>
            <a:off x="6739756" y="427922"/>
            <a:ext cx="43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45B525C-BE5D-4F3D-BB1B-493A93DA6C75}"/>
              </a:ext>
            </a:extLst>
          </p:cNvPr>
          <p:cNvSpPr txBox="1"/>
          <p:nvPr/>
        </p:nvSpPr>
        <p:spPr>
          <a:xfrm>
            <a:off x="1317821" y="3527737"/>
            <a:ext cx="9556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運動場の面積は、学校の敷地の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倍なので 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0B8CBA7-AEAF-454C-855C-F767633744CF}"/>
              </a:ext>
            </a:extLst>
          </p:cNvPr>
          <p:cNvSpPr txBox="1"/>
          <p:nvPr/>
        </p:nvSpPr>
        <p:spPr>
          <a:xfrm>
            <a:off x="8461690" y="4099383"/>
            <a:ext cx="43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70E5B93-1F30-41FC-A4C0-78EE8A50D913}"/>
              </a:ext>
            </a:extLst>
          </p:cNvPr>
          <p:cNvSpPr txBox="1"/>
          <p:nvPr/>
        </p:nvSpPr>
        <p:spPr>
          <a:xfrm>
            <a:off x="1317821" y="5811071"/>
            <a:ext cx="3746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800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×6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4800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F8C8A20-C839-424D-B6D7-187A9151894D}"/>
              </a:ext>
            </a:extLst>
          </p:cNvPr>
          <p:cNvSpPr txBox="1"/>
          <p:nvPr/>
        </p:nvSpPr>
        <p:spPr>
          <a:xfrm>
            <a:off x="10198175" y="1815276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181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スマイル 3">
            <a:extLst>
              <a:ext uri="{FF2B5EF4-FFF2-40B4-BE49-F238E27FC236}">
                <a16:creationId xmlns:a16="http://schemas.microsoft.com/office/drawing/2014/main" id="{A6937F05-52C5-CA7D-1016-62B548591DDA}"/>
              </a:ext>
            </a:extLst>
          </p:cNvPr>
          <p:cNvSpPr/>
          <p:nvPr/>
        </p:nvSpPr>
        <p:spPr>
          <a:xfrm>
            <a:off x="617368" y="3568728"/>
            <a:ext cx="542906" cy="542906"/>
          </a:xfrm>
          <a:prstGeom prst="smileyFace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64CCF4A5-DACC-FD06-EA8A-923B36B290B2}"/>
              </a:ext>
            </a:extLst>
          </p:cNvPr>
          <p:cNvSpPr/>
          <p:nvPr/>
        </p:nvSpPr>
        <p:spPr>
          <a:xfrm>
            <a:off x="8749862" y="2666656"/>
            <a:ext cx="1231536" cy="7723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A1B57F6-B211-8587-5CE8-15239027CE5B}"/>
              </a:ext>
            </a:extLst>
          </p:cNvPr>
          <p:cNvSpPr txBox="1"/>
          <p:nvPr/>
        </p:nvSpPr>
        <p:spPr>
          <a:xfrm>
            <a:off x="1317821" y="5000868"/>
            <a:ext cx="10390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学校の敷地の面積の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800m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なので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スマイル 7">
            <a:extLst>
              <a:ext uri="{FF2B5EF4-FFF2-40B4-BE49-F238E27FC236}">
                <a16:creationId xmlns:a16="http://schemas.microsoft.com/office/drawing/2014/main" id="{C583A0EC-737F-1B99-E7A0-4E936DC55C4D}"/>
              </a:ext>
            </a:extLst>
          </p:cNvPr>
          <p:cNvSpPr/>
          <p:nvPr/>
        </p:nvSpPr>
        <p:spPr>
          <a:xfrm>
            <a:off x="617368" y="4998872"/>
            <a:ext cx="542906" cy="542906"/>
          </a:xfrm>
          <a:prstGeom prst="smileyFace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B2FA50C-79E3-E66C-407F-C3071A80E8A1}"/>
              </a:ext>
            </a:extLst>
          </p:cNvPr>
          <p:cNvSpPr txBox="1"/>
          <p:nvPr/>
        </p:nvSpPr>
        <p:spPr>
          <a:xfrm>
            <a:off x="9764621" y="4953932"/>
            <a:ext cx="43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43F377E-FD61-97F5-1498-89107A31E057}"/>
              </a:ext>
            </a:extLst>
          </p:cNvPr>
          <p:cNvSpPr txBox="1"/>
          <p:nvPr/>
        </p:nvSpPr>
        <p:spPr>
          <a:xfrm>
            <a:off x="6739756" y="5766114"/>
            <a:ext cx="230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4800m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A7D32A1-2D47-786D-8488-26FE0A84445A}"/>
              </a:ext>
            </a:extLst>
          </p:cNvPr>
          <p:cNvSpPr txBox="1"/>
          <p:nvPr/>
        </p:nvSpPr>
        <p:spPr>
          <a:xfrm>
            <a:off x="8461690" y="5629875"/>
            <a:ext cx="43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CBE878C-7D50-3057-BBE1-CCEB91B1D376}"/>
              </a:ext>
            </a:extLst>
          </p:cNvPr>
          <p:cNvSpPr/>
          <p:nvPr/>
        </p:nvSpPr>
        <p:spPr>
          <a:xfrm>
            <a:off x="7838422" y="3494838"/>
            <a:ext cx="1005262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CA8D476-97E2-4C55-DA92-4795096EB7BD}"/>
              </a:ext>
            </a:extLst>
          </p:cNvPr>
          <p:cNvSpPr/>
          <p:nvPr/>
        </p:nvSpPr>
        <p:spPr>
          <a:xfrm>
            <a:off x="8360368" y="4943597"/>
            <a:ext cx="1005262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28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4" grpId="0"/>
      <p:bldP spid="5" grpId="0" animBg="1"/>
      <p:bldP spid="17" grpId="0"/>
      <p:bldP spid="18" grpId="0"/>
      <p:bldP spid="1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7E179-AAFF-0DCB-221B-D32FBF3E2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DCFEB6D-6186-A381-7FF8-506121A8D1AC}"/>
              </a:ext>
            </a:extLst>
          </p:cNvPr>
          <p:cNvSpPr txBox="1"/>
          <p:nvPr/>
        </p:nvSpPr>
        <p:spPr>
          <a:xfrm>
            <a:off x="888821" y="489476"/>
            <a:ext cx="10518877" cy="206210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学校の敷地は、</a:t>
            </a:r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8000m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で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敷地全体の</a:t>
            </a:r>
            <a:r>
              <a:rPr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(60</a:t>
            </a:r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運動場です。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運動場の面積は何</a:t>
            </a:r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  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ですか。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＜分数のかけ算を先に習っていれば次のことが分かる＞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61E1C78-D9BB-A438-6345-FEC3AA526299}"/>
              </a:ext>
            </a:extLst>
          </p:cNvPr>
          <p:cNvSpPr txBox="1"/>
          <p:nvPr/>
        </p:nvSpPr>
        <p:spPr>
          <a:xfrm>
            <a:off x="6739756" y="3837799"/>
            <a:ext cx="230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4800m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56614A8-B95A-A9C8-B3B5-3CEE4904F090}"/>
                  </a:ext>
                </a:extLst>
              </p:cNvPr>
              <p:cNvSpPr txBox="1"/>
              <p:nvPr/>
            </p:nvSpPr>
            <p:spPr>
              <a:xfrm>
                <a:off x="1317821" y="3560701"/>
                <a:ext cx="5022944" cy="1054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6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8000</a:t>
                </a:r>
                <a:r>
                  <a:rPr lang="en-US" altLang="ja-JP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×</a:t>
                </a:r>
                <a:r>
                  <a:rPr lang="ja-JP" altLang="en-US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a:rPr lang="ja-JP" alt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36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4800</a:t>
                </a: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856614A8-B95A-A9C8-B3B5-3CEE4904F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821" y="3560701"/>
                <a:ext cx="5022944" cy="1054841"/>
              </a:xfrm>
              <a:prstGeom prst="rect">
                <a:avLst/>
              </a:prstGeom>
              <a:blipFill>
                <a:blip r:embed="rId2"/>
                <a:stretch>
                  <a:fillRect l="-3641" b="-86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31486FA-7136-362D-E006-7B337A0F1125}"/>
              </a:ext>
            </a:extLst>
          </p:cNvPr>
          <p:cNvSpPr txBox="1"/>
          <p:nvPr/>
        </p:nvSpPr>
        <p:spPr>
          <a:xfrm>
            <a:off x="4493748" y="1399207"/>
            <a:ext cx="433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1C65BD3-90E6-0F59-8CE8-6A892904866F}"/>
              </a:ext>
            </a:extLst>
          </p:cNvPr>
          <p:cNvSpPr txBox="1"/>
          <p:nvPr/>
        </p:nvSpPr>
        <p:spPr>
          <a:xfrm>
            <a:off x="5631829" y="489476"/>
            <a:ext cx="433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EF50A35-3ABE-255D-251B-ACBED371296F}"/>
                  </a:ext>
                </a:extLst>
              </p:cNvPr>
              <p:cNvSpPr txBox="1"/>
              <p:nvPr/>
            </p:nvSpPr>
            <p:spPr>
              <a:xfrm>
                <a:off x="1317821" y="2680009"/>
                <a:ext cx="9556358" cy="1054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運動場の面積は、学校の敷地の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r>
                  <a:rPr lang="ja-JP" altLang="en-US" sz="36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倍なので </a:t>
                </a:r>
                <a:endParaRPr lang="en-US" altLang="ja-JP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EF50A35-3ABE-255D-251B-ACBED3712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821" y="2680009"/>
                <a:ext cx="9556358" cy="1054841"/>
              </a:xfrm>
              <a:prstGeom prst="rect">
                <a:avLst/>
              </a:prstGeom>
              <a:blipFill>
                <a:blip r:embed="rId3"/>
                <a:stretch>
                  <a:fillRect l="-1913" r="-1020" b="-86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8115896-D08C-B68F-AD59-ECDD8AA2463D}"/>
              </a:ext>
            </a:extLst>
          </p:cNvPr>
          <p:cNvSpPr txBox="1"/>
          <p:nvPr/>
        </p:nvSpPr>
        <p:spPr>
          <a:xfrm>
            <a:off x="8461690" y="3735948"/>
            <a:ext cx="43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FAE1843-F54B-50E7-15D8-C9C345C23573}"/>
              </a:ext>
            </a:extLst>
          </p:cNvPr>
          <p:cNvSpPr txBox="1"/>
          <p:nvPr/>
        </p:nvSpPr>
        <p:spPr>
          <a:xfrm>
            <a:off x="1317821" y="5811071"/>
            <a:ext cx="3746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800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4800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A86DBB4-89E9-DBFC-48D6-00270692DB79}"/>
              </a:ext>
            </a:extLst>
          </p:cNvPr>
          <p:cNvSpPr txBox="1"/>
          <p:nvPr/>
        </p:nvSpPr>
        <p:spPr>
          <a:xfrm>
            <a:off x="10569007" y="1520527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181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スマイル 3">
            <a:extLst>
              <a:ext uri="{FF2B5EF4-FFF2-40B4-BE49-F238E27FC236}">
                <a16:creationId xmlns:a16="http://schemas.microsoft.com/office/drawing/2014/main" id="{AEF86379-9505-0C7B-0E9E-8E26CC412726}"/>
              </a:ext>
            </a:extLst>
          </p:cNvPr>
          <p:cNvSpPr/>
          <p:nvPr/>
        </p:nvSpPr>
        <p:spPr>
          <a:xfrm>
            <a:off x="617368" y="2967471"/>
            <a:ext cx="542906" cy="542906"/>
          </a:xfrm>
          <a:prstGeom prst="smileyFace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4B455AA-6CF0-0086-9C7B-F6F87F50BAD8}"/>
              </a:ext>
            </a:extLst>
          </p:cNvPr>
          <p:cNvSpPr txBox="1"/>
          <p:nvPr/>
        </p:nvSpPr>
        <p:spPr>
          <a:xfrm>
            <a:off x="1317821" y="4660378"/>
            <a:ext cx="10390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を約分したとみれば、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割分を出していることが分かる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スマイル 7">
            <a:extLst>
              <a:ext uri="{FF2B5EF4-FFF2-40B4-BE49-F238E27FC236}">
                <a16:creationId xmlns:a16="http://schemas.microsoft.com/office/drawing/2014/main" id="{D1581133-FA3B-CE0B-08F3-C0032D551996}"/>
              </a:ext>
            </a:extLst>
          </p:cNvPr>
          <p:cNvSpPr/>
          <p:nvPr/>
        </p:nvSpPr>
        <p:spPr>
          <a:xfrm>
            <a:off x="617368" y="4717636"/>
            <a:ext cx="542906" cy="542906"/>
          </a:xfrm>
          <a:prstGeom prst="smileyFace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95B30F3-B2E2-C895-2CA0-C110EEB18379}"/>
              </a:ext>
            </a:extLst>
          </p:cNvPr>
          <p:cNvSpPr txBox="1"/>
          <p:nvPr/>
        </p:nvSpPr>
        <p:spPr>
          <a:xfrm>
            <a:off x="6739756" y="5766114"/>
            <a:ext cx="230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4800m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EC38582-5C4C-1901-41F9-6900EAE0A5AD}"/>
              </a:ext>
            </a:extLst>
          </p:cNvPr>
          <p:cNvSpPr txBox="1"/>
          <p:nvPr/>
        </p:nvSpPr>
        <p:spPr>
          <a:xfrm>
            <a:off x="8461690" y="5629875"/>
            <a:ext cx="43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4302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3" grpId="0"/>
      <p:bldP spid="14" grpId="0"/>
      <p:bldP spid="7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C2C55B2-F817-4D71-99D1-0BC9E8ABDB9C}"/>
              </a:ext>
            </a:extLst>
          </p:cNvPr>
          <p:cNvSpPr txBox="1"/>
          <p:nvPr/>
        </p:nvSpPr>
        <p:spPr>
          <a:xfrm>
            <a:off x="944597" y="434616"/>
            <a:ext cx="7889396" cy="19389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オレンジジュース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350mL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があり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果汁を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(2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含んでいます。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mL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の果汁を含んでいますか。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B5E79C6-4664-4792-89DE-44E52975B6D5}"/>
                  </a:ext>
                </a:extLst>
              </p:cNvPr>
              <p:cNvSpPr txBox="1"/>
              <p:nvPr/>
            </p:nvSpPr>
            <p:spPr>
              <a:xfrm>
                <a:off x="2035673" y="4701847"/>
                <a:ext cx="339521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4000" dirty="0" smtClean="0">
                        <a:solidFill>
                          <a:srgbClr val="FF0000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350</m:t>
                    </m:r>
                    <m:r>
                      <m:rPr>
                        <m:nor/>
                      </m:rPr>
                      <a:rPr lang="en-US" altLang="ja-JP" sz="4000" dirty="0" smtClean="0">
                        <a:solidFill>
                          <a:schemeClr val="accent6"/>
                        </a:solidFill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÷</m:t>
                    </m:r>
                  </m:oMath>
                </a14:m>
                <a:r>
                  <a:rPr lang="en-US" altLang="ja-JP" sz="40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5</a:t>
                </a:r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70</a:t>
                </a:r>
                <a:endParaRPr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B5E79C6-4664-4792-89DE-44E52975B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673" y="4701847"/>
                <a:ext cx="3395212" cy="615553"/>
              </a:xfrm>
              <a:prstGeom prst="rect">
                <a:avLst/>
              </a:prstGeom>
              <a:blipFill>
                <a:blip r:embed="rId2"/>
                <a:stretch>
                  <a:fillRect t="-23762" r="-2513" b="-504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0FC6FC-1766-4D6D-895F-496299BCBE2F}"/>
              </a:ext>
            </a:extLst>
          </p:cNvPr>
          <p:cNvSpPr txBox="1"/>
          <p:nvPr/>
        </p:nvSpPr>
        <p:spPr>
          <a:xfrm>
            <a:off x="961698" y="2640124"/>
            <a:ext cx="5974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全体の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倍が果汁なので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2D70CF1-0DD0-45DB-90C8-98B5BCA552FB}"/>
              </a:ext>
            </a:extLst>
          </p:cNvPr>
          <p:cNvSpPr txBox="1"/>
          <p:nvPr/>
        </p:nvSpPr>
        <p:spPr>
          <a:xfrm>
            <a:off x="961695" y="4016256"/>
            <a:ext cx="10891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でわると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になるので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95B84A-1D17-427D-B0C0-2168DD0CCF4B}"/>
              </a:ext>
            </a:extLst>
          </p:cNvPr>
          <p:cNvSpPr txBox="1"/>
          <p:nvPr/>
        </p:nvSpPr>
        <p:spPr>
          <a:xfrm>
            <a:off x="6811418" y="4701847"/>
            <a:ext cx="1946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70mL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E5FA85D-71C8-43E1-BC49-35FA0D697CA6}"/>
              </a:ext>
            </a:extLst>
          </p:cNvPr>
          <p:cNvSpPr txBox="1"/>
          <p:nvPr/>
        </p:nvSpPr>
        <p:spPr>
          <a:xfrm>
            <a:off x="1966397" y="3269110"/>
            <a:ext cx="3937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350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×0.2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E45C701-ABBC-458E-A54E-164CD2455DEE}"/>
              </a:ext>
            </a:extLst>
          </p:cNvPr>
          <p:cNvSpPr txBox="1"/>
          <p:nvPr/>
        </p:nvSpPr>
        <p:spPr>
          <a:xfrm>
            <a:off x="6811418" y="3266339"/>
            <a:ext cx="1799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70mL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C605E38-9D45-49AB-ABA1-1685C16EC472}"/>
              </a:ext>
            </a:extLst>
          </p:cNvPr>
          <p:cNvSpPr/>
          <p:nvPr/>
        </p:nvSpPr>
        <p:spPr>
          <a:xfrm>
            <a:off x="9695793" y="530315"/>
            <a:ext cx="1473652" cy="66260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BF2D35F-6D7B-43DE-9B4B-6475FE3E0AAE}"/>
              </a:ext>
            </a:extLst>
          </p:cNvPr>
          <p:cNvSpPr/>
          <p:nvPr/>
        </p:nvSpPr>
        <p:spPr>
          <a:xfrm>
            <a:off x="9695793" y="1192923"/>
            <a:ext cx="1473652" cy="66260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0A1391E-59AE-441E-925F-78578FD37647}"/>
              </a:ext>
            </a:extLst>
          </p:cNvPr>
          <p:cNvSpPr/>
          <p:nvPr/>
        </p:nvSpPr>
        <p:spPr>
          <a:xfrm>
            <a:off x="9695793" y="1855971"/>
            <a:ext cx="1473652" cy="66260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2EAFE40-B99E-4A6A-8A03-EE65E4971129}"/>
              </a:ext>
            </a:extLst>
          </p:cNvPr>
          <p:cNvSpPr/>
          <p:nvPr/>
        </p:nvSpPr>
        <p:spPr>
          <a:xfrm>
            <a:off x="9695793" y="2518186"/>
            <a:ext cx="1473652" cy="66260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0315E8E-A2C2-48C6-BCDC-D218EFE2A001}"/>
              </a:ext>
            </a:extLst>
          </p:cNvPr>
          <p:cNvSpPr/>
          <p:nvPr/>
        </p:nvSpPr>
        <p:spPr>
          <a:xfrm>
            <a:off x="9695793" y="3180902"/>
            <a:ext cx="1473652" cy="6626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C8B303B-F12D-4084-9627-6141035DBC53}"/>
              </a:ext>
            </a:extLst>
          </p:cNvPr>
          <p:cNvSpPr txBox="1"/>
          <p:nvPr/>
        </p:nvSpPr>
        <p:spPr>
          <a:xfrm>
            <a:off x="9773752" y="3245793"/>
            <a:ext cx="13177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lang="ja-JP" altLang="en-US" sz="3600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8A2EEC9-3311-4983-8FAE-7890ED831E50}"/>
              </a:ext>
            </a:extLst>
          </p:cNvPr>
          <p:cNvSpPr txBox="1"/>
          <p:nvPr/>
        </p:nvSpPr>
        <p:spPr>
          <a:xfrm>
            <a:off x="9773752" y="2543698"/>
            <a:ext cx="13177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lang="ja-JP" altLang="en-US" sz="36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951C71E-BC87-4744-898B-4D93A0A3D080}"/>
              </a:ext>
            </a:extLst>
          </p:cNvPr>
          <p:cNvSpPr txBox="1"/>
          <p:nvPr/>
        </p:nvSpPr>
        <p:spPr>
          <a:xfrm>
            <a:off x="9773752" y="1897367"/>
            <a:ext cx="13177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lang="ja-JP" altLang="en-US" sz="36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E731969-6F6D-4DA3-AED7-C2AAA318B28D}"/>
              </a:ext>
            </a:extLst>
          </p:cNvPr>
          <p:cNvSpPr txBox="1"/>
          <p:nvPr/>
        </p:nvSpPr>
        <p:spPr>
          <a:xfrm>
            <a:off x="9773752" y="1234319"/>
            <a:ext cx="13177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lang="ja-JP" altLang="en-US" sz="36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B9E57CA-D7E8-4256-8342-925DFB57BE92}"/>
              </a:ext>
            </a:extLst>
          </p:cNvPr>
          <p:cNvSpPr txBox="1"/>
          <p:nvPr/>
        </p:nvSpPr>
        <p:spPr>
          <a:xfrm>
            <a:off x="9567513" y="587988"/>
            <a:ext cx="1679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lang="ja-JP" altLang="en-US" sz="3600" dirty="0"/>
          </a:p>
        </p:txBody>
      </p:sp>
      <p:sp>
        <p:nvSpPr>
          <p:cNvPr id="4" name="スマイル 3">
            <a:extLst>
              <a:ext uri="{FF2B5EF4-FFF2-40B4-BE49-F238E27FC236}">
                <a16:creationId xmlns:a16="http://schemas.microsoft.com/office/drawing/2014/main" id="{599A860F-14BC-C982-0DE1-C61989B804FA}"/>
              </a:ext>
            </a:extLst>
          </p:cNvPr>
          <p:cNvSpPr/>
          <p:nvPr/>
        </p:nvSpPr>
        <p:spPr>
          <a:xfrm>
            <a:off x="338587" y="2647123"/>
            <a:ext cx="542906" cy="542906"/>
          </a:xfrm>
          <a:prstGeom prst="smileyFace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マイル 6">
            <a:extLst>
              <a:ext uri="{FF2B5EF4-FFF2-40B4-BE49-F238E27FC236}">
                <a16:creationId xmlns:a16="http://schemas.microsoft.com/office/drawing/2014/main" id="{A22CBCFA-9B74-5287-7324-E6DAB92BFEFC}"/>
              </a:ext>
            </a:extLst>
          </p:cNvPr>
          <p:cNvSpPr/>
          <p:nvPr/>
        </p:nvSpPr>
        <p:spPr>
          <a:xfrm>
            <a:off x="338587" y="4067968"/>
            <a:ext cx="542906" cy="542906"/>
          </a:xfrm>
          <a:prstGeom prst="smileyFace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マイル 8">
            <a:extLst>
              <a:ext uri="{FF2B5EF4-FFF2-40B4-BE49-F238E27FC236}">
                <a16:creationId xmlns:a16="http://schemas.microsoft.com/office/drawing/2014/main" id="{3CC2523A-F9A3-83CD-61A6-12219B9AE419}"/>
              </a:ext>
            </a:extLst>
          </p:cNvPr>
          <p:cNvSpPr/>
          <p:nvPr/>
        </p:nvSpPr>
        <p:spPr>
          <a:xfrm>
            <a:off x="338587" y="5367425"/>
            <a:ext cx="542906" cy="542906"/>
          </a:xfrm>
          <a:prstGeom prst="smileyFace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7C86DD1-E21B-A9F2-034F-0717F8C81BBF}"/>
              </a:ext>
            </a:extLst>
          </p:cNvPr>
          <p:cNvSpPr txBox="1"/>
          <p:nvPr/>
        </p:nvSpPr>
        <p:spPr>
          <a:xfrm>
            <a:off x="961698" y="5353561"/>
            <a:ext cx="8449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ｍ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とすぐわかるので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DA0E00C-847B-7795-CAC7-D2A1A38BE399}"/>
              </a:ext>
            </a:extLst>
          </p:cNvPr>
          <p:cNvSpPr txBox="1"/>
          <p:nvPr/>
        </p:nvSpPr>
        <p:spPr>
          <a:xfrm>
            <a:off x="1966398" y="5945537"/>
            <a:ext cx="312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5168548-5D3B-B312-E8AD-78250415EE4D}"/>
              </a:ext>
            </a:extLst>
          </p:cNvPr>
          <p:cNvSpPr txBox="1"/>
          <p:nvPr/>
        </p:nvSpPr>
        <p:spPr>
          <a:xfrm>
            <a:off x="6811418" y="5942766"/>
            <a:ext cx="1799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70mL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876306B-0E69-C006-B978-89133D22127A}"/>
              </a:ext>
            </a:extLst>
          </p:cNvPr>
          <p:cNvSpPr/>
          <p:nvPr/>
        </p:nvSpPr>
        <p:spPr>
          <a:xfrm>
            <a:off x="2474685" y="2571491"/>
            <a:ext cx="1005262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F9824A4-68B9-436D-F629-73DA24375E61}"/>
              </a:ext>
            </a:extLst>
          </p:cNvPr>
          <p:cNvSpPr/>
          <p:nvPr/>
        </p:nvSpPr>
        <p:spPr>
          <a:xfrm>
            <a:off x="4425623" y="3954771"/>
            <a:ext cx="670484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6A1375A-54EC-21EE-414E-FCBC766CFED2}"/>
              </a:ext>
            </a:extLst>
          </p:cNvPr>
          <p:cNvSpPr/>
          <p:nvPr/>
        </p:nvSpPr>
        <p:spPr>
          <a:xfrm>
            <a:off x="3884033" y="5315712"/>
            <a:ext cx="844084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81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8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D0E8AA-6BBB-42E8-A446-28DF13C0C566}"/>
              </a:ext>
            </a:extLst>
          </p:cNvPr>
          <p:cNvSpPr txBox="1"/>
          <p:nvPr/>
        </p:nvSpPr>
        <p:spPr>
          <a:xfrm>
            <a:off x="1282261" y="621314"/>
            <a:ext cx="9627476" cy="19389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こどもの体は、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成分の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70%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が水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だそうです。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体重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40kg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のこどもの体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には、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水分が何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含まれていますか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85CF145-C763-46B9-AFCE-0D183EC533AB}"/>
              </a:ext>
            </a:extLst>
          </p:cNvPr>
          <p:cNvSpPr txBox="1"/>
          <p:nvPr/>
        </p:nvSpPr>
        <p:spPr>
          <a:xfrm>
            <a:off x="1269274" y="3554069"/>
            <a:ext cx="10305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こどもの体の水分量は体重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40kg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倍なので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E445E8-FCA3-400B-8A43-031E0F014A1B}"/>
              </a:ext>
            </a:extLst>
          </p:cNvPr>
          <p:cNvSpPr txBox="1"/>
          <p:nvPr/>
        </p:nvSpPr>
        <p:spPr>
          <a:xfrm>
            <a:off x="2057398" y="5678473"/>
            <a:ext cx="2469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A9522D-A756-4D30-9257-159ABDE5B90E}"/>
              </a:ext>
            </a:extLst>
          </p:cNvPr>
          <p:cNvSpPr txBox="1"/>
          <p:nvPr/>
        </p:nvSpPr>
        <p:spPr>
          <a:xfrm>
            <a:off x="2057399" y="4290986"/>
            <a:ext cx="3284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BF4F263-3853-454B-B7A8-89EB97441F2C}"/>
              </a:ext>
            </a:extLst>
          </p:cNvPr>
          <p:cNvSpPr txBox="1"/>
          <p:nvPr/>
        </p:nvSpPr>
        <p:spPr>
          <a:xfrm>
            <a:off x="6228521" y="4290986"/>
            <a:ext cx="1441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28kg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4DB22B3-394A-4A5D-A623-CB79410BF3DF}"/>
              </a:ext>
            </a:extLst>
          </p:cNvPr>
          <p:cNvSpPr txBox="1"/>
          <p:nvPr/>
        </p:nvSpPr>
        <p:spPr>
          <a:xfrm>
            <a:off x="1269274" y="2830670"/>
            <a:ext cx="10136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体の水分量は体重の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40kg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より（多い・少ない）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0B5F513-5B81-7FE7-068C-AA656AE4E3ED}"/>
              </a:ext>
            </a:extLst>
          </p:cNvPr>
          <p:cNvSpPr txBox="1"/>
          <p:nvPr/>
        </p:nvSpPr>
        <p:spPr>
          <a:xfrm>
            <a:off x="9947074" y="2095290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186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951B10A5-8CCD-4FC5-35B1-C984F927DDCB}"/>
              </a:ext>
            </a:extLst>
          </p:cNvPr>
          <p:cNvSpPr/>
          <p:nvPr/>
        </p:nvSpPr>
        <p:spPr>
          <a:xfrm>
            <a:off x="9138053" y="2692137"/>
            <a:ext cx="1879351" cy="8233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マイル 6">
            <a:extLst>
              <a:ext uri="{FF2B5EF4-FFF2-40B4-BE49-F238E27FC236}">
                <a16:creationId xmlns:a16="http://schemas.microsoft.com/office/drawing/2014/main" id="{EA99D816-DF3D-3585-BB3F-C3DF6F3C05F1}"/>
              </a:ext>
            </a:extLst>
          </p:cNvPr>
          <p:cNvSpPr/>
          <p:nvPr/>
        </p:nvSpPr>
        <p:spPr>
          <a:xfrm>
            <a:off x="617368" y="3568728"/>
            <a:ext cx="542906" cy="542906"/>
          </a:xfrm>
          <a:prstGeom prst="smileyFace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E83E673-AFAB-4EAA-2EA7-10DA3F82D552}"/>
              </a:ext>
            </a:extLst>
          </p:cNvPr>
          <p:cNvSpPr txBox="1"/>
          <p:nvPr/>
        </p:nvSpPr>
        <p:spPr>
          <a:xfrm>
            <a:off x="1269274" y="5000868"/>
            <a:ext cx="7216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体重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40kg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の１割は ４ 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kg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なので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スマイル 10">
            <a:extLst>
              <a:ext uri="{FF2B5EF4-FFF2-40B4-BE49-F238E27FC236}">
                <a16:creationId xmlns:a16="http://schemas.microsoft.com/office/drawing/2014/main" id="{59823DE0-B216-4B20-42DF-0F5393B9FB63}"/>
              </a:ext>
            </a:extLst>
          </p:cNvPr>
          <p:cNvSpPr/>
          <p:nvPr/>
        </p:nvSpPr>
        <p:spPr>
          <a:xfrm>
            <a:off x="617368" y="4998872"/>
            <a:ext cx="542906" cy="542906"/>
          </a:xfrm>
          <a:prstGeom prst="smileyFace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8A2E585-D8B6-1CB9-A8B9-2D700A91621A}"/>
              </a:ext>
            </a:extLst>
          </p:cNvPr>
          <p:cNvSpPr txBox="1"/>
          <p:nvPr/>
        </p:nvSpPr>
        <p:spPr>
          <a:xfrm>
            <a:off x="6228521" y="5678472"/>
            <a:ext cx="1441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28kg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042B4A3-06B6-4E2F-9FFC-63D4E2B339DD}"/>
              </a:ext>
            </a:extLst>
          </p:cNvPr>
          <p:cNvSpPr/>
          <p:nvPr/>
        </p:nvSpPr>
        <p:spPr>
          <a:xfrm>
            <a:off x="8526422" y="3517015"/>
            <a:ext cx="1005262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D46EFFC-9372-42CD-E916-B648DD7AE83F}"/>
              </a:ext>
            </a:extLst>
          </p:cNvPr>
          <p:cNvSpPr/>
          <p:nvPr/>
        </p:nvSpPr>
        <p:spPr>
          <a:xfrm>
            <a:off x="5341435" y="5000867"/>
            <a:ext cx="754565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28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5" grpId="0" animBg="1"/>
      <p:bldP spid="12" grpId="0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C2C55B2-F817-4D71-99D1-0BC9E8ABDB9C}"/>
              </a:ext>
            </a:extLst>
          </p:cNvPr>
          <p:cNvSpPr txBox="1"/>
          <p:nvPr/>
        </p:nvSpPr>
        <p:spPr>
          <a:xfrm>
            <a:off x="961697" y="589057"/>
            <a:ext cx="10594427" cy="212365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全校で借りた本は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で、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年生が借りたのは、その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0.35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倍（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35%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でした。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年生が借りた本は、何冊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でしたか。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0FC6FC-1766-4D6D-895F-496299BCBE2F}"/>
              </a:ext>
            </a:extLst>
          </p:cNvPr>
          <p:cNvSpPr txBox="1"/>
          <p:nvPr/>
        </p:nvSpPr>
        <p:spPr>
          <a:xfrm>
            <a:off x="2192256" y="5445432"/>
            <a:ext cx="3353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endParaRPr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A9DEA32-0416-4247-B55D-A0031F209F20}"/>
              </a:ext>
            </a:extLst>
          </p:cNvPr>
          <p:cNvSpPr txBox="1"/>
          <p:nvPr/>
        </p:nvSpPr>
        <p:spPr>
          <a:xfrm>
            <a:off x="2288053" y="3844872"/>
            <a:ext cx="4406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641D976-C492-474B-B235-D58C8F115F38}"/>
              </a:ext>
            </a:extLst>
          </p:cNvPr>
          <p:cNvSpPr txBox="1"/>
          <p:nvPr/>
        </p:nvSpPr>
        <p:spPr>
          <a:xfrm>
            <a:off x="6934089" y="3829468"/>
            <a:ext cx="154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97ADFB6-5E14-42A6-BF7D-08A360EBB7A1}"/>
              </a:ext>
            </a:extLst>
          </p:cNvPr>
          <p:cNvSpPr txBox="1"/>
          <p:nvPr/>
        </p:nvSpPr>
        <p:spPr>
          <a:xfrm>
            <a:off x="10717433" y="2251050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177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E94A758-9F1A-E529-5CBE-51B1C8BD3160}"/>
              </a:ext>
            </a:extLst>
          </p:cNvPr>
          <p:cNvSpPr txBox="1"/>
          <p:nvPr/>
        </p:nvSpPr>
        <p:spPr>
          <a:xfrm>
            <a:off x="1541127" y="4727340"/>
            <a:ext cx="9692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冊と暗算できるから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E03497-B04F-28BD-510D-BB010DF78998}"/>
              </a:ext>
            </a:extLst>
          </p:cNvPr>
          <p:cNvSpPr txBox="1"/>
          <p:nvPr/>
        </p:nvSpPr>
        <p:spPr>
          <a:xfrm>
            <a:off x="1610179" y="3048433"/>
            <a:ext cx="6868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全体の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0.35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倍を借りたので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スマイル 4">
            <a:extLst>
              <a:ext uri="{FF2B5EF4-FFF2-40B4-BE49-F238E27FC236}">
                <a16:creationId xmlns:a16="http://schemas.microsoft.com/office/drawing/2014/main" id="{AF3DF498-9629-C18F-B44C-056B4B8940E5}"/>
              </a:ext>
            </a:extLst>
          </p:cNvPr>
          <p:cNvSpPr/>
          <p:nvPr/>
        </p:nvSpPr>
        <p:spPr>
          <a:xfrm>
            <a:off x="958273" y="3063092"/>
            <a:ext cx="542906" cy="542906"/>
          </a:xfrm>
          <a:prstGeom prst="smileyFace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マイル 7">
            <a:extLst>
              <a:ext uri="{FF2B5EF4-FFF2-40B4-BE49-F238E27FC236}">
                <a16:creationId xmlns:a16="http://schemas.microsoft.com/office/drawing/2014/main" id="{969512AE-803D-9FE7-AAC2-8C8A2AA4AEDA}"/>
              </a:ext>
            </a:extLst>
          </p:cNvPr>
          <p:cNvSpPr/>
          <p:nvPr/>
        </p:nvSpPr>
        <p:spPr>
          <a:xfrm>
            <a:off x="958273" y="4714763"/>
            <a:ext cx="542906" cy="542906"/>
          </a:xfrm>
          <a:prstGeom prst="smileyFace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BCB4E30-DA90-E800-20E4-EF34FAB1AE8E}"/>
              </a:ext>
            </a:extLst>
          </p:cNvPr>
          <p:cNvSpPr txBox="1"/>
          <p:nvPr/>
        </p:nvSpPr>
        <p:spPr>
          <a:xfrm>
            <a:off x="6934089" y="5445432"/>
            <a:ext cx="1544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冊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82FA27E-A7EE-67EF-C8E1-63724ECA2152}"/>
              </a:ext>
            </a:extLst>
          </p:cNvPr>
          <p:cNvSpPr/>
          <p:nvPr/>
        </p:nvSpPr>
        <p:spPr>
          <a:xfrm>
            <a:off x="3366280" y="2983468"/>
            <a:ext cx="1406441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44B5A84-FC23-C40E-F5A3-AC33794053AA}"/>
              </a:ext>
            </a:extLst>
          </p:cNvPr>
          <p:cNvSpPr/>
          <p:nvPr/>
        </p:nvSpPr>
        <p:spPr>
          <a:xfrm>
            <a:off x="5515576" y="4714763"/>
            <a:ext cx="974434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21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0" grpId="0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6EEA90-04D9-4C09-A4C2-DFB018FBA4D1}"/>
              </a:ext>
            </a:extLst>
          </p:cNvPr>
          <p:cNvSpPr txBox="1"/>
          <p:nvPr/>
        </p:nvSpPr>
        <p:spPr>
          <a:xfrm>
            <a:off x="838199" y="492758"/>
            <a:ext cx="10029093" cy="19389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定価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円の色えん筆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が、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20%(2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引きのねだんで売られています。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色えん筆のねだんはいくら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ですか。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F9F38E0-9B97-4150-8A8C-8CB02A1F17BE}"/>
              </a:ext>
            </a:extLst>
          </p:cNvPr>
          <p:cNvSpPr txBox="1"/>
          <p:nvPr/>
        </p:nvSpPr>
        <p:spPr>
          <a:xfrm>
            <a:off x="6510082" y="4506750"/>
            <a:ext cx="1687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9FE15B-1CAA-4B8C-AC4A-2A324B9223BF}"/>
              </a:ext>
            </a:extLst>
          </p:cNvPr>
          <p:cNvSpPr txBox="1"/>
          <p:nvPr/>
        </p:nvSpPr>
        <p:spPr>
          <a:xfrm>
            <a:off x="2107209" y="4541560"/>
            <a:ext cx="295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800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F67802-3C23-4B62-BE35-F3F68F009B22}"/>
              </a:ext>
            </a:extLst>
          </p:cNvPr>
          <p:cNvSpPr txBox="1"/>
          <p:nvPr/>
        </p:nvSpPr>
        <p:spPr>
          <a:xfrm>
            <a:off x="4948084" y="4541560"/>
            <a:ext cx="123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640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7C9FD1-483E-47AC-B57C-DAFE01A59E00}"/>
              </a:ext>
            </a:extLst>
          </p:cNvPr>
          <p:cNvSpPr txBox="1"/>
          <p:nvPr/>
        </p:nvSpPr>
        <p:spPr>
          <a:xfrm>
            <a:off x="10028601" y="1970085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8DF1EBB-1A70-6FA5-7E3B-21585D77D891}"/>
              </a:ext>
            </a:extLst>
          </p:cNvPr>
          <p:cNvSpPr txBox="1"/>
          <p:nvPr/>
        </p:nvSpPr>
        <p:spPr>
          <a:xfrm>
            <a:off x="2020932" y="5880222"/>
            <a:ext cx="312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640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FDA3F06-D713-C4AF-8AB4-E2EC91B221DC}"/>
              </a:ext>
            </a:extLst>
          </p:cNvPr>
          <p:cNvSpPr txBox="1"/>
          <p:nvPr/>
        </p:nvSpPr>
        <p:spPr>
          <a:xfrm>
            <a:off x="1371226" y="2567174"/>
            <a:ext cx="8457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％引きとは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％分安くすることです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つまり払う代金は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％分になります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335A177-6827-C120-928D-B3B75EFE791C}"/>
              </a:ext>
            </a:extLst>
          </p:cNvPr>
          <p:cNvSpPr txBox="1"/>
          <p:nvPr/>
        </p:nvSpPr>
        <p:spPr>
          <a:xfrm>
            <a:off x="1490104" y="3878655"/>
            <a:ext cx="5019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定価の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倍払うので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スマイル 6">
            <a:extLst>
              <a:ext uri="{FF2B5EF4-FFF2-40B4-BE49-F238E27FC236}">
                <a16:creationId xmlns:a16="http://schemas.microsoft.com/office/drawing/2014/main" id="{55FCF2E3-CB91-7D5D-40D1-457070710BD3}"/>
              </a:ext>
            </a:extLst>
          </p:cNvPr>
          <p:cNvSpPr/>
          <p:nvPr/>
        </p:nvSpPr>
        <p:spPr>
          <a:xfrm>
            <a:off x="838199" y="3893314"/>
            <a:ext cx="542906" cy="542906"/>
          </a:xfrm>
          <a:prstGeom prst="smileyFace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E612667-6A1C-14DE-5096-491B749D334F}"/>
              </a:ext>
            </a:extLst>
          </p:cNvPr>
          <p:cNvSpPr txBox="1"/>
          <p:nvPr/>
        </p:nvSpPr>
        <p:spPr>
          <a:xfrm>
            <a:off x="1490103" y="5202604"/>
            <a:ext cx="6707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割が 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円なので、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割分は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スマイル 11">
            <a:extLst>
              <a:ext uri="{FF2B5EF4-FFF2-40B4-BE49-F238E27FC236}">
                <a16:creationId xmlns:a16="http://schemas.microsoft.com/office/drawing/2014/main" id="{983D775E-890D-FEF5-1C0A-2892F616CAC6}"/>
              </a:ext>
            </a:extLst>
          </p:cNvPr>
          <p:cNvSpPr/>
          <p:nvPr/>
        </p:nvSpPr>
        <p:spPr>
          <a:xfrm>
            <a:off x="838199" y="5217263"/>
            <a:ext cx="542906" cy="542906"/>
          </a:xfrm>
          <a:prstGeom prst="smileyFace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EA66C87-B6A4-C746-8218-E6B1EE2538DD}"/>
              </a:ext>
            </a:extLst>
          </p:cNvPr>
          <p:cNvSpPr txBox="1"/>
          <p:nvPr/>
        </p:nvSpPr>
        <p:spPr>
          <a:xfrm>
            <a:off x="6510082" y="5859364"/>
            <a:ext cx="1687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4961421-7E8E-8B85-87C4-3A148EF3783D}"/>
              </a:ext>
            </a:extLst>
          </p:cNvPr>
          <p:cNvSpPr/>
          <p:nvPr/>
        </p:nvSpPr>
        <p:spPr>
          <a:xfrm>
            <a:off x="2994830" y="3838722"/>
            <a:ext cx="1005262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FB1B919-2520-CEE4-9EE3-070FF54A98FE}"/>
              </a:ext>
            </a:extLst>
          </p:cNvPr>
          <p:cNvSpPr/>
          <p:nvPr/>
        </p:nvSpPr>
        <p:spPr>
          <a:xfrm>
            <a:off x="2994830" y="5153081"/>
            <a:ext cx="1005262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356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3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C1B03-E643-0738-8B93-49CE84EA6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81CD25-8199-28CF-BA31-92BBC0B6DF45}"/>
              </a:ext>
            </a:extLst>
          </p:cNvPr>
          <p:cNvSpPr txBox="1"/>
          <p:nvPr/>
        </p:nvSpPr>
        <p:spPr>
          <a:xfrm>
            <a:off x="2255991" y="435376"/>
            <a:ext cx="7036420" cy="19389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ねだんが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円のプリン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(30%)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引きで買います。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代金はいくら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ですか。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907F1A3-1C1F-0BCC-FA3C-4D022ECAF865}"/>
              </a:ext>
            </a:extLst>
          </p:cNvPr>
          <p:cNvSpPr txBox="1"/>
          <p:nvPr/>
        </p:nvSpPr>
        <p:spPr>
          <a:xfrm>
            <a:off x="1712641" y="2669750"/>
            <a:ext cx="8869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割引きとは、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割分安くすることです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つまり、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割分だけ払うことになります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E6F5C3E-A6EC-61BB-84DD-8FD6EE0207DB}"/>
              </a:ext>
            </a:extLst>
          </p:cNvPr>
          <p:cNvSpPr txBox="1"/>
          <p:nvPr/>
        </p:nvSpPr>
        <p:spPr>
          <a:xfrm>
            <a:off x="6864135" y="4460843"/>
            <a:ext cx="172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175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A4CACB-7CD1-0DC9-572C-30BF9DD71CA5}"/>
              </a:ext>
            </a:extLst>
          </p:cNvPr>
          <p:cNvSpPr txBox="1"/>
          <p:nvPr/>
        </p:nvSpPr>
        <p:spPr>
          <a:xfrm>
            <a:off x="2308637" y="4502300"/>
            <a:ext cx="2920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250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11EE256-E605-49A1-A7F4-5BFC374E2E65}"/>
              </a:ext>
            </a:extLst>
          </p:cNvPr>
          <p:cNvSpPr txBox="1"/>
          <p:nvPr/>
        </p:nvSpPr>
        <p:spPr>
          <a:xfrm>
            <a:off x="5150455" y="4502300"/>
            <a:ext cx="1247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175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5ED1371-559D-7B21-C62F-FAE70ADFAF48}"/>
              </a:ext>
            </a:extLst>
          </p:cNvPr>
          <p:cNvSpPr txBox="1"/>
          <p:nvPr/>
        </p:nvSpPr>
        <p:spPr>
          <a:xfrm>
            <a:off x="10363200" y="5951698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184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083B6B5-1D8D-2995-9F4F-F56ABCDB8B2B}"/>
              </a:ext>
            </a:extLst>
          </p:cNvPr>
          <p:cNvSpPr txBox="1"/>
          <p:nvPr/>
        </p:nvSpPr>
        <p:spPr>
          <a:xfrm>
            <a:off x="1712643" y="3878655"/>
            <a:ext cx="5151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定価の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倍払うので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スマイル 6">
            <a:extLst>
              <a:ext uri="{FF2B5EF4-FFF2-40B4-BE49-F238E27FC236}">
                <a16:creationId xmlns:a16="http://schemas.microsoft.com/office/drawing/2014/main" id="{0E3E7116-5D33-A3EA-2B18-5E76CDE0E8A4}"/>
              </a:ext>
            </a:extLst>
          </p:cNvPr>
          <p:cNvSpPr/>
          <p:nvPr/>
        </p:nvSpPr>
        <p:spPr>
          <a:xfrm>
            <a:off x="1060737" y="3893314"/>
            <a:ext cx="542906" cy="542906"/>
          </a:xfrm>
          <a:prstGeom prst="smileyFace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0130E27-2BE5-69D4-8E68-426D48B935E5}"/>
              </a:ext>
            </a:extLst>
          </p:cNvPr>
          <p:cNvSpPr txBox="1"/>
          <p:nvPr/>
        </p:nvSpPr>
        <p:spPr>
          <a:xfrm>
            <a:off x="1712642" y="5202604"/>
            <a:ext cx="6583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割が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円なので、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割分は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スマイル 10">
            <a:extLst>
              <a:ext uri="{FF2B5EF4-FFF2-40B4-BE49-F238E27FC236}">
                <a16:creationId xmlns:a16="http://schemas.microsoft.com/office/drawing/2014/main" id="{0DBD938A-15F8-2E96-A36A-425421833BDB}"/>
              </a:ext>
            </a:extLst>
          </p:cNvPr>
          <p:cNvSpPr/>
          <p:nvPr/>
        </p:nvSpPr>
        <p:spPr>
          <a:xfrm>
            <a:off x="1060737" y="5217263"/>
            <a:ext cx="542906" cy="542906"/>
          </a:xfrm>
          <a:prstGeom prst="smileyFace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802B1B6-230A-C6FE-A174-2F3B730E3688}"/>
              </a:ext>
            </a:extLst>
          </p:cNvPr>
          <p:cNvSpPr txBox="1"/>
          <p:nvPr/>
        </p:nvSpPr>
        <p:spPr>
          <a:xfrm>
            <a:off x="6864135" y="5880222"/>
            <a:ext cx="1722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175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5B67119-C3B3-9F06-91AB-43381EA3B24A}"/>
              </a:ext>
            </a:extLst>
          </p:cNvPr>
          <p:cNvSpPr txBox="1"/>
          <p:nvPr/>
        </p:nvSpPr>
        <p:spPr>
          <a:xfrm>
            <a:off x="2308637" y="5921679"/>
            <a:ext cx="2118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0C0DE14-3ABC-B7FD-7A74-48531C858A9E}"/>
              </a:ext>
            </a:extLst>
          </p:cNvPr>
          <p:cNvSpPr txBox="1"/>
          <p:nvPr/>
        </p:nvSpPr>
        <p:spPr>
          <a:xfrm>
            <a:off x="4340638" y="5921679"/>
            <a:ext cx="1247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175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72D65E3-4368-2EDF-F246-3F595D20A60E}"/>
              </a:ext>
            </a:extLst>
          </p:cNvPr>
          <p:cNvSpPr/>
          <p:nvPr/>
        </p:nvSpPr>
        <p:spPr>
          <a:xfrm>
            <a:off x="3177213" y="3885722"/>
            <a:ext cx="1005262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5883AFB-BF45-7990-77A5-625092283EFB}"/>
              </a:ext>
            </a:extLst>
          </p:cNvPr>
          <p:cNvSpPr/>
          <p:nvPr/>
        </p:nvSpPr>
        <p:spPr>
          <a:xfrm>
            <a:off x="3125799" y="5171928"/>
            <a:ext cx="804754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1DB6137-ACD1-2E28-614A-8AD0DB342A00}"/>
              </a:ext>
            </a:extLst>
          </p:cNvPr>
          <p:cNvSpPr/>
          <p:nvPr/>
        </p:nvSpPr>
        <p:spPr>
          <a:xfrm>
            <a:off x="3535884" y="3165724"/>
            <a:ext cx="804754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12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2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6EEA90-04D9-4C09-A4C2-DFB018FBA4D1}"/>
              </a:ext>
            </a:extLst>
          </p:cNvPr>
          <p:cNvSpPr txBox="1"/>
          <p:nvPr/>
        </p:nvSpPr>
        <p:spPr>
          <a:xfrm>
            <a:off x="838200" y="718954"/>
            <a:ext cx="10733690" cy="132343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円のカメラ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を、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％引きで買います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代金はいくら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ですか。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B3855E-7B76-4724-B459-8BC79270F44B}"/>
              </a:ext>
            </a:extLst>
          </p:cNvPr>
          <p:cNvSpPr txBox="1"/>
          <p:nvPr/>
        </p:nvSpPr>
        <p:spPr>
          <a:xfrm>
            <a:off x="1750741" y="2233415"/>
            <a:ext cx="8486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％引きとは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％分安くすることです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つまり払う代金は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％分になります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F9F38E0-9B97-4150-8A8C-8CB02A1F17BE}"/>
              </a:ext>
            </a:extLst>
          </p:cNvPr>
          <p:cNvSpPr txBox="1"/>
          <p:nvPr/>
        </p:nvSpPr>
        <p:spPr>
          <a:xfrm>
            <a:off x="8142020" y="4293187"/>
            <a:ext cx="2379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13500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67B2809-87FC-4B13-A8F5-159CDE174AEB}"/>
              </a:ext>
            </a:extLst>
          </p:cNvPr>
          <p:cNvSpPr txBox="1"/>
          <p:nvPr/>
        </p:nvSpPr>
        <p:spPr>
          <a:xfrm>
            <a:off x="1712642" y="4285724"/>
            <a:ext cx="524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15000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0.9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13500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198C839-C2C1-80B8-E362-22FD0958B75C}"/>
              </a:ext>
            </a:extLst>
          </p:cNvPr>
          <p:cNvSpPr txBox="1"/>
          <p:nvPr/>
        </p:nvSpPr>
        <p:spPr>
          <a:xfrm>
            <a:off x="10654228" y="1509637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184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FAA3EB1-5620-11D7-C4A6-B3A75FFB4B5B}"/>
              </a:ext>
            </a:extLst>
          </p:cNvPr>
          <p:cNvSpPr txBox="1"/>
          <p:nvPr/>
        </p:nvSpPr>
        <p:spPr>
          <a:xfrm>
            <a:off x="1712642" y="5753151"/>
            <a:ext cx="5693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13500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17E2A0-F38C-3E20-40BD-B7DB27F8F19B}"/>
              </a:ext>
            </a:extLst>
          </p:cNvPr>
          <p:cNvSpPr txBox="1"/>
          <p:nvPr/>
        </p:nvSpPr>
        <p:spPr>
          <a:xfrm>
            <a:off x="1712643" y="3548280"/>
            <a:ext cx="524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定価の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0.9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倍払うので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スマイル 9">
            <a:extLst>
              <a:ext uri="{FF2B5EF4-FFF2-40B4-BE49-F238E27FC236}">
                <a16:creationId xmlns:a16="http://schemas.microsoft.com/office/drawing/2014/main" id="{68279C50-62B0-1675-7EDC-200CF5FCB4FC}"/>
              </a:ext>
            </a:extLst>
          </p:cNvPr>
          <p:cNvSpPr/>
          <p:nvPr/>
        </p:nvSpPr>
        <p:spPr>
          <a:xfrm>
            <a:off x="1060737" y="3562939"/>
            <a:ext cx="542906" cy="542906"/>
          </a:xfrm>
          <a:prstGeom prst="smileyFace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AD323A2-491B-FD9A-3C44-E29422ED1FE7}"/>
              </a:ext>
            </a:extLst>
          </p:cNvPr>
          <p:cNvSpPr txBox="1"/>
          <p:nvPr/>
        </p:nvSpPr>
        <p:spPr>
          <a:xfrm>
            <a:off x="1712642" y="5023169"/>
            <a:ext cx="978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％分はすぐに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円とすぐに分かるので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スマイル 11">
            <a:extLst>
              <a:ext uri="{FF2B5EF4-FFF2-40B4-BE49-F238E27FC236}">
                <a16:creationId xmlns:a16="http://schemas.microsoft.com/office/drawing/2014/main" id="{86D3F7DA-8AF1-9E85-F395-A635C47FBC82}"/>
              </a:ext>
            </a:extLst>
          </p:cNvPr>
          <p:cNvSpPr/>
          <p:nvPr/>
        </p:nvSpPr>
        <p:spPr>
          <a:xfrm>
            <a:off x="1060737" y="5037828"/>
            <a:ext cx="542906" cy="542906"/>
          </a:xfrm>
          <a:prstGeom prst="smileyFace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83F94A0-F157-B9C6-63E4-BF2178B6BF11}"/>
              </a:ext>
            </a:extLst>
          </p:cNvPr>
          <p:cNvSpPr txBox="1"/>
          <p:nvPr/>
        </p:nvSpPr>
        <p:spPr>
          <a:xfrm>
            <a:off x="8142020" y="5753150"/>
            <a:ext cx="2379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13500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B6499A2-772F-C69E-C2E6-295754D3DE9B}"/>
              </a:ext>
            </a:extLst>
          </p:cNvPr>
          <p:cNvSpPr/>
          <p:nvPr/>
        </p:nvSpPr>
        <p:spPr>
          <a:xfrm>
            <a:off x="5491149" y="2782670"/>
            <a:ext cx="1005262" cy="5515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98B6489-E466-B34E-9EF3-7D24AB6B35D7}"/>
              </a:ext>
            </a:extLst>
          </p:cNvPr>
          <p:cNvSpPr/>
          <p:nvPr/>
        </p:nvSpPr>
        <p:spPr>
          <a:xfrm>
            <a:off x="3329504" y="3562939"/>
            <a:ext cx="1005262" cy="5515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928A8F5-856B-64E1-6B52-CA0B04E1890E}"/>
              </a:ext>
            </a:extLst>
          </p:cNvPr>
          <p:cNvSpPr/>
          <p:nvPr/>
        </p:nvSpPr>
        <p:spPr>
          <a:xfrm>
            <a:off x="5325571" y="5023168"/>
            <a:ext cx="1398613" cy="5515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79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3" grpId="0"/>
      <p:bldP spid="7" grpId="0" animBg="1"/>
      <p:bldP spid="14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C2C55B2-F817-4D71-99D1-0BC9E8ABDB9C}"/>
              </a:ext>
            </a:extLst>
          </p:cNvPr>
          <p:cNvSpPr txBox="1"/>
          <p:nvPr/>
        </p:nvSpPr>
        <p:spPr>
          <a:xfrm>
            <a:off x="961697" y="589057"/>
            <a:ext cx="10278732" cy="212365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去年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140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円だった野菜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今年は去年の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1.05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(105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になった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今年の値段は何円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0FC6FC-1766-4D6D-895F-496299BCBE2F}"/>
              </a:ext>
            </a:extLst>
          </p:cNvPr>
          <p:cNvSpPr txBox="1"/>
          <p:nvPr/>
        </p:nvSpPr>
        <p:spPr>
          <a:xfrm>
            <a:off x="1610179" y="5472757"/>
            <a:ext cx="3887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147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A9DEA32-0416-4247-B55D-A0031F209F20}"/>
              </a:ext>
            </a:extLst>
          </p:cNvPr>
          <p:cNvSpPr txBox="1"/>
          <p:nvPr/>
        </p:nvSpPr>
        <p:spPr>
          <a:xfrm>
            <a:off x="1610179" y="3852790"/>
            <a:ext cx="4712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1.05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147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641D976-C492-474B-B235-D58C8F115F38}"/>
              </a:ext>
            </a:extLst>
          </p:cNvPr>
          <p:cNvSpPr txBox="1"/>
          <p:nvPr/>
        </p:nvSpPr>
        <p:spPr>
          <a:xfrm>
            <a:off x="7109093" y="3840893"/>
            <a:ext cx="1923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147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16793BF-DE38-4079-8672-5D6D39A07BAC}"/>
              </a:ext>
            </a:extLst>
          </p:cNvPr>
          <p:cNvSpPr txBox="1"/>
          <p:nvPr/>
        </p:nvSpPr>
        <p:spPr>
          <a:xfrm>
            <a:off x="10221012" y="2138522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177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43494A1-A261-D09F-E7C9-CA1D3EA1C2DD}"/>
              </a:ext>
            </a:extLst>
          </p:cNvPr>
          <p:cNvSpPr txBox="1"/>
          <p:nvPr/>
        </p:nvSpPr>
        <p:spPr>
          <a:xfrm>
            <a:off x="1610179" y="3048433"/>
            <a:ext cx="7098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去年の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1.05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倍になったので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スマイル 4">
            <a:extLst>
              <a:ext uri="{FF2B5EF4-FFF2-40B4-BE49-F238E27FC236}">
                <a16:creationId xmlns:a16="http://schemas.microsoft.com/office/drawing/2014/main" id="{5CB0B361-C86A-7AD9-B1D6-ECAE04C7FFCB}"/>
              </a:ext>
            </a:extLst>
          </p:cNvPr>
          <p:cNvSpPr/>
          <p:nvPr/>
        </p:nvSpPr>
        <p:spPr>
          <a:xfrm>
            <a:off x="958273" y="3063092"/>
            <a:ext cx="542906" cy="542906"/>
          </a:xfrm>
          <a:prstGeom prst="smileyFace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DB0873C-44E8-401C-EF0E-B2F0BE7AB683}"/>
              </a:ext>
            </a:extLst>
          </p:cNvPr>
          <p:cNvSpPr txBox="1"/>
          <p:nvPr/>
        </p:nvSpPr>
        <p:spPr>
          <a:xfrm>
            <a:off x="1610179" y="4668400"/>
            <a:ext cx="981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円なので、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円と分かる</a:t>
            </a:r>
          </a:p>
        </p:txBody>
      </p:sp>
      <p:sp>
        <p:nvSpPr>
          <p:cNvPr id="13" name="スマイル 12">
            <a:extLst>
              <a:ext uri="{FF2B5EF4-FFF2-40B4-BE49-F238E27FC236}">
                <a16:creationId xmlns:a16="http://schemas.microsoft.com/office/drawing/2014/main" id="{3E6AB073-86FC-236B-84B9-865B357AAC67}"/>
              </a:ext>
            </a:extLst>
          </p:cNvPr>
          <p:cNvSpPr/>
          <p:nvPr/>
        </p:nvSpPr>
        <p:spPr>
          <a:xfrm>
            <a:off x="958273" y="4683059"/>
            <a:ext cx="542906" cy="542906"/>
          </a:xfrm>
          <a:prstGeom prst="smileyFace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7FC8531-C4EC-29CE-A381-FD35D379B60F}"/>
              </a:ext>
            </a:extLst>
          </p:cNvPr>
          <p:cNvSpPr txBox="1"/>
          <p:nvPr/>
        </p:nvSpPr>
        <p:spPr>
          <a:xfrm>
            <a:off x="7109093" y="5431869"/>
            <a:ext cx="1923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147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FAC13-0ED4-5CBC-E293-D0E6208D795C}"/>
              </a:ext>
            </a:extLst>
          </p:cNvPr>
          <p:cNvSpPr/>
          <p:nvPr/>
        </p:nvSpPr>
        <p:spPr>
          <a:xfrm>
            <a:off x="3344481" y="3020555"/>
            <a:ext cx="1528602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CBCFBAD-BDA3-A68C-E70C-4FDE8005F8A6}"/>
              </a:ext>
            </a:extLst>
          </p:cNvPr>
          <p:cNvSpPr/>
          <p:nvPr/>
        </p:nvSpPr>
        <p:spPr>
          <a:xfrm>
            <a:off x="8079428" y="4668400"/>
            <a:ext cx="629674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03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4" grpId="0"/>
      <p:bldP spid="3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E3E97FA-E0AD-494E-8512-2C41561D7046}"/>
              </a:ext>
            </a:extLst>
          </p:cNvPr>
          <p:cNvSpPr txBox="1"/>
          <p:nvPr/>
        </p:nvSpPr>
        <p:spPr>
          <a:xfrm>
            <a:off x="381000" y="901785"/>
            <a:ext cx="114300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全体の中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一部分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が占めている</a:t>
            </a:r>
            <a:r>
              <a:rPr kumimoji="1"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を求める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D861C3C3-317D-4D43-855A-6A1ED7D24D63}"/>
              </a:ext>
            </a:extLst>
          </p:cNvPr>
          <p:cNvSpPr/>
          <p:nvPr/>
        </p:nvSpPr>
        <p:spPr>
          <a:xfrm>
            <a:off x="1538724" y="3591774"/>
            <a:ext cx="2380593" cy="238059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C7B0825D-111E-45A5-9E4B-364359DFDDE0}"/>
              </a:ext>
            </a:extLst>
          </p:cNvPr>
          <p:cNvSpPr/>
          <p:nvPr/>
        </p:nvSpPr>
        <p:spPr>
          <a:xfrm>
            <a:off x="4977141" y="3591774"/>
            <a:ext cx="2380593" cy="238059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6C035B-8390-4AAB-A9E5-CD967E32FF4C}"/>
              </a:ext>
            </a:extLst>
          </p:cNvPr>
          <p:cNvSpPr txBox="1"/>
          <p:nvPr/>
        </p:nvSpPr>
        <p:spPr>
          <a:xfrm>
            <a:off x="5305152" y="4838783"/>
            <a:ext cx="1724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CE692E-F1DA-4185-983E-6130D648F8E9}"/>
              </a:ext>
            </a:extLst>
          </p:cNvPr>
          <p:cNvSpPr txBox="1"/>
          <p:nvPr/>
        </p:nvSpPr>
        <p:spPr>
          <a:xfrm>
            <a:off x="1757147" y="4838783"/>
            <a:ext cx="2052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13372A9-6C0C-4972-AAFF-C5982D652287}"/>
              </a:ext>
            </a:extLst>
          </p:cNvPr>
          <p:cNvCxnSpPr>
            <a:cxnSpLocks/>
          </p:cNvCxnSpPr>
          <p:nvPr/>
        </p:nvCxnSpPr>
        <p:spPr>
          <a:xfrm>
            <a:off x="1757147" y="4782070"/>
            <a:ext cx="1925686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C12A09B-3D4F-4D0C-859B-27CDFD8ADC44}"/>
              </a:ext>
            </a:extLst>
          </p:cNvPr>
          <p:cNvCxnSpPr>
            <a:cxnSpLocks/>
          </p:cNvCxnSpPr>
          <p:nvPr/>
        </p:nvCxnSpPr>
        <p:spPr>
          <a:xfrm>
            <a:off x="5204594" y="4782070"/>
            <a:ext cx="1925686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E3E97FA-E0AD-494E-8512-2C41561D7046}"/>
              </a:ext>
            </a:extLst>
          </p:cNvPr>
          <p:cNvSpPr txBox="1"/>
          <p:nvPr/>
        </p:nvSpPr>
        <p:spPr>
          <a:xfrm>
            <a:off x="381000" y="2083179"/>
            <a:ext cx="1143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全体を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％や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割と考えた時に</a:t>
            </a:r>
            <a:endParaRPr kumimoji="1" lang="en-US" altLang="ja-JP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その中でどれだけを占めているかを考えます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05590342-FFCF-4B6E-B360-69CFDBE3CFC5}"/>
              </a:ext>
            </a:extLst>
          </p:cNvPr>
          <p:cNvSpPr/>
          <p:nvPr/>
        </p:nvSpPr>
        <p:spPr>
          <a:xfrm>
            <a:off x="8415558" y="3591774"/>
            <a:ext cx="2380593" cy="238059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C17A547-17B9-463B-A391-63EF55544AF5}"/>
              </a:ext>
            </a:extLst>
          </p:cNvPr>
          <p:cNvSpPr txBox="1"/>
          <p:nvPr/>
        </p:nvSpPr>
        <p:spPr>
          <a:xfrm>
            <a:off x="8743569" y="4838783"/>
            <a:ext cx="1724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664E7A0B-94DF-4762-8EDB-D70C6DAFC386}"/>
              </a:ext>
            </a:extLst>
          </p:cNvPr>
          <p:cNvCxnSpPr>
            <a:cxnSpLocks/>
          </p:cNvCxnSpPr>
          <p:nvPr/>
        </p:nvCxnSpPr>
        <p:spPr>
          <a:xfrm>
            <a:off x="8643011" y="4782070"/>
            <a:ext cx="1925686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61CAE5D-4AB0-4E53-9728-6667847114E2}"/>
              </a:ext>
            </a:extLst>
          </p:cNvPr>
          <p:cNvSpPr txBox="1"/>
          <p:nvPr/>
        </p:nvSpPr>
        <p:spPr>
          <a:xfrm>
            <a:off x="5134533" y="3976191"/>
            <a:ext cx="1925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一部分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D9CA59F-60C0-18C2-6911-C655B01F1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042" y="3813841"/>
            <a:ext cx="883624" cy="90106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E0A7613-CB0E-0E69-646D-92C2EEAE4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626" y="3813841"/>
            <a:ext cx="883624" cy="90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05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6EEA90-04D9-4C09-A4C2-DFB018FBA4D1}"/>
              </a:ext>
            </a:extLst>
          </p:cNvPr>
          <p:cNvSpPr txBox="1"/>
          <p:nvPr/>
        </p:nvSpPr>
        <p:spPr>
          <a:xfrm>
            <a:off x="1407545" y="533330"/>
            <a:ext cx="9456684" cy="193899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袋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50g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入りだったお菓子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が、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20%(2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増量して売られています。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袋何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入りになっていますか。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B3855E-7B76-4724-B459-8BC79270F44B}"/>
              </a:ext>
            </a:extLst>
          </p:cNvPr>
          <p:cNvSpPr txBox="1"/>
          <p:nvPr/>
        </p:nvSpPr>
        <p:spPr>
          <a:xfrm>
            <a:off x="1446881" y="2643181"/>
            <a:ext cx="9456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％増量とは、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％になったということ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F9F38E0-9B97-4150-8A8C-8CB02A1F17BE}"/>
              </a:ext>
            </a:extLst>
          </p:cNvPr>
          <p:cNvSpPr txBox="1"/>
          <p:nvPr/>
        </p:nvSpPr>
        <p:spPr>
          <a:xfrm>
            <a:off x="6824706" y="4121903"/>
            <a:ext cx="128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60g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9FE15B-1CAA-4B8C-AC4A-2A324B9223BF}"/>
              </a:ext>
            </a:extLst>
          </p:cNvPr>
          <p:cNvSpPr txBox="1"/>
          <p:nvPr/>
        </p:nvSpPr>
        <p:spPr>
          <a:xfrm>
            <a:off x="2020334" y="4121903"/>
            <a:ext cx="2618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F67802-3C23-4B62-BE35-F3F68F009B22}"/>
              </a:ext>
            </a:extLst>
          </p:cNvPr>
          <p:cNvSpPr txBox="1"/>
          <p:nvPr/>
        </p:nvSpPr>
        <p:spPr>
          <a:xfrm>
            <a:off x="4505197" y="4121903"/>
            <a:ext cx="962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7C9FD1-483E-47AC-B57C-DAFE01A59E00}"/>
              </a:ext>
            </a:extLst>
          </p:cNvPr>
          <p:cNvSpPr txBox="1"/>
          <p:nvPr/>
        </p:nvSpPr>
        <p:spPr>
          <a:xfrm>
            <a:off x="9585172" y="1878272"/>
            <a:ext cx="114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旧</a:t>
            </a:r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A16C33A-674D-B0C0-F20A-5F7DEC47DFD7}"/>
              </a:ext>
            </a:extLst>
          </p:cNvPr>
          <p:cNvSpPr txBox="1"/>
          <p:nvPr/>
        </p:nvSpPr>
        <p:spPr>
          <a:xfrm>
            <a:off x="1941141" y="5785125"/>
            <a:ext cx="321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8FA7E85-69C9-C622-B02D-085B90A27F4C}"/>
              </a:ext>
            </a:extLst>
          </p:cNvPr>
          <p:cNvSpPr txBox="1"/>
          <p:nvPr/>
        </p:nvSpPr>
        <p:spPr>
          <a:xfrm>
            <a:off x="1621331" y="4980216"/>
            <a:ext cx="9666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％が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50g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なので、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g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と分かる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8400F4A-E896-7791-C91A-C11E1019876A}"/>
              </a:ext>
            </a:extLst>
          </p:cNvPr>
          <p:cNvSpPr txBox="1"/>
          <p:nvPr/>
        </p:nvSpPr>
        <p:spPr>
          <a:xfrm>
            <a:off x="1621331" y="3422918"/>
            <a:ext cx="6485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増量して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倍になったので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スマイル 6">
            <a:extLst>
              <a:ext uri="{FF2B5EF4-FFF2-40B4-BE49-F238E27FC236}">
                <a16:creationId xmlns:a16="http://schemas.microsoft.com/office/drawing/2014/main" id="{3E7980A5-216C-D9A9-2D73-E72EE0F0AC10}"/>
              </a:ext>
            </a:extLst>
          </p:cNvPr>
          <p:cNvSpPr/>
          <p:nvPr/>
        </p:nvSpPr>
        <p:spPr>
          <a:xfrm>
            <a:off x="903975" y="3471494"/>
            <a:ext cx="542906" cy="542906"/>
          </a:xfrm>
          <a:prstGeom prst="smileyFace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スマイル 11">
            <a:extLst>
              <a:ext uri="{FF2B5EF4-FFF2-40B4-BE49-F238E27FC236}">
                <a16:creationId xmlns:a16="http://schemas.microsoft.com/office/drawing/2014/main" id="{CEEE9180-3C56-130F-B061-E93CFBEBE8BD}"/>
              </a:ext>
            </a:extLst>
          </p:cNvPr>
          <p:cNvSpPr/>
          <p:nvPr/>
        </p:nvSpPr>
        <p:spPr>
          <a:xfrm>
            <a:off x="903975" y="5014879"/>
            <a:ext cx="542906" cy="542906"/>
          </a:xfrm>
          <a:prstGeom prst="smileyFace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E69567-F2FE-5D59-7D10-F37C8A18EF6E}"/>
              </a:ext>
            </a:extLst>
          </p:cNvPr>
          <p:cNvSpPr txBox="1"/>
          <p:nvPr/>
        </p:nvSpPr>
        <p:spPr>
          <a:xfrm>
            <a:off x="6824706" y="5708167"/>
            <a:ext cx="128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60g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95C56FA-41E3-CC46-92EA-6AFE840AC907}"/>
              </a:ext>
            </a:extLst>
          </p:cNvPr>
          <p:cNvSpPr/>
          <p:nvPr/>
        </p:nvSpPr>
        <p:spPr>
          <a:xfrm>
            <a:off x="4964944" y="2611743"/>
            <a:ext cx="1131056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7F26EEE-0FE4-9689-78A8-A4ED135127DB}"/>
              </a:ext>
            </a:extLst>
          </p:cNvPr>
          <p:cNvSpPr/>
          <p:nvPr/>
        </p:nvSpPr>
        <p:spPr>
          <a:xfrm>
            <a:off x="3589808" y="3405629"/>
            <a:ext cx="1005262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9D837BB-CE99-3676-0E65-3C1DCB879C09}"/>
              </a:ext>
            </a:extLst>
          </p:cNvPr>
          <p:cNvSpPr/>
          <p:nvPr/>
        </p:nvSpPr>
        <p:spPr>
          <a:xfrm>
            <a:off x="7938783" y="4963166"/>
            <a:ext cx="1005262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3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3" grpId="0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4D7BEE-6BF0-44EA-8D38-D5312AF95D3C}"/>
              </a:ext>
            </a:extLst>
          </p:cNvPr>
          <p:cNvSpPr txBox="1"/>
          <p:nvPr/>
        </p:nvSpPr>
        <p:spPr>
          <a:xfrm>
            <a:off x="884688" y="1501502"/>
            <a:ext cx="108794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解き方①</a:t>
            </a:r>
            <a:endParaRPr kumimoji="1"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何倍したら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になるかを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考える方法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解き方②</a:t>
            </a:r>
            <a:endParaRPr kumimoji="1" lang="en-US" altLang="ja-JP" sz="40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にあたる数を求めてから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倍する方法 ⇒ 公式につながる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解き方③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比の考え方</a:t>
            </a:r>
            <a:r>
              <a:rPr kumimoji="1" lang="en-US" altLang="ja-JP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を使って解く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3E97FA-E0AD-494E-8512-2C41561D7046}"/>
              </a:ext>
            </a:extLst>
          </p:cNvPr>
          <p:cNvSpPr txBox="1"/>
          <p:nvPr/>
        </p:nvSpPr>
        <p:spPr>
          <a:xfrm>
            <a:off x="1279437" y="580445"/>
            <a:ext cx="9776002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一部分が占める割合から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全体を求める</a:t>
            </a:r>
          </a:p>
        </p:txBody>
      </p:sp>
    </p:spTree>
    <p:extLst>
      <p:ext uri="{BB962C8B-B14F-4D97-AF65-F5344CB8AC3E}">
        <p14:creationId xmlns:p14="http://schemas.microsoft.com/office/powerpoint/2010/main" val="1019605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CD632-9A14-450E-9284-93332AAD367C}"/>
              </a:ext>
            </a:extLst>
          </p:cNvPr>
          <p:cNvSpPr txBox="1"/>
          <p:nvPr/>
        </p:nvSpPr>
        <p:spPr>
          <a:xfrm>
            <a:off x="625131" y="622241"/>
            <a:ext cx="11021616" cy="144655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つとむくんの貯金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％は、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円です。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貯金は全部でいくらありますか。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74E308C-FDE6-401A-8477-ED3582608720}"/>
              </a:ext>
            </a:extLst>
          </p:cNvPr>
          <p:cNvSpPr txBox="1"/>
          <p:nvPr/>
        </p:nvSpPr>
        <p:spPr>
          <a:xfrm>
            <a:off x="1010913" y="4997033"/>
            <a:ext cx="982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ポイントは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％になること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FFEA17D-0C88-445A-AF10-8389594DBB4D}"/>
              </a:ext>
            </a:extLst>
          </p:cNvPr>
          <p:cNvSpPr/>
          <p:nvPr/>
        </p:nvSpPr>
        <p:spPr>
          <a:xfrm>
            <a:off x="1078144" y="2471864"/>
            <a:ext cx="10568604" cy="8011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B3E3E2-DB99-46AD-B858-EC4A041788EB}"/>
              </a:ext>
            </a:extLst>
          </p:cNvPr>
          <p:cNvSpPr/>
          <p:nvPr/>
        </p:nvSpPr>
        <p:spPr>
          <a:xfrm>
            <a:off x="1078144" y="3534900"/>
            <a:ext cx="5278051" cy="125462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C5AA517-6567-42F6-BA3C-8F060E76DD1D}"/>
              </a:ext>
            </a:extLst>
          </p:cNvPr>
          <p:cNvSpPr txBox="1"/>
          <p:nvPr/>
        </p:nvSpPr>
        <p:spPr>
          <a:xfrm>
            <a:off x="5357868" y="2565118"/>
            <a:ext cx="2022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334FEAD-968C-49AD-B38F-536855429867}"/>
              </a:ext>
            </a:extLst>
          </p:cNvPr>
          <p:cNvSpPr txBox="1"/>
          <p:nvPr/>
        </p:nvSpPr>
        <p:spPr>
          <a:xfrm>
            <a:off x="1891671" y="3896725"/>
            <a:ext cx="3591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23A4212-0018-4711-8C5B-011C77D6AF6F}"/>
              </a:ext>
            </a:extLst>
          </p:cNvPr>
          <p:cNvSpPr txBox="1"/>
          <p:nvPr/>
        </p:nvSpPr>
        <p:spPr>
          <a:xfrm>
            <a:off x="9415046" y="1476464"/>
            <a:ext cx="2111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解き方①</a:t>
            </a:r>
            <a:endParaRPr kumimoji="1" lang="en-US" altLang="ja-JP" sz="36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5E9157F-53CD-46A0-A862-5B5008BBB925}"/>
              </a:ext>
            </a:extLst>
          </p:cNvPr>
          <p:cNvSpPr txBox="1"/>
          <p:nvPr/>
        </p:nvSpPr>
        <p:spPr>
          <a:xfrm>
            <a:off x="932491" y="5724523"/>
            <a:ext cx="2663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3ECF7D3-DA07-4457-B331-00D5E2733686}"/>
              </a:ext>
            </a:extLst>
          </p:cNvPr>
          <p:cNvSpPr txBox="1"/>
          <p:nvPr/>
        </p:nvSpPr>
        <p:spPr>
          <a:xfrm>
            <a:off x="3595600" y="5724523"/>
            <a:ext cx="4307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21FFAB3-82F0-404F-95DB-31A91286A020}"/>
              </a:ext>
            </a:extLst>
          </p:cNvPr>
          <p:cNvSpPr txBox="1"/>
          <p:nvPr/>
        </p:nvSpPr>
        <p:spPr>
          <a:xfrm>
            <a:off x="8263961" y="5724523"/>
            <a:ext cx="2302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D804F03-373C-CC7E-46AC-9DBAF0CD4EC1}"/>
              </a:ext>
            </a:extLst>
          </p:cNvPr>
          <p:cNvSpPr/>
          <p:nvPr/>
        </p:nvSpPr>
        <p:spPr>
          <a:xfrm>
            <a:off x="6356195" y="3534900"/>
            <a:ext cx="5290552" cy="1254623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8FECC03-8100-5C7E-561D-DABDD890A871}"/>
              </a:ext>
            </a:extLst>
          </p:cNvPr>
          <p:cNvSpPr txBox="1"/>
          <p:nvPr/>
        </p:nvSpPr>
        <p:spPr>
          <a:xfrm>
            <a:off x="8263961" y="3866192"/>
            <a:ext cx="1537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251DCA0-841B-8BBB-3849-4065F401DDA1}"/>
              </a:ext>
            </a:extLst>
          </p:cNvPr>
          <p:cNvSpPr/>
          <p:nvPr/>
        </p:nvSpPr>
        <p:spPr>
          <a:xfrm>
            <a:off x="5359421" y="4966436"/>
            <a:ext cx="736579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87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8AECB-A82A-35D0-AE5B-F9A33280D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50DAD3F-3742-DFC7-5A6E-6F2DD2DF33E6}"/>
              </a:ext>
            </a:extLst>
          </p:cNvPr>
          <p:cNvSpPr txBox="1"/>
          <p:nvPr/>
        </p:nvSpPr>
        <p:spPr>
          <a:xfrm>
            <a:off x="625131" y="622241"/>
            <a:ext cx="11021616" cy="144655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つとむくんの貯金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％は、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円です。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貯金は全部でいくらありますか。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1B05CE6-9138-F94B-650C-B45F4AA57B79}"/>
              </a:ext>
            </a:extLst>
          </p:cNvPr>
          <p:cNvSpPr txBox="1"/>
          <p:nvPr/>
        </p:nvSpPr>
        <p:spPr>
          <a:xfrm>
            <a:off x="1010913" y="4997033"/>
            <a:ext cx="982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ポイントは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％になること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BF10587-8632-643A-98D6-3336C69396D7}"/>
              </a:ext>
            </a:extLst>
          </p:cNvPr>
          <p:cNvSpPr/>
          <p:nvPr/>
        </p:nvSpPr>
        <p:spPr>
          <a:xfrm>
            <a:off x="1078144" y="2471864"/>
            <a:ext cx="10568604" cy="8011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8A990DC-80D3-57C0-71E7-060B9332848A}"/>
              </a:ext>
            </a:extLst>
          </p:cNvPr>
          <p:cNvSpPr/>
          <p:nvPr/>
        </p:nvSpPr>
        <p:spPr>
          <a:xfrm>
            <a:off x="1078144" y="3534900"/>
            <a:ext cx="2111105" cy="125462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0739DC2-8F64-16EF-AC17-E53244208532}"/>
              </a:ext>
            </a:extLst>
          </p:cNvPr>
          <p:cNvSpPr txBox="1"/>
          <p:nvPr/>
        </p:nvSpPr>
        <p:spPr>
          <a:xfrm>
            <a:off x="5357868" y="2565118"/>
            <a:ext cx="2022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98D4305-6F75-943F-2ABF-1E4CB285FD21}"/>
              </a:ext>
            </a:extLst>
          </p:cNvPr>
          <p:cNvSpPr txBox="1"/>
          <p:nvPr/>
        </p:nvSpPr>
        <p:spPr>
          <a:xfrm>
            <a:off x="1237187" y="3589194"/>
            <a:ext cx="1877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E9F7AA2-CCE7-AC66-9A07-23DE98BF530D}"/>
              </a:ext>
            </a:extLst>
          </p:cNvPr>
          <p:cNvSpPr txBox="1"/>
          <p:nvPr/>
        </p:nvSpPr>
        <p:spPr>
          <a:xfrm>
            <a:off x="9415046" y="1476464"/>
            <a:ext cx="2111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解き方①</a:t>
            </a:r>
            <a:endParaRPr kumimoji="1" lang="en-US" altLang="ja-JP" sz="36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16DD1AA-5B5F-AA18-1B86-8745C6D07B45}"/>
              </a:ext>
            </a:extLst>
          </p:cNvPr>
          <p:cNvSpPr txBox="1"/>
          <p:nvPr/>
        </p:nvSpPr>
        <p:spPr>
          <a:xfrm>
            <a:off x="932491" y="5724523"/>
            <a:ext cx="2663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6B0EED-F260-65E2-D3CD-4AAF2EDB6DA0}"/>
              </a:ext>
            </a:extLst>
          </p:cNvPr>
          <p:cNvSpPr txBox="1"/>
          <p:nvPr/>
        </p:nvSpPr>
        <p:spPr>
          <a:xfrm>
            <a:off x="3595600" y="5724523"/>
            <a:ext cx="4307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3000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EB70FA8-F6F0-21F0-6CFB-E0B2404CF013}"/>
              </a:ext>
            </a:extLst>
          </p:cNvPr>
          <p:cNvSpPr txBox="1"/>
          <p:nvPr/>
        </p:nvSpPr>
        <p:spPr>
          <a:xfrm>
            <a:off x="8263961" y="5724523"/>
            <a:ext cx="2302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C9165AB-0F9D-ECDD-86CB-3A25923FA80B}"/>
              </a:ext>
            </a:extLst>
          </p:cNvPr>
          <p:cNvSpPr/>
          <p:nvPr/>
        </p:nvSpPr>
        <p:spPr>
          <a:xfrm>
            <a:off x="3195788" y="3534900"/>
            <a:ext cx="2111105" cy="1254623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C3FCBE2-DFD4-2555-ADF6-059D49C54EA9}"/>
              </a:ext>
            </a:extLst>
          </p:cNvPr>
          <p:cNvSpPr/>
          <p:nvPr/>
        </p:nvSpPr>
        <p:spPr>
          <a:xfrm>
            <a:off x="5313432" y="3534900"/>
            <a:ext cx="2111105" cy="1254623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0BBFCA4-4BDD-F0FA-FF2C-DCD09760A8DB}"/>
              </a:ext>
            </a:extLst>
          </p:cNvPr>
          <p:cNvSpPr/>
          <p:nvPr/>
        </p:nvSpPr>
        <p:spPr>
          <a:xfrm>
            <a:off x="7424537" y="3534900"/>
            <a:ext cx="2111105" cy="1254623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63A42B0-FCF8-E8D3-569B-3206B3F25838}"/>
              </a:ext>
            </a:extLst>
          </p:cNvPr>
          <p:cNvSpPr/>
          <p:nvPr/>
        </p:nvSpPr>
        <p:spPr>
          <a:xfrm>
            <a:off x="9535642" y="3534900"/>
            <a:ext cx="2111105" cy="1254623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CC84C54-A9E9-B10E-1230-62A522C4B0EC}"/>
              </a:ext>
            </a:extLst>
          </p:cNvPr>
          <p:cNvSpPr txBox="1"/>
          <p:nvPr/>
        </p:nvSpPr>
        <p:spPr>
          <a:xfrm>
            <a:off x="3595600" y="3920694"/>
            <a:ext cx="140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7FF76C7-9450-0C22-E75E-524A8B2459FA}"/>
              </a:ext>
            </a:extLst>
          </p:cNvPr>
          <p:cNvSpPr txBox="1"/>
          <p:nvPr/>
        </p:nvSpPr>
        <p:spPr>
          <a:xfrm>
            <a:off x="5660538" y="3920694"/>
            <a:ext cx="140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C7488DE-CDD5-381B-8973-E348A7404E5E}"/>
              </a:ext>
            </a:extLst>
          </p:cNvPr>
          <p:cNvSpPr txBox="1"/>
          <p:nvPr/>
        </p:nvSpPr>
        <p:spPr>
          <a:xfrm>
            <a:off x="7784723" y="3920694"/>
            <a:ext cx="140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A60CDB6-9B4E-FC8D-6443-F7C7B5CD9852}"/>
              </a:ext>
            </a:extLst>
          </p:cNvPr>
          <p:cNvSpPr txBox="1"/>
          <p:nvPr/>
        </p:nvSpPr>
        <p:spPr>
          <a:xfrm>
            <a:off x="9864225" y="3920694"/>
            <a:ext cx="140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EEF09E76-AA6E-C9F7-7079-15127A418739}"/>
              </a:ext>
            </a:extLst>
          </p:cNvPr>
          <p:cNvSpPr/>
          <p:nvPr/>
        </p:nvSpPr>
        <p:spPr>
          <a:xfrm>
            <a:off x="5359421" y="4977429"/>
            <a:ext cx="736579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71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3C7C7-D5BF-11D2-1189-F08FFA856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28CF0B2-FBB3-88C9-4FD8-E01BD93DD1C3}"/>
              </a:ext>
            </a:extLst>
          </p:cNvPr>
          <p:cNvSpPr txBox="1"/>
          <p:nvPr/>
        </p:nvSpPr>
        <p:spPr>
          <a:xfrm>
            <a:off x="625131" y="622241"/>
            <a:ext cx="11021616" cy="144655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つとむくんの貯金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％は、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円です。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貯金は全部でいくらありますか。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037565E-EE3C-EFBF-B9E4-9F9A0F5F9C5C}"/>
              </a:ext>
            </a:extLst>
          </p:cNvPr>
          <p:cNvSpPr txBox="1"/>
          <p:nvPr/>
        </p:nvSpPr>
        <p:spPr>
          <a:xfrm>
            <a:off x="9415046" y="1476464"/>
            <a:ext cx="2111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600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解き方②</a:t>
            </a:r>
            <a:endParaRPr kumimoji="1" lang="en-US" altLang="ja-JP" sz="3600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B552B90E-3564-9240-5B23-333BCCAB65F2}"/>
              </a:ext>
            </a:extLst>
          </p:cNvPr>
          <p:cNvGrpSpPr/>
          <p:nvPr/>
        </p:nvGrpSpPr>
        <p:grpSpPr>
          <a:xfrm>
            <a:off x="1702739" y="2730436"/>
            <a:ext cx="4222210" cy="1644393"/>
            <a:chOff x="3228487" y="2888569"/>
            <a:chExt cx="4222210" cy="1644393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1100721B-15C2-EDDD-D2AA-7CCBB1436BB3}"/>
                </a:ext>
              </a:extLst>
            </p:cNvPr>
            <p:cNvSpPr/>
            <p:nvPr/>
          </p:nvSpPr>
          <p:spPr>
            <a:xfrm>
              <a:off x="5339592" y="2888569"/>
              <a:ext cx="2111105" cy="824615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600</a:t>
              </a:r>
              <a:r>
                <a:rPr lang="ja-JP" altLang="en-US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円</a:t>
              </a:r>
              <a:endParaRPr kumimoji="1" lang="ja-JP" altLang="en-US" sz="3600" dirty="0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CFAFC6DE-7D89-DA8B-A743-D9B3E0443B4C}"/>
                </a:ext>
              </a:extLst>
            </p:cNvPr>
            <p:cNvSpPr/>
            <p:nvPr/>
          </p:nvSpPr>
          <p:spPr>
            <a:xfrm>
              <a:off x="3228487" y="2888569"/>
              <a:ext cx="2111105" cy="824615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600" dirty="0">
                  <a:solidFill>
                    <a:schemeClr val="accent6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20</a:t>
              </a:r>
              <a:r>
                <a:rPr kumimoji="1" lang="ja-JP" altLang="en-US" sz="3600" dirty="0">
                  <a:solidFill>
                    <a:schemeClr val="accent6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％</a:t>
              </a: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C34DDD09-00AF-FC5E-85AE-134AB76D06CC}"/>
                </a:ext>
              </a:extLst>
            </p:cNvPr>
            <p:cNvSpPr/>
            <p:nvPr/>
          </p:nvSpPr>
          <p:spPr>
            <a:xfrm>
              <a:off x="5339592" y="3708347"/>
              <a:ext cx="2111105" cy="824615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？ 円</a:t>
              </a:r>
              <a:endParaRPr kumimoji="1" lang="ja-JP" altLang="en-US" sz="3600" dirty="0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224EAFC1-1CFF-663C-347C-600ABE2AA57C}"/>
                </a:ext>
              </a:extLst>
            </p:cNvPr>
            <p:cNvSpPr/>
            <p:nvPr/>
          </p:nvSpPr>
          <p:spPr>
            <a:xfrm>
              <a:off x="3228487" y="3708347"/>
              <a:ext cx="2111105" cy="824615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100</a:t>
              </a:r>
              <a:r>
                <a:rPr kumimoji="1" lang="ja-JP" altLang="en-US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％</a:t>
              </a:r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4B24E48-8DC7-AC53-F32D-9F76BA53718D}"/>
              </a:ext>
            </a:extLst>
          </p:cNvPr>
          <p:cNvSpPr txBox="1"/>
          <p:nvPr/>
        </p:nvSpPr>
        <p:spPr>
          <a:xfrm>
            <a:off x="6954660" y="2673051"/>
            <a:ext cx="38843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表をたてに見ても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横にみても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解くことが出来る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D032B38-7057-9C6C-EF72-C3A4F84C153D}"/>
              </a:ext>
            </a:extLst>
          </p:cNvPr>
          <p:cNvSpPr txBox="1"/>
          <p:nvPr/>
        </p:nvSpPr>
        <p:spPr>
          <a:xfrm>
            <a:off x="1169021" y="4879741"/>
            <a:ext cx="6318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縦に見ると </a:t>
            </a:r>
            <a:r>
              <a:rPr lang="en-US" altLang="ja-JP" sz="36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6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倍になっている</a:t>
            </a:r>
            <a:endParaRPr lang="en-US" altLang="ja-JP" sz="3600" dirty="0">
              <a:solidFill>
                <a:schemeClr val="accent4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0097BB8-CFB9-0ECB-BA73-02190B228C6F}"/>
              </a:ext>
            </a:extLst>
          </p:cNvPr>
          <p:cNvSpPr txBox="1"/>
          <p:nvPr/>
        </p:nvSpPr>
        <p:spPr>
          <a:xfrm>
            <a:off x="1169021" y="5645713"/>
            <a:ext cx="4417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横に見ると </a:t>
            </a:r>
            <a:r>
              <a:rPr lang="en-US" altLang="ja-JP" sz="36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36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倍だ</a:t>
            </a:r>
            <a:endParaRPr lang="en-US" altLang="ja-JP" sz="360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CFC9666-C953-6F30-95D9-0BECCC51A508}"/>
              </a:ext>
            </a:extLst>
          </p:cNvPr>
          <p:cNvSpPr txBox="1"/>
          <p:nvPr/>
        </p:nvSpPr>
        <p:spPr>
          <a:xfrm>
            <a:off x="7726702" y="4879741"/>
            <a:ext cx="386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600×</a:t>
            </a:r>
            <a:r>
              <a:rPr lang="en-US" altLang="ja-JP" sz="3600" dirty="0">
                <a:solidFill>
                  <a:schemeClr val="accent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3000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D9F7869-8657-0802-3173-532BD6703A14}"/>
              </a:ext>
            </a:extLst>
          </p:cNvPr>
          <p:cNvSpPr txBox="1"/>
          <p:nvPr/>
        </p:nvSpPr>
        <p:spPr>
          <a:xfrm>
            <a:off x="7426975" y="5526072"/>
            <a:ext cx="4163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100×</a:t>
            </a:r>
            <a:r>
              <a:rPr lang="en-US" altLang="ja-JP" sz="36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3000</a:t>
            </a:r>
          </a:p>
        </p:txBody>
      </p:sp>
      <p:sp>
        <p:nvSpPr>
          <p:cNvPr id="30" name="矢印: 右カーブ 29">
            <a:extLst>
              <a:ext uri="{FF2B5EF4-FFF2-40B4-BE49-F238E27FC236}">
                <a16:creationId xmlns:a16="http://schemas.microsoft.com/office/drawing/2014/main" id="{A447B75D-5FDB-CA01-9C14-AAA4B7FABE48}"/>
              </a:ext>
            </a:extLst>
          </p:cNvPr>
          <p:cNvSpPr/>
          <p:nvPr/>
        </p:nvSpPr>
        <p:spPr>
          <a:xfrm>
            <a:off x="1169021" y="3165493"/>
            <a:ext cx="367990" cy="769441"/>
          </a:xfrm>
          <a:prstGeom prst="curvedRightArrow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矢印: 左カーブ 30">
            <a:extLst>
              <a:ext uri="{FF2B5EF4-FFF2-40B4-BE49-F238E27FC236}">
                <a16:creationId xmlns:a16="http://schemas.microsoft.com/office/drawing/2014/main" id="{B0A9C756-23A7-A9FD-72FA-26A8C396F093}"/>
              </a:ext>
            </a:extLst>
          </p:cNvPr>
          <p:cNvSpPr/>
          <p:nvPr/>
        </p:nvSpPr>
        <p:spPr>
          <a:xfrm>
            <a:off x="6168534" y="3217047"/>
            <a:ext cx="294882" cy="769438"/>
          </a:xfrm>
          <a:prstGeom prst="curvedLeftArrow">
            <a:avLst/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90016BF-9E74-87F5-B395-69B34F3915CB}"/>
              </a:ext>
            </a:extLst>
          </p:cNvPr>
          <p:cNvSpPr/>
          <p:nvPr/>
        </p:nvSpPr>
        <p:spPr>
          <a:xfrm>
            <a:off x="3502118" y="4827193"/>
            <a:ext cx="623452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3631E465-B264-871D-4815-D23E65D0B58D}"/>
              </a:ext>
            </a:extLst>
          </p:cNvPr>
          <p:cNvSpPr/>
          <p:nvPr/>
        </p:nvSpPr>
        <p:spPr>
          <a:xfrm>
            <a:off x="3614137" y="5598854"/>
            <a:ext cx="790593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矢印: 上カーブ 33">
            <a:extLst>
              <a:ext uri="{FF2B5EF4-FFF2-40B4-BE49-F238E27FC236}">
                <a16:creationId xmlns:a16="http://schemas.microsoft.com/office/drawing/2014/main" id="{A849DD44-3D21-A550-7BD3-82B7BC877E2F}"/>
              </a:ext>
            </a:extLst>
          </p:cNvPr>
          <p:cNvSpPr/>
          <p:nvPr/>
        </p:nvSpPr>
        <p:spPr>
          <a:xfrm>
            <a:off x="2895362" y="4404809"/>
            <a:ext cx="1969483" cy="362563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矢印: 下カーブ 34">
            <a:extLst>
              <a:ext uri="{FF2B5EF4-FFF2-40B4-BE49-F238E27FC236}">
                <a16:creationId xmlns:a16="http://schemas.microsoft.com/office/drawing/2014/main" id="{895D1D63-19FA-2AE6-1590-6EB6FC5F6982}"/>
              </a:ext>
            </a:extLst>
          </p:cNvPr>
          <p:cNvSpPr/>
          <p:nvPr/>
        </p:nvSpPr>
        <p:spPr>
          <a:xfrm>
            <a:off x="2895362" y="2314936"/>
            <a:ext cx="2018367" cy="355742"/>
          </a:xfrm>
          <a:prstGeom prst="curved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スマイル 35">
            <a:extLst>
              <a:ext uri="{FF2B5EF4-FFF2-40B4-BE49-F238E27FC236}">
                <a16:creationId xmlns:a16="http://schemas.microsoft.com/office/drawing/2014/main" id="{30321688-44FB-1163-5F6E-EB0EF3BDDD00}"/>
              </a:ext>
            </a:extLst>
          </p:cNvPr>
          <p:cNvSpPr/>
          <p:nvPr/>
        </p:nvSpPr>
        <p:spPr>
          <a:xfrm>
            <a:off x="591892" y="4930618"/>
            <a:ext cx="542906" cy="542906"/>
          </a:xfrm>
          <a:prstGeom prst="smileyFace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スマイル 36">
            <a:extLst>
              <a:ext uri="{FF2B5EF4-FFF2-40B4-BE49-F238E27FC236}">
                <a16:creationId xmlns:a16="http://schemas.microsoft.com/office/drawing/2014/main" id="{74EFBA98-E311-6FCB-3C57-682D09C6EBAB}"/>
              </a:ext>
            </a:extLst>
          </p:cNvPr>
          <p:cNvSpPr/>
          <p:nvPr/>
        </p:nvSpPr>
        <p:spPr>
          <a:xfrm>
            <a:off x="591892" y="5665851"/>
            <a:ext cx="542906" cy="542906"/>
          </a:xfrm>
          <a:prstGeom prst="smileyFace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48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5CC45A1-E0D0-444C-83E6-94AE94ECFA0D}"/>
              </a:ext>
            </a:extLst>
          </p:cNvPr>
          <p:cNvSpPr txBox="1"/>
          <p:nvPr/>
        </p:nvSpPr>
        <p:spPr>
          <a:xfrm>
            <a:off x="617922" y="444997"/>
            <a:ext cx="11124312" cy="212365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ジュースを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0.4L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飲みました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。飲んだ量は、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はじめにあったジュース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％にあたります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。はじめ、ジュースは何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L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ありましたか。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C815ED0-38E9-FA92-D94C-8B9080C8C0C1}"/>
              </a:ext>
            </a:extLst>
          </p:cNvPr>
          <p:cNvSpPr txBox="1"/>
          <p:nvPr/>
        </p:nvSpPr>
        <p:spPr>
          <a:xfrm>
            <a:off x="1354808" y="3075057"/>
            <a:ext cx="9077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r>
              <a:rPr lang="en-US" altLang="ja-JP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	</a:t>
            </a:r>
            <a:r>
              <a:rPr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倍すると</a:t>
            </a:r>
            <a:r>
              <a:rPr lang="en-US" altLang="ja-JP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％になるので</a:t>
            </a:r>
            <a:endParaRPr lang="en-US" altLang="ja-JP" sz="40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34E5FB-1F7E-9064-9BE0-53C18F3C5C85}"/>
              </a:ext>
            </a:extLst>
          </p:cNvPr>
          <p:cNvSpPr txBox="1"/>
          <p:nvPr/>
        </p:nvSpPr>
        <p:spPr>
          <a:xfrm>
            <a:off x="2771014" y="4628605"/>
            <a:ext cx="4243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0.4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×5</a:t>
            </a:r>
            <a:r>
              <a:rPr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2L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8F7C55-8470-08F3-AA2D-8C28442E3FCF}"/>
              </a:ext>
            </a:extLst>
          </p:cNvPr>
          <p:cNvSpPr txBox="1"/>
          <p:nvPr/>
        </p:nvSpPr>
        <p:spPr>
          <a:xfrm>
            <a:off x="10432276" y="5994321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186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CA7F99C-07DD-EFAD-0D90-A5D3B8992274}"/>
              </a:ext>
            </a:extLst>
          </p:cNvPr>
          <p:cNvSpPr/>
          <p:nvPr/>
        </p:nvSpPr>
        <p:spPr>
          <a:xfrm>
            <a:off x="3268449" y="3075057"/>
            <a:ext cx="790593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774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CD632-9A14-450E-9284-93332AAD367C}"/>
              </a:ext>
            </a:extLst>
          </p:cNvPr>
          <p:cNvSpPr txBox="1"/>
          <p:nvPr/>
        </p:nvSpPr>
        <p:spPr>
          <a:xfrm>
            <a:off x="838200" y="718954"/>
            <a:ext cx="1038485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もとの値段の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％で手袋を買いました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代金は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960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円でした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もとの値段は何円ですか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15F13E6-334C-430A-B3A8-3B46C7A9BD0B}"/>
              </a:ext>
            </a:extLst>
          </p:cNvPr>
          <p:cNvSpPr/>
          <p:nvPr/>
        </p:nvSpPr>
        <p:spPr>
          <a:xfrm>
            <a:off x="7862759" y="2295921"/>
            <a:ext cx="8710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FBC2329-078F-4D59-BC6A-E2ABD4FCA283}"/>
              </a:ext>
            </a:extLst>
          </p:cNvPr>
          <p:cNvSpPr/>
          <p:nvPr/>
        </p:nvSpPr>
        <p:spPr>
          <a:xfrm>
            <a:off x="911512" y="2295921"/>
            <a:ext cx="8710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BFF4FCC-8976-40A5-98F8-CEC8FA7192EF}"/>
              </a:ext>
            </a:extLst>
          </p:cNvPr>
          <p:cNvSpPr/>
          <p:nvPr/>
        </p:nvSpPr>
        <p:spPr>
          <a:xfrm>
            <a:off x="1782541" y="2295921"/>
            <a:ext cx="8710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A4D819D-1C58-437D-8ADB-EAB44938C00E}"/>
              </a:ext>
            </a:extLst>
          </p:cNvPr>
          <p:cNvSpPr/>
          <p:nvPr/>
        </p:nvSpPr>
        <p:spPr>
          <a:xfrm>
            <a:off x="2644885" y="2295921"/>
            <a:ext cx="8710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AB0A10A-78D9-45D4-BD9C-BD04C990D43E}"/>
              </a:ext>
            </a:extLst>
          </p:cNvPr>
          <p:cNvSpPr/>
          <p:nvPr/>
        </p:nvSpPr>
        <p:spPr>
          <a:xfrm>
            <a:off x="3515914" y="2295921"/>
            <a:ext cx="8710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6529F79-F88B-4651-B8A7-A968F67059C5}"/>
              </a:ext>
            </a:extLst>
          </p:cNvPr>
          <p:cNvSpPr/>
          <p:nvPr/>
        </p:nvSpPr>
        <p:spPr>
          <a:xfrm>
            <a:off x="4378258" y="2295921"/>
            <a:ext cx="8710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C9166889-2A81-4F5A-B03C-4FE379552DF1}"/>
              </a:ext>
            </a:extLst>
          </p:cNvPr>
          <p:cNvSpPr/>
          <p:nvPr/>
        </p:nvSpPr>
        <p:spPr>
          <a:xfrm>
            <a:off x="5249671" y="2295921"/>
            <a:ext cx="8710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56D3F46-7E9D-4164-A4B3-B2E577FDE2E6}"/>
              </a:ext>
            </a:extLst>
          </p:cNvPr>
          <p:cNvSpPr/>
          <p:nvPr/>
        </p:nvSpPr>
        <p:spPr>
          <a:xfrm>
            <a:off x="6120701" y="2295921"/>
            <a:ext cx="8710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8C93DCB-B77D-48E9-8BC5-A03699DB93AF}"/>
              </a:ext>
            </a:extLst>
          </p:cNvPr>
          <p:cNvSpPr/>
          <p:nvPr/>
        </p:nvSpPr>
        <p:spPr>
          <a:xfrm>
            <a:off x="8733789" y="2295921"/>
            <a:ext cx="8710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828B315-E01C-4C5A-AB00-F07A4F0963A5}"/>
              </a:ext>
            </a:extLst>
          </p:cNvPr>
          <p:cNvSpPr/>
          <p:nvPr/>
        </p:nvSpPr>
        <p:spPr>
          <a:xfrm>
            <a:off x="6991730" y="2295921"/>
            <a:ext cx="8710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6296009-DF60-4808-8034-2F8AD08C626D}"/>
              </a:ext>
            </a:extLst>
          </p:cNvPr>
          <p:cNvSpPr txBox="1"/>
          <p:nvPr/>
        </p:nvSpPr>
        <p:spPr>
          <a:xfrm>
            <a:off x="9604818" y="3120858"/>
            <a:ext cx="1746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960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　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2312D72-2697-419A-9D52-F34756727AFB}"/>
              </a:ext>
            </a:extLst>
          </p:cNvPr>
          <p:cNvSpPr txBox="1"/>
          <p:nvPr/>
        </p:nvSpPr>
        <p:spPr>
          <a:xfrm>
            <a:off x="2583508" y="2362556"/>
            <a:ext cx="440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もとの値段が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9F63325C-701D-48D3-BCC3-80CB69B04333}"/>
              </a:ext>
            </a:extLst>
          </p:cNvPr>
          <p:cNvSpPr/>
          <p:nvPr/>
        </p:nvSpPr>
        <p:spPr>
          <a:xfrm>
            <a:off x="911512" y="3129813"/>
            <a:ext cx="871029" cy="646331"/>
          </a:xfrm>
          <a:prstGeom prst="rect">
            <a:avLst/>
          </a:prstGeom>
          <a:solidFill>
            <a:srgbClr val="CCFFFF"/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7024359-5B91-48C9-879E-F609E111839C}"/>
              </a:ext>
            </a:extLst>
          </p:cNvPr>
          <p:cNvSpPr/>
          <p:nvPr/>
        </p:nvSpPr>
        <p:spPr>
          <a:xfrm>
            <a:off x="1782541" y="3129813"/>
            <a:ext cx="871029" cy="646331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0A70662-9F49-467D-92DB-47000AA3B0DD}"/>
              </a:ext>
            </a:extLst>
          </p:cNvPr>
          <p:cNvSpPr/>
          <p:nvPr/>
        </p:nvSpPr>
        <p:spPr>
          <a:xfrm>
            <a:off x="2644885" y="3129813"/>
            <a:ext cx="871029" cy="646331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8A20CF31-44B4-446D-B880-ACA703CE6753}"/>
              </a:ext>
            </a:extLst>
          </p:cNvPr>
          <p:cNvSpPr/>
          <p:nvPr/>
        </p:nvSpPr>
        <p:spPr>
          <a:xfrm>
            <a:off x="3515914" y="3129813"/>
            <a:ext cx="871029" cy="646331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50F9E819-D21B-4AA6-B49B-7F4C7CA8F7B1}"/>
              </a:ext>
            </a:extLst>
          </p:cNvPr>
          <p:cNvSpPr/>
          <p:nvPr/>
        </p:nvSpPr>
        <p:spPr>
          <a:xfrm>
            <a:off x="4378258" y="3129813"/>
            <a:ext cx="871029" cy="646331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8E50C88E-958B-44CF-9BAA-4E15B424B194}"/>
              </a:ext>
            </a:extLst>
          </p:cNvPr>
          <p:cNvSpPr/>
          <p:nvPr/>
        </p:nvSpPr>
        <p:spPr>
          <a:xfrm>
            <a:off x="5249671" y="3129813"/>
            <a:ext cx="871029" cy="646331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AE35C91-84D9-4A75-8A56-45658D5183BE}"/>
              </a:ext>
            </a:extLst>
          </p:cNvPr>
          <p:cNvSpPr/>
          <p:nvPr/>
        </p:nvSpPr>
        <p:spPr>
          <a:xfrm>
            <a:off x="6120701" y="3129813"/>
            <a:ext cx="871029" cy="646331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BA81E4B3-D11D-4FA2-98EC-AC0E5001CB35}"/>
              </a:ext>
            </a:extLst>
          </p:cNvPr>
          <p:cNvSpPr/>
          <p:nvPr/>
        </p:nvSpPr>
        <p:spPr>
          <a:xfrm>
            <a:off x="6991730" y="3129813"/>
            <a:ext cx="871029" cy="646331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0559FC4-ECBF-4383-A0B1-387B9A720A5D}"/>
              </a:ext>
            </a:extLst>
          </p:cNvPr>
          <p:cNvSpPr txBox="1"/>
          <p:nvPr/>
        </p:nvSpPr>
        <p:spPr>
          <a:xfrm>
            <a:off x="2018253" y="3170456"/>
            <a:ext cx="5591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代金はもとの値段の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B702156-2234-473B-80D9-E2B80A26516B}"/>
              </a:ext>
            </a:extLst>
          </p:cNvPr>
          <p:cNvSpPr txBox="1"/>
          <p:nvPr/>
        </p:nvSpPr>
        <p:spPr>
          <a:xfrm>
            <a:off x="9979573" y="2362555"/>
            <a:ext cx="147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 円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774315A-050A-4227-81BB-C4872B061D7F}"/>
              </a:ext>
            </a:extLst>
          </p:cNvPr>
          <p:cNvSpPr txBox="1"/>
          <p:nvPr/>
        </p:nvSpPr>
        <p:spPr>
          <a:xfrm>
            <a:off x="745192" y="4808876"/>
            <a:ext cx="2215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3E00E4E-9704-4B59-A37C-39C31FCFA067}"/>
              </a:ext>
            </a:extLst>
          </p:cNvPr>
          <p:cNvSpPr txBox="1"/>
          <p:nvPr/>
        </p:nvSpPr>
        <p:spPr>
          <a:xfrm>
            <a:off x="725852" y="5640489"/>
            <a:ext cx="2419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D32D486-8237-4869-9B7C-DAC5F59F23AC}"/>
              </a:ext>
            </a:extLst>
          </p:cNvPr>
          <p:cNvSpPr txBox="1"/>
          <p:nvPr/>
        </p:nvSpPr>
        <p:spPr>
          <a:xfrm>
            <a:off x="3247052" y="4808876"/>
            <a:ext cx="4260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960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4000" u="sng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8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=120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D8EB4318-CE29-4A29-80EA-8B1A3CDEBB3C}"/>
              </a:ext>
            </a:extLst>
          </p:cNvPr>
          <p:cNvSpPr txBox="1"/>
          <p:nvPr/>
        </p:nvSpPr>
        <p:spPr>
          <a:xfrm>
            <a:off x="3181179" y="5640489"/>
            <a:ext cx="478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120×</a:t>
            </a:r>
            <a:r>
              <a:rPr lang="en-US" altLang="ja-JP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10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82082692-28FB-4317-B375-119E22D55214}"/>
              </a:ext>
            </a:extLst>
          </p:cNvPr>
          <p:cNvSpPr txBox="1"/>
          <p:nvPr/>
        </p:nvSpPr>
        <p:spPr>
          <a:xfrm>
            <a:off x="8113594" y="5702044"/>
            <a:ext cx="3957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もとの値段</a:t>
            </a:r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127D8DA-A0D6-42E4-BB48-5BBBF14AB70D}"/>
              </a:ext>
            </a:extLst>
          </p:cNvPr>
          <p:cNvSpPr txBox="1"/>
          <p:nvPr/>
        </p:nvSpPr>
        <p:spPr>
          <a:xfrm>
            <a:off x="10888407" y="1936031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181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0654132-2F56-A6A8-73C8-8DD6CE154166}"/>
              </a:ext>
            </a:extLst>
          </p:cNvPr>
          <p:cNvSpPr/>
          <p:nvPr/>
        </p:nvSpPr>
        <p:spPr>
          <a:xfrm>
            <a:off x="911512" y="3129813"/>
            <a:ext cx="862343" cy="6463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A19C10-6C28-C262-5420-AFD66EDE3DE1}"/>
              </a:ext>
            </a:extLst>
          </p:cNvPr>
          <p:cNvSpPr txBox="1"/>
          <p:nvPr/>
        </p:nvSpPr>
        <p:spPr>
          <a:xfrm>
            <a:off x="838199" y="3989205"/>
            <a:ext cx="10050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今回は</a:t>
            </a:r>
            <a:r>
              <a:rPr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％がいくらかになるかを求めてみよう</a:t>
            </a:r>
            <a:endParaRPr lang="en-US" altLang="ja-JP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ACFA648-ACB4-8840-562C-A755DD9A49B7}"/>
              </a:ext>
            </a:extLst>
          </p:cNvPr>
          <p:cNvSpPr/>
          <p:nvPr/>
        </p:nvSpPr>
        <p:spPr>
          <a:xfrm>
            <a:off x="4929388" y="4871163"/>
            <a:ext cx="639798" cy="447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FF3E420-EB43-056D-77F8-2252EC3E1F4D}"/>
              </a:ext>
            </a:extLst>
          </p:cNvPr>
          <p:cNvSpPr/>
          <p:nvPr/>
        </p:nvSpPr>
        <p:spPr>
          <a:xfrm>
            <a:off x="4929387" y="5682488"/>
            <a:ext cx="969607" cy="517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2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04679-CDAC-4644-4EC9-ACDBAAF72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89DAF6-F545-6F1B-03F6-7FF89116854B}"/>
              </a:ext>
            </a:extLst>
          </p:cNvPr>
          <p:cNvSpPr txBox="1"/>
          <p:nvPr/>
        </p:nvSpPr>
        <p:spPr>
          <a:xfrm>
            <a:off x="838200" y="718954"/>
            <a:ext cx="1038485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もとの値段の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％で手袋を買いました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代金は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960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円でした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もとの値段は何円ですか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6B1836B-7569-A8E3-B797-9D59A993A621}"/>
              </a:ext>
            </a:extLst>
          </p:cNvPr>
          <p:cNvSpPr/>
          <p:nvPr/>
        </p:nvSpPr>
        <p:spPr>
          <a:xfrm>
            <a:off x="7862759" y="2295921"/>
            <a:ext cx="8710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74BD251-43AD-143B-922C-C8FFF2BFDDE0}"/>
              </a:ext>
            </a:extLst>
          </p:cNvPr>
          <p:cNvSpPr/>
          <p:nvPr/>
        </p:nvSpPr>
        <p:spPr>
          <a:xfrm>
            <a:off x="911512" y="2295921"/>
            <a:ext cx="8710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93EBA46-0058-DAFC-289C-705905BD99DF}"/>
              </a:ext>
            </a:extLst>
          </p:cNvPr>
          <p:cNvSpPr/>
          <p:nvPr/>
        </p:nvSpPr>
        <p:spPr>
          <a:xfrm>
            <a:off x="1782541" y="2295921"/>
            <a:ext cx="8710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A6778F0-B1F4-9D3D-D98A-6147DEFF22E3}"/>
              </a:ext>
            </a:extLst>
          </p:cNvPr>
          <p:cNvSpPr/>
          <p:nvPr/>
        </p:nvSpPr>
        <p:spPr>
          <a:xfrm>
            <a:off x="2644885" y="2295921"/>
            <a:ext cx="8710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0500CDB-D3EA-DB8B-B4C6-85F88B99A236}"/>
              </a:ext>
            </a:extLst>
          </p:cNvPr>
          <p:cNvSpPr/>
          <p:nvPr/>
        </p:nvSpPr>
        <p:spPr>
          <a:xfrm>
            <a:off x="3515914" y="2295921"/>
            <a:ext cx="8710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6852122-8836-4A17-E134-8A08892C447E}"/>
              </a:ext>
            </a:extLst>
          </p:cNvPr>
          <p:cNvSpPr/>
          <p:nvPr/>
        </p:nvSpPr>
        <p:spPr>
          <a:xfrm>
            <a:off x="4378258" y="2295921"/>
            <a:ext cx="8710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7FD0CDC-C99C-9A38-5241-2CE90F5893B0}"/>
              </a:ext>
            </a:extLst>
          </p:cNvPr>
          <p:cNvSpPr/>
          <p:nvPr/>
        </p:nvSpPr>
        <p:spPr>
          <a:xfrm>
            <a:off x="5249671" y="2295921"/>
            <a:ext cx="8710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230F7A7-8E39-1DC5-3AFF-7CF8D6D07503}"/>
              </a:ext>
            </a:extLst>
          </p:cNvPr>
          <p:cNvSpPr/>
          <p:nvPr/>
        </p:nvSpPr>
        <p:spPr>
          <a:xfrm>
            <a:off x="6120701" y="2295921"/>
            <a:ext cx="8710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8C18D92-DDD4-859E-7A57-A1C4CA919232}"/>
              </a:ext>
            </a:extLst>
          </p:cNvPr>
          <p:cNvSpPr/>
          <p:nvPr/>
        </p:nvSpPr>
        <p:spPr>
          <a:xfrm>
            <a:off x="8733789" y="2295921"/>
            <a:ext cx="8710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C384D4B-2CFA-AEB0-64AD-D1AFC92C6ADD}"/>
              </a:ext>
            </a:extLst>
          </p:cNvPr>
          <p:cNvSpPr/>
          <p:nvPr/>
        </p:nvSpPr>
        <p:spPr>
          <a:xfrm>
            <a:off x="6991730" y="2295921"/>
            <a:ext cx="87102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004EC2C-809F-63E0-88A9-7563F7F2E066}"/>
              </a:ext>
            </a:extLst>
          </p:cNvPr>
          <p:cNvSpPr txBox="1"/>
          <p:nvPr/>
        </p:nvSpPr>
        <p:spPr>
          <a:xfrm>
            <a:off x="9604818" y="3120858"/>
            <a:ext cx="1746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960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　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A0FC60B-AE7F-B645-72FE-BC58FA8C4392}"/>
              </a:ext>
            </a:extLst>
          </p:cNvPr>
          <p:cNvSpPr txBox="1"/>
          <p:nvPr/>
        </p:nvSpPr>
        <p:spPr>
          <a:xfrm>
            <a:off x="2583508" y="2362556"/>
            <a:ext cx="440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もとの値段が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52E96F0-C589-605D-4316-4A7E84FEBB85}"/>
              </a:ext>
            </a:extLst>
          </p:cNvPr>
          <p:cNvSpPr/>
          <p:nvPr/>
        </p:nvSpPr>
        <p:spPr>
          <a:xfrm>
            <a:off x="911512" y="3129813"/>
            <a:ext cx="871029" cy="646331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B7085CDF-32C0-2470-4613-C3B736E190E3}"/>
              </a:ext>
            </a:extLst>
          </p:cNvPr>
          <p:cNvSpPr/>
          <p:nvPr/>
        </p:nvSpPr>
        <p:spPr>
          <a:xfrm>
            <a:off x="1782541" y="3129813"/>
            <a:ext cx="871029" cy="646331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BE35AA66-8BDC-9861-4B4D-B3BA569A9526}"/>
              </a:ext>
            </a:extLst>
          </p:cNvPr>
          <p:cNvSpPr/>
          <p:nvPr/>
        </p:nvSpPr>
        <p:spPr>
          <a:xfrm>
            <a:off x="2644885" y="3129813"/>
            <a:ext cx="871029" cy="646331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79733F9-C3AC-C14A-36DA-1EE20E00ABD9}"/>
              </a:ext>
            </a:extLst>
          </p:cNvPr>
          <p:cNvSpPr/>
          <p:nvPr/>
        </p:nvSpPr>
        <p:spPr>
          <a:xfrm>
            <a:off x="3515914" y="3129813"/>
            <a:ext cx="871029" cy="646331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C94EDC8A-D61B-6CC0-B15F-06C8AF6B45D5}"/>
              </a:ext>
            </a:extLst>
          </p:cNvPr>
          <p:cNvSpPr/>
          <p:nvPr/>
        </p:nvSpPr>
        <p:spPr>
          <a:xfrm>
            <a:off x="4378258" y="3129813"/>
            <a:ext cx="871029" cy="646331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169422F2-27EE-6E0F-9952-07A37A1E196A}"/>
              </a:ext>
            </a:extLst>
          </p:cNvPr>
          <p:cNvSpPr/>
          <p:nvPr/>
        </p:nvSpPr>
        <p:spPr>
          <a:xfrm>
            <a:off x="5249671" y="3129813"/>
            <a:ext cx="871029" cy="646331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AF682F8-238A-B741-C942-07A800FB24D3}"/>
              </a:ext>
            </a:extLst>
          </p:cNvPr>
          <p:cNvSpPr/>
          <p:nvPr/>
        </p:nvSpPr>
        <p:spPr>
          <a:xfrm>
            <a:off x="6120701" y="3129813"/>
            <a:ext cx="871029" cy="646331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B97E5533-08AB-D320-2F26-4D7ADCC791BF}"/>
              </a:ext>
            </a:extLst>
          </p:cNvPr>
          <p:cNvSpPr/>
          <p:nvPr/>
        </p:nvSpPr>
        <p:spPr>
          <a:xfrm>
            <a:off x="6991730" y="3129813"/>
            <a:ext cx="871029" cy="646331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50C7DF3-25B8-3CB3-62C1-D5C0C22212BC}"/>
              </a:ext>
            </a:extLst>
          </p:cNvPr>
          <p:cNvSpPr txBox="1"/>
          <p:nvPr/>
        </p:nvSpPr>
        <p:spPr>
          <a:xfrm>
            <a:off x="9979573" y="2362555"/>
            <a:ext cx="147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 円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923083B-FBDB-58A0-D88D-7FD2B46FBF78}"/>
              </a:ext>
            </a:extLst>
          </p:cNvPr>
          <p:cNvSpPr txBox="1"/>
          <p:nvPr/>
        </p:nvSpPr>
        <p:spPr>
          <a:xfrm>
            <a:off x="745192" y="4808876"/>
            <a:ext cx="2215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endParaRPr kumimoji="1" lang="ja-JP" altLang="en-US" sz="4000" dirty="0">
              <a:solidFill>
                <a:srgbClr val="0070C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75D08AE-8B76-0407-AAA6-50DD9FB7447E}"/>
              </a:ext>
            </a:extLst>
          </p:cNvPr>
          <p:cNvSpPr txBox="1"/>
          <p:nvPr/>
        </p:nvSpPr>
        <p:spPr>
          <a:xfrm>
            <a:off x="725852" y="5640489"/>
            <a:ext cx="2419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％は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6ACA084-E35E-C5C8-7D0E-B422B6AFB860}"/>
              </a:ext>
            </a:extLst>
          </p:cNvPr>
          <p:cNvSpPr txBox="1"/>
          <p:nvPr/>
        </p:nvSpPr>
        <p:spPr>
          <a:xfrm>
            <a:off x="3181179" y="4808876"/>
            <a:ext cx="4000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960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4000" u="sng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4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=240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AC4A146-8B8E-F05A-1961-8D977A40CEC9}"/>
              </a:ext>
            </a:extLst>
          </p:cNvPr>
          <p:cNvSpPr txBox="1"/>
          <p:nvPr/>
        </p:nvSpPr>
        <p:spPr>
          <a:xfrm>
            <a:off x="3181180" y="5640489"/>
            <a:ext cx="4428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240×</a:t>
            </a:r>
            <a:r>
              <a:rPr lang="en-US" altLang="ja-JP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5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B632794-0E1E-60E6-20B4-D0512712F308}"/>
              </a:ext>
            </a:extLst>
          </p:cNvPr>
          <p:cNvSpPr txBox="1"/>
          <p:nvPr/>
        </p:nvSpPr>
        <p:spPr>
          <a:xfrm>
            <a:off x="7862759" y="5702044"/>
            <a:ext cx="3957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もとの値段</a:t>
            </a:r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2866BC2-6711-9088-6215-16CDFBAC1E93}"/>
              </a:ext>
            </a:extLst>
          </p:cNvPr>
          <p:cNvSpPr txBox="1"/>
          <p:nvPr/>
        </p:nvSpPr>
        <p:spPr>
          <a:xfrm>
            <a:off x="10888407" y="1936031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181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BAF2F3B-FBEB-96D4-EBA4-7139A1422148}"/>
              </a:ext>
            </a:extLst>
          </p:cNvPr>
          <p:cNvSpPr txBox="1"/>
          <p:nvPr/>
        </p:nvSpPr>
        <p:spPr>
          <a:xfrm>
            <a:off x="2018253" y="3170456"/>
            <a:ext cx="5591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代金はもとの値段の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9B3F997-5C13-02B1-E4A0-7F7B708A85E1}"/>
              </a:ext>
            </a:extLst>
          </p:cNvPr>
          <p:cNvSpPr/>
          <p:nvPr/>
        </p:nvSpPr>
        <p:spPr>
          <a:xfrm>
            <a:off x="911512" y="3129813"/>
            <a:ext cx="1724687" cy="6463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4D4AC2F-99F1-356A-FA02-0D47F46B9746}"/>
              </a:ext>
            </a:extLst>
          </p:cNvPr>
          <p:cNvSpPr txBox="1"/>
          <p:nvPr/>
        </p:nvSpPr>
        <p:spPr>
          <a:xfrm>
            <a:off x="838200" y="3989205"/>
            <a:ext cx="9610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％がいくらかになるかを求めても解けます</a:t>
            </a:r>
            <a:endParaRPr lang="en-US" altLang="ja-JP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D20EA01-942C-1965-0B4E-9A8BC4257442}"/>
              </a:ext>
            </a:extLst>
          </p:cNvPr>
          <p:cNvSpPr/>
          <p:nvPr/>
        </p:nvSpPr>
        <p:spPr>
          <a:xfrm>
            <a:off x="4813772" y="4871163"/>
            <a:ext cx="639798" cy="436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DEAA0E8-A50B-06C7-7991-A914BE814478}"/>
              </a:ext>
            </a:extLst>
          </p:cNvPr>
          <p:cNvSpPr/>
          <p:nvPr/>
        </p:nvSpPr>
        <p:spPr>
          <a:xfrm>
            <a:off x="4861382" y="5670121"/>
            <a:ext cx="639798" cy="5188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74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4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C5D38-F8AA-5F18-65DE-1E51B1174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903CF50-ED88-2ED3-8784-DBEF54DF8D79}"/>
              </a:ext>
            </a:extLst>
          </p:cNvPr>
          <p:cNvSpPr txBox="1"/>
          <p:nvPr/>
        </p:nvSpPr>
        <p:spPr>
          <a:xfrm>
            <a:off x="838200" y="718954"/>
            <a:ext cx="10384859" cy="16927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もとの値段の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％で手袋を買いました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代金は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960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円でした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もとの値段は何円ですか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＜分数のわり算を先に習っていれば次のことが分かる＞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C991695-9735-F98E-47C3-6D2ED7DC9C48}"/>
              </a:ext>
            </a:extLst>
          </p:cNvPr>
          <p:cNvSpPr txBox="1"/>
          <p:nvPr/>
        </p:nvSpPr>
        <p:spPr>
          <a:xfrm>
            <a:off x="638147" y="5487117"/>
            <a:ext cx="11171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８で約分すると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％分を求めていることになります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51332BD-1045-5B4B-B5CB-60DFE41AD00E}"/>
                  </a:ext>
                </a:extLst>
              </p:cNvPr>
              <p:cNvSpPr txBox="1"/>
              <p:nvPr/>
            </p:nvSpPr>
            <p:spPr>
              <a:xfrm>
                <a:off x="951051" y="4050958"/>
                <a:ext cx="3587496" cy="1154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960÷</a:t>
                </a:r>
                <a:r>
                  <a:rPr lang="ja-JP" altLang="en-US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=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51332BD-1045-5B4B-B5CB-60DFE41AD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051" y="4050958"/>
                <a:ext cx="3587496" cy="1154996"/>
              </a:xfrm>
              <a:prstGeom prst="rect">
                <a:avLst/>
              </a:prstGeom>
              <a:blipFill>
                <a:blip r:embed="rId3"/>
                <a:stretch>
                  <a:fillRect l="-5942" r="-2207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F44DDE-4DB9-5C14-B887-9927169830DF}"/>
              </a:ext>
            </a:extLst>
          </p:cNvPr>
          <p:cNvSpPr txBox="1"/>
          <p:nvPr/>
        </p:nvSpPr>
        <p:spPr>
          <a:xfrm>
            <a:off x="838200" y="2782669"/>
            <a:ext cx="9844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小学校では</a:t>
            </a:r>
            <a:r>
              <a:rPr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960÷0.8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と解きます。</a:t>
            </a:r>
            <a:endParaRPr lang="en-US" altLang="ja-JP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なぜ、</a:t>
            </a:r>
            <a:r>
              <a:rPr lang="en-US" altLang="ja-JP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r>
              <a:rPr lang="ja-JP" altLang="en-US" sz="36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で割れば答えになるのでしょうか？</a:t>
            </a:r>
            <a:endParaRPr lang="en-US" altLang="ja-JP" sz="36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F8657F-F27E-C756-4CA4-A8BE143B73FE}"/>
              </a:ext>
            </a:extLst>
          </p:cNvPr>
          <p:cNvSpPr/>
          <p:nvPr/>
        </p:nvSpPr>
        <p:spPr>
          <a:xfrm>
            <a:off x="4813772" y="4994342"/>
            <a:ext cx="639798" cy="436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00FE16C-BAFE-BCE2-116C-C7601FBF7857}"/>
                  </a:ext>
                </a:extLst>
              </p:cNvPr>
              <p:cNvSpPr txBox="1"/>
              <p:nvPr/>
            </p:nvSpPr>
            <p:spPr>
              <a:xfrm>
                <a:off x="4430231" y="4106177"/>
                <a:ext cx="3587496" cy="1156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960×</a:t>
                </a:r>
                <a:r>
                  <a:rPr lang="ja-JP" altLang="en-US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den>
                    </m:f>
                    <m:r>
                      <a:rPr lang="ja-JP" alt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en-US" altLang="ja-JP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=</a:t>
                </a:r>
                <a:endParaRPr kumimoji="1"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00FE16C-BAFE-BCE2-116C-C7601FBF7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231" y="4106177"/>
                <a:ext cx="3587496" cy="1156022"/>
              </a:xfrm>
              <a:prstGeom prst="rect">
                <a:avLst/>
              </a:prstGeom>
              <a:blipFill>
                <a:blip r:embed="rId4"/>
                <a:stretch>
                  <a:fillRect l="-6122" r="-2211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2F846BC-2562-2A87-1D3E-BB41FF01169B}"/>
              </a:ext>
            </a:extLst>
          </p:cNvPr>
          <p:cNvSpPr txBox="1"/>
          <p:nvPr/>
        </p:nvSpPr>
        <p:spPr>
          <a:xfrm>
            <a:off x="7909411" y="4420173"/>
            <a:ext cx="1691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564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5A2875D7-3769-4291-959E-9FAD764A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3385" y="13128"/>
            <a:ext cx="3620802" cy="6844872"/>
          </a:xfrm>
          <a:prstGeom prst="rect">
            <a:avLst/>
          </a:prstGeom>
          <a:gradFill>
            <a:gsLst>
              <a:gs pos="0">
                <a:srgbClr val="000000">
                  <a:alpha val="72000"/>
                </a:srgbClr>
              </a:gs>
              <a:gs pos="98000">
                <a:schemeClr val="accent1"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12">
            <a:extLst>
              <a:ext uri="{FF2B5EF4-FFF2-40B4-BE49-F238E27FC236}">
                <a16:creationId xmlns:a16="http://schemas.microsoft.com/office/drawing/2014/main" id="{AAF055B3-1F95-4ABA-BFE4-A58320A8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7414" y="0"/>
            <a:ext cx="8584585" cy="640079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6500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14">
            <a:extLst>
              <a:ext uri="{FF2B5EF4-FFF2-40B4-BE49-F238E27FC236}">
                <a16:creationId xmlns:a16="http://schemas.microsoft.com/office/drawing/2014/main" id="{835682F0-7BC6-4526-8BFA-58EA002C8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1348001" y="892771"/>
            <a:ext cx="4675167" cy="5009112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43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alpha val="2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7CCFD7C-0735-429C-8D79-E28E04217D67}"/>
              </a:ext>
            </a:extLst>
          </p:cNvPr>
          <p:cNvSpPr txBox="1"/>
          <p:nvPr/>
        </p:nvSpPr>
        <p:spPr>
          <a:xfrm>
            <a:off x="4034350" y="1831401"/>
            <a:ext cx="7730711" cy="37686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7200" dirty="0">
                <a:solidFill>
                  <a:srgbClr val="FFFF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次からの問題を</a:t>
            </a:r>
            <a:endParaRPr lang="en-US" altLang="ja-JP" sz="7200" dirty="0">
              <a:solidFill>
                <a:srgbClr val="FFFF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7200" dirty="0">
                <a:solidFill>
                  <a:srgbClr val="FFFF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j-cs"/>
              </a:rPr>
              <a:t>自分が一番分かりやすい方法でを解いていきましょう</a:t>
            </a:r>
            <a:endParaRPr lang="en-US" altLang="ja-JP" sz="7200" dirty="0">
              <a:solidFill>
                <a:srgbClr val="FFFF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+mj-cs"/>
            </a:endParaRPr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1F0DF0F3-0179-4A8A-92E0-932C473DA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89" y="13127"/>
            <a:ext cx="3620804" cy="6387672"/>
          </a:xfrm>
          <a:prstGeom prst="rect">
            <a:avLst/>
          </a:prstGeom>
          <a:gradFill>
            <a:gsLst>
              <a:gs pos="25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50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302E1BA8-EB62-49DC-8CFB-C9E9A687BB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0" r="570" b="-1"/>
          <a:stretch/>
        </p:blipFill>
        <p:spPr>
          <a:xfrm>
            <a:off x="1037820" y="896184"/>
            <a:ext cx="2569597" cy="5051526"/>
          </a:xfrm>
          <a:custGeom>
            <a:avLst/>
            <a:gdLst/>
            <a:ahLst/>
            <a:cxnLst/>
            <a:rect l="l" t="t" r="r" b="b"/>
            <a:pathLst>
              <a:path w="2569597" h="5051526">
                <a:moveTo>
                  <a:pt x="2525763" y="0"/>
                </a:moveTo>
                <a:lnTo>
                  <a:pt x="2569597" y="2214"/>
                </a:lnTo>
                <a:lnTo>
                  <a:pt x="2569597" y="5049313"/>
                </a:lnTo>
                <a:lnTo>
                  <a:pt x="2525763" y="5051526"/>
                </a:lnTo>
                <a:cubicBezTo>
                  <a:pt x="1130823" y="5051526"/>
                  <a:pt x="0" y="3920703"/>
                  <a:pt x="0" y="2525763"/>
                </a:cubicBezTo>
                <a:cubicBezTo>
                  <a:pt x="0" y="1130823"/>
                  <a:pt x="1130823" y="0"/>
                  <a:pt x="252576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269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C2C55B2-F817-4D71-99D1-0BC9E8ABDB9C}"/>
              </a:ext>
            </a:extLst>
          </p:cNvPr>
          <p:cNvSpPr txBox="1"/>
          <p:nvPr/>
        </p:nvSpPr>
        <p:spPr>
          <a:xfrm>
            <a:off x="1291223" y="589057"/>
            <a:ext cx="9748483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けんばんハーモニカの定員は１０人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希望者は７人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希望者は定員の何割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他も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ですか。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DB5227D-89DB-4AE0-A8BF-7EE91140AE0B}"/>
              </a:ext>
            </a:extLst>
          </p:cNvPr>
          <p:cNvSpPr txBox="1"/>
          <p:nvPr/>
        </p:nvSpPr>
        <p:spPr>
          <a:xfrm>
            <a:off x="1291224" y="3044279"/>
            <a:ext cx="3001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で表す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B5E79C6-4664-4792-89DE-44E52975B6D5}"/>
                  </a:ext>
                </a:extLst>
              </p:cNvPr>
              <p:cNvSpPr txBox="1"/>
              <p:nvPr/>
            </p:nvSpPr>
            <p:spPr>
              <a:xfrm>
                <a:off x="4389282" y="2572542"/>
                <a:ext cx="5554176" cy="13081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希望者</m:t>
                          </m:r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７人</m:t>
                          </m:r>
                        </m:num>
                        <m:den>
                          <m:r>
                            <a:rPr lang="ja-JP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定員</m:t>
                          </m:r>
                          <m:r>
                            <a:rPr lang="ja-JP" altLang="en-US" sz="4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人</m:t>
                          </m:r>
                        </m:den>
                      </m:f>
                      <m:r>
                        <m:rPr>
                          <m:nor/>
                        </m:rPr>
                        <a:rPr lang="ja-JP" altLang="en-US" sz="4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７</m:t>
                          </m:r>
                        </m:num>
                        <m:den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B5E79C6-4664-4792-89DE-44E52975B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282" y="2572542"/>
                <a:ext cx="5554176" cy="13081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0FC6FC-1766-4D6D-895F-496299BCBE2F}"/>
              </a:ext>
            </a:extLst>
          </p:cNvPr>
          <p:cNvSpPr txBox="1"/>
          <p:nvPr/>
        </p:nvSpPr>
        <p:spPr>
          <a:xfrm>
            <a:off x="1318159" y="5884222"/>
            <a:ext cx="3071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で表す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A9DEA32-0416-4247-B55D-A0031F209F20}"/>
              </a:ext>
            </a:extLst>
          </p:cNvPr>
          <p:cNvSpPr txBox="1"/>
          <p:nvPr/>
        </p:nvSpPr>
        <p:spPr>
          <a:xfrm>
            <a:off x="4906823" y="5852143"/>
            <a:ext cx="555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2D70CF1-0DD0-45DB-90C8-98B5BCA552FB}"/>
              </a:ext>
            </a:extLst>
          </p:cNvPr>
          <p:cNvSpPr txBox="1"/>
          <p:nvPr/>
        </p:nvSpPr>
        <p:spPr>
          <a:xfrm>
            <a:off x="1291224" y="3991529"/>
            <a:ext cx="3001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何割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で表す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37EB5A-8F69-435C-9FCC-A5926BA4B13E}"/>
              </a:ext>
            </a:extLst>
          </p:cNvPr>
          <p:cNvSpPr txBox="1"/>
          <p:nvPr/>
        </p:nvSpPr>
        <p:spPr>
          <a:xfrm>
            <a:off x="1291224" y="4938780"/>
            <a:ext cx="3001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何％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で表す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272F317-8C8F-4F78-BD85-3B66151B6E36}"/>
              </a:ext>
            </a:extLst>
          </p:cNvPr>
          <p:cNvSpPr txBox="1"/>
          <p:nvPr/>
        </p:nvSpPr>
        <p:spPr>
          <a:xfrm>
            <a:off x="4913390" y="3991528"/>
            <a:ext cx="1305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７割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95B84A-1D17-427D-B0C0-2168DD0CCF4B}"/>
              </a:ext>
            </a:extLst>
          </p:cNvPr>
          <p:cNvSpPr txBox="1"/>
          <p:nvPr/>
        </p:nvSpPr>
        <p:spPr>
          <a:xfrm>
            <a:off x="4913391" y="4921835"/>
            <a:ext cx="1721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1F68088-94AC-B38B-4701-BB943105ECFA}"/>
              </a:ext>
            </a:extLst>
          </p:cNvPr>
          <p:cNvSpPr txBox="1"/>
          <p:nvPr/>
        </p:nvSpPr>
        <p:spPr>
          <a:xfrm>
            <a:off x="10041653" y="1922465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175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082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D0E8AA-6BBB-42E8-A446-28DF13C0C566}"/>
              </a:ext>
            </a:extLst>
          </p:cNvPr>
          <p:cNvSpPr txBox="1"/>
          <p:nvPr/>
        </p:nvSpPr>
        <p:spPr>
          <a:xfrm>
            <a:off x="1282261" y="621314"/>
            <a:ext cx="9627476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600m 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の公園の中に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30m  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の花壇があります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花壇の面積は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公園全体の面積の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何％ですか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71572C3-2B40-44A3-8E9D-A078F0E7CBFB}"/>
              </a:ext>
            </a:extLst>
          </p:cNvPr>
          <p:cNvSpPr txBox="1"/>
          <p:nvPr/>
        </p:nvSpPr>
        <p:spPr>
          <a:xfrm>
            <a:off x="2769475" y="548945"/>
            <a:ext cx="43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F0A6F9A-C17F-449E-8FA9-AC72526E07BD}"/>
              </a:ext>
            </a:extLst>
          </p:cNvPr>
          <p:cNvSpPr txBox="1"/>
          <p:nvPr/>
        </p:nvSpPr>
        <p:spPr>
          <a:xfrm>
            <a:off x="7830206" y="548945"/>
            <a:ext cx="43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2C4097-B191-43F7-A29F-E2AF84CDC617}"/>
              </a:ext>
            </a:extLst>
          </p:cNvPr>
          <p:cNvSpPr txBox="1"/>
          <p:nvPr/>
        </p:nvSpPr>
        <p:spPr>
          <a:xfrm>
            <a:off x="9663470" y="1990983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186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2885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10FF8-B8B8-0F8F-BB6C-12A0A5636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77A4F24-F613-B23B-4FC3-EC4929FCFD6A}"/>
              </a:ext>
            </a:extLst>
          </p:cNvPr>
          <p:cNvSpPr txBox="1"/>
          <p:nvPr/>
        </p:nvSpPr>
        <p:spPr>
          <a:xfrm>
            <a:off x="1282261" y="621314"/>
            <a:ext cx="9627476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600m 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の公園の中に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30m  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の花壇があります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花壇の面積は、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公園全体の面積の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何％ですか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6EF308F-136B-C884-8CC4-73DFF10AD491}"/>
              </a:ext>
            </a:extLst>
          </p:cNvPr>
          <p:cNvSpPr txBox="1"/>
          <p:nvPr/>
        </p:nvSpPr>
        <p:spPr>
          <a:xfrm>
            <a:off x="914401" y="2754411"/>
            <a:ext cx="9077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60m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なら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600m 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にあたるので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30m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ならその半分で  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％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と分かる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B7EF5AD-EBC7-6524-649C-DE7BB0DB6D35}"/>
              </a:ext>
            </a:extLst>
          </p:cNvPr>
          <p:cNvSpPr txBox="1"/>
          <p:nvPr/>
        </p:nvSpPr>
        <p:spPr>
          <a:xfrm>
            <a:off x="2769475" y="548945"/>
            <a:ext cx="43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8DA97E4-4C17-F8AD-B288-3590EF8A0D65}"/>
              </a:ext>
            </a:extLst>
          </p:cNvPr>
          <p:cNvSpPr txBox="1"/>
          <p:nvPr/>
        </p:nvSpPr>
        <p:spPr>
          <a:xfrm>
            <a:off x="7830206" y="548945"/>
            <a:ext cx="43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F42C812-71F8-6889-4494-22CD5BB8C775}"/>
              </a:ext>
            </a:extLst>
          </p:cNvPr>
          <p:cNvSpPr txBox="1"/>
          <p:nvPr/>
        </p:nvSpPr>
        <p:spPr>
          <a:xfrm>
            <a:off x="9663470" y="1990983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186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CCCF215-3462-CCC1-E271-52EE5350690D}"/>
              </a:ext>
            </a:extLst>
          </p:cNvPr>
          <p:cNvSpPr/>
          <p:nvPr/>
        </p:nvSpPr>
        <p:spPr>
          <a:xfrm>
            <a:off x="6209624" y="3257713"/>
            <a:ext cx="756433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61F47CE-9166-7309-5F40-94693C229426}"/>
              </a:ext>
            </a:extLst>
          </p:cNvPr>
          <p:cNvSpPr txBox="1"/>
          <p:nvPr/>
        </p:nvSpPr>
        <p:spPr>
          <a:xfrm>
            <a:off x="2552698" y="2738852"/>
            <a:ext cx="433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9264D77-D9E4-630D-1059-C0E7B9D7EDEB}"/>
              </a:ext>
            </a:extLst>
          </p:cNvPr>
          <p:cNvSpPr txBox="1"/>
          <p:nvPr/>
        </p:nvSpPr>
        <p:spPr>
          <a:xfrm>
            <a:off x="2552698" y="3339730"/>
            <a:ext cx="433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FBF99B7-4923-7917-7CB8-CE0E3C20598D}"/>
              </a:ext>
            </a:extLst>
          </p:cNvPr>
          <p:cNvSpPr txBox="1"/>
          <p:nvPr/>
        </p:nvSpPr>
        <p:spPr>
          <a:xfrm>
            <a:off x="5143903" y="2738852"/>
            <a:ext cx="433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307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3C2ED-A80D-2347-7A08-06069C604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A57F371-ABC5-BE58-94F4-DB14C27DF81A}"/>
              </a:ext>
            </a:extLst>
          </p:cNvPr>
          <p:cNvSpPr txBox="1"/>
          <p:nvPr/>
        </p:nvSpPr>
        <p:spPr>
          <a:xfrm>
            <a:off x="1282261" y="621314"/>
            <a:ext cx="9627476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600m 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の公園の中に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30m  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の花壇があります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花壇の面積は、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公園全体の面積の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何％ですか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3E4FB65-9E41-151B-E0B5-43C3920D21D6}"/>
                  </a:ext>
                </a:extLst>
              </p:cNvPr>
              <p:cNvSpPr txBox="1"/>
              <p:nvPr/>
            </p:nvSpPr>
            <p:spPr>
              <a:xfrm>
                <a:off x="1282261" y="4159092"/>
                <a:ext cx="2974429" cy="1163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en-US" sz="36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花壇</m:t>
                          </m:r>
                          <m:r>
                            <a:rPr lang="ja-JP" altLang="en-US" sz="3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３０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公園</m:t>
                          </m:r>
                          <m:r>
                            <a:rPr lang="ja-JP" alt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６０</m:t>
                          </m:r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０</m:t>
                          </m:r>
                        </m:den>
                      </m:f>
                    </m:oMath>
                  </m:oMathPara>
                </a14:m>
                <a:endParaRPr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3E4FB65-9E41-151B-E0B5-43C3920D2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261" y="4159092"/>
                <a:ext cx="2974429" cy="1163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3435B7-D35D-0C22-4B52-886B14A7FB1E}"/>
              </a:ext>
            </a:extLst>
          </p:cNvPr>
          <p:cNvSpPr txBox="1"/>
          <p:nvPr/>
        </p:nvSpPr>
        <p:spPr>
          <a:xfrm>
            <a:off x="914400" y="2754411"/>
            <a:ext cx="8999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60m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なら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600m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にあたるので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30m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ならその半分で  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と分かる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024D421-B27D-F1FE-3EDD-702E5B0D2135}"/>
              </a:ext>
            </a:extLst>
          </p:cNvPr>
          <p:cNvSpPr txBox="1"/>
          <p:nvPr/>
        </p:nvSpPr>
        <p:spPr>
          <a:xfrm>
            <a:off x="2769475" y="548945"/>
            <a:ext cx="43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7E63907-7570-C8C7-5D72-FB40EEC746D4}"/>
              </a:ext>
            </a:extLst>
          </p:cNvPr>
          <p:cNvSpPr txBox="1"/>
          <p:nvPr/>
        </p:nvSpPr>
        <p:spPr>
          <a:xfrm>
            <a:off x="7830206" y="548945"/>
            <a:ext cx="43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A74C27D-22CB-A97D-37AA-03E0E4F9772B}"/>
                  </a:ext>
                </a:extLst>
              </p:cNvPr>
              <p:cNvSpPr txBox="1"/>
              <p:nvPr/>
            </p:nvSpPr>
            <p:spPr>
              <a:xfrm>
                <a:off x="4059043" y="4211335"/>
                <a:ext cx="3088395" cy="1163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600" i="1" smtClean="0">
                          <a:latin typeface="Cambria Math" panose="02040503050406030204" pitchFamily="18" charset="0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ja-JP" altLang="en-US" sz="36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花壇</m:t>
                          </m:r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   </m:t>
                          </m:r>
                          <m:r>
                            <a:rPr lang="ja-JP" altLang="en-US" sz="3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５</m:t>
                          </m:r>
                        </m:num>
                        <m:den>
                          <m: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公園</m:t>
                          </m:r>
                          <m:r>
                            <a:rPr lang="ja-JP" alt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０</m:t>
                          </m:r>
                        </m:den>
                      </m:f>
                    </m:oMath>
                  </m:oMathPara>
                </a14:m>
                <a:endParaRPr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EA74C27D-22CB-A97D-37AA-03E0E4F97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043" y="4211335"/>
                <a:ext cx="3088395" cy="1163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87F45AB-925B-B5FE-0B30-370030601D8A}"/>
              </a:ext>
            </a:extLst>
          </p:cNvPr>
          <p:cNvSpPr txBox="1"/>
          <p:nvPr/>
        </p:nvSpPr>
        <p:spPr>
          <a:xfrm>
            <a:off x="914399" y="4197467"/>
            <a:ext cx="61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50B6EF2-0CDB-2D0B-6C46-BEBADA8CCD52}"/>
              </a:ext>
            </a:extLst>
          </p:cNvPr>
          <p:cNvSpPr txBox="1"/>
          <p:nvPr/>
        </p:nvSpPr>
        <p:spPr>
          <a:xfrm>
            <a:off x="9663470" y="1990983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186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0F58AF0-B8BF-8D1B-033A-76FC0FC42D29}"/>
              </a:ext>
            </a:extLst>
          </p:cNvPr>
          <p:cNvSpPr txBox="1"/>
          <p:nvPr/>
        </p:nvSpPr>
        <p:spPr>
          <a:xfrm>
            <a:off x="1343657" y="5788386"/>
            <a:ext cx="9818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分母を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と考えれば、分子が％を表す数字となる </a:t>
            </a:r>
            <a:endParaRPr lang="en-US" altLang="ja-JP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D7A02F0-787D-2F3A-3BF7-859EEC5EB28C}"/>
              </a:ext>
            </a:extLst>
          </p:cNvPr>
          <p:cNvSpPr txBox="1"/>
          <p:nvPr/>
        </p:nvSpPr>
        <p:spPr>
          <a:xfrm>
            <a:off x="2552698" y="2738852"/>
            <a:ext cx="433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C0BD18C-D965-589E-1BF5-1621B65F1A2F}"/>
              </a:ext>
            </a:extLst>
          </p:cNvPr>
          <p:cNvSpPr txBox="1"/>
          <p:nvPr/>
        </p:nvSpPr>
        <p:spPr>
          <a:xfrm>
            <a:off x="2552698" y="3339730"/>
            <a:ext cx="433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DC2B949-4A05-B448-BE18-B3899C4BD764}"/>
              </a:ext>
            </a:extLst>
          </p:cNvPr>
          <p:cNvSpPr txBox="1"/>
          <p:nvPr/>
        </p:nvSpPr>
        <p:spPr>
          <a:xfrm>
            <a:off x="5143903" y="2738852"/>
            <a:ext cx="433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BE0D88-5547-92F6-5222-74DACB14C68B}"/>
              </a:ext>
            </a:extLst>
          </p:cNvPr>
          <p:cNvSpPr/>
          <p:nvPr/>
        </p:nvSpPr>
        <p:spPr>
          <a:xfrm>
            <a:off x="6029439" y="4146670"/>
            <a:ext cx="75643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37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70D59-ACC2-60A8-FD70-FA1F2798D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D21A57-F0DC-E39E-6536-40E12B5EEE3D}"/>
              </a:ext>
            </a:extLst>
          </p:cNvPr>
          <p:cNvSpPr txBox="1"/>
          <p:nvPr/>
        </p:nvSpPr>
        <p:spPr>
          <a:xfrm>
            <a:off x="1282261" y="621314"/>
            <a:ext cx="9627476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600m 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の公園の中に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30m  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の花壇があります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花壇の面積は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公園全体の面積の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何％ですか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DA7F684-A53E-D507-807E-A6C8DCE8A7BD}"/>
              </a:ext>
            </a:extLst>
          </p:cNvPr>
          <p:cNvSpPr txBox="1"/>
          <p:nvPr/>
        </p:nvSpPr>
        <p:spPr>
          <a:xfrm>
            <a:off x="5885711" y="5669797"/>
            <a:ext cx="5536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小数で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0.05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のこと　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3380004-A286-FA69-8829-11824B3BEF65}"/>
              </a:ext>
            </a:extLst>
          </p:cNvPr>
          <p:cNvSpPr txBox="1"/>
          <p:nvPr/>
        </p:nvSpPr>
        <p:spPr>
          <a:xfrm>
            <a:off x="914399" y="5023466"/>
            <a:ext cx="9995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教科書方式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（分数を小数で表したと思えば良い）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935890-6EF7-33B2-BEFA-18C9ABF02A5A}"/>
              </a:ext>
            </a:extLst>
          </p:cNvPr>
          <p:cNvSpPr txBox="1"/>
          <p:nvPr/>
        </p:nvSpPr>
        <p:spPr>
          <a:xfrm>
            <a:off x="2769475" y="548945"/>
            <a:ext cx="43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206220B-C90E-7465-8E3A-44514E682AD6}"/>
              </a:ext>
            </a:extLst>
          </p:cNvPr>
          <p:cNvSpPr txBox="1"/>
          <p:nvPr/>
        </p:nvSpPr>
        <p:spPr>
          <a:xfrm>
            <a:off x="7830206" y="548945"/>
            <a:ext cx="43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BDDA893-04C6-48C3-D2F8-01F546B14CB4}"/>
              </a:ext>
            </a:extLst>
          </p:cNvPr>
          <p:cNvSpPr txBox="1"/>
          <p:nvPr/>
        </p:nvSpPr>
        <p:spPr>
          <a:xfrm>
            <a:off x="1512261" y="2956324"/>
            <a:ext cx="9765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％が 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なので、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30m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の中に 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が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なんこあるかを考える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2F36341-92F9-D916-159C-33363627DA6E}"/>
              </a:ext>
            </a:extLst>
          </p:cNvPr>
          <p:cNvSpPr txBox="1"/>
          <p:nvPr/>
        </p:nvSpPr>
        <p:spPr>
          <a:xfrm>
            <a:off x="9663470" y="1990983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186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AF5073C-D1BB-ED59-4A6D-25943F47F9F9}"/>
              </a:ext>
            </a:extLst>
          </p:cNvPr>
          <p:cNvSpPr/>
          <p:nvPr/>
        </p:nvSpPr>
        <p:spPr>
          <a:xfrm>
            <a:off x="2945542" y="2887871"/>
            <a:ext cx="634484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22D47D0-D7E9-E931-E312-7B1F56C11D0E}"/>
              </a:ext>
            </a:extLst>
          </p:cNvPr>
          <p:cNvSpPr txBox="1"/>
          <p:nvPr/>
        </p:nvSpPr>
        <p:spPr>
          <a:xfrm>
            <a:off x="914399" y="2956324"/>
            <a:ext cx="61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7C2E262-8407-D2DA-CA05-FBB4E73E3318}"/>
              </a:ext>
            </a:extLst>
          </p:cNvPr>
          <p:cNvSpPr txBox="1"/>
          <p:nvPr/>
        </p:nvSpPr>
        <p:spPr>
          <a:xfrm>
            <a:off x="3878957" y="2899314"/>
            <a:ext cx="433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E88D5B1-D548-649A-5EF9-EB14B9902A19}"/>
              </a:ext>
            </a:extLst>
          </p:cNvPr>
          <p:cNvSpPr txBox="1"/>
          <p:nvPr/>
        </p:nvSpPr>
        <p:spPr>
          <a:xfrm>
            <a:off x="6952807" y="2899314"/>
            <a:ext cx="433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D15A9F4-A0EF-E0C2-F8A2-6F25291264F6}"/>
              </a:ext>
            </a:extLst>
          </p:cNvPr>
          <p:cNvSpPr txBox="1"/>
          <p:nvPr/>
        </p:nvSpPr>
        <p:spPr>
          <a:xfrm>
            <a:off x="9788985" y="2917798"/>
            <a:ext cx="433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0908715-D0B0-FCDD-AFA6-A9FAF206C17E}"/>
              </a:ext>
            </a:extLst>
          </p:cNvPr>
          <p:cNvSpPr txBox="1"/>
          <p:nvPr/>
        </p:nvSpPr>
        <p:spPr>
          <a:xfrm>
            <a:off x="1529861" y="4273659"/>
            <a:ext cx="7313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30÷6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がそのまま％になる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D63F535-FDAC-1F0C-17EB-3C0612A183C7}"/>
              </a:ext>
            </a:extLst>
          </p:cNvPr>
          <p:cNvSpPr/>
          <p:nvPr/>
        </p:nvSpPr>
        <p:spPr>
          <a:xfrm>
            <a:off x="8733923" y="2888666"/>
            <a:ext cx="634484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162BAD5-4692-088C-BF65-28FD18F1D5DD}"/>
              </a:ext>
            </a:extLst>
          </p:cNvPr>
          <p:cNvSpPr txBox="1"/>
          <p:nvPr/>
        </p:nvSpPr>
        <p:spPr>
          <a:xfrm>
            <a:off x="1529861" y="5713715"/>
            <a:ext cx="4005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30÷600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0.05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089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20" grpId="0"/>
      <p:bldP spid="21" grpId="0" animBg="1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A9DEA32-0416-4247-B55D-A0031F209F20}"/>
              </a:ext>
            </a:extLst>
          </p:cNvPr>
          <p:cNvSpPr txBox="1"/>
          <p:nvPr/>
        </p:nvSpPr>
        <p:spPr>
          <a:xfrm>
            <a:off x="2806234" y="4407284"/>
            <a:ext cx="3741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641D976-C492-474B-B235-D58C8F115F38}"/>
              </a:ext>
            </a:extLst>
          </p:cNvPr>
          <p:cNvSpPr txBox="1"/>
          <p:nvPr/>
        </p:nvSpPr>
        <p:spPr>
          <a:xfrm>
            <a:off x="8104989" y="4402329"/>
            <a:ext cx="2235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BD6EF04-15C4-4C2C-9E6D-EDDF18606614}"/>
              </a:ext>
            </a:extLst>
          </p:cNvPr>
          <p:cNvSpPr txBox="1"/>
          <p:nvPr/>
        </p:nvSpPr>
        <p:spPr>
          <a:xfrm>
            <a:off x="798787" y="2903771"/>
            <a:ext cx="10062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割引いてくれるので、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割分払うことになる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C48CF7-38F7-4B6E-87EA-65A2152A2CF0}"/>
              </a:ext>
            </a:extLst>
          </p:cNvPr>
          <p:cNvSpPr txBox="1"/>
          <p:nvPr/>
        </p:nvSpPr>
        <p:spPr>
          <a:xfrm>
            <a:off x="1251581" y="3699398"/>
            <a:ext cx="7792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定価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倍と考えた人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D28FCDD-EBEA-4005-926D-89CEC48F77A1}"/>
              </a:ext>
            </a:extLst>
          </p:cNvPr>
          <p:cNvSpPr txBox="1"/>
          <p:nvPr/>
        </p:nvSpPr>
        <p:spPr>
          <a:xfrm>
            <a:off x="1188167" y="5104114"/>
            <a:ext cx="6916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倍と考えた人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6E2E9D4-9016-4F2C-B78B-EFD5566F4DFA}"/>
              </a:ext>
            </a:extLst>
          </p:cNvPr>
          <p:cNvSpPr txBox="1"/>
          <p:nvPr/>
        </p:nvSpPr>
        <p:spPr>
          <a:xfrm>
            <a:off x="6096000" y="4430268"/>
            <a:ext cx="1714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1600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2727F1E-995B-4AA5-8DBD-BEE64298D9FB}"/>
              </a:ext>
            </a:extLst>
          </p:cNvPr>
          <p:cNvSpPr txBox="1"/>
          <p:nvPr/>
        </p:nvSpPr>
        <p:spPr>
          <a:xfrm>
            <a:off x="1855076" y="589057"/>
            <a:ext cx="7982663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定価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円のスニーカー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(20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引きで買いました。</a:t>
            </a:r>
            <a:endParaRPr lang="en-US" altLang="ja-JP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支払った金額は、いくらですか。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D30C9CA-40D6-2BD7-1832-C4A809731961}"/>
              </a:ext>
            </a:extLst>
          </p:cNvPr>
          <p:cNvSpPr/>
          <p:nvPr/>
        </p:nvSpPr>
        <p:spPr>
          <a:xfrm>
            <a:off x="5778758" y="2887157"/>
            <a:ext cx="634484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99D48FE-F8B7-C1EF-9B42-31C7B31BA9CC}"/>
              </a:ext>
            </a:extLst>
          </p:cNvPr>
          <p:cNvSpPr txBox="1"/>
          <p:nvPr/>
        </p:nvSpPr>
        <p:spPr>
          <a:xfrm>
            <a:off x="2806234" y="5789016"/>
            <a:ext cx="2747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FE986AE-9037-94BF-E6C0-003D26A23CD1}"/>
              </a:ext>
            </a:extLst>
          </p:cNvPr>
          <p:cNvSpPr txBox="1"/>
          <p:nvPr/>
        </p:nvSpPr>
        <p:spPr>
          <a:xfrm>
            <a:off x="8104989" y="5784061"/>
            <a:ext cx="2235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D1E650-2BED-0AA2-3228-4986D5B56B0D}"/>
              </a:ext>
            </a:extLst>
          </p:cNvPr>
          <p:cNvSpPr txBox="1"/>
          <p:nvPr/>
        </p:nvSpPr>
        <p:spPr>
          <a:xfrm>
            <a:off x="5238997" y="5812000"/>
            <a:ext cx="1714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1600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スマイル 13">
            <a:extLst>
              <a:ext uri="{FF2B5EF4-FFF2-40B4-BE49-F238E27FC236}">
                <a16:creationId xmlns:a16="http://schemas.microsoft.com/office/drawing/2014/main" id="{83A8D484-3AAC-EE87-085B-B84B943C04B1}"/>
              </a:ext>
            </a:extLst>
          </p:cNvPr>
          <p:cNvSpPr/>
          <p:nvPr/>
        </p:nvSpPr>
        <p:spPr>
          <a:xfrm>
            <a:off x="645261" y="3777418"/>
            <a:ext cx="542906" cy="542906"/>
          </a:xfrm>
          <a:prstGeom prst="smileyFace">
            <a:avLst>
              <a:gd name="adj" fmla="val 4653"/>
            </a:avLst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スマイル 14">
            <a:extLst>
              <a:ext uri="{FF2B5EF4-FFF2-40B4-BE49-F238E27FC236}">
                <a16:creationId xmlns:a16="http://schemas.microsoft.com/office/drawing/2014/main" id="{71E35501-8861-E9BA-7B47-7F49E83CF33B}"/>
              </a:ext>
            </a:extLst>
          </p:cNvPr>
          <p:cNvSpPr/>
          <p:nvPr/>
        </p:nvSpPr>
        <p:spPr>
          <a:xfrm>
            <a:off x="645261" y="5138154"/>
            <a:ext cx="542906" cy="542906"/>
          </a:xfrm>
          <a:prstGeom prst="smileyFace">
            <a:avLst>
              <a:gd name="adj" fmla="val 4653"/>
            </a:avLst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43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0" grpId="0"/>
      <p:bldP spid="2" grpId="0" animBg="1"/>
      <p:bldP spid="4" grpId="0"/>
      <p:bldP spid="5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A9DEA32-0416-4247-B55D-A0031F209F20}"/>
              </a:ext>
            </a:extLst>
          </p:cNvPr>
          <p:cNvSpPr txBox="1"/>
          <p:nvPr/>
        </p:nvSpPr>
        <p:spPr>
          <a:xfrm>
            <a:off x="6032383" y="5116129"/>
            <a:ext cx="4296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 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 8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250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BD6EF04-15C4-4C2C-9E6D-EDDF18606614}"/>
              </a:ext>
            </a:extLst>
          </p:cNvPr>
          <p:cNvSpPr txBox="1"/>
          <p:nvPr/>
        </p:nvSpPr>
        <p:spPr>
          <a:xfrm>
            <a:off x="798787" y="2745423"/>
            <a:ext cx="1096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割引きで払った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円は、定価の 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割分となる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2727F1E-995B-4AA5-8DBD-BEE64298D9FB}"/>
              </a:ext>
            </a:extLst>
          </p:cNvPr>
          <p:cNvSpPr txBox="1"/>
          <p:nvPr/>
        </p:nvSpPr>
        <p:spPr>
          <a:xfrm>
            <a:off x="798787" y="526947"/>
            <a:ext cx="10861288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スニーカーを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定価の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(20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引きで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買ったところ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円でした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定価は、いくらですか。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（前の問題とどこがちがうかな？）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A9A8D3F-BF70-4B2A-9AF5-389302940774}"/>
              </a:ext>
            </a:extLst>
          </p:cNvPr>
          <p:cNvSpPr txBox="1"/>
          <p:nvPr/>
        </p:nvSpPr>
        <p:spPr>
          <a:xfrm>
            <a:off x="6032383" y="5820703"/>
            <a:ext cx="449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250 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10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2500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E6133C1-4181-4FA1-BC90-19A0FDBF7213}"/>
              </a:ext>
            </a:extLst>
          </p:cNvPr>
          <p:cNvSpPr txBox="1"/>
          <p:nvPr/>
        </p:nvSpPr>
        <p:spPr>
          <a:xfrm>
            <a:off x="1220116" y="3679550"/>
            <a:ext cx="4890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２割分の金額を出すと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BB2F32A-097D-40C7-A6CA-74AD16532D82}"/>
              </a:ext>
            </a:extLst>
          </p:cNvPr>
          <p:cNvSpPr txBox="1"/>
          <p:nvPr/>
        </p:nvSpPr>
        <p:spPr>
          <a:xfrm>
            <a:off x="2434684" y="4415825"/>
            <a:ext cx="359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割分の金額は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F039E44-A317-11AE-0B62-EA19ACDBCF6F}"/>
              </a:ext>
            </a:extLst>
          </p:cNvPr>
          <p:cNvSpPr/>
          <p:nvPr/>
        </p:nvSpPr>
        <p:spPr>
          <a:xfrm>
            <a:off x="8530684" y="2693693"/>
            <a:ext cx="634484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BBCEC1-925A-ED52-FCCD-A399C7FA038F}"/>
              </a:ext>
            </a:extLst>
          </p:cNvPr>
          <p:cNvSpPr txBox="1"/>
          <p:nvPr/>
        </p:nvSpPr>
        <p:spPr>
          <a:xfrm>
            <a:off x="6069340" y="3650708"/>
            <a:ext cx="4259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 4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9B48ADC-9366-0BC9-0A14-5AD1FBC9B300}"/>
              </a:ext>
            </a:extLst>
          </p:cNvPr>
          <p:cNvSpPr txBox="1"/>
          <p:nvPr/>
        </p:nvSpPr>
        <p:spPr>
          <a:xfrm>
            <a:off x="6032383" y="4386983"/>
            <a:ext cx="4304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5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 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2500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86A00B-05A6-E768-B64A-B4DD7E96214B}"/>
              </a:ext>
            </a:extLst>
          </p:cNvPr>
          <p:cNvSpPr txBox="1"/>
          <p:nvPr/>
        </p:nvSpPr>
        <p:spPr>
          <a:xfrm>
            <a:off x="2434684" y="5820703"/>
            <a:ext cx="3597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割分の金額は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1E28DA8-2A45-5604-1672-AD842992BAC6}"/>
              </a:ext>
            </a:extLst>
          </p:cNvPr>
          <p:cNvSpPr txBox="1"/>
          <p:nvPr/>
        </p:nvSpPr>
        <p:spPr>
          <a:xfrm>
            <a:off x="1220116" y="5142996"/>
            <a:ext cx="4890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１割分の金額を出すと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スマイル 11">
            <a:extLst>
              <a:ext uri="{FF2B5EF4-FFF2-40B4-BE49-F238E27FC236}">
                <a16:creationId xmlns:a16="http://schemas.microsoft.com/office/drawing/2014/main" id="{D8A6CA94-424A-5593-20E4-9F12D908D0E5}"/>
              </a:ext>
            </a:extLst>
          </p:cNvPr>
          <p:cNvSpPr/>
          <p:nvPr/>
        </p:nvSpPr>
        <p:spPr>
          <a:xfrm>
            <a:off x="645261" y="3777418"/>
            <a:ext cx="542906" cy="542906"/>
          </a:xfrm>
          <a:prstGeom prst="smileyFace">
            <a:avLst>
              <a:gd name="adj" fmla="val 4653"/>
            </a:avLst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スマイル 15">
            <a:extLst>
              <a:ext uri="{FF2B5EF4-FFF2-40B4-BE49-F238E27FC236}">
                <a16:creationId xmlns:a16="http://schemas.microsoft.com/office/drawing/2014/main" id="{015CCD00-0CFF-26AD-FFC8-0C3D4CF8D5E2}"/>
              </a:ext>
            </a:extLst>
          </p:cNvPr>
          <p:cNvSpPr/>
          <p:nvPr/>
        </p:nvSpPr>
        <p:spPr>
          <a:xfrm>
            <a:off x="645261" y="5138154"/>
            <a:ext cx="542906" cy="542906"/>
          </a:xfrm>
          <a:prstGeom prst="smileyFace">
            <a:avLst>
              <a:gd name="adj" fmla="val 4653"/>
            </a:avLst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DA2D376-32B2-66D1-1690-F675B7F588E7}"/>
              </a:ext>
            </a:extLst>
          </p:cNvPr>
          <p:cNvSpPr/>
          <p:nvPr/>
        </p:nvSpPr>
        <p:spPr>
          <a:xfrm>
            <a:off x="7946570" y="3567893"/>
            <a:ext cx="58411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ECE98B5-13FF-E08B-D26D-4E5A885F31E5}"/>
              </a:ext>
            </a:extLst>
          </p:cNvPr>
          <p:cNvSpPr/>
          <p:nvPr/>
        </p:nvSpPr>
        <p:spPr>
          <a:xfrm>
            <a:off x="7578365" y="4269087"/>
            <a:ext cx="58411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87D674F-4786-A281-6384-7A309995C8A6}"/>
              </a:ext>
            </a:extLst>
          </p:cNvPr>
          <p:cNvSpPr/>
          <p:nvPr/>
        </p:nvSpPr>
        <p:spPr>
          <a:xfrm>
            <a:off x="9099396" y="3567893"/>
            <a:ext cx="103706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BB13C2B-BC6F-BAEF-45A9-46A91BE6DA99}"/>
              </a:ext>
            </a:extLst>
          </p:cNvPr>
          <p:cNvSpPr/>
          <p:nvPr/>
        </p:nvSpPr>
        <p:spPr>
          <a:xfrm>
            <a:off x="8731298" y="4335253"/>
            <a:ext cx="140516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DFD369D-8A7B-C3EE-B939-B0593995B5BB}"/>
              </a:ext>
            </a:extLst>
          </p:cNvPr>
          <p:cNvSpPr/>
          <p:nvPr/>
        </p:nvSpPr>
        <p:spPr>
          <a:xfrm>
            <a:off x="7547551" y="5056476"/>
            <a:ext cx="58411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500FC3A-6AE4-7FB5-E9E2-B746972627C6}"/>
              </a:ext>
            </a:extLst>
          </p:cNvPr>
          <p:cNvSpPr/>
          <p:nvPr/>
        </p:nvSpPr>
        <p:spPr>
          <a:xfrm>
            <a:off x="7255494" y="5742833"/>
            <a:ext cx="58411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8BE9414-9AAC-202F-3EFA-10F507DBDAE4}"/>
              </a:ext>
            </a:extLst>
          </p:cNvPr>
          <p:cNvSpPr/>
          <p:nvPr/>
        </p:nvSpPr>
        <p:spPr>
          <a:xfrm>
            <a:off x="9099395" y="5062156"/>
            <a:ext cx="103706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120D0D6-4751-5D95-1E1A-313D3EE5A9D6}"/>
              </a:ext>
            </a:extLst>
          </p:cNvPr>
          <p:cNvSpPr/>
          <p:nvPr/>
        </p:nvSpPr>
        <p:spPr>
          <a:xfrm>
            <a:off x="9099395" y="5717870"/>
            <a:ext cx="142735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06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2" grpId="0" animBg="1"/>
      <p:bldP spid="3" grpId="0"/>
      <p:bldP spid="4" grpId="0"/>
      <p:bldP spid="6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E0ADE58-4B85-4535-AAC8-07D1F087DBFF}"/>
              </a:ext>
            </a:extLst>
          </p:cNvPr>
          <p:cNvSpPr/>
          <p:nvPr/>
        </p:nvSpPr>
        <p:spPr>
          <a:xfrm>
            <a:off x="2506717" y="4499107"/>
            <a:ext cx="219140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CD632-9A14-450E-9284-93332AAD367C}"/>
              </a:ext>
            </a:extLst>
          </p:cNvPr>
          <p:cNvSpPr txBox="1"/>
          <p:nvPr/>
        </p:nvSpPr>
        <p:spPr>
          <a:xfrm>
            <a:off x="838199" y="526721"/>
            <a:ext cx="9787759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ある品物が、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去年の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0.75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(75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に値下がり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して、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今年は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円で売られています。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去年の値段はいくらですか。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639C9D-8108-417D-A559-2FBBF74E55EC}"/>
              </a:ext>
            </a:extLst>
          </p:cNvPr>
          <p:cNvSpPr txBox="1"/>
          <p:nvPr/>
        </p:nvSpPr>
        <p:spPr>
          <a:xfrm>
            <a:off x="838199" y="2381099"/>
            <a:ext cx="9019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値段の高いのは（ 去年 ・ 今年 ）どちら？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C042602-E6C4-427D-8F19-F4E3D48D5A27}"/>
              </a:ext>
            </a:extLst>
          </p:cNvPr>
          <p:cNvSpPr txBox="1"/>
          <p:nvPr/>
        </p:nvSpPr>
        <p:spPr>
          <a:xfrm>
            <a:off x="9466450" y="1731195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178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6AFB3C00-212F-7066-4460-20B7A8098381}"/>
              </a:ext>
            </a:extLst>
          </p:cNvPr>
          <p:cNvSpPr/>
          <p:nvPr/>
        </p:nvSpPr>
        <p:spPr>
          <a:xfrm>
            <a:off x="4602109" y="2329862"/>
            <a:ext cx="1235450" cy="7058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9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E0A3D-FD09-C10E-BB01-DE852AFFF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08479B06-6F82-F88A-C996-35DCE67B4C44}"/>
              </a:ext>
            </a:extLst>
          </p:cNvPr>
          <p:cNvSpPr/>
          <p:nvPr/>
        </p:nvSpPr>
        <p:spPr>
          <a:xfrm>
            <a:off x="2506717" y="4499107"/>
            <a:ext cx="219140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0ECBFB-9157-9C7E-EB2C-4BF219AB1AA6}"/>
              </a:ext>
            </a:extLst>
          </p:cNvPr>
          <p:cNvSpPr txBox="1"/>
          <p:nvPr/>
        </p:nvSpPr>
        <p:spPr>
          <a:xfrm>
            <a:off x="838199" y="526721"/>
            <a:ext cx="9787759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ある品物が、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去年の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0.75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(75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に値下がり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して、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今年は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円で売られています。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去年の値段はいくらですか。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C5F52F1-194C-0EDE-C98F-C859097BDEAE}"/>
              </a:ext>
            </a:extLst>
          </p:cNvPr>
          <p:cNvSpPr txBox="1"/>
          <p:nvPr/>
        </p:nvSpPr>
        <p:spPr>
          <a:xfrm>
            <a:off x="838199" y="2381099"/>
            <a:ext cx="9019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値段の高いのは（ 去年 ・ 今年 ）どちら？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62C974-A26C-9093-7B79-7B80C714EBEA}"/>
              </a:ext>
            </a:extLst>
          </p:cNvPr>
          <p:cNvSpPr txBox="1"/>
          <p:nvPr/>
        </p:nvSpPr>
        <p:spPr>
          <a:xfrm>
            <a:off x="866258" y="314391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去年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5E93F0D-A4B6-F96D-0ECF-C0B1D1E14810}"/>
              </a:ext>
            </a:extLst>
          </p:cNvPr>
          <p:cNvSpPr txBox="1"/>
          <p:nvPr/>
        </p:nvSpPr>
        <p:spPr>
          <a:xfrm>
            <a:off x="838199" y="408113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今年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AA545F4-7DA5-18CB-CAC2-A42F6B6BFEF2}"/>
              </a:ext>
            </a:extLst>
          </p:cNvPr>
          <p:cNvGrpSpPr/>
          <p:nvPr/>
        </p:nvGrpSpPr>
        <p:grpSpPr>
          <a:xfrm>
            <a:off x="2021934" y="3143916"/>
            <a:ext cx="7110915" cy="646331"/>
            <a:chOff x="2506717" y="4787058"/>
            <a:chExt cx="8765628" cy="646331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B2591E2D-FA40-8B34-BCBD-79E79E31E859}"/>
                </a:ext>
              </a:extLst>
            </p:cNvPr>
            <p:cNvSpPr/>
            <p:nvPr/>
          </p:nvSpPr>
          <p:spPr>
            <a:xfrm>
              <a:off x="2506717" y="4787058"/>
              <a:ext cx="2191407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71C5EF44-D3DE-5B48-EFC5-4CAC66F5D0EB}"/>
                </a:ext>
              </a:extLst>
            </p:cNvPr>
            <p:cNvSpPr/>
            <p:nvPr/>
          </p:nvSpPr>
          <p:spPr>
            <a:xfrm>
              <a:off x="4698124" y="4787058"/>
              <a:ext cx="2191407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FBBA61BA-23D3-03D2-20E2-FF4408200816}"/>
                </a:ext>
              </a:extLst>
            </p:cNvPr>
            <p:cNvSpPr/>
            <p:nvPr/>
          </p:nvSpPr>
          <p:spPr>
            <a:xfrm>
              <a:off x="6889531" y="4787058"/>
              <a:ext cx="2191407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A02A8CD6-8355-9282-C4E7-AC583CD1CDA0}"/>
                </a:ext>
              </a:extLst>
            </p:cNvPr>
            <p:cNvSpPr/>
            <p:nvPr/>
          </p:nvSpPr>
          <p:spPr>
            <a:xfrm>
              <a:off x="9080938" y="4787058"/>
              <a:ext cx="2191407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858EE53-9220-6169-1DA7-71ED98B8C795}"/>
              </a:ext>
            </a:extLst>
          </p:cNvPr>
          <p:cNvSpPr txBox="1"/>
          <p:nvPr/>
        </p:nvSpPr>
        <p:spPr>
          <a:xfrm>
            <a:off x="2335445" y="3222873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0F9E6F4-B2B7-50EA-6962-6AB87A8DFBAC}"/>
              </a:ext>
            </a:extLst>
          </p:cNvPr>
          <p:cNvSpPr txBox="1"/>
          <p:nvPr/>
        </p:nvSpPr>
        <p:spPr>
          <a:xfrm>
            <a:off x="4175690" y="3222873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D51075F-7212-33E1-675D-AA9BC5E6FB6E}"/>
              </a:ext>
            </a:extLst>
          </p:cNvPr>
          <p:cNvSpPr txBox="1"/>
          <p:nvPr/>
        </p:nvSpPr>
        <p:spPr>
          <a:xfrm>
            <a:off x="5878595" y="3233684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487B3F0-0808-CA46-F9D9-3D434871BAF7}"/>
              </a:ext>
            </a:extLst>
          </p:cNvPr>
          <p:cNvSpPr txBox="1"/>
          <p:nvPr/>
        </p:nvSpPr>
        <p:spPr>
          <a:xfrm>
            <a:off x="7533308" y="3222873"/>
            <a:ext cx="146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3FDC08B-DF82-B36B-1C36-F9CFF04AFDB0}"/>
              </a:ext>
            </a:extLst>
          </p:cNvPr>
          <p:cNvSpPr txBox="1"/>
          <p:nvPr/>
        </p:nvSpPr>
        <p:spPr>
          <a:xfrm>
            <a:off x="9261231" y="4081133"/>
            <a:ext cx="204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8043E0D-6884-4EC8-FF5B-7C1A5B6D9E25}"/>
              </a:ext>
            </a:extLst>
          </p:cNvPr>
          <p:cNvSpPr txBox="1"/>
          <p:nvPr/>
        </p:nvSpPr>
        <p:spPr>
          <a:xfrm>
            <a:off x="9466450" y="1731195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178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C834F22-23AB-4E6F-73A5-BB388CF78EFB}"/>
              </a:ext>
            </a:extLst>
          </p:cNvPr>
          <p:cNvSpPr txBox="1"/>
          <p:nvPr/>
        </p:nvSpPr>
        <p:spPr>
          <a:xfrm>
            <a:off x="10039260" y="3213555"/>
            <a:ext cx="117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？円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9FAFC765-5FFE-58EF-E167-E153E4057120}"/>
              </a:ext>
            </a:extLst>
          </p:cNvPr>
          <p:cNvSpPr/>
          <p:nvPr/>
        </p:nvSpPr>
        <p:spPr>
          <a:xfrm>
            <a:off x="4602109" y="2329862"/>
            <a:ext cx="1235450" cy="7058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E2531D9C-529B-77BC-77D4-0DE50EFA834F}"/>
              </a:ext>
            </a:extLst>
          </p:cNvPr>
          <p:cNvSpPr/>
          <p:nvPr/>
        </p:nvSpPr>
        <p:spPr>
          <a:xfrm>
            <a:off x="2021934" y="4081132"/>
            <a:ext cx="1777729" cy="64633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75204C7A-9692-B8C7-F017-45A1299E6A73}"/>
              </a:ext>
            </a:extLst>
          </p:cNvPr>
          <p:cNvSpPr/>
          <p:nvPr/>
        </p:nvSpPr>
        <p:spPr>
          <a:xfrm>
            <a:off x="3799663" y="4081132"/>
            <a:ext cx="1777729" cy="64633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09F00F24-BC3B-11A0-2791-6EEB0E6A32BC}"/>
              </a:ext>
            </a:extLst>
          </p:cNvPr>
          <p:cNvSpPr/>
          <p:nvPr/>
        </p:nvSpPr>
        <p:spPr>
          <a:xfrm>
            <a:off x="5577392" y="4081132"/>
            <a:ext cx="1777729" cy="64633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C33436D-2DA1-7458-D9D7-31E93574CAE2}"/>
              </a:ext>
            </a:extLst>
          </p:cNvPr>
          <p:cNvSpPr txBox="1"/>
          <p:nvPr/>
        </p:nvSpPr>
        <p:spPr>
          <a:xfrm>
            <a:off x="2335445" y="4162817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35C7BEE-6CEF-1D15-7D0A-BFB03E763C31}"/>
              </a:ext>
            </a:extLst>
          </p:cNvPr>
          <p:cNvSpPr txBox="1"/>
          <p:nvPr/>
        </p:nvSpPr>
        <p:spPr>
          <a:xfrm>
            <a:off x="4175690" y="4162817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1C07B82-21F1-1F78-0F55-D126B1CAE05D}"/>
              </a:ext>
            </a:extLst>
          </p:cNvPr>
          <p:cNvSpPr txBox="1"/>
          <p:nvPr/>
        </p:nvSpPr>
        <p:spPr>
          <a:xfrm>
            <a:off x="5878595" y="4173628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689A2B-9881-08C7-2F89-F97A9C8F40A0}"/>
              </a:ext>
            </a:extLst>
          </p:cNvPr>
          <p:cNvSpPr txBox="1"/>
          <p:nvPr/>
        </p:nvSpPr>
        <p:spPr>
          <a:xfrm>
            <a:off x="2023836" y="5165567"/>
            <a:ext cx="6878806" cy="1200329"/>
          </a:xfrm>
          <a:prstGeom prst="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50×2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25×4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</a:p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100÷2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100÷4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98398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2D715-06F2-7736-53C2-92A4C89E7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922253D-760F-5AC0-DD36-032ACAD6DA21}"/>
              </a:ext>
            </a:extLst>
          </p:cNvPr>
          <p:cNvSpPr/>
          <p:nvPr/>
        </p:nvSpPr>
        <p:spPr>
          <a:xfrm>
            <a:off x="2506717" y="4499107"/>
            <a:ext cx="219140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955CCF-7F57-2335-FC96-78FA4B50B545}"/>
              </a:ext>
            </a:extLst>
          </p:cNvPr>
          <p:cNvSpPr txBox="1"/>
          <p:nvPr/>
        </p:nvSpPr>
        <p:spPr>
          <a:xfrm>
            <a:off x="838199" y="526721"/>
            <a:ext cx="9787759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ある品物が、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去年の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0.75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(75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に値下がり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して、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今年は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円で売られています。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去年の値段はいくらですか。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89EA2EC-92D6-D109-62BB-FE5C86DB770C}"/>
              </a:ext>
            </a:extLst>
          </p:cNvPr>
          <p:cNvSpPr txBox="1"/>
          <p:nvPr/>
        </p:nvSpPr>
        <p:spPr>
          <a:xfrm>
            <a:off x="838199" y="2381099"/>
            <a:ext cx="9019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値段の高いのは（ 去年 ・ 今年 ）どちら？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6A5CDF-DE9C-912C-31DE-2F543DBA97DE}"/>
              </a:ext>
            </a:extLst>
          </p:cNvPr>
          <p:cNvSpPr txBox="1"/>
          <p:nvPr/>
        </p:nvSpPr>
        <p:spPr>
          <a:xfrm>
            <a:off x="866258" y="314391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去年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883D407-163A-04A6-F3C2-8358FE8B9C0F}"/>
              </a:ext>
            </a:extLst>
          </p:cNvPr>
          <p:cNvSpPr txBox="1"/>
          <p:nvPr/>
        </p:nvSpPr>
        <p:spPr>
          <a:xfrm>
            <a:off x="838199" y="408113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今年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DB62C0E-2354-4C6D-8A5E-53BBB1ADA007}"/>
              </a:ext>
            </a:extLst>
          </p:cNvPr>
          <p:cNvGrpSpPr/>
          <p:nvPr/>
        </p:nvGrpSpPr>
        <p:grpSpPr>
          <a:xfrm>
            <a:off x="2021934" y="3143916"/>
            <a:ext cx="7110915" cy="646331"/>
            <a:chOff x="2506717" y="4787058"/>
            <a:chExt cx="8765628" cy="646331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007C4727-BB9B-455D-DC4B-7D5D143B7F59}"/>
                </a:ext>
              </a:extLst>
            </p:cNvPr>
            <p:cNvSpPr/>
            <p:nvPr/>
          </p:nvSpPr>
          <p:spPr>
            <a:xfrm>
              <a:off x="2506717" y="4787058"/>
              <a:ext cx="2191407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43DE6672-904B-D6CD-5DF4-08CFC9B75F5C}"/>
                </a:ext>
              </a:extLst>
            </p:cNvPr>
            <p:cNvSpPr/>
            <p:nvPr/>
          </p:nvSpPr>
          <p:spPr>
            <a:xfrm>
              <a:off x="4698124" y="4787058"/>
              <a:ext cx="2191407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2B2372E7-5589-F31C-AD62-9C27EED9B156}"/>
                </a:ext>
              </a:extLst>
            </p:cNvPr>
            <p:cNvSpPr/>
            <p:nvPr/>
          </p:nvSpPr>
          <p:spPr>
            <a:xfrm>
              <a:off x="6889531" y="4787058"/>
              <a:ext cx="2191407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108F569B-2C9B-9F11-9ACF-A61DBCA675A7}"/>
                </a:ext>
              </a:extLst>
            </p:cNvPr>
            <p:cNvSpPr/>
            <p:nvPr/>
          </p:nvSpPr>
          <p:spPr>
            <a:xfrm>
              <a:off x="9080938" y="4787058"/>
              <a:ext cx="2191407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2CA1309-9B00-62A0-AF7D-62CE55436861}"/>
              </a:ext>
            </a:extLst>
          </p:cNvPr>
          <p:cNvSpPr txBox="1"/>
          <p:nvPr/>
        </p:nvSpPr>
        <p:spPr>
          <a:xfrm>
            <a:off x="2335445" y="3222873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878234E-AD62-B082-B959-177CDF4E5331}"/>
              </a:ext>
            </a:extLst>
          </p:cNvPr>
          <p:cNvSpPr txBox="1"/>
          <p:nvPr/>
        </p:nvSpPr>
        <p:spPr>
          <a:xfrm>
            <a:off x="4175690" y="3222873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8F4572E-56E4-EA9B-28B1-6D0D8242959D}"/>
              </a:ext>
            </a:extLst>
          </p:cNvPr>
          <p:cNvSpPr txBox="1"/>
          <p:nvPr/>
        </p:nvSpPr>
        <p:spPr>
          <a:xfrm>
            <a:off x="5878595" y="3233684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3706A7D-B3C6-73A2-0FA0-3E2909907762}"/>
              </a:ext>
            </a:extLst>
          </p:cNvPr>
          <p:cNvSpPr txBox="1"/>
          <p:nvPr/>
        </p:nvSpPr>
        <p:spPr>
          <a:xfrm>
            <a:off x="7533308" y="3222873"/>
            <a:ext cx="146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2071658-4A3A-A563-61A3-E8EB7A65E97D}"/>
              </a:ext>
            </a:extLst>
          </p:cNvPr>
          <p:cNvSpPr txBox="1"/>
          <p:nvPr/>
        </p:nvSpPr>
        <p:spPr>
          <a:xfrm>
            <a:off x="9261231" y="4081133"/>
            <a:ext cx="204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A5DE17C-47A4-FDD3-5F3C-05704E541FDA}"/>
              </a:ext>
            </a:extLst>
          </p:cNvPr>
          <p:cNvSpPr txBox="1"/>
          <p:nvPr/>
        </p:nvSpPr>
        <p:spPr>
          <a:xfrm>
            <a:off x="9466450" y="1731195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178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C4EEF34-4405-5C03-E773-20F523A4C3DD}"/>
              </a:ext>
            </a:extLst>
          </p:cNvPr>
          <p:cNvSpPr txBox="1"/>
          <p:nvPr/>
        </p:nvSpPr>
        <p:spPr>
          <a:xfrm>
            <a:off x="1031576" y="5026809"/>
            <a:ext cx="3677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％分の値段は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1E6FC46-B506-9B87-AD10-2530896AE365}"/>
              </a:ext>
            </a:extLst>
          </p:cNvPr>
          <p:cNvSpPr txBox="1"/>
          <p:nvPr/>
        </p:nvSpPr>
        <p:spPr>
          <a:xfrm>
            <a:off x="4849162" y="5022495"/>
            <a:ext cx="385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÷3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36397ED-3151-6D91-A716-F1072057433C}"/>
              </a:ext>
            </a:extLst>
          </p:cNvPr>
          <p:cNvSpPr txBox="1"/>
          <p:nvPr/>
        </p:nvSpPr>
        <p:spPr>
          <a:xfrm>
            <a:off x="1003517" y="5750135"/>
            <a:ext cx="2607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％分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2AD7D2E-9A1B-C921-568F-7D43DA434E23}"/>
              </a:ext>
            </a:extLst>
          </p:cNvPr>
          <p:cNvSpPr txBox="1"/>
          <p:nvPr/>
        </p:nvSpPr>
        <p:spPr>
          <a:xfrm>
            <a:off x="9261231" y="5776409"/>
            <a:ext cx="204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69F87AD-5FF5-2544-24EA-CAF20FAD438C}"/>
              </a:ext>
            </a:extLst>
          </p:cNvPr>
          <p:cNvSpPr txBox="1"/>
          <p:nvPr/>
        </p:nvSpPr>
        <p:spPr>
          <a:xfrm>
            <a:off x="4924537" y="5776409"/>
            <a:ext cx="385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1600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313D20A-72F4-0485-4D06-023C7E8BF133}"/>
              </a:ext>
            </a:extLst>
          </p:cNvPr>
          <p:cNvSpPr txBox="1"/>
          <p:nvPr/>
        </p:nvSpPr>
        <p:spPr>
          <a:xfrm>
            <a:off x="10039260" y="3213555"/>
            <a:ext cx="117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？円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DFAD18EE-3BA7-34EA-6306-8D89EDA8177E}"/>
              </a:ext>
            </a:extLst>
          </p:cNvPr>
          <p:cNvSpPr/>
          <p:nvPr/>
        </p:nvSpPr>
        <p:spPr>
          <a:xfrm>
            <a:off x="4602109" y="2329862"/>
            <a:ext cx="1235450" cy="7058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9A13AE96-F1DB-B333-B73C-B1DA29900840}"/>
              </a:ext>
            </a:extLst>
          </p:cNvPr>
          <p:cNvGrpSpPr/>
          <p:nvPr/>
        </p:nvGrpSpPr>
        <p:grpSpPr>
          <a:xfrm>
            <a:off x="2021934" y="4081132"/>
            <a:ext cx="5333186" cy="646331"/>
            <a:chOff x="2506717" y="4787058"/>
            <a:chExt cx="6574221" cy="646331"/>
          </a:xfrm>
        </p:grpSpPr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0CE2C16D-0872-79BE-9595-1F278B4CAD24}"/>
                </a:ext>
              </a:extLst>
            </p:cNvPr>
            <p:cNvSpPr/>
            <p:nvPr/>
          </p:nvSpPr>
          <p:spPr>
            <a:xfrm>
              <a:off x="2506717" y="4787058"/>
              <a:ext cx="2191407" cy="646331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0B941D68-A5F4-55DF-C113-D2ABCA327192}"/>
                </a:ext>
              </a:extLst>
            </p:cNvPr>
            <p:cNvSpPr/>
            <p:nvPr/>
          </p:nvSpPr>
          <p:spPr>
            <a:xfrm>
              <a:off x="4698124" y="4787058"/>
              <a:ext cx="2191407" cy="646331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B97F0991-3751-8829-BC28-C685F57F07C0}"/>
                </a:ext>
              </a:extLst>
            </p:cNvPr>
            <p:cNvSpPr/>
            <p:nvPr/>
          </p:nvSpPr>
          <p:spPr>
            <a:xfrm>
              <a:off x="6889531" y="4787058"/>
              <a:ext cx="2191407" cy="646331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C2ADDF4-5858-49D5-B0DD-88B70EED20C3}"/>
              </a:ext>
            </a:extLst>
          </p:cNvPr>
          <p:cNvSpPr txBox="1"/>
          <p:nvPr/>
        </p:nvSpPr>
        <p:spPr>
          <a:xfrm>
            <a:off x="2335445" y="4162817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0E9D0A0-3901-6C6D-56DC-3361DC1E8034}"/>
              </a:ext>
            </a:extLst>
          </p:cNvPr>
          <p:cNvSpPr txBox="1"/>
          <p:nvPr/>
        </p:nvSpPr>
        <p:spPr>
          <a:xfrm>
            <a:off x="4175690" y="4162817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D0850F0-7FA8-24B4-0543-90F35107A289}"/>
              </a:ext>
            </a:extLst>
          </p:cNvPr>
          <p:cNvSpPr txBox="1"/>
          <p:nvPr/>
        </p:nvSpPr>
        <p:spPr>
          <a:xfrm>
            <a:off x="5878595" y="4173628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DA1F808-97AF-7F05-056C-B3D83DA72CCA}"/>
              </a:ext>
            </a:extLst>
          </p:cNvPr>
          <p:cNvSpPr/>
          <p:nvPr/>
        </p:nvSpPr>
        <p:spPr>
          <a:xfrm>
            <a:off x="6259067" y="4982057"/>
            <a:ext cx="244697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FB83A2E-31A6-3477-736C-8F92E91E5A8E}"/>
              </a:ext>
            </a:extLst>
          </p:cNvPr>
          <p:cNvSpPr/>
          <p:nvPr/>
        </p:nvSpPr>
        <p:spPr>
          <a:xfrm>
            <a:off x="6010508" y="5735971"/>
            <a:ext cx="260713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80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8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8B672F-93E7-4C85-B050-709D211A3314}"/>
              </a:ext>
            </a:extLst>
          </p:cNvPr>
          <p:cNvSpPr txBox="1"/>
          <p:nvPr/>
        </p:nvSpPr>
        <p:spPr>
          <a:xfrm>
            <a:off x="412530" y="256529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元の値段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4F8BEB4-4B67-4BA2-8A79-93679DAA2AA1}"/>
              </a:ext>
            </a:extLst>
          </p:cNvPr>
          <p:cNvSpPr txBox="1"/>
          <p:nvPr/>
        </p:nvSpPr>
        <p:spPr>
          <a:xfrm>
            <a:off x="412530" y="3368363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支払い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5D5A35C-EDE8-4986-A1CF-344A742B5A96}"/>
              </a:ext>
            </a:extLst>
          </p:cNvPr>
          <p:cNvGrpSpPr/>
          <p:nvPr/>
        </p:nvGrpSpPr>
        <p:grpSpPr>
          <a:xfrm>
            <a:off x="2445841" y="2517993"/>
            <a:ext cx="8765628" cy="646331"/>
            <a:chOff x="2506717" y="4787058"/>
            <a:chExt cx="8765628" cy="646331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3766F41B-F0C8-4E1C-997E-612502D8B47D}"/>
                </a:ext>
              </a:extLst>
            </p:cNvPr>
            <p:cNvSpPr/>
            <p:nvPr/>
          </p:nvSpPr>
          <p:spPr>
            <a:xfrm>
              <a:off x="2506717" y="4787058"/>
              <a:ext cx="2191407" cy="646331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98FE4403-5DAD-4D84-8758-8853E5E02C96}"/>
                </a:ext>
              </a:extLst>
            </p:cNvPr>
            <p:cNvSpPr/>
            <p:nvPr/>
          </p:nvSpPr>
          <p:spPr>
            <a:xfrm>
              <a:off x="4698124" y="4787058"/>
              <a:ext cx="2191407" cy="646331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6514F761-FE74-480D-81CC-25670B33E90B}"/>
                </a:ext>
              </a:extLst>
            </p:cNvPr>
            <p:cNvSpPr/>
            <p:nvPr/>
          </p:nvSpPr>
          <p:spPr>
            <a:xfrm>
              <a:off x="6889531" y="4787058"/>
              <a:ext cx="2191407" cy="646331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E50D3219-4A68-413F-ACB4-01C856BD3F77}"/>
                </a:ext>
              </a:extLst>
            </p:cNvPr>
            <p:cNvSpPr/>
            <p:nvPr/>
          </p:nvSpPr>
          <p:spPr>
            <a:xfrm>
              <a:off x="9080938" y="4787058"/>
              <a:ext cx="2191407" cy="646331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F57D8686-A8E1-44F1-AF55-EB004AB6A73A}"/>
              </a:ext>
            </a:extLst>
          </p:cNvPr>
          <p:cNvGrpSpPr/>
          <p:nvPr/>
        </p:nvGrpSpPr>
        <p:grpSpPr>
          <a:xfrm>
            <a:off x="2445841" y="3358565"/>
            <a:ext cx="6574221" cy="646331"/>
            <a:chOff x="2506717" y="5627630"/>
            <a:chExt cx="6574221" cy="646331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2FDA9668-8440-4C52-9F0C-CEF19F26A60A}"/>
                </a:ext>
              </a:extLst>
            </p:cNvPr>
            <p:cNvSpPr/>
            <p:nvPr/>
          </p:nvSpPr>
          <p:spPr>
            <a:xfrm>
              <a:off x="2506717" y="5627630"/>
              <a:ext cx="2191407" cy="64633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90B8D334-DFAF-4F50-988B-74CE1EA070CE}"/>
                </a:ext>
              </a:extLst>
            </p:cNvPr>
            <p:cNvSpPr/>
            <p:nvPr/>
          </p:nvSpPr>
          <p:spPr>
            <a:xfrm>
              <a:off x="4698124" y="5627630"/>
              <a:ext cx="2191407" cy="64633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BD86B893-55D4-4C1C-936C-0AAD12AF43E9}"/>
                </a:ext>
              </a:extLst>
            </p:cNvPr>
            <p:cNvSpPr/>
            <p:nvPr/>
          </p:nvSpPr>
          <p:spPr>
            <a:xfrm>
              <a:off x="6889531" y="5627630"/>
              <a:ext cx="2191407" cy="64633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D35A1C2-F314-4FF0-A82E-09A5D858A798}"/>
              </a:ext>
            </a:extLst>
          </p:cNvPr>
          <p:cNvSpPr txBox="1"/>
          <p:nvPr/>
        </p:nvSpPr>
        <p:spPr>
          <a:xfrm>
            <a:off x="2971780" y="2565290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0DE512D-3EE7-46B7-84BE-DF5D0641FC6C}"/>
              </a:ext>
            </a:extLst>
          </p:cNvPr>
          <p:cNvSpPr txBox="1"/>
          <p:nvPr/>
        </p:nvSpPr>
        <p:spPr>
          <a:xfrm>
            <a:off x="2971780" y="3405862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D6D2FA1-4F82-4C5E-A734-6A9DA39E7237}"/>
              </a:ext>
            </a:extLst>
          </p:cNvPr>
          <p:cNvSpPr txBox="1"/>
          <p:nvPr/>
        </p:nvSpPr>
        <p:spPr>
          <a:xfrm>
            <a:off x="5124741" y="2565290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87AD611-11D8-4578-8B7B-6D9557337064}"/>
              </a:ext>
            </a:extLst>
          </p:cNvPr>
          <p:cNvSpPr txBox="1"/>
          <p:nvPr/>
        </p:nvSpPr>
        <p:spPr>
          <a:xfrm>
            <a:off x="5124741" y="3405862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27C6130-1DBB-4E94-AE15-CBAD8203C2D2}"/>
              </a:ext>
            </a:extLst>
          </p:cNvPr>
          <p:cNvSpPr txBox="1"/>
          <p:nvPr/>
        </p:nvSpPr>
        <p:spPr>
          <a:xfrm>
            <a:off x="7274180" y="2565290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80BC84C-3BE6-4D67-89B1-9AAC726B298D}"/>
              </a:ext>
            </a:extLst>
          </p:cNvPr>
          <p:cNvSpPr txBox="1"/>
          <p:nvPr/>
        </p:nvSpPr>
        <p:spPr>
          <a:xfrm>
            <a:off x="7274180" y="3405862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AD95FB6-8BE3-4E21-9AF2-E028C9502534}"/>
              </a:ext>
            </a:extLst>
          </p:cNvPr>
          <p:cNvSpPr txBox="1"/>
          <p:nvPr/>
        </p:nvSpPr>
        <p:spPr>
          <a:xfrm>
            <a:off x="9218967" y="2565290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1705DC0-7C37-458F-8A11-146B5A0DD08E}"/>
              </a:ext>
            </a:extLst>
          </p:cNvPr>
          <p:cNvSpPr txBox="1"/>
          <p:nvPr/>
        </p:nvSpPr>
        <p:spPr>
          <a:xfrm>
            <a:off x="1043152" y="486660"/>
            <a:ext cx="1023182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プリンターを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もとの値段の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％引きで買う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と、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代金は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円でした。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もとの値段はいくら？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5FE27F0-5837-4C90-BA22-3B0C7F2932BD}"/>
              </a:ext>
            </a:extLst>
          </p:cNvPr>
          <p:cNvSpPr txBox="1"/>
          <p:nvPr/>
        </p:nvSpPr>
        <p:spPr>
          <a:xfrm>
            <a:off x="412530" y="1810107"/>
            <a:ext cx="10571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ポイントは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％引きなので、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％分を支払った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14CC3FA-4940-4736-9AB4-58D51A7EB521}"/>
              </a:ext>
            </a:extLst>
          </p:cNvPr>
          <p:cNvSpPr txBox="1"/>
          <p:nvPr/>
        </p:nvSpPr>
        <p:spPr>
          <a:xfrm>
            <a:off x="8918625" y="3374786"/>
            <a:ext cx="271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⇒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A694B37-D436-4139-A20F-EF2D697204E5}"/>
              </a:ext>
            </a:extLst>
          </p:cNvPr>
          <p:cNvSpPr txBox="1"/>
          <p:nvPr/>
        </p:nvSpPr>
        <p:spPr>
          <a:xfrm>
            <a:off x="10455471" y="5909675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185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BBC833B-6DFC-DC70-944D-A0951DBB7995}"/>
              </a:ext>
            </a:extLst>
          </p:cNvPr>
          <p:cNvSpPr/>
          <p:nvPr/>
        </p:nvSpPr>
        <p:spPr>
          <a:xfrm>
            <a:off x="6639695" y="1740123"/>
            <a:ext cx="865075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86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D8987-25CA-A290-9B12-E024D528A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B9DE2DE-3DAB-487F-D290-A2256A3944BD}"/>
              </a:ext>
            </a:extLst>
          </p:cNvPr>
          <p:cNvSpPr txBox="1"/>
          <p:nvPr/>
        </p:nvSpPr>
        <p:spPr>
          <a:xfrm>
            <a:off x="1291224" y="589057"/>
            <a:ext cx="9347039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リコーダーの定員は２０人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希望者は１２人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希望者は定員の何割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他も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ですか。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45BEE62-63EE-5EE7-9AF4-C5C5C6355D69}"/>
              </a:ext>
            </a:extLst>
          </p:cNvPr>
          <p:cNvSpPr txBox="1"/>
          <p:nvPr/>
        </p:nvSpPr>
        <p:spPr>
          <a:xfrm>
            <a:off x="1291224" y="3044279"/>
            <a:ext cx="3001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で表す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72F58D4-F57A-6287-869B-3029B0208ACF}"/>
                  </a:ext>
                </a:extLst>
              </p:cNvPr>
              <p:cNvSpPr txBox="1"/>
              <p:nvPr/>
            </p:nvSpPr>
            <p:spPr>
              <a:xfrm>
                <a:off x="4293220" y="2598203"/>
                <a:ext cx="3512635" cy="14512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希望者</m:t>
                          </m:r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１２人</m:t>
                          </m:r>
                        </m:num>
                        <m:den>
                          <m:r>
                            <a:rPr lang="ja-JP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定員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　２</m:t>
                          </m:r>
                          <m:r>
                            <a:rPr lang="ja-JP" altLang="en-US" sz="4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０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人</m:t>
                          </m:r>
                        </m:den>
                      </m:f>
                    </m:oMath>
                  </m:oMathPara>
                </a14:m>
                <a:endParaRPr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72F58D4-F57A-6287-869B-3029B0208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220" y="2598203"/>
                <a:ext cx="3512635" cy="14512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95E7340-AA71-162E-3858-8E74D145DB79}"/>
              </a:ext>
            </a:extLst>
          </p:cNvPr>
          <p:cNvSpPr txBox="1"/>
          <p:nvPr/>
        </p:nvSpPr>
        <p:spPr>
          <a:xfrm>
            <a:off x="1318159" y="5884222"/>
            <a:ext cx="3071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で表す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7E18AAB-3032-35D9-BCD8-6D1536435EDE}"/>
              </a:ext>
            </a:extLst>
          </p:cNvPr>
          <p:cNvSpPr txBox="1"/>
          <p:nvPr/>
        </p:nvSpPr>
        <p:spPr>
          <a:xfrm>
            <a:off x="4293220" y="5852143"/>
            <a:ext cx="6211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B462BF4-F2DC-192E-1C6A-5BBF7F464ED9}"/>
              </a:ext>
            </a:extLst>
          </p:cNvPr>
          <p:cNvSpPr txBox="1"/>
          <p:nvPr/>
        </p:nvSpPr>
        <p:spPr>
          <a:xfrm>
            <a:off x="1291224" y="3991529"/>
            <a:ext cx="3001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何割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で表す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40E05DF-9DB4-5E62-AAF4-A4844C4A1DC1}"/>
              </a:ext>
            </a:extLst>
          </p:cNvPr>
          <p:cNvSpPr txBox="1"/>
          <p:nvPr/>
        </p:nvSpPr>
        <p:spPr>
          <a:xfrm>
            <a:off x="1291224" y="4938780"/>
            <a:ext cx="3001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何％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で表す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53C2AAB-5FD6-F679-5552-75FC678C10F1}"/>
              </a:ext>
            </a:extLst>
          </p:cNvPr>
          <p:cNvSpPr txBox="1"/>
          <p:nvPr/>
        </p:nvSpPr>
        <p:spPr>
          <a:xfrm>
            <a:off x="4299787" y="4049498"/>
            <a:ext cx="13050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６割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CEBCC6B-E346-AAD6-91F1-85EE580155AD}"/>
              </a:ext>
            </a:extLst>
          </p:cNvPr>
          <p:cNvSpPr txBox="1"/>
          <p:nvPr/>
        </p:nvSpPr>
        <p:spPr>
          <a:xfrm>
            <a:off x="4299787" y="4915241"/>
            <a:ext cx="1677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8881315-48D7-CEF8-5106-671D35DBBED0}"/>
              </a:ext>
            </a:extLst>
          </p:cNvPr>
          <p:cNvSpPr txBox="1"/>
          <p:nvPr/>
        </p:nvSpPr>
        <p:spPr>
          <a:xfrm>
            <a:off x="10830910" y="6020608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175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3F4D7F1-3C4A-AF3C-10C5-42321D2C7988}"/>
                  </a:ext>
                </a:extLst>
              </p:cNvPr>
              <p:cNvSpPr txBox="1"/>
              <p:nvPr/>
            </p:nvSpPr>
            <p:spPr>
              <a:xfrm>
                <a:off x="7574798" y="2715866"/>
                <a:ext cx="1948051" cy="12057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4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６</m:t>
                          </m:r>
                        </m:num>
                        <m:den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3F4D7F1-3C4A-AF3C-10C5-42321D2C7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798" y="2715866"/>
                <a:ext cx="1948051" cy="12057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84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/>
      <p:bldP spid="11" grpId="0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40141-5EA7-1158-9BDC-CBC99345C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6A8D59D-7B46-C5C4-5904-6156A9D3E36F}"/>
              </a:ext>
            </a:extLst>
          </p:cNvPr>
          <p:cNvSpPr txBox="1"/>
          <p:nvPr/>
        </p:nvSpPr>
        <p:spPr>
          <a:xfrm>
            <a:off x="412530" y="256529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元の値段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56BA787-95EE-8035-4FCC-D36E28FCA48E}"/>
              </a:ext>
            </a:extLst>
          </p:cNvPr>
          <p:cNvSpPr txBox="1"/>
          <p:nvPr/>
        </p:nvSpPr>
        <p:spPr>
          <a:xfrm>
            <a:off x="412530" y="3368363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支払い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3E6BAF2-2C35-2605-A09D-11C59EE2A2BF}"/>
              </a:ext>
            </a:extLst>
          </p:cNvPr>
          <p:cNvGrpSpPr/>
          <p:nvPr/>
        </p:nvGrpSpPr>
        <p:grpSpPr>
          <a:xfrm>
            <a:off x="2445841" y="2517993"/>
            <a:ext cx="8765628" cy="646331"/>
            <a:chOff x="2506717" y="4787058"/>
            <a:chExt cx="8765628" cy="646331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E38E853A-ECEF-4BAF-9ED1-EC9511FA2672}"/>
                </a:ext>
              </a:extLst>
            </p:cNvPr>
            <p:cNvSpPr/>
            <p:nvPr/>
          </p:nvSpPr>
          <p:spPr>
            <a:xfrm>
              <a:off x="2506717" y="4787058"/>
              <a:ext cx="2191407" cy="646331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E126C019-DD9D-7B7E-F063-19FB032B9471}"/>
                </a:ext>
              </a:extLst>
            </p:cNvPr>
            <p:cNvSpPr/>
            <p:nvPr/>
          </p:nvSpPr>
          <p:spPr>
            <a:xfrm>
              <a:off x="4698124" y="4787058"/>
              <a:ext cx="2191407" cy="646331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DB130C20-0618-7C3C-D475-D5F7675F7C7C}"/>
                </a:ext>
              </a:extLst>
            </p:cNvPr>
            <p:cNvSpPr/>
            <p:nvPr/>
          </p:nvSpPr>
          <p:spPr>
            <a:xfrm>
              <a:off x="6889531" y="4787058"/>
              <a:ext cx="2191407" cy="646331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C31C4516-82CF-DAC6-C9AE-543426DA5A8E}"/>
                </a:ext>
              </a:extLst>
            </p:cNvPr>
            <p:cNvSpPr/>
            <p:nvPr/>
          </p:nvSpPr>
          <p:spPr>
            <a:xfrm>
              <a:off x="9080938" y="4787058"/>
              <a:ext cx="2191407" cy="646331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66AD4835-0D33-2579-3365-1E81628C1B72}"/>
              </a:ext>
            </a:extLst>
          </p:cNvPr>
          <p:cNvGrpSpPr/>
          <p:nvPr/>
        </p:nvGrpSpPr>
        <p:grpSpPr>
          <a:xfrm>
            <a:off x="2445841" y="3358565"/>
            <a:ext cx="6574221" cy="646331"/>
            <a:chOff x="2506717" y="5627630"/>
            <a:chExt cx="6574221" cy="646331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7D2C473-FF36-9CC7-4C15-7EC9A30308AF}"/>
                </a:ext>
              </a:extLst>
            </p:cNvPr>
            <p:cNvSpPr/>
            <p:nvPr/>
          </p:nvSpPr>
          <p:spPr>
            <a:xfrm>
              <a:off x="2506717" y="5627630"/>
              <a:ext cx="2191407" cy="64633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F9617FFD-F643-8C9E-E325-3DDFE5D290E8}"/>
                </a:ext>
              </a:extLst>
            </p:cNvPr>
            <p:cNvSpPr/>
            <p:nvPr/>
          </p:nvSpPr>
          <p:spPr>
            <a:xfrm>
              <a:off x="4698124" y="5627630"/>
              <a:ext cx="2191407" cy="64633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4B8FE067-BD5A-6E42-5F6D-442706C90E0E}"/>
                </a:ext>
              </a:extLst>
            </p:cNvPr>
            <p:cNvSpPr/>
            <p:nvPr/>
          </p:nvSpPr>
          <p:spPr>
            <a:xfrm>
              <a:off x="6889531" y="5627630"/>
              <a:ext cx="2191407" cy="64633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2EE6834-E8FC-4E5E-FDC8-0F8B924849D9}"/>
              </a:ext>
            </a:extLst>
          </p:cNvPr>
          <p:cNvSpPr txBox="1"/>
          <p:nvPr/>
        </p:nvSpPr>
        <p:spPr>
          <a:xfrm>
            <a:off x="2971780" y="2565290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38A9FA4-B5D9-4DF2-D554-32E3B1005420}"/>
              </a:ext>
            </a:extLst>
          </p:cNvPr>
          <p:cNvSpPr txBox="1"/>
          <p:nvPr/>
        </p:nvSpPr>
        <p:spPr>
          <a:xfrm>
            <a:off x="2971780" y="3405862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BD481D5-7CF8-6D0F-66DC-632B832E0CE4}"/>
              </a:ext>
            </a:extLst>
          </p:cNvPr>
          <p:cNvSpPr txBox="1"/>
          <p:nvPr/>
        </p:nvSpPr>
        <p:spPr>
          <a:xfrm>
            <a:off x="5124741" y="2565290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C406387-2B8A-CEC3-53AA-B14DA31F173D}"/>
              </a:ext>
            </a:extLst>
          </p:cNvPr>
          <p:cNvSpPr txBox="1"/>
          <p:nvPr/>
        </p:nvSpPr>
        <p:spPr>
          <a:xfrm>
            <a:off x="5124741" y="3405862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64C5333-8870-B9AD-C0C2-6B18AAAC7183}"/>
              </a:ext>
            </a:extLst>
          </p:cNvPr>
          <p:cNvSpPr txBox="1"/>
          <p:nvPr/>
        </p:nvSpPr>
        <p:spPr>
          <a:xfrm>
            <a:off x="7274180" y="2565290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B7224AB-4E1D-F57F-A7AA-3492B48468D3}"/>
              </a:ext>
            </a:extLst>
          </p:cNvPr>
          <p:cNvSpPr txBox="1"/>
          <p:nvPr/>
        </p:nvSpPr>
        <p:spPr>
          <a:xfrm>
            <a:off x="7274180" y="3405862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ED50DA0-9B1A-61B7-F2B1-EA3A1EF43470}"/>
              </a:ext>
            </a:extLst>
          </p:cNvPr>
          <p:cNvSpPr txBox="1"/>
          <p:nvPr/>
        </p:nvSpPr>
        <p:spPr>
          <a:xfrm>
            <a:off x="9218967" y="2565290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DABF848-7E51-3FCE-81C1-CCD91612CFF6}"/>
              </a:ext>
            </a:extLst>
          </p:cNvPr>
          <p:cNvSpPr txBox="1"/>
          <p:nvPr/>
        </p:nvSpPr>
        <p:spPr>
          <a:xfrm>
            <a:off x="1043152" y="486660"/>
            <a:ext cx="1023182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プリンターを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もとの値段の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％引きで買う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と、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代金は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円でした。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もとの値段はいくら？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9321050-537A-0480-573A-3A702595EB92}"/>
              </a:ext>
            </a:extLst>
          </p:cNvPr>
          <p:cNvSpPr txBox="1"/>
          <p:nvPr/>
        </p:nvSpPr>
        <p:spPr>
          <a:xfrm>
            <a:off x="412530" y="1810107"/>
            <a:ext cx="10582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ポイントは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％引きなので、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％分を支払った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0C11801-2ABD-BD04-6516-C89A78C94190}"/>
              </a:ext>
            </a:extLst>
          </p:cNvPr>
          <p:cNvSpPr txBox="1"/>
          <p:nvPr/>
        </p:nvSpPr>
        <p:spPr>
          <a:xfrm>
            <a:off x="8918625" y="3374786"/>
            <a:ext cx="271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⇒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C4AA4C0-8C58-4550-218C-EF424718F216}"/>
              </a:ext>
            </a:extLst>
          </p:cNvPr>
          <p:cNvSpPr txBox="1"/>
          <p:nvPr/>
        </p:nvSpPr>
        <p:spPr>
          <a:xfrm>
            <a:off x="10455471" y="5909675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185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0C5B1-AC5F-7E9A-579C-BC60715AB2CD}"/>
              </a:ext>
            </a:extLst>
          </p:cNvPr>
          <p:cNvSpPr txBox="1"/>
          <p:nvPr/>
        </p:nvSpPr>
        <p:spPr>
          <a:xfrm>
            <a:off x="939149" y="4518871"/>
            <a:ext cx="3556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％の値段は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8A0E3C8-1F54-900F-D2FD-6C3197B9145F}"/>
              </a:ext>
            </a:extLst>
          </p:cNvPr>
          <p:cNvSpPr txBox="1"/>
          <p:nvPr/>
        </p:nvSpPr>
        <p:spPr>
          <a:xfrm>
            <a:off x="897838" y="5348548"/>
            <a:ext cx="3926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％の値段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6CD2ED-EF11-E586-D9B9-0B3B00C24B66}"/>
              </a:ext>
            </a:extLst>
          </p:cNvPr>
          <p:cNvSpPr txBox="1"/>
          <p:nvPr/>
        </p:nvSpPr>
        <p:spPr>
          <a:xfrm>
            <a:off x="5100439" y="4518871"/>
            <a:ext cx="5025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15000 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=5000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8305365-3048-EF5A-1FCB-D608679E5852}"/>
              </a:ext>
            </a:extLst>
          </p:cNvPr>
          <p:cNvSpPr txBox="1"/>
          <p:nvPr/>
        </p:nvSpPr>
        <p:spPr>
          <a:xfrm>
            <a:off x="5183553" y="5348548"/>
            <a:ext cx="5410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5000 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 4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5A1AA1D-FD71-C26B-D7ED-E135A4DCFFA6}"/>
              </a:ext>
            </a:extLst>
          </p:cNvPr>
          <p:cNvSpPr/>
          <p:nvPr/>
        </p:nvSpPr>
        <p:spPr>
          <a:xfrm>
            <a:off x="7039651" y="4487795"/>
            <a:ext cx="308608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606BFC5-CCD3-699B-339D-009C7794F615}"/>
              </a:ext>
            </a:extLst>
          </p:cNvPr>
          <p:cNvSpPr/>
          <p:nvPr/>
        </p:nvSpPr>
        <p:spPr>
          <a:xfrm>
            <a:off x="6828655" y="5271633"/>
            <a:ext cx="376500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83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D0E8AA-6BBB-42E8-A446-28DF13C0C566}"/>
              </a:ext>
            </a:extLst>
          </p:cNvPr>
          <p:cNvSpPr txBox="1"/>
          <p:nvPr/>
        </p:nvSpPr>
        <p:spPr>
          <a:xfrm>
            <a:off x="1282260" y="621314"/>
            <a:ext cx="10005849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円のパン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を買うのに、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２割引き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円引き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とでは、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どちらがお得？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85CF145-C763-46B9-AFCE-0D183EC533AB}"/>
              </a:ext>
            </a:extLst>
          </p:cNvPr>
          <p:cNvSpPr txBox="1"/>
          <p:nvPr/>
        </p:nvSpPr>
        <p:spPr>
          <a:xfrm>
            <a:off x="1282260" y="2513939"/>
            <a:ext cx="5966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代金を求めるのではなく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安くなる金額を比べよう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8A9522D-A756-4D30-9257-159ABDE5B90E}"/>
              </a:ext>
            </a:extLst>
          </p:cNvPr>
          <p:cNvSpPr txBox="1"/>
          <p:nvPr/>
        </p:nvSpPr>
        <p:spPr>
          <a:xfrm>
            <a:off x="1282260" y="4147126"/>
            <a:ext cx="4374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×0.2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BF4F263-3853-454B-B7A8-89EB97441F2C}"/>
              </a:ext>
            </a:extLst>
          </p:cNvPr>
          <p:cNvSpPr txBox="1"/>
          <p:nvPr/>
        </p:nvSpPr>
        <p:spPr>
          <a:xfrm>
            <a:off x="1765737" y="5226316"/>
            <a:ext cx="9711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円安くなるので、２割引きがお得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7DF105A-D6B9-4D8C-8796-B953AA053610}"/>
              </a:ext>
            </a:extLst>
          </p:cNvPr>
          <p:cNvSpPr txBox="1"/>
          <p:nvPr/>
        </p:nvSpPr>
        <p:spPr>
          <a:xfrm>
            <a:off x="10717047" y="2241285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186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平行四辺形 3">
            <a:extLst>
              <a:ext uri="{FF2B5EF4-FFF2-40B4-BE49-F238E27FC236}">
                <a16:creationId xmlns:a16="http://schemas.microsoft.com/office/drawing/2014/main" id="{3F22CA46-B8BD-3B14-E094-24CB67EE0288}"/>
              </a:ext>
            </a:extLst>
          </p:cNvPr>
          <p:cNvSpPr/>
          <p:nvPr/>
        </p:nvSpPr>
        <p:spPr>
          <a:xfrm>
            <a:off x="8234762" y="2955714"/>
            <a:ext cx="2674977" cy="691375"/>
          </a:xfrm>
          <a:prstGeom prst="parallelogram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２割引き</a:t>
            </a:r>
          </a:p>
        </p:txBody>
      </p:sp>
      <p:sp>
        <p:nvSpPr>
          <p:cNvPr id="5" name="平行四辺形 4">
            <a:extLst>
              <a:ext uri="{FF2B5EF4-FFF2-40B4-BE49-F238E27FC236}">
                <a16:creationId xmlns:a16="http://schemas.microsoft.com/office/drawing/2014/main" id="{277C1409-60B5-5194-7623-C631E6686993}"/>
              </a:ext>
            </a:extLst>
          </p:cNvPr>
          <p:cNvSpPr/>
          <p:nvPr/>
        </p:nvSpPr>
        <p:spPr>
          <a:xfrm>
            <a:off x="8234762" y="3900932"/>
            <a:ext cx="2674977" cy="691375"/>
          </a:xfrm>
          <a:prstGeom prst="parallelogram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kumimoji="1" lang="ja-JP" altLang="en-US" sz="32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円引き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1FA336C9-727C-70FF-C601-409CBBA9ADB7}"/>
              </a:ext>
            </a:extLst>
          </p:cNvPr>
          <p:cNvSpPr/>
          <p:nvPr/>
        </p:nvSpPr>
        <p:spPr>
          <a:xfrm>
            <a:off x="8234762" y="2787806"/>
            <a:ext cx="2759025" cy="93735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20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CD632-9A14-450E-9284-93332AAD367C}"/>
              </a:ext>
            </a:extLst>
          </p:cNvPr>
          <p:cNvSpPr txBox="1"/>
          <p:nvPr/>
        </p:nvSpPr>
        <p:spPr>
          <a:xfrm>
            <a:off x="915441" y="678902"/>
            <a:ext cx="10461174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せんざいが、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これまでよりも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％増量して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460mL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入り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で、売られています。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これまで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売られていたせんざいは、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本何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mL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入りでしたか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FFEA17D-0C88-445A-AF10-8389594DBB4D}"/>
              </a:ext>
            </a:extLst>
          </p:cNvPr>
          <p:cNvSpPr/>
          <p:nvPr/>
        </p:nvSpPr>
        <p:spPr>
          <a:xfrm>
            <a:off x="1072056" y="4164013"/>
            <a:ext cx="7126013" cy="8011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B3E3E2-DB99-46AD-B858-EC4A041788EB}"/>
              </a:ext>
            </a:extLst>
          </p:cNvPr>
          <p:cNvSpPr/>
          <p:nvPr/>
        </p:nvSpPr>
        <p:spPr>
          <a:xfrm>
            <a:off x="8198069" y="4164014"/>
            <a:ext cx="1882633" cy="8011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C5AA517-6567-42F6-BA3C-8F060E76DD1D}"/>
              </a:ext>
            </a:extLst>
          </p:cNvPr>
          <p:cNvSpPr txBox="1"/>
          <p:nvPr/>
        </p:nvSpPr>
        <p:spPr>
          <a:xfrm>
            <a:off x="3639628" y="4249354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D40BC1D-80BA-4D28-ACC6-5963F610FFBA}"/>
              </a:ext>
            </a:extLst>
          </p:cNvPr>
          <p:cNvSpPr txBox="1"/>
          <p:nvPr/>
        </p:nvSpPr>
        <p:spPr>
          <a:xfrm>
            <a:off x="8505208" y="4286717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619F5D5D-0FA0-43B6-B6ED-B89B5F743267}"/>
              </a:ext>
            </a:extLst>
          </p:cNvPr>
          <p:cNvCxnSpPr/>
          <p:nvPr/>
        </p:nvCxnSpPr>
        <p:spPr>
          <a:xfrm>
            <a:off x="1072056" y="3791607"/>
            <a:ext cx="7126013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60422C8-FB1D-421A-84E0-F76254F9753A}"/>
              </a:ext>
            </a:extLst>
          </p:cNvPr>
          <p:cNvSpPr txBox="1"/>
          <p:nvPr/>
        </p:nvSpPr>
        <p:spPr>
          <a:xfrm>
            <a:off x="915441" y="3102605"/>
            <a:ext cx="758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これまで売られていたせんざいが</a:t>
            </a:r>
            <a:r>
              <a:rPr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E8073321-85ED-44DB-9DFB-8601C0A314CF}"/>
              </a:ext>
            </a:extLst>
          </p:cNvPr>
          <p:cNvCxnSpPr>
            <a:cxnSpLocks/>
          </p:cNvCxnSpPr>
          <p:nvPr/>
        </p:nvCxnSpPr>
        <p:spPr>
          <a:xfrm>
            <a:off x="1072056" y="5348754"/>
            <a:ext cx="9008646" cy="0"/>
          </a:xfrm>
          <a:prstGeom prst="straightConnector1">
            <a:avLst/>
          </a:prstGeom>
          <a:ln w="5715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B729051-2271-4D76-BA9C-53439D4B1060}"/>
              </a:ext>
            </a:extLst>
          </p:cNvPr>
          <p:cNvSpPr txBox="1"/>
          <p:nvPr/>
        </p:nvSpPr>
        <p:spPr>
          <a:xfrm>
            <a:off x="1069188" y="5487710"/>
            <a:ext cx="928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ポイントは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115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％が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460mL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だと分かること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A0781D9-7B3D-4938-A50E-DC0F65BED651}"/>
              </a:ext>
            </a:extLst>
          </p:cNvPr>
          <p:cNvSpPr txBox="1"/>
          <p:nvPr/>
        </p:nvSpPr>
        <p:spPr>
          <a:xfrm>
            <a:off x="11054578" y="2871772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185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69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80BAC19-E389-4D9F-BFDF-D686AD984250}"/>
              </a:ext>
            </a:extLst>
          </p:cNvPr>
          <p:cNvSpPr txBox="1"/>
          <p:nvPr/>
        </p:nvSpPr>
        <p:spPr>
          <a:xfrm>
            <a:off x="821174" y="929055"/>
            <a:ext cx="172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％が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B13836A-AD1B-49F7-8B33-35F6C188F880}"/>
              </a:ext>
            </a:extLst>
          </p:cNvPr>
          <p:cNvSpPr txBox="1"/>
          <p:nvPr/>
        </p:nvSpPr>
        <p:spPr>
          <a:xfrm>
            <a:off x="814088" y="1862155"/>
            <a:ext cx="2350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5434296-387E-4EB0-86C8-344751A4E0E5}"/>
              </a:ext>
            </a:extLst>
          </p:cNvPr>
          <p:cNvSpPr txBox="1"/>
          <p:nvPr/>
        </p:nvSpPr>
        <p:spPr>
          <a:xfrm>
            <a:off x="3400210" y="929055"/>
            <a:ext cx="7614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460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÷115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4(mL)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になるので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B8ECACC-D768-43A3-A4B2-7CE68DA05DEC}"/>
              </a:ext>
            </a:extLst>
          </p:cNvPr>
          <p:cNvSpPr txBox="1"/>
          <p:nvPr/>
        </p:nvSpPr>
        <p:spPr>
          <a:xfrm>
            <a:off x="3400211" y="1862155"/>
            <a:ext cx="3972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3B6036C-ABF1-4E1D-80FF-51F3C5B44434}"/>
              </a:ext>
            </a:extLst>
          </p:cNvPr>
          <p:cNvSpPr txBox="1"/>
          <p:nvPr/>
        </p:nvSpPr>
        <p:spPr>
          <a:xfrm>
            <a:off x="8088199" y="1840848"/>
            <a:ext cx="2234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400mL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E6512A9-9C1F-43F9-9568-560FC3CD7B15}"/>
              </a:ext>
            </a:extLst>
          </p:cNvPr>
          <p:cNvSpPr txBox="1"/>
          <p:nvPr/>
        </p:nvSpPr>
        <p:spPr>
          <a:xfrm>
            <a:off x="821174" y="2795255"/>
            <a:ext cx="172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％が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0560FF9-2D68-4E71-A47F-45014C6E6626}"/>
              </a:ext>
            </a:extLst>
          </p:cNvPr>
          <p:cNvSpPr txBox="1"/>
          <p:nvPr/>
        </p:nvSpPr>
        <p:spPr>
          <a:xfrm>
            <a:off x="814088" y="3728355"/>
            <a:ext cx="2350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BB38563-6DDC-435A-B957-0ACF8B04668D}"/>
              </a:ext>
            </a:extLst>
          </p:cNvPr>
          <p:cNvSpPr txBox="1"/>
          <p:nvPr/>
        </p:nvSpPr>
        <p:spPr>
          <a:xfrm>
            <a:off x="3400210" y="2795255"/>
            <a:ext cx="7614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460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20(mL)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になるので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B669AE9D-8D4B-41CF-9B5D-E87FCC8EF5A6}"/>
              </a:ext>
            </a:extLst>
          </p:cNvPr>
          <p:cNvSpPr txBox="1"/>
          <p:nvPr/>
        </p:nvSpPr>
        <p:spPr>
          <a:xfrm>
            <a:off x="3400211" y="3728355"/>
            <a:ext cx="3972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DA73C1B-AF56-4B39-B73D-98AE54EB6AEE}"/>
              </a:ext>
            </a:extLst>
          </p:cNvPr>
          <p:cNvSpPr txBox="1"/>
          <p:nvPr/>
        </p:nvSpPr>
        <p:spPr>
          <a:xfrm>
            <a:off x="8088199" y="3707048"/>
            <a:ext cx="2234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400mL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スマイル 1">
            <a:extLst>
              <a:ext uri="{FF2B5EF4-FFF2-40B4-BE49-F238E27FC236}">
                <a16:creationId xmlns:a16="http://schemas.microsoft.com/office/drawing/2014/main" id="{AF423FDF-75F9-6876-B338-C78611E8756A}"/>
              </a:ext>
            </a:extLst>
          </p:cNvPr>
          <p:cNvSpPr/>
          <p:nvPr/>
        </p:nvSpPr>
        <p:spPr>
          <a:xfrm>
            <a:off x="312234" y="972260"/>
            <a:ext cx="542906" cy="542906"/>
          </a:xfrm>
          <a:prstGeom prst="smileyFace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マイル 2">
            <a:extLst>
              <a:ext uri="{FF2B5EF4-FFF2-40B4-BE49-F238E27FC236}">
                <a16:creationId xmlns:a16="http://schemas.microsoft.com/office/drawing/2014/main" id="{DF99EB8A-2E35-2E29-5117-7770C540418A}"/>
              </a:ext>
            </a:extLst>
          </p:cNvPr>
          <p:cNvSpPr/>
          <p:nvPr/>
        </p:nvSpPr>
        <p:spPr>
          <a:xfrm>
            <a:off x="312234" y="2886094"/>
            <a:ext cx="542906" cy="542906"/>
          </a:xfrm>
          <a:prstGeom prst="smileyFace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マイル 3">
            <a:extLst>
              <a:ext uri="{FF2B5EF4-FFF2-40B4-BE49-F238E27FC236}">
                <a16:creationId xmlns:a16="http://schemas.microsoft.com/office/drawing/2014/main" id="{E72F4697-14F6-AD7A-C10E-3A66A35EB2BA}"/>
              </a:ext>
            </a:extLst>
          </p:cNvPr>
          <p:cNvSpPr/>
          <p:nvPr/>
        </p:nvSpPr>
        <p:spPr>
          <a:xfrm>
            <a:off x="312234" y="4698884"/>
            <a:ext cx="542906" cy="542906"/>
          </a:xfrm>
          <a:prstGeom prst="smileyFace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C64E2DF-30BF-0507-603D-60656E2DCC2E}"/>
              </a:ext>
            </a:extLst>
          </p:cNvPr>
          <p:cNvSpPr txBox="1"/>
          <p:nvPr/>
        </p:nvSpPr>
        <p:spPr>
          <a:xfrm>
            <a:off x="821174" y="4661455"/>
            <a:ext cx="9514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これまでの量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1.15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460mL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514F4DF-BCBE-4A00-76A1-D2CD2886097A}"/>
              </a:ext>
            </a:extLst>
          </p:cNvPr>
          <p:cNvSpPr txBox="1"/>
          <p:nvPr/>
        </p:nvSpPr>
        <p:spPr>
          <a:xfrm>
            <a:off x="821174" y="5575002"/>
            <a:ext cx="8311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これまでの量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1.15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D94C337-62A1-0448-24FE-4BCD5C500BD6}"/>
              </a:ext>
            </a:extLst>
          </p:cNvPr>
          <p:cNvSpPr txBox="1"/>
          <p:nvPr/>
        </p:nvSpPr>
        <p:spPr>
          <a:xfrm>
            <a:off x="9348287" y="5550755"/>
            <a:ext cx="2234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400mL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559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4" grpId="0"/>
      <p:bldP spid="25" grpId="0"/>
      <p:bldP spid="26" grpId="0"/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CD632-9A14-450E-9284-93332AAD367C}"/>
              </a:ext>
            </a:extLst>
          </p:cNvPr>
          <p:cNvSpPr txBox="1"/>
          <p:nvPr/>
        </p:nvSpPr>
        <p:spPr>
          <a:xfrm>
            <a:off x="1127888" y="483410"/>
            <a:ext cx="9943514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きょう、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図書室を利用した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年生は、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きのうの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1.6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倍にあたる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人でした。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きのう、図書室を利用した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年生は何人ですか。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290C990-AFF0-4E59-BF74-65446F638D03}"/>
              </a:ext>
            </a:extLst>
          </p:cNvPr>
          <p:cNvSpPr txBox="1"/>
          <p:nvPr/>
        </p:nvSpPr>
        <p:spPr>
          <a:xfrm>
            <a:off x="10399979" y="5711635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178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2D0756B-E57D-E887-98CB-5DCDB57F8809}"/>
              </a:ext>
            </a:extLst>
          </p:cNvPr>
          <p:cNvSpPr txBox="1"/>
          <p:nvPr/>
        </p:nvSpPr>
        <p:spPr>
          <a:xfrm>
            <a:off x="1111107" y="2721114"/>
            <a:ext cx="851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きのうの人数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1.6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71CCA8E-F08C-1411-F46F-FC514A863FBB}"/>
              </a:ext>
            </a:extLst>
          </p:cNvPr>
          <p:cNvSpPr txBox="1"/>
          <p:nvPr/>
        </p:nvSpPr>
        <p:spPr>
          <a:xfrm>
            <a:off x="1111107" y="3655327"/>
            <a:ext cx="3773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きのうの人数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D4A3955-858E-1846-92BE-178436FBE9D5}"/>
              </a:ext>
            </a:extLst>
          </p:cNvPr>
          <p:cNvSpPr txBox="1"/>
          <p:nvPr/>
        </p:nvSpPr>
        <p:spPr>
          <a:xfrm>
            <a:off x="8251904" y="4521822"/>
            <a:ext cx="1538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90FBF4-C09B-EE51-40B0-79C083203ACB}"/>
              </a:ext>
            </a:extLst>
          </p:cNvPr>
          <p:cNvSpPr txBox="1"/>
          <p:nvPr/>
        </p:nvSpPr>
        <p:spPr>
          <a:xfrm>
            <a:off x="4837430" y="3648023"/>
            <a:ext cx="3773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377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CD632-9A14-450E-9284-93332AAD367C}"/>
              </a:ext>
            </a:extLst>
          </p:cNvPr>
          <p:cNvSpPr txBox="1"/>
          <p:nvPr/>
        </p:nvSpPr>
        <p:spPr>
          <a:xfrm>
            <a:off x="1019907" y="450642"/>
            <a:ext cx="10152185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市には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小学生が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8400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います。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小学生の人数は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市全体の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にあたります。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市全体の人口は何人ですか。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74E308C-FDE6-401A-8477-ED3582608720}"/>
              </a:ext>
            </a:extLst>
          </p:cNvPr>
          <p:cNvSpPr txBox="1"/>
          <p:nvPr/>
        </p:nvSpPr>
        <p:spPr>
          <a:xfrm>
            <a:off x="1006354" y="4399447"/>
            <a:ext cx="539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市全体の４％の人口は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8C93DCB-B77D-48E9-8BC5-A03699DB93AF}"/>
              </a:ext>
            </a:extLst>
          </p:cNvPr>
          <p:cNvSpPr/>
          <p:nvPr/>
        </p:nvSpPr>
        <p:spPr>
          <a:xfrm>
            <a:off x="1017428" y="2617966"/>
            <a:ext cx="10270004" cy="64633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6296009-DF60-4808-8034-2F8AD08C626D}"/>
              </a:ext>
            </a:extLst>
          </p:cNvPr>
          <p:cNvSpPr txBox="1"/>
          <p:nvPr/>
        </p:nvSpPr>
        <p:spPr>
          <a:xfrm>
            <a:off x="6461278" y="3521382"/>
            <a:ext cx="201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8400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B6F2B67-21DC-4053-8B0E-E7B289C562FC}"/>
              </a:ext>
            </a:extLst>
          </p:cNvPr>
          <p:cNvSpPr txBox="1"/>
          <p:nvPr/>
        </p:nvSpPr>
        <p:spPr>
          <a:xfrm>
            <a:off x="1017428" y="5330036"/>
            <a:ext cx="3869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％の人口は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5B78D2D-00DE-4100-8683-32D64CE095E0}"/>
              </a:ext>
            </a:extLst>
          </p:cNvPr>
          <p:cNvSpPr/>
          <p:nvPr/>
        </p:nvSpPr>
        <p:spPr>
          <a:xfrm>
            <a:off x="1017429" y="3479644"/>
            <a:ext cx="1233402" cy="646331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3577120-A122-4D16-B7DA-24E59B0EC90C}"/>
              </a:ext>
            </a:extLst>
          </p:cNvPr>
          <p:cNvSpPr txBox="1"/>
          <p:nvPr/>
        </p:nvSpPr>
        <p:spPr>
          <a:xfrm>
            <a:off x="1797747" y="2660266"/>
            <a:ext cx="4859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市全体の人口が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F93E3B3-827D-4CB5-9143-BF86D4C579DF}"/>
              </a:ext>
            </a:extLst>
          </p:cNvPr>
          <p:cNvSpPr txBox="1"/>
          <p:nvPr/>
        </p:nvSpPr>
        <p:spPr>
          <a:xfrm>
            <a:off x="1006354" y="3534929"/>
            <a:ext cx="5331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 　</a:t>
            </a:r>
            <a:r>
              <a:rPr lang="ja-JP" altLang="en-US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⇐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小学生の人数で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E8F84F7-C44D-4C82-AD63-0B66B865F0C1}"/>
              </a:ext>
            </a:extLst>
          </p:cNvPr>
          <p:cNvSpPr txBox="1"/>
          <p:nvPr/>
        </p:nvSpPr>
        <p:spPr>
          <a:xfrm>
            <a:off x="7117821" y="2660266"/>
            <a:ext cx="127904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 人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0873D2D-FB52-4B1E-ADE2-261DA595CFEE}"/>
              </a:ext>
            </a:extLst>
          </p:cNvPr>
          <p:cNvSpPr txBox="1"/>
          <p:nvPr/>
        </p:nvSpPr>
        <p:spPr>
          <a:xfrm>
            <a:off x="6401013" y="4399447"/>
            <a:ext cx="4771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8400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4200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A0D75DF-1450-4F7A-961B-08837069D5C3}"/>
              </a:ext>
            </a:extLst>
          </p:cNvPr>
          <p:cNvSpPr txBox="1"/>
          <p:nvPr/>
        </p:nvSpPr>
        <p:spPr>
          <a:xfrm>
            <a:off x="5323554" y="5326555"/>
            <a:ext cx="5693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4200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×25</a:t>
            </a:r>
            <a:r>
              <a:rPr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105000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118B876-39F1-4C01-9181-7BD10C7D0BB3}"/>
              </a:ext>
            </a:extLst>
          </p:cNvPr>
          <p:cNvSpPr txBox="1"/>
          <p:nvPr/>
        </p:nvSpPr>
        <p:spPr>
          <a:xfrm>
            <a:off x="10333401" y="188566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181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3A1F77A-B8FD-FF0E-E7F8-945AF3CE7126}"/>
              </a:ext>
            </a:extLst>
          </p:cNvPr>
          <p:cNvSpPr/>
          <p:nvPr/>
        </p:nvSpPr>
        <p:spPr>
          <a:xfrm>
            <a:off x="1017428" y="3479082"/>
            <a:ext cx="10270004" cy="646331"/>
          </a:xfrm>
          <a:prstGeom prst="rect">
            <a:avLst/>
          </a:prstGeom>
          <a:noFill/>
          <a:ln w="19050">
            <a:solidFill>
              <a:srgbClr val="0000FF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マイル 3">
            <a:extLst>
              <a:ext uri="{FF2B5EF4-FFF2-40B4-BE49-F238E27FC236}">
                <a16:creationId xmlns:a16="http://schemas.microsoft.com/office/drawing/2014/main" id="{19BF951F-124E-4F72-56DC-C8BFBBCCF9F9}"/>
              </a:ext>
            </a:extLst>
          </p:cNvPr>
          <p:cNvSpPr/>
          <p:nvPr/>
        </p:nvSpPr>
        <p:spPr>
          <a:xfrm>
            <a:off x="340433" y="4481937"/>
            <a:ext cx="542906" cy="542906"/>
          </a:xfrm>
          <a:prstGeom prst="smileyFace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99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13" grpId="0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ED2EE-72E3-5A3E-FBF9-862D9C1E7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4B1877-4259-E1F1-BCE0-247775B84634}"/>
              </a:ext>
            </a:extLst>
          </p:cNvPr>
          <p:cNvSpPr txBox="1"/>
          <p:nvPr/>
        </p:nvSpPr>
        <p:spPr>
          <a:xfrm>
            <a:off x="1019907" y="450642"/>
            <a:ext cx="10152185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市には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小学生が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8400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います。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小学生の人数は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市全体の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にあたります。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市全体の人口は何人ですか。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035D667-F167-1BE2-7F62-6AD40310D8E8}"/>
              </a:ext>
            </a:extLst>
          </p:cNvPr>
          <p:cNvSpPr txBox="1"/>
          <p:nvPr/>
        </p:nvSpPr>
        <p:spPr>
          <a:xfrm>
            <a:off x="1006354" y="4399447"/>
            <a:ext cx="539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市全体の１％の人口は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21815B3-90F3-9AC0-4E12-13A9960A6773}"/>
              </a:ext>
            </a:extLst>
          </p:cNvPr>
          <p:cNvSpPr/>
          <p:nvPr/>
        </p:nvSpPr>
        <p:spPr>
          <a:xfrm>
            <a:off x="1017428" y="2617966"/>
            <a:ext cx="10270004" cy="64633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8B2C7D5-9F61-6111-7242-C290A703DE75}"/>
              </a:ext>
            </a:extLst>
          </p:cNvPr>
          <p:cNvSpPr txBox="1"/>
          <p:nvPr/>
        </p:nvSpPr>
        <p:spPr>
          <a:xfrm>
            <a:off x="6461278" y="3521382"/>
            <a:ext cx="201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8400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F03FEDD-5D60-B2CC-DD39-2AC2D134D650}"/>
              </a:ext>
            </a:extLst>
          </p:cNvPr>
          <p:cNvSpPr txBox="1"/>
          <p:nvPr/>
        </p:nvSpPr>
        <p:spPr>
          <a:xfrm>
            <a:off x="1017428" y="5330036"/>
            <a:ext cx="3869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％の人口は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F85E3E6-122C-439E-B2D6-0F58FED31AF9}"/>
              </a:ext>
            </a:extLst>
          </p:cNvPr>
          <p:cNvSpPr/>
          <p:nvPr/>
        </p:nvSpPr>
        <p:spPr>
          <a:xfrm>
            <a:off x="1017429" y="3479644"/>
            <a:ext cx="1233402" cy="646331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4AB7476-A947-E287-8E9A-148B08044196}"/>
              </a:ext>
            </a:extLst>
          </p:cNvPr>
          <p:cNvSpPr txBox="1"/>
          <p:nvPr/>
        </p:nvSpPr>
        <p:spPr>
          <a:xfrm>
            <a:off x="1797747" y="2660266"/>
            <a:ext cx="4859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市全体の人口が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0D754A4-D723-485B-7BF0-B6FE310C5B8B}"/>
              </a:ext>
            </a:extLst>
          </p:cNvPr>
          <p:cNvSpPr txBox="1"/>
          <p:nvPr/>
        </p:nvSpPr>
        <p:spPr>
          <a:xfrm>
            <a:off x="1006354" y="3534929"/>
            <a:ext cx="5331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 　</a:t>
            </a:r>
            <a:r>
              <a:rPr lang="ja-JP" altLang="en-US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⇐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小学生の人数で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B12EA34-44E8-85B9-E1AF-1F29923C7A85}"/>
              </a:ext>
            </a:extLst>
          </p:cNvPr>
          <p:cNvSpPr txBox="1"/>
          <p:nvPr/>
        </p:nvSpPr>
        <p:spPr>
          <a:xfrm>
            <a:off x="7117821" y="2660266"/>
            <a:ext cx="127904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 人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F123101-E007-9A76-58C4-68EC02D4B922}"/>
              </a:ext>
            </a:extLst>
          </p:cNvPr>
          <p:cNvSpPr txBox="1"/>
          <p:nvPr/>
        </p:nvSpPr>
        <p:spPr>
          <a:xfrm>
            <a:off x="6401013" y="4399447"/>
            <a:ext cx="4771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8400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1050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179D9B4-E050-F247-0C13-7BD1ECF5157C}"/>
              </a:ext>
            </a:extLst>
          </p:cNvPr>
          <p:cNvSpPr txBox="1"/>
          <p:nvPr/>
        </p:nvSpPr>
        <p:spPr>
          <a:xfrm>
            <a:off x="5680393" y="5326555"/>
            <a:ext cx="6050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1050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×100</a:t>
            </a:r>
            <a:r>
              <a:rPr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105000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DC1A710-7F55-CBAB-27B0-CB40A810E7E6}"/>
              </a:ext>
            </a:extLst>
          </p:cNvPr>
          <p:cNvSpPr txBox="1"/>
          <p:nvPr/>
        </p:nvSpPr>
        <p:spPr>
          <a:xfrm>
            <a:off x="10333401" y="188566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181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F4CACD3-45A4-AC3D-320D-7CAC12F1306F}"/>
              </a:ext>
            </a:extLst>
          </p:cNvPr>
          <p:cNvSpPr/>
          <p:nvPr/>
        </p:nvSpPr>
        <p:spPr>
          <a:xfrm>
            <a:off x="1017428" y="3479082"/>
            <a:ext cx="10270004" cy="646331"/>
          </a:xfrm>
          <a:prstGeom prst="rect">
            <a:avLst/>
          </a:prstGeom>
          <a:noFill/>
          <a:ln w="19050">
            <a:solidFill>
              <a:srgbClr val="0000FF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マイル 4">
            <a:extLst>
              <a:ext uri="{FF2B5EF4-FFF2-40B4-BE49-F238E27FC236}">
                <a16:creationId xmlns:a16="http://schemas.microsoft.com/office/drawing/2014/main" id="{F5652CF2-5B43-21C6-AB97-7FF132489F78}"/>
              </a:ext>
            </a:extLst>
          </p:cNvPr>
          <p:cNvSpPr/>
          <p:nvPr/>
        </p:nvSpPr>
        <p:spPr>
          <a:xfrm>
            <a:off x="340433" y="4481937"/>
            <a:ext cx="542906" cy="542906"/>
          </a:xfrm>
          <a:prstGeom prst="smileyFace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079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8C93DCB-B77D-48E9-8BC5-A03699DB93AF}"/>
              </a:ext>
            </a:extLst>
          </p:cNvPr>
          <p:cNvSpPr/>
          <p:nvPr/>
        </p:nvSpPr>
        <p:spPr>
          <a:xfrm>
            <a:off x="1017428" y="694130"/>
            <a:ext cx="10254310" cy="64633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3577120-A122-4D16-B7DA-24E59B0EC90C}"/>
              </a:ext>
            </a:extLst>
          </p:cNvPr>
          <p:cNvSpPr txBox="1"/>
          <p:nvPr/>
        </p:nvSpPr>
        <p:spPr>
          <a:xfrm>
            <a:off x="1802275" y="736430"/>
            <a:ext cx="4859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市全体の人口が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E8F84F7-C44D-4C82-AD63-0B66B865F0C1}"/>
              </a:ext>
            </a:extLst>
          </p:cNvPr>
          <p:cNvSpPr txBox="1"/>
          <p:nvPr/>
        </p:nvSpPr>
        <p:spPr>
          <a:xfrm>
            <a:off x="7207912" y="736430"/>
            <a:ext cx="134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 人</a:t>
            </a:r>
            <a:endParaRPr kumimoji="1"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3DE2968-8F3B-45B8-957A-8E9B83508572}"/>
              </a:ext>
            </a:extLst>
          </p:cNvPr>
          <p:cNvSpPr txBox="1"/>
          <p:nvPr/>
        </p:nvSpPr>
        <p:spPr>
          <a:xfrm>
            <a:off x="6571533" y="3003276"/>
            <a:ext cx="4654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横に見ると　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8400÷8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1050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F9E21FF-A84B-4DA0-B6FA-E81883C5DB65}"/>
              </a:ext>
            </a:extLst>
          </p:cNvPr>
          <p:cNvSpPr txBox="1"/>
          <p:nvPr/>
        </p:nvSpPr>
        <p:spPr>
          <a:xfrm>
            <a:off x="972523" y="5135749"/>
            <a:ext cx="8142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したがって　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×1050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105000</a:t>
            </a:r>
            <a:endParaRPr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2CB3CEC-80C1-498B-A162-82C612DF1AF5}"/>
              </a:ext>
            </a:extLst>
          </p:cNvPr>
          <p:cNvSpPr txBox="1"/>
          <p:nvPr/>
        </p:nvSpPr>
        <p:spPr>
          <a:xfrm>
            <a:off x="6539337" y="1513427"/>
            <a:ext cx="201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8400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6AECB89-750C-4E35-AF32-B592891C0F27}"/>
              </a:ext>
            </a:extLst>
          </p:cNvPr>
          <p:cNvSpPr/>
          <p:nvPr/>
        </p:nvSpPr>
        <p:spPr>
          <a:xfrm>
            <a:off x="1017429" y="1458142"/>
            <a:ext cx="1233402" cy="646331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F65B39E-EA67-4BF7-9BEE-115AEDEF7B71}"/>
              </a:ext>
            </a:extLst>
          </p:cNvPr>
          <p:cNvSpPr txBox="1"/>
          <p:nvPr/>
        </p:nvSpPr>
        <p:spPr>
          <a:xfrm>
            <a:off x="1006354" y="1513427"/>
            <a:ext cx="5331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 　</a:t>
            </a:r>
            <a:r>
              <a:rPr lang="ja-JP" altLang="en-US" sz="3600" b="1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⇐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小学生の人数で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74132780-EC98-482C-AF35-A077FD77FBA8}"/>
              </a:ext>
            </a:extLst>
          </p:cNvPr>
          <p:cNvGrpSpPr/>
          <p:nvPr/>
        </p:nvGrpSpPr>
        <p:grpSpPr>
          <a:xfrm>
            <a:off x="1486596" y="2867145"/>
            <a:ext cx="4536819" cy="1323439"/>
            <a:chOff x="853426" y="3809501"/>
            <a:chExt cx="4536819" cy="1323439"/>
          </a:xfrm>
        </p:grpSpPr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4D4685E6-B48E-4366-9AE1-ADCF6FE04433}"/>
                </a:ext>
              </a:extLst>
            </p:cNvPr>
            <p:cNvSpPr txBox="1"/>
            <p:nvPr/>
          </p:nvSpPr>
          <p:spPr>
            <a:xfrm>
              <a:off x="853426" y="3809501"/>
              <a:ext cx="4536819" cy="13234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40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100</a:t>
              </a:r>
              <a:r>
                <a:rPr lang="ja-JP" altLang="en-US" sz="40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％ 　   ？ 人</a:t>
              </a:r>
            </a:p>
            <a:p>
              <a:r>
                <a:rPr lang="ja-JP" altLang="en-US" sz="40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 </a:t>
              </a:r>
              <a:r>
                <a:rPr lang="en-US" altLang="ja-JP" sz="4000" dirty="0">
                  <a:solidFill>
                    <a:schemeClr val="accent6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8</a:t>
              </a:r>
              <a:r>
                <a:rPr lang="ja-JP" altLang="en-US" sz="4000" dirty="0">
                  <a:solidFill>
                    <a:schemeClr val="accent6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％</a:t>
              </a:r>
              <a:r>
                <a:rPr lang="ja-JP" altLang="en-US" sz="40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  　</a:t>
              </a:r>
              <a:r>
                <a:rPr lang="en-US" altLang="ja-JP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8400</a:t>
              </a:r>
              <a:r>
                <a:rPr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人</a:t>
              </a:r>
              <a:endPara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D27EB6E5-E49E-48B2-8A4E-39DACDB18409}"/>
                </a:ext>
              </a:extLst>
            </p:cNvPr>
            <p:cNvCxnSpPr>
              <a:stCxn id="33" idx="1"/>
              <a:endCxn id="33" idx="3"/>
            </p:cNvCxnSpPr>
            <p:nvPr/>
          </p:nvCxnSpPr>
          <p:spPr>
            <a:xfrm>
              <a:off x="853426" y="4471221"/>
              <a:ext cx="45368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ABFF0BA0-7432-4044-B834-1E723F71C69E}"/>
                </a:ext>
              </a:extLst>
            </p:cNvPr>
            <p:cNvCxnSpPr>
              <a:stCxn id="33" idx="0"/>
              <a:endCxn id="33" idx="2"/>
            </p:cNvCxnSpPr>
            <p:nvPr/>
          </p:nvCxnSpPr>
          <p:spPr>
            <a:xfrm>
              <a:off x="3121836" y="3809501"/>
              <a:ext cx="0" cy="13234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4465AB9-3D3A-F3B1-8846-3E38D82A23A9}"/>
              </a:ext>
            </a:extLst>
          </p:cNvPr>
          <p:cNvSpPr txBox="1"/>
          <p:nvPr/>
        </p:nvSpPr>
        <p:spPr>
          <a:xfrm>
            <a:off x="2790063" y="5934721"/>
            <a:ext cx="7390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上の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式は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％を求めてからの式と同じ</a:t>
            </a:r>
            <a:endParaRPr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9F98C9-1D3C-4D87-341F-6646D2E36DCE}"/>
              </a:ext>
            </a:extLst>
          </p:cNvPr>
          <p:cNvSpPr txBox="1"/>
          <p:nvPr/>
        </p:nvSpPr>
        <p:spPr>
          <a:xfrm>
            <a:off x="10852392" y="2322444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181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FD4DC87-3ABA-9A50-98C9-863B39B70E58}"/>
              </a:ext>
            </a:extLst>
          </p:cNvPr>
          <p:cNvSpPr/>
          <p:nvPr/>
        </p:nvSpPr>
        <p:spPr>
          <a:xfrm>
            <a:off x="1017428" y="1462538"/>
            <a:ext cx="10254310" cy="646331"/>
          </a:xfrm>
          <a:prstGeom prst="rect">
            <a:avLst/>
          </a:prstGeom>
          <a:noFill/>
          <a:ln w="19050">
            <a:solidFill>
              <a:srgbClr val="0000FF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矢印: 上カーブ 3">
            <a:extLst>
              <a:ext uri="{FF2B5EF4-FFF2-40B4-BE49-F238E27FC236}">
                <a16:creationId xmlns:a16="http://schemas.microsoft.com/office/drawing/2014/main" id="{05DD3B02-63B6-8BE5-627B-7105C54E1301}"/>
              </a:ext>
            </a:extLst>
          </p:cNvPr>
          <p:cNvSpPr/>
          <p:nvPr/>
        </p:nvSpPr>
        <p:spPr>
          <a:xfrm>
            <a:off x="2609385" y="4203605"/>
            <a:ext cx="2085258" cy="524512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矢印: 下カーブ 4">
            <a:extLst>
              <a:ext uri="{FF2B5EF4-FFF2-40B4-BE49-F238E27FC236}">
                <a16:creationId xmlns:a16="http://schemas.microsoft.com/office/drawing/2014/main" id="{B33F57F3-6342-AA70-12B3-8A816CEB2A20}"/>
              </a:ext>
            </a:extLst>
          </p:cNvPr>
          <p:cNvSpPr/>
          <p:nvPr/>
        </p:nvSpPr>
        <p:spPr>
          <a:xfrm>
            <a:off x="2609385" y="2327926"/>
            <a:ext cx="2085258" cy="539219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スマイル 6">
            <a:extLst>
              <a:ext uri="{FF2B5EF4-FFF2-40B4-BE49-F238E27FC236}">
                <a16:creationId xmlns:a16="http://schemas.microsoft.com/office/drawing/2014/main" id="{8909CAEA-DBD8-1CF8-DCD0-FEB61700AD53}"/>
              </a:ext>
            </a:extLst>
          </p:cNvPr>
          <p:cNvSpPr/>
          <p:nvPr/>
        </p:nvSpPr>
        <p:spPr>
          <a:xfrm>
            <a:off x="340433" y="5135749"/>
            <a:ext cx="542906" cy="542906"/>
          </a:xfrm>
          <a:prstGeom prst="smileyFace">
            <a:avLst>
              <a:gd name="adj" fmla="val 4653"/>
            </a:avLst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57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15" grpId="0"/>
      <p:bldP spid="4" grpId="0" animBg="1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0CD632-9A14-450E-9284-93332AAD367C}"/>
              </a:ext>
            </a:extLst>
          </p:cNvPr>
          <p:cNvSpPr txBox="1"/>
          <p:nvPr/>
        </p:nvSpPr>
        <p:spPr>
          <a:xfrm>
            <a:off x="1017427" y="718954"/>
            <a:ext cx="10512933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市には、小学生が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8400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人います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市の小学生のうちの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％が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さんの小学校に通っています。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さんの小学校の児童数は何人ですか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8C93DCB-B77D-48E9-8BC5-A03699DB93AF}"/>
              </a:ext>
            </a:extLst>
          </p:cNvPr>
          <p:cNvSpPr/>
          <p:nvPr/>
        </p:nvSpPr>
        <p:spPr>
          <a:xfrm>
            <a:off x="1017428" y="2617966"/>
            <a:ext cx="8907157" cy="64633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5B78D2D-00DE-4100-8683-32D64CE095E0}"/>
              </a:ext>
            </a:extLst>
          </p:cNvPr>
          <p:cNvSpPr/>
          <p:nvPr/>
        </p:nvSpPr>
        <p:spPr>
          <a:xfrm>
            <a:off x="1017429" y="3479644"/>
            <a:ext cx="840248" cy="646331"/>
          </a:xfrm>
          <a:prstGeom prst="rect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3577120-A122-4D16-B7DA-24E59B0EC90C}"/>
              </a:ext>
            </a:extLst>
          </p:cNvPr>
          <p:cNvSpPr txBox="1"/>
          <p:nvPr/>
        </p:nvSpPr>
        <p:spPr>
          <a:xfrm>
            <a:off x="2181417" y="2670278"/>
            <a:ext cx="6628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市の小学生の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人が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F93E3B3-827D-4CB5-9143-BF86D4C579DF}"/>
              </a:ext>
            </a:extLst>
          </p:cNvPr>
          <p:cNvSpPr txBox="1"/>
          <p:nvPr/>
        </p:nvSpPr>
        <p:spPr>
          <a:xfrm>
            <a:off x="1857031" y="3521934"/>
            <a:ext cx="6763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⇐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さんの小学校は市全体の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D74BD84-D8E2-444F-AD53-BE3E5E1C24AA}"/>
              </a:ext>
            </a:extLst>
          </p:cNvPr>
          <p:cNvSpPr txBox="1"/>
          <p:nvPr/>
        </p:nvSpPr>
        <p:spPr>
          <a:xfrm>
            <a:off x="10526604" y="3479643"/>
            <a:ext cx="147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 人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D6F6C74-7DF3-4A8E-BCCE-F24C199BDE58}"/>
              </a:ext>
            </a:extLst>
          </p:cNvPr>
          <p:cNvSpPr txBox="1"/>
          <p:nvPr/>
        </p:nvSpPr>
        <p:spPr>
          <a:xfrm>
            <a:off x="1023485" y="4330352"/>
            <a:ext cx="967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ポイント：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％の人数が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8400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人だと分かること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D53035E-C7A9-46AE-BCC9-2404799BC5F1}"/>
              </a:ext>
            </a:extLst>
          </p:cNvPr>
          <p:cNvSpPr txBox="1"/>
          <p:nvPr/>
        </p:nvSpPr>
        <p:spPr>
          <a:xfrm>
            <a:off x="1624384" y="5075943"/>
            <a:ext cx="699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％の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倍が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％な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ので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B968331-0C51-407C-8A2B-D14E52CD6388}"/>
                  </a:ext>
                </a:extLst>
              </p:cNvPr>
              <p:cNvSpPr txBox="1"/>
              <p:nvPr/>
            </p:nvSpPr>
            <p:spPr>
              <a:xfrm>
                <a:off x="1635460" y="5785103"/>
                <a:ext cx="48327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000" dirty="0">
                    <a:solidFill>
                      <a:srgbClr val="FF0000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8400</a:t>
                </a:r>
                <a:r>
                  <a:rPr lang="en-US" altLang="ja-JP" sz="4000" dirty="0">
                    <a:solidFill>
                      <a:schemeClr val="accent6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÷20</a:t>
                </a:r>
                <a14:m>
                  <m:oMath xmlns:m="http://schemas.openxmlformats.org/officeDocument/2006/math">
                    <m:r>
                      <a:rPr lang="ja-JP" alt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UD デジタル 教科書体 NP-B" panose="02020700000000000000" pitchFamily="18" charset="-128"/>
                      </a:rPr>
                      <m:t> </m:t>
                    </m:r>
                  </m:oMath>
                </a14:m>
                <a:r>
                  <a:rPr lang="ja-JP" altLang="en-US" sz="4000" dirty="0">
                    <a:solidFill>
                      <a:schemeClr val="tx1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en-US" altLang="ja-JP" sz="4000" dirty="0">
                    <a:solidFill>
                      <a:srgbClr val="0000FF"/>
                    </a:solidFill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420</a:t>
                </a:r>
                <a:endPara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B968331-0C51-407C-8A2B-D14E52CD6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460" y="5785103"/>
                <a:ext cx="4832766" cy="707886"/>
              </a:xfrm>
              <a:prstGeom prst="rect">
                <a:avLst/>
              </a:prstGeom>
              <a:blipFill>
                <a:blip r:embed="rId3"/>
                <a:stretch>
                  <a:fillRect l="-4414" t="-14655" b="-370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345DE66-6D85-4716-94A8-CC165653907E}"/>
              </a:ext>
            </a:extLst>
          </p:cNvPr>
          <p:cNvSpPr txBox="1"/>
          <p:nvPr/>
        </p:nvSpPr>
        <p:spPr>
          <a:xfrm>
            <a:off x="7512815" y="5785103"/>
            <a:ext cx="1913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　　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F205B9-5196-3590-4CFA-62EDC862F36F}"/>
              </a:ext>
            </a:extLst>
          </p:cNvPr>
          <p:cNvSpPr txBox="1"/>
          <p:nvPr/>
        </p:nvSpPr>
        <p:spPr>
          <a:xfrm>
            <a:off x="10846357" y="5992095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181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E2E72A6-8714-972D-6A06-D5DDDB43CE14}"/>
              </a:ext>
            </a:extLst>
          </p:cNvPr>
          <p:cNvSpPr/>
          <p:nvPr/>
        </p:nvSpPr>
        <p:spPr>
          <a:xfrm>
            <a:off x="1017428" y="3491738"/>
            <a:ext cx="8907157" cy="646331"/>
          </a:xfrm>
          <a:prstGeom prst="rect">
            <a:avLst/>
          </a:prstGeom>
          <a:noFill/>
          <a:ln w="19050">
            <a:solidFill>
              <a:srgbClr val="0000FF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6795E67-F1D2-F191-6735-2E75F51AFA61}"/>
              </a:ext>
            </a:extLst>
          </p:cNvPr>
          <p:cNvSpPr txBox="1"/>
          <p:nvPr/>
        </p:nvSpPr>
        <p:spPr>
          <a:xfrm>
            <a:off x="9924585" y="2685478"/>
            <a:ext cx="1943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8400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424D476-453A-4096-A36A-6A74D52B8165}"/>
              </a:ext>
            </a:extLst>
          </p:cNvPr>
          <p:cNvSpPr/>
          <p:nvPr/>
        </p:nvSpPr>
        <p:spPr>
          <a:xfrm>
            <a:off x="3186240" y="5074669"/>
            <a:ext cx="865075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マイル 6">
            <a:extLst>
              <a:ext uri="{FF2B5EF4-FFF2-40B4-BE49-F238E27FC236}">
                <a16:creationId xmlns:a16="http://schemas.microsoft.com/office/drawing/2014/main" id="{2EB1391E-0B12-A63C-5AC8-EBF89C636212}"/>
              </a:ext>
            </a:extLst>
          </p:cNvPr>
          <p:cNvSpPr/>
          <p:nvPr/>
        </p:nvSpPr>
        <p:spPr>
          <a:xfrm>
            <a:off x="1017427" y="5158433"/>
            <a:ext cx="542906" cy="542906"/>
          </a:xfrm>
          <a:prstGeom prst="smileyFace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2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BDD6E-C4DB-FFE8-7EB4-954E94C99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E0131F5-532C-4F20-4F7D-D64DE9DB257A}"/>
              </a:ext>
            </a:extLst>
          </p:cNvPr>
          <p:cNvSpPr txBox="1"/>
          <p:nvPr/>
        </p:nvSpPr>
        <p:spPr>
          <a:xfrm>
            <a:off x="1017427" y="718954"/>
            <a:ext cx="10512933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市には、小学生が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8400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人います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市の小学生のうちの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％が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さんの小学校に通っています。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さんの小学校の児童数は何人ですか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C666EB2-5562-3458-6C85-353781E3AAAB}"/>
              </a:ext>
            </a:extLst>
          </p:cNvPr>
          <p:cNvSpPr/>
          <p:nvPr/>
        </p:nvSpPr>
        <p:spPr>
          <a:xfrm>
            <a:off x="1017428" y="2617966"/>
            <a:ext cx="8907157" cy="64633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3431884-82D7-C11A-EE2E-9514481BD601}"/>
              </a:ext>
            </a:extLst>
          </p:cNvPr>
          <p:cNvSpPr/>
          <p:nvPr/>
        </p:nvSpPr>
        <p:spPr>
          <a:xfrm>
            <a:off x="1017429" y="3479644"/>
            <a:ext cx="840248" cy="646331"/>
          </a:xfrm>
          <a:prstGeom prst="rect">
            <a:avLst/>
          </a:prstGeom>
          <a:solidFill>
            <a:srgbClr val="CCFFFF"/>
          </a:solidFill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9FC35A3-58A3-A76A-8CE8-3F35755B30A2}"/>
              </a:ext>
            </a:extLst>
          </p:cNvPr>
          <p:cNvSpPr txBox="1"/>
          <p:nvPr/>
        </p:nvSpPr>
        <p:spPr>
          <a:xfrm>
            <a:off x="2181417" y="2670278"/>
            <a:ext cx="6628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市の小学生の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人が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FF3A4F5-4384-8BD7-7C5C-04D14D994000}"/>
              </a:ext>
            </a:extLst>
          </p:cNvPr>
          <p:cNvSpPr txBox="1"/>
          <p:nvPr/>
        </p:nvSpPr>
        <p:spPr>
          <a:xfrm>
            <a:off x="1857031" y="3521934"/>
            <a:ext cx="6763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⇐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さんの小学校は市全体の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A433F96-402F-2346-81A1-FA34AEF50FF3}"/>
              </a:ext>
            </a:extLst>
          </p:cNvPr>
          <p:cNvSpPr txBox="1"/>
          <p:nvPr/>
        </p:nvSpPr>
        <p:spPr>
          <a:xfrm>
            <a:off x="10526604" y="3479643"/>
            <a:ext cx="1478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 人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AA8EF93-F48B-E5D4-1994-DB68892E4A41}"/>
              </a:ext>
            </a:extLst>
          </p:cNvPr>
          <p:cNvSpPr txBox="1"/>
          <p:nvPr/>
        </p:nvSpPr>
        <p:spPr>
          <a:xfrm>
            <a:off x="1023485" y="4330352"/>
            <a:ext cx="9670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ポイント：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％の人数が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8400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人だと分かること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3B293D7-2A49-EB53-3C4C-5AF4564EB4DF}"/>
              </a:ext>
            </a:extLst>
          </p:cNvPr>
          <p:cNvSpPr txBox="1"/>
          <p:nvPr/>
        </p:nvSpPr>
        <p:spPr>
          <a:xfrm>
            <a:off x="1624385" y="5075943"/>
            <a:ext cx="6437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人の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0.05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倍なので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1DC42DA-355A-8DB5-4695-3B9EE9DD3082}"/>
              </a:ext>
            </a:extLst>
          </p:cNvPr>
          <p:cNvSpPr txBox="1"/>
          <p:nvPr/>
        </p:nvSpPr>
        <p:spPr>
          <a:xfrm>
            <a:off x="1635460" y="5785103"/>
            <a:ext cx="5071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8400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×0.05</a:t>
            </a:r>
            <a:r>
              <a:rPr lang="ja-JP" altLang="en-US" sz="40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420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A01F79D-0142-B5A2-338B-FF7CF2E6CA9C}"/>
              </a:ext>
            </a:extLst>
          </p:cNvPr>
          <p:cNvSpPr txBox="1"/>
          <p:nvPr/>
        </p:nvSpPr>
        <p:spPr>
          <a:xfrm>
            <a:off x="7512815" y="5785103"/>
            <a:ext cx="1913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　　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4F7C12-2D1B-EEA2-33CF-D63EFD66B317}"/>
              </a:ext>
            </a:extLst>
          </p:cNvPr>
          <p:cNvSpPr txBox="1"/>
          <p:nvPr/>
        </p:nvSpPr>
        <p:spPr>
          <a:xfrm>
            <a:off x="10846357" y="5992095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181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8DA97F4-6C5C-BF35-593D-126A60AAE7EE}"/>
              </a:ext>
            </a:extLst>
          </p:cNvPr>
          <p:cNvSpPr/>
          <p:nvPr/>
        </p:nvSpPr>
        <p:spPr>
          <a:xfrm>
            <a:off x="1017428" y="3491738"/>
            <a:ext cx="8907157" cy="646331"/>
          </a:xfrm>
          <a:prstGeom prst="rect">
            <a:avLst/>
          </a:prstGeom>
          <a:noFill/>
          <a:ln w="19050">
            <a:solidFill>
              <a:srgbClr val="0000FF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67347E3-BD66-B1DE-B4E2-9399BBA2F2FC}"/>
              </a:ext>
            </a:extLst>
          </p:cNvPr>
          <p:cNvSpPr txBox="1"/>
          <p:nvPr/>
        </p:nvSpPr>
        <p:spPr>
          <a:xfrm>
            <a:off x="9924585" y="2685478"/>
            <a:ext cx="1943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8400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0874D4D-F13B-4751-CB81-701D1CADD7EA}"/>
              </a:ext>
            </a:extLst>
          </p:cNvPr>
          <p:cNvSpPr/>
          <p:nvPr/>
        </p:nvSpPr>
        <p:spPr>
          <a:xfrm>
            <a:off x="4290252" y="5074669"/>
            <a:ext cx="1385719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スマイル 6">
            <a:extLst>
              <a:ext uri="{FF2B5EF4-FFF2-40B4-BE49-F238E27FC236}">
                <a16:creationId xmlns:a16="http://schemas.microsoft.com/office/drawing/2014/main" id="{CB1294DC-958C-980A-2168-521CE427685C}"/>
              </a:ext>
            </a:extLst>
          </p:cNvPr>
          <p:cNvSpPr/>
          <p:nvPr/>
        </p:nvSpPr>
        <p:spPr>
          <a:xfrm>
            <a:off x="1017427" y="5158433"/>
            <a:ext cx="542906" cy="542906"/>
          </a:xfrm>
          <a:prstGeom prst="smileyFace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53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41803-CD1C-66CF-2DF7-EBA1440C6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F8B95C-0190-4D26-28E3-156499C7E94A}"/>
              </a:ext>
            </a:extLst>
          </p:cNvPr>
          <p:cNvSpPr txBox="1"/>
          <p:nvPr/>
        </p:nvSpPr>
        <p:spPr>
          <a:xfrm>
            <a:off x="1291224" y="589057"/>
            <a:ext cx="9347039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オルガンの定員は５人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希望者は６人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でした。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希望者は定員の何割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他も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ですか。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75C97FE-CB61-6DC4-0BC6-7388123440A8}"/>
              </a:ext>
            </a:extLst>
          </p:cNvPr>
          <p:cNvSpPr txBox="1"/>
          <p:nvPr/>
        </p:nvSpPr>
        <p:spPr>
          <a:xfrm>
            <a:off x="1291224" y="3044279"/>
            <a:ext cx="3001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で表す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E097EF8-2279-43CD-0B62-A241CDCAF5F1}"/>
                  </a:ext>
                </a:extLst>
              </p:cNvPr>
              <p:cNvSpPr txBox="1"/>
              <p:nvPr/>
            </p:nvSpPr>
            <p:spPr>
              <a:xfrm>
                <a:off x="4389282" y="2572542"/>
                <a:ext cx="5554176" cy="14512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希望者</m:t>
                          </m:r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６人</m:t>
                          </m:r>
                        </m:num>
                        <m:den>
                          <m:r>
                            <a:rPr lang="ja-JP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定員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　５人</m:t>
                          </m:r>
                        </m:den>
                      </m:f>
                      <m:r>
                        <m:rPr>
                          <m:nor/>
                        </m:rPr>
                        <a:rPr lang="ja-JP" altLang="en-US" sz="40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m:t>＝</m:t>
                      </m:r>
                      <m:f>
                        <m:fPr>
                          <m:ctrlPr>
                            <a:rPr lang="ja-JP" altLang="en-US" sz="40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１２</m:t>
                          </m:r>
                        </m:num>
                        <m:den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</m:den>
                      </m:f>
                    </m:oMath>
                  </m:oMathPara>
                </a14:m>
                <a:endParaRPr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E097EF8-2279-43CD-0B62-A241CDCAF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282" y="2572542"/>
                <a:ext cx="5554176" cy="14512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2994EF-A15E-33B7-B601-8CDE4C202F89}"/>
              </a:ext>
            </a:extLst>
          </p:cNvPr>
          <p:cNvSpPr txBox="1"/>
          <p:nvPr/>
        </p:nvSpPr>
        <p:spPr>
          <a:xfrm>
            <a:off x="1318159" y="5884222"/>
            <a:ext cx="3071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で表す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56E972-7F1A-BCFE-69B3-0B2FAFF837A2}"/>
              </a:ext>
            </a:extLst>
          </p:cNvPr>
          <p:cNvSpPr txBox="1"/>
          <p:nvPr/>
        </p:nvSpPr>
        <p:spPr>
          <a:xfrm>
            <a:off x="4913389" y="5852143"/>
            <a:ext cx="5267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1.2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2BC6191-4CE0-2208-EBA0-29160E41F4F4}"/>
              </a:ext>
            </a:extLst>
          </p:cNvPr>
          <p:cNvSpPr txBox="1"/>
          <p:nvPr/>
        </p:nvSpPr>
        <p:spPr>
          <a:xfrm>
            <a:off x="1291224" y="3991529"/>
            <a:ext cx="3001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何割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で表す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5679C6-973A-83E1-FBFD-4D1145710F1C}"/>
              </a:ext>
            </a:extLst>
          </p:cNvPr>
          <p:cNvSpPr txBox="1"/>
          <p:nvPr/>
        </p:nvSpPr>
        <p:spPr>
          <a:xfrm>
            <a:off x="1291224" y="4938780"/>
            <a:ext cx="3001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何％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で表す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DEA229-A19E-3234-AA02-A3D2763C6A4B}"/>
              </a:ext>
            </a:extLst>
          </p:cNvPr>
          <p:cNvSpPr txBox="1"/>
          <p:nvPr/>
        </p:nvSpPr>
        <p:spPr>
          <a:xfrm>
            <a:off x="4913389" y="3991528"/>
            <a:ext cx="1710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A54280E-3439-5667-E610-CCDA99FCFCD8}"/>
              </a:ext>
            </a:extLst>
          </p:cNvPr>
          <p:cNvSpPr txBox="1"/>
          <p:nvPr/>
        </p:nvSpPr>
        <p:spPr>
          <a:xfrm>
            <a:off x="4913390" y="4915241"/>
            <a:ext cx="1988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ja-JP" altLang="en-US" sz="4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6DBB8-3E45-A277-C04B-16F6EA151BC1}"/>
              </a:ext>
            </a:extLst>
          </p:cNvPr>
          <p:cNvSpPr txBox="1"/>
          <p:nvPr/>
        </p:nvSpPr>
        <p:spPr>
          <a:xfrm>
            <a:off x="10830910" y="6020608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175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770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CB6E598E-4325-FB86-9368-24A5004EA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457372"/>
              </p:ext>
            </p:extLst>
          </p:nvPr>
        </p:nvGraphicFramePr>
        <p:xfrm>
          <a:off x="1038922" y="1176236"/>
          <a:ext cx="10114155" cy="3108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22831">
                  <a:extLst>
                    <a:ext uri="{9D8B030D-6E8A-4147-A177-3AD203B41FA5}">
                      <a16:colId xmlns:a16="http://schemas.microsoft.com/office/drawing/2014/main" val="3829203006"/>
                    </a:ext>
                  </a:extLst>
                </a:gridCol>
                <a:gridCol w="2022831">
                  <a:extLst>
                    <a:ext uri="{9D8B030D-6E8A-4147-A177-3AD203B41FA5}">
                      <a16:colId xmlns:a16="http://schemas.microsoft.com/office/drawing/2014/main" val="2106513095"/>
                    </a:ext>
                  </a:extLst>
                </a:gridCol>
                <a:gridCol w="2022831">
                  <a:extLst>
                    <a:ext uri="{9D8B030D-6E8A-4147-A177-3AD203B41FA5}">
                      <a16:colId xmlns:a16="http://schemas.microsoft.com/office/drawing/2014/main" val="3846458368"/>
                    </a:ext>
                  </a:extLst>
                </a:gridCol>
                <a:gridCol w="2022831">
                  <a:extLst>
                    <a:ext uri="{9D8B030D-6E8A-4147-A177-3AD203B41FA5}">
                      <a16:colId xmlns:a16="http://schemas.microsoft.com/office/drawing/2014/main" val="3125142039"/>
                    </a:ext>
                  </a:extLst>
                </a:gridCol>
                <a:gridCol w="2022831">
                  <a:extLst>
                    <a:ext uri="{9D8B030D-6E8A-4147-A177-3AD203B41FA5}">
                      <a16:colId xmlns:a16="http://schemas.microsoft.com/office/drawing/2014/main" val="1572777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野菜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去年の</a:t>
                      </a:r>
                      <a:endParaRPr kumimoji="1"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ねだん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今年の</a:t>
                      </a:r>
                      <a:endParaRPr kumimoji="1"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ねだん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上がった</a:t>
                      </a:r>
                      <a:endParaRPr kumimoji="1"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ねだん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051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白菜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rgbClr val="FF00FF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160</a:t>
                      </a:r>
                      <a:r>
                        <a:rPr kumimoji="1" lang="ja-JP" altLang="en-US" sz="3600" dirty="0">
                          <a:solidFill>
                            <a:srgbClr val="FF00FF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200</a:t>
                      </a:r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40</a:t>
                      </a:r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60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256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キャベツ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rgbClr val="FF00FF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160</a:t>
                      </a:r>
                      <a:r>
                        <a:rPr kumimoji="1" lang="ja-JP" altLang="en-US" sz="3600" dirty="0">
                          <a:solidFill>
                            <a:srgbClr val="FF00FF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240</a:t>
                      </a:r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rgbClr val="00B0F0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80</a:t>
                      </a:r>
                      <a:r>
                        <a:rPr kumimoji="1" lang="ja-JP" altLang="en-US" sz="3600" dirty="0">
                          <a:solidFill>
                            <a:srgbClr val="00B0F0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60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06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レタス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200</a:t>
                      </a:r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280</a:t>
                      </a:r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rgbClr val="00B0F0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80</a:t>
                      </a:r>
                      <a:r>
                        <a:rPr kumimoji="1" lang="ja-JP" altLang="en-US" sz="3600" dirty="0">
                          <a:solidFill>
                            <a:srgbClr val="00B0F0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805367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AB7BE5A-AF79-7B60-E624-73F83C838033}"/>
              </a:ext>
            </a:extLst>
          </p:cNvPr>
          <p:cNvSpPr txBox="1"/>
          <p:nvPr/>
        </p:nvSpPr>
        <p:spPr>
          <a:xfrm>
            <a:off x="10846357" y="5992095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183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5621562-EF77-8E0E-83F1-A1F05CA3F6C2}"/>
              </a:ext>
            </a:extLst>
          </p:cNvPr>
          <p:cNvSpPr txBox="1"/>
          <p:nvPr/>
        </p:nvSpPr>
        <p:spPr>
          <a:xfrm>
            <a:off x="1038922" y="468350"/>
            <a:ext cx="9930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chemeClr val="dk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ねだんの上がり方が一番大きいのはどれ？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42C9319-6DD8-4F97-7688-666F690E5D3B}"/>
              </a:ext>
            </a:extLst>
          </p:cNvPr>
          <p:cNvSpPr txBox="1"/>
          <p:nvPr/>
        </p:nvSpPr>
        <p:spPr>
          <a:xfrm>
            <a:off x="1038922" y="4476926"/>
            <a:ext cx="53142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chemeClr val="dk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白菜　　キャベツ</a:t>
            </a:r>
            <a:endParaRPr lang="en-US" altLang="ja-JP" sz="4000" dirty="0">
              <a:solidFill>
                <a:schemeClr val="dk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chemeClr val="dk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キャベツ　　レタス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8A48472-331A-B014-D837-E3C7A783B8C9}"/>
              </a:ext>
            </a:extLst>
          </p:cNvPr>
          <p:cNvSpPr txBox="1"/>
          <p:nvPr/>
        </p:nvSpPr>
        <p:spPr>
          <a:xfrm>
            <a:off x="3347245" y="447692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＜</a:t>
            </a:r>
            <a:endParaRPr lang="en-US" altLang="ja-JP" sz="4000" b="1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94F772-4810-B2D5-2FE0-DB1B7FE4C577}"/>
              </a:ext>
            </a:extLst>
          </p:cNvPr>
          <p:cNvSpPr txBox="1"/>
          <p:nvPr/>
        </p:nvSpPr>
        <p:spPr>
          <a:xfrm>
            <a:off x="3347245" y="502910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b="1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＞</a:t>
            </a:r>
            <a:endParaRPr lang="en-US" altLang="ja-JP" sz="4000" b="1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ADB09F8-E89F-1CE4-7A4A-23A68BA9B653}"/>
              </a:ext>
            </a:extLst>
          </p:cNvPr>
          <p:cNvSpPr txBox="1"/>
          <p:nvPr/>
        </p:nvSpPr>
        <p:spPr>
          <a:xfrm>
            <a:off x="6460919" y="4476926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去年同じ値段なので</a:t>
            </a:r>
            <a:endParaRPr lang="en-US" altLang="ja-JP" sz="3600" b="1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2C4BC87-C506-E057-DC0C-84F9AF9E7CD3}"/>
              </a:ext>
            </a:extLst>
          </p:cNvPr>
          <p:cNvSpPr txBox="1"/>
          <p:nvPr/>
        </p:nvSpPr>
        <p:spPr>
          <a:xfrm>
            <a:off x="6460919" y="5184812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上がり幅が同じので</a:t>
            </a:r>
            <a:endParaRPr lang="en-US" altLang="ja-JP" sz="3600" b="1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09452B3-7ECD-6DF7-AAE0-526E51CD0BC7}"/>
              </a:ext>
            </a:extLst>
          </p:cNvPr>
          <p:cNvSpPr txBox="1"/>
          <p:nvPr/>
        </p:nvSpPr>
        <p:spPr>
          <a:xfrm>
            <a:off x="6460919" y="5868984"/>
            <a:ext cx="3228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Ans.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キャベツ</a:t>
            </a:r>
            <a:endParaRPr lang="en-US" altLang="ja-JP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132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311F5-60A2-3140-3731-CA31D2BE9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141424E8-50E6-9989-BFCB-6EB7E1518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205396"/>
              </p:ext>
            </p:extLst>
          </p:nvPr>
        </p:nvGraphicFramePr>
        <p:xfrm>
          <a:off x="1038922" y="1176236"/>
          <a:ext cx="10114155" cy="3108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22831">
                  <a:extLst>
                    <a:ext uri="{9D8B030D-6E8A-4147-A177-3AD203B41FA5}">
                      <a16:colId xmlns:a16="http://schemas.microsoft.com/office/drawing/2014/main" val="3829203006"/>
                    </a:ext>
                  </a:extLst>
                </a:gridCol>
                <a:gridCol w="2022831">
                  <a:extLst>
                    <a:ext uri="{9D8B030D-6E8A-4147-A177-3AD203B41FA5}">
                      <a16:colId xmlns:a16="http://schemas.microsoft.com/office/drawing/2014/main" val="2106513095"/>
                    </a:ext>
                  </a:extLst>
                </a:gridCol>
                <a:gridCol w="2022831">
                  <a:extLst>
                    <a:ext uri="{9D8B030D-6E8A-4147-A177-3AD203B41FA5}">
                      <a16:colId xmlns:a16="http://schemas.microsoft.com/office/drawing/2014/main" val="3846458368"/>
                    </a:ext>
                  </a:extLst>
                </a:gridCol>
                <a:gridCol w="2022831">
                  <a:extLst>
                    <a:ext uri="{9D8B030D-6E8A-4147-A177-3AD203B41FA5}">
                      <a16:colId xmlns:a16="http://schemas.microsoft.com/office/drawing/2014/main" val="3125142039"/>
                    </a:ext>
                  </a:extLst>
                </a:gridCol>
                <a:gridCol w="2022831">
                  <a:extLst>
                    <a:ext uri="{9D8B030D-6E8A-4147-A177-3AD203B41FA5}">
                      <a16:colId xmlns:a16="http://schemas.microsoft.com/office/drawing/2014/main" val="1572777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野菜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去年の</a:t>
                      </a:r>
                      <a:endParaRPr kumimoji="1"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ねだん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今年の</a:t>
                      </a:r>
                      <a:endParaRPr kumimoji="1"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ねだん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上がった</a:t>
                      </a:r>
                      <a:endParaRPr kumimoji="1"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ねだん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上がった</a:t>
                      </a:r>
                      <a:endParaRPr kumimoji="1"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割合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051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白菜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rgbClr val="00B0F0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160</a:t>
                      </a:r>
                      <a:r>
                        <a:rPr kumimoji="1" lang="ja-JP" altLang="en-US" sz="3600" dirty="0">
                          <a:solidFill>
                            <a:srgbClr val="00B0F0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200</a:t>
                      </a:r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rgbClr val="00B0F0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40</a:t>
                      </a:r>
                      <a:r>
                        <a:rPr kumimoji="1" lang="ja-JP" altLang="en-US" sz="3600" dirty="0">
                          <a:solidFill>
                            <a:srgbClr val="00B0F0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60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256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キャベツ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chemeClr val="accent6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160</a:t>
                      </a:r>
                      <a:r>
                        <a:rPr kumimoji="1" lang="ja-JP" altLang="en-US" sz="3600" dirty="0">
                          <a:solidFill>
                            <a:schemeClr val="accent6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240</a:t>
                      </a:r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chemeClr val="accent6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80</a:t>
                      </a:r>
                      <a:r>
                        <a:rPr kumimoji="1" lang="ja-JP" altLang="en-US" sz="3600" dirty="0">
                          <a:solidFill>
                            <a:schemeClr val="accent6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60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06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レタス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rgbClr val="FF0000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200</a:t>
                      </a:r>
                      <a:r>
                        <a:rPr kumimoji="1" lang="ja-JP" altLang="en-US" sz="3600" dirty="0">
                          <a:solidFill>
                            <a:srgbClr val="FF0000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280</a:t>
                      </a:r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rgbClr val="FF0000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80</a:t>
                      </a:r>
                      <a:r>
                        <a:rPr kumimoji="1" lang="ja-JP" altLang="en-US" sz="3600" dirty="0">
                          <a:solidFill>
                            <a:srgbClr val="FF0000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805367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2B1CA2C-E219-6C5F-5616-0AE2A126039A}"/>
              </a:ext>
            </a:extLst>
          </p:cNvPr>
          <p:cNvSpPr txBox="1"/>
          <p:nvPr/>
        </p:nvSpPr>
        <p:spPr>
          <a:xfrm>
            <a:off x="10669310" y="1941394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183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B1B683-F20B-64F3-A392-88AB7EC322F2}"/>
              </a:ext>
            </a:extLst>
          </p:cNvPr>
          <p:cNvSpPr txBox="1"/>
          <p:nvPr/>
        </p:nvSpPr>
        <p:spPr>
          <a:xfrm>
            <a:off x="480781" y="468350"/>
            <a:ext cx="11469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chemeClr val="dk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去年のねだんに対して何％上がったかを調べると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E469D4-A08A-4D2D-365D-321C3F4E0D18}"/>
              </a:ext>
            </a:extLst>
          </p:cNvPr>
          <p:cNvSpPr txBox="1"/>
          <p:nvPr/>
        </p:nvSpPr>
        <p:spPr>
          <a:xfrm>
            <a:off x="1114131" y="4492314"/>
            <a:ext cx="10302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白菜は去年のねだんの</a:t>
            </a:r>
            <a:r>
              <a:rPr lang="en-US" altLang="ja-JP" sz="3600" b="1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1/4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上がった⇒　　％上昇</a:t>
            </a:r>
            <a:endParaRPr lang="en-US" altLang="ja-JP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CBB88F1-76EB-85CD-A533-FE682479484F}"/>
              </a:ext>
            </a:extLst>
          </p:cNvPr>
          <p:cNvSpPr txBox="1"/>
          <p:nvPr/>
        </p:nvSpPr>
        <p:spPr>
          <a:xfrm>
            <a:off x="1114131" y="5138645"/>
            <a:ext cx="10302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キャベツは去年のねだんの</a:t>
            </a:r>
            <a:r>
              <a:rPr lang="en-US" altLang="ja-JP" sz="3600" b="1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1/2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上がった⇒　　％</a:t>
            </a:r>
            <a:endParaRPr lang="en-US" altLang="ja-JP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F2161D-2472-625E-251F-03CE7D2C5513}"/>
              </a:ext>
            </a:extLst>
          </p:cNvPr>
          <p:cNvSpPr txBox="1"/>
          <p:nvPr/>
        </p:nvSpPr>
        <p:spPr>
          <a:xfrm>
            <a:off x="1114131" y="5833601"/>
            <a:ext cx="10168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レタスは去年のねだんの</a:t>
            </a:r>
            <a:r>
              <a:rPr lang="en-US" altLang="ja-JP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4/10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上がった⇒　　％</a:t>
            </a:r>
            <a:endParaRPr lang="en-US" altLang="ja-JP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38394E-7DA0-0708-18FD-0E6A76B9B460}"/>
              </a:ext>
            </a:extLst>
          </p:cNvPr>
          <p:cNvSpPr txBox="1"/>
          <p:nvPr/>
        </p:nvSpPr>
        <p:spPr>
          <a:xfrm>
            <a:off x="9009241" y="4498779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488B64-DDF0-C745-2C29-C8E19E54F299}"/>
              </a:ext>
            </a:extLst>
          </p:cNvPr>
          <p:cNvSpPr txBox="1"/>
          <p:nvPr/>
        </p:nvSpPr>
        <p:spPr>
          <a:xfrm>
            <a:off x="9924192" y="5138645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456B110-0C7D-20B9-EB01-B23182303ACE}"/>
              </a:ext>
            </a:extLst>
          </p:cNvPr>
          <p:cNvSpPr txBox="1"/>
          <p:nvPr/>
        </p:nvSpPr>
        <p:spPr>
          <a:xfrm>
            <a:off x="9830619" y="5784976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9C1D0D3-7E4B-719C-0A08-9C1D27B976CA}"/>
              </a:ext>
            </a:extLst>
          </p:cNvPr>
          <p:cNvSpPr txBox="1"/>
          <p:nvPr/>
        </p:nvSpPr>
        <p:spPr>
          <a:xfrm>
            <a:off x="9526049" y="3020962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3600" b="1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lang="en-US" altLang="ja-JP" sz="3600" b="1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56E55D4-80E8-96D4-CB57-9947554D7ED6}"/>
              </a:ext>
            </a:extLst>
          </p:cNvPr>
          <p:cNvSpPr txBox="1"/>
          <p:nvPr/>
        </p:nvSpPr>
        <p:spPr>
          <a:xfrm>
            <a:off x="9526049" y="2403059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25</a:t>
            </a:r>
            <a:r>
              <a:rPr lang="ja-JP" altLang="en-US" sz="3600" b="1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lang="en-US" altLang="ja-JP" sz="3600" b="1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125B94D-C822-110C-79FC-E1DDF2A31CE6}"/>
              </a:ext>
            </a:extLst>
          </p:cNvPr>
          <p:cNvSpPr txBox="1"/>
          <p:nvPr/>
        </p:nvSpPr>
        <p:spPr>
          <a:xfrm>
            <a:off x="9526049" y="3636516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ja-JP" altLang="en-US" sz="3600" b="1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lang="en-US" altLang="ja-JP" sz="3600" b="1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549B4A0E-945C-059F-0541-E3F479FC178A}"/>
              </a:ext>
            </a:extLst>
          </p:cNvPr>
          <p:cNvSpPr/>
          <p:nvPr/>
        </p:nvSpPr>
        <p:spPr>
          <a:xfrm>
            <a:off x="9428586" y="2945357"/>
            <a:ext cx="1510760" cy="705809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36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13" grpId="0"/>
      <p:bldP spid="14" grpId="0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1E910-E686-CD36-B4A3-CB00D70C6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79D71389-4BD5-236E-B437-7D5097979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151225"/>
              </p:ext>
            </p:extLst>
          </p:nvPr>
        </p:nvGraphicFramePr>
        <p:xfrm>
          <a:off x="1038922" y="1176236"/>
          <a:ext cx="10114155" cy="3108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22831">
                  <a:extLst>
                    <a:ext uri="{9D8B030D-6E8A-4147-A177-3AD203B41FA5}">
                      <a16:colId xmlns:a16="http://schemas.microsoft.com/office/drawing/2014/main" val="3829203006"/>
                    </a:ext>
                  </a:extLst>
                </a:gridCol>
                <a:gridCol w="2022831">
                  <a:extLst>
                    <a:ext uri="{9D8B030D-6E8A-4147-A177-3AD203B41FA5}">
                      <a16:colId xmlns:a16="http://schemas.microsoft.com/office/drawing/2014/main" val="2106513095"/>
                    </a:ext>
                  </a:extLst>
                </a:gridCol>
                <a:gridCol w="2022831">
                  <a:extLst>
                    <a:ext uri="{9D8B030D-6E8A-4147-A177-3AD203B41FA5}">
                      <a16:colId xmlns:a16="http://schemas.microsoft.com/office/drawing/2014/main" val="3846458368"/>
                    </a:ext>
                  </a:extLst>
                </a:gridCol>
                <a:gridCol w="2022831">
                  <a:extLst>
                    <a:ext uri="{9D8B030D-6E8A-4147-A177-3AD203B41FA5}">
                      <a16:colId xmlns:a16="http://schemas.microsoft.com/office/drawing/2014/main" val="3125142039"/>
                    </a:ext>
                  </a:extLst>
                </a:gridCol>
                <a:gridCol w="2022831">
                  <a:extLst>
                    <a:ext uri="{9D8B030D-6E8A-4147-A177-3AD203B41FA5}">
                      <a16:colId xmlns:a16="http://schemas.microsoft.com/office/drawing/2014/main" val="1572777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野菜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去年の</a:t>
                      </a:r>
                      <a:endParaRPr kumimoji="1"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ねだん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今年の</a:t>
                      </a:r>
                      <a:endParaRPr kumimoji="1"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ねだん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上がった</a:t>
                      </a:r>
                      <a:endParaRPr kumimoji="1"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ねだん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上がった</a:t>
                      </a:r>
                      <a:endParaRPr kumimoji="1" lang="en-US" altLang="ja-JP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割合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051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白菜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rgbClr val="00B0F0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160</a:t>
                      </a:r>
                      <a:r>
                        <a:rPr kumimoji="1" lang="ja-JP" altLang="en-US" sz="3600" dirty="0">
                          <a:solidFill>
                            <a:srgbClr val="00B0F0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rgbClr val="00B0F0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200</a:t>
                      </a:r>
                      <a:r>
                        <a:rPr kumimoji="1" lang="ja-JP" altLang="en-US" sz="3600" dirty="0">
                          <a:solidFill>
                            <a:srgbClr val="00B0F0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chemeClr val="tx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40</a:t>
                      </a:r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60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256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キャベツ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chemeClr val="accent6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160</a:t>
                      </a:r>
                      <a:r>
                        <a:rPr kumimoji="1" lang="ja-JP" altLang="en-US" sz="3600" dirty="0">
                          <a:solidFill>
                            <a:schemeClr val="accent6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chemeClr val="accent6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240</a:t>
                      </a:r>
                      <a:r>
                        <a:rPr kumimoji="1" lang="ja-JP" altLang="en-US" sz="3600" dirty="0">
                          <a:solidFill>
                            <a:schemeClr val="accent6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chemeClr val="tx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80</a:t>
                      </a:r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60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06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レタス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rgbClr val="FF0000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200</a:t>
                      </a:r>
                      <a:r>
                        <a:rPr kumimoji="1" lang="ja-JP" altLang="en-US" sz="3600" dirty="0">
                          <a:solidFill>
                            <a:srgbClr val="FF0000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rgbClr val="FF0000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280</a:t>
                      </a:r>
                      <a:r>
                        <a:rPr kumimoji="1" lang="ja-JP" altLang="en-US" sz="3600" dirty="0">
                          <a:solidFill>
                            <a:srgbClr val="FF0000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600" dirty="0">
                          <a:solidFill>
                            <a:schemeClr val="tx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80</a:t>
                      </a:r>
                      <a:r>
                        <a:rPr kumimoji="1" lang="ja-JP" altLang="en-US" sz="3600" dirty="0">
                          <a:solidFill>
                            <a:schemeClr val="tx1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805367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F22847E-C483-07CC-2C17-6589952A91E7}"/>
              </a:ext>
            </a:extLst>
          </p:cNvPr>
          <p:cNvSpPr txBox="1"/>
          <p:nvPr/>
        </p:nvSpPr>
        <p:spPr>
          <a:xfrm>
            <a:off x="10443608" y="5833601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183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8B2BFE5-6D61-CDEC-C401-E33BFB7675D6}"/>
              </a:ext>
            </a:extLst>
          </p:cNvPr>
          <p:cNvSpPr txBox="1"/>
          <p:nvPr/>
        </p:nvSpPr>
        <p:spPr>
          <a:xfrm>
            <a:off x="838414" y="468350"/>
            <a:ext cx="10443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chemeClr val="dk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去年のねだんに対して今年が何倍になったか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5592C0C-0A69-7C40-9B5D-41FEF5BD6C7D}"/>
              </a:ext>
            </a:extLst>
          </p:cNvPr>
          <p:cNvSpPr txBox="1"/>
          <p:nvPr/>
        </p:nvSpPr>
        <p:spPr>
          <a:xfrm>
            <a:off x="1114131" y="4492314"/>
            <a:ext cx="5378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白菜：　　</a:t>
            </a:r>
            <a:r>
              <a:rPr lang="en-US" altLang="ja-JP" sz="3600" b="1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200÷160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347771F-898C-DEF5-BF58-4259CBD013B6}"/>
              </a:ext>
            </a:extLst>
          </p:cNvPr>
          <p:cNvSpPr txBox="1"/>
          <p:nvPr/>
        </p:nvSpPr>
        <p:spPr>
          <a:xfrm>
            <a:off x="1114131" y="5138645"/>
            <a:ext cx="5378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キャベツ：</a:t>
            </a:r>
            <a:r>
              <a:rPr lang="en-US" altLang="ja-JP" sz="3600" b="1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240÷160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E47F498-E412-EE5B-4338-AE28A817646D}"/>
              </a:ext>
            </a:extLst>
          </p:cNvPr>
          <p:cNvSpPr txBox="1"/>
          <p:nvPr/>
        </p:nvSpPr>
        <p:spPr>
          <a:xfrm>
            <a:off x="1114131" y="5833601"/>
            <a:ext cx="5378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レタス：　</a:t>
            </a:r>
            <a:r>
              <a:rPr lang="en-US" altLang="ja-JP" sz="3600" b="1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280÷200</a:t>
            </a:r>
            <a:r>
              <a:rPr lang="ja-JP" altLang="en-US" sz="36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en-US" altLang="ja-JP" sz="3600" b="1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83C736E-0E02-3517-CAF0-0E65F27221EF}"/>
              </a:ext>
            </a:extLst>
          </p:cNvPr>
          <p:cNvSpPr txBox="1"/>
          <p:nvPr/>
        </p:nvSpPr>
        <p:spPr>
          <a:xfrm>
            <a:off x="6487076" y="4492314"/>
            <a:ext cx="133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1.25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8E0287D-FCE7-99F0-8ACF-BCD7E5EFAF92}"/>
              </a:ext>
            </a:extLst>
          </p:cNvPr>
          <p:cNvSpPr txBox="1"/>
          <p:nvPr/>
        </p:nvSpPr>
        <p:spPr>
          <a:xfrm>
            <a:off x="6487077" y="5150243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D769F5-B5A8-A367-1663-36AE1AE1FA57}"/>
              </a:ext>
            </a:extLst>
          </p:cNvPr>
          <p:cNvSpPr txBox="1"/>
          <p:nvPr/>
        </p:nvSpPr>
        <p:spPr>
          <a:xfrm>
            <a:off x="6487076" y="5784976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1.4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6E4C19E-4A0B-0C5D-C350-FE3997A11685}"/>
              </a:ext>
            </a:extLst>
          </p:cNvPr>
          <p:cNvSpPr txBox="1"/>
          <p:nvPr/>
        </p:nvSpPr>
        <p:spPr>
          <a:xfrm>
            <a:off x="9197432" y="3020962"/>
            <a:ext cx="1471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  <a:r>
              <a:rPr lang="ja-JP" altLang="en-US" sz="3600" b="1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lang="en-US" altLang="ja-JP" sz="3600" b="1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C1C7E2C-D89C-0950-0E1B-8D46A5CA064A}"/>
              </a:ext>
            </a:extLst>
          </p:cNvPr>
          <p:cNvSpPr txBox="1"/>
          <p:nvPr/>
        </p:nvSpPr>
        <p:spPr>
          <a:xfrm>
            <a:off x="9197432" y="2403059"/>
            <a:ext cx="1798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1.25</a:t>
            </a:r>
            <a:r>
              <a:rPr lang="ja-JP" altLang="en-US" sz="3600" b="1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lang="en-US" altLang="ja-JP" sz="3600" b="1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AA6AC7A-B3A3-1D07-7A84-CD387828D96F}"/>
              </a:ext>
            </a:extLst>
          </p:cNvPr>
          <p:cNvSpPr txBox="1"/>
          <p:nvPr/>
        </p:nvSpPr>
        <p:spPr>
          <a:xfrm>
            <a:off x="9197432" y="3636516"/>
            <a:ext cx="1471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1.4</a:t>
            </a:r>
            <a:r>
              <a:rPr lang="ja-JP" altLang="en-US" sz="3600" b="1" dirty="0">
                <a:solidFill>
                  <a:srgbClr val="FF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lang="en-US" altLang="ja-JP" sz="3600" b="1" dirty="0">
              <a:solidFill>
                <a:srgbClr val="FF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EE89094C-E810-F8AA-A626-DD9EE4786FD3}"/>
              </a:ext>
            </a:extLst>
          </p:cNvPr>
          <p:cNvSpPr/>
          <p:nvPr/>
        </p:nvSpPr>
        <p:spPr>
          <a:xfrm>
            <a:off x="9140456" y="2945357"/>
            <a:ext cx="1798890" cy="705809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90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13" grpId="0"/>
      <p:bldP spid="14" grpId="0"/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70E370-9B4D-478C-A9A7-D7BAC0D0D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0940" y="1021626"/>
            <a:ext cx="9144000" cy="2387600"/>
          </a:xfrm>
        </p:spPr>
        <p:txBody>
          <a:bodyPr>
            <a:noAutofit/>
          </a:bodyPr>
          <a:lstStyle/>
          <a:p>
            <a:r>
              <a:rPr kumimoji="1"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５年生 割合</a:t>
            </a:r>
            <a:r>
              <a:rPr kumimoji="1" lang="en-US" altLang="ja-JP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教科書</a:t>
            </a:r>
            <a:r>
              <a:rPr kumimoji="1" lang="en-US" altLang="ja-JP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b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02CA4FB-346F-4AFB-965F-55D1E875DC15}"/>
              </a:ext>
            </a:extLst>
          </p:cNvPr>
          <p:cNvSpPr txBox="1"/>
          <p:nvPr/>
        </p:nvSpPr>
        <p:spPr>
          <a:xfrm>
            <a:off x="1587060" y="3242925"/>
            <a:ext cx="93821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自分なりの解き方ができましたか？</a:t>
            </a: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他人と違う解法が見つけられると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楽しいですね！</a:t>
            </a:r>
          </a:p>
        </p:txBody>
      </p:sp>
    </p:spTree>
    <p:extLst>
      <p:ext uri="{BB962C8B-B14F-4D97-AF65-F5344CB8AC3E}">
        <p14:creationId xmlns:p14="http://schemas.microsoft.com/office/powerpoint/2010/main" val="310248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C2C55B2-F817-4D71-99D1-0BC9E8ABDB9C}"/>
              </a:ext>
            </a:extLst>
          </p:cNvPr>
          <p:cNvSpPr txBox="1"/>
          <p:nvPr/>
        </p:nvSpPr>
        <p:spPr>
          <a:xfrm>
            <a:off x="961697" y="589057"/>
            <a:ext cx="10594427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定員１００人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の車両があります。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今日は６０人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のお客さんが乗っていました。乗っていた人の数は定員の何％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他も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ですか。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B5E79C6-4664-4792-89DE-44E52975B6D5}"/>
                  </a:ext>
                </a:extLst>
              </p:cNvPr>
              <p:cNvSpPr txBox="1"/>
              <p:nvPr/>
            </p:nvSpPr>
            <p:spPr>
              <a:xfrm>
                <a:off x="5085135" y="2699593"/>
                <a:ext cx="4903076" cy="11844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乗客６０人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定員</m:t>
                        </m:r>
                        <m:r>
                          <a:rPr lang="ja-JP" altLang="en-US" sz="4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０</m:t>
                        </m:r>
                        <m:r>
                          <a:rPr lang="ja-JP" altLang="en-US" sz="4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０</m:t>
                        </m:r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人</m:t>
                        </m:r>
                      </m:den>
                    </m:f>
                  </m:oMath>
                </a14:m>
                <a:r>
                  <a:rPr lang="ja-JP" altLang="en-US" sz="40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ja-JP" altLang="en-US" sz="40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６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</m:t>
                        </m:r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０</m:t>
                        </m:r>
                      </m:den>
                    </m:f>
                  </m:oMath>
                </a14:m>
                <a:endParaRPr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B5E79C6-4664-4792-89DE-44E52975B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135" y="2699593"/>
                <a:ext cx="4903076" cy="1184427"/>
              </a:xfrm>
              <a:prstGeom prst="rect">
                <a:avLst/>
              </a:prstGeom>
              <a:blipFill>
                <a:blip r:embed="rId2"/>
                <a:stretch>
                  <a:fillRect b="-56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A9DEA32-0416-4247-B55D-A0031F209F20}"/>
              </a:ext>
            </a:extLst>
          </p:cNvPr>
          <p:cNvSpPr txBox="1"/>
          <p:nvPr/>
        </p:nvSpPr>
        <p:spPr>
          <a:xfrm>
            <a:off x="4947555" y="5885904"/>
            <a:ext cx="5926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272F317-8C8F-4F78-BD85-3B66151B6E36}"/>
              </a:ext>
            </a:extLst>
          </p:cNvPr>
          <p:cNvSpPr txBox="1"/>
          <p:nvPr/>
        </p:nvSpPr>
        <p:spPr>
          <a:xfrm>
            <a:off x="4953880" y="4062010"/>
            <a:ext cx="1305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６割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95B84A-1D17-427D-B0C0-2168DD0CCF4B}"/>
              </a:ext>
            </a:extLst>
          </p:cNvPr>
          <p:cNvSpPr txBox="1"/>
          <p:nvPr/>
        </p:nvSpPr>
        <p:spPr>
          <a:xfrm>
            <a:off x="4947555" y="4947887"/>
            <a:ext cx="1620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0973DAA-8484-67B4-A176-1C974EF4508D}"/>
              </a:ext>
            </a:extLst>
          </p:cNvPr>
          <p:cNvSpPr txBox="1"/>
          <p:nvPr/>
        </p:nvSpPr>
        <p:spPr>
          <a:xfrm>
            <a:off x="1291224" y="3044279"/>
            <a:ext cx="3001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で表す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1997849-9CA8-624F-F771-8C15A0EEED2B}"/>
              </a:ext>
            </a:extLst>
          </p:cNvPr>
          <p:cNvSpPr txBox="1"/>
          <p:nvPr/>
        </p:nvSpPr>
        <p:spPr>
          <a:xfrm>
            <a:off x="1318159" y="5884222"/>
            <a:ext cx="3071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で表す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06C6B7D-A95B-0456-DC10-E098C8544B91}"/>
              </a:ext>
            </a:extLst>
          </p:cNvPr>
          <p:cNvSpPr txBox="1"/>
          <p:nvPr/>
        </p:nvSpPr>
        <p:spPr>
          <a:xfrm>
            <a:off x="1291224" y="3991529"/>
            <a:ext cx="3001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何割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で表す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403F541-A3F4-758D-DC8A-831FF76BE6A7}"/>
              </a:ext>
            </a:extLst>
          </p:cNvPr>
          <p:cNvSpPr txBox="1"/>
          <p:nvPr/>
        </p:nvSpPr>
        <p:spPr>
          <a:xfrm>
            <a:off x="1291224" y="4938780"/>
            <a:ext cx="3001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何％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で表す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72A0326-1DFF-E844-F021-81961E8879E7}"/>
              </a:ext>
            </a:extLst>
          </p:cNvPr>
          <p:cNvSpPr txBox="1"/>
          <p:nvPr/>
        </p:nvSpPr>
        <p:spPr>
          <a:xfrm>
            <a:off x="10926539" y="5238660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182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266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0F343-3743-E782-716D-78780D9F8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E0DB6-D1E0-5F29-3F98-40C977BC63FE}"/>
              </a:ext>
            </a:extLst>
          </p:cNvPr>
          <p:cNvSpPr txBox="1"/>
          <p:nvPr/>
        </p:nvSpPr>
        <p:spPr>
          <a:xfrm>
            <a:off x="961697" y="589057"/>
            <a:ext cx="10594427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定員５０人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の車両があります。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今日は４０人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のお客さんが乗っていました。乗っていた人の数は定員の何％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他も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ですか。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83FB98D-CA43-0F4A-39C5-59046827A5A6}"/>
              </a:ext>
            </a:extLst>
          </p:cNvPr>
          <p:cNvSpPr txBox="1"/>
          <p:nvPr/>
        </p:nvSpPr>
        <p:spPr>
          <a:xfrm>
            <a:off x="4947555" y="5833764"/>
            <a:ext cx="5668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45BC03E-7ABB-5EC6-0D62-17CB168C99D7}"/>
              </a:ext>
            </a:extLst>
          </p:cNvPr>
          <p:cNvSpPr txBox="1"/>
          <p:nvPr/>
        </p:nvSpPr>
        <p:spPr>
          <a:xfrm>
            <a:off x="4953880" y="4062010"/>
            <a:ext cx="1305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８割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EABAE31-4E16-2472-153C-852F3571F305}"/>
              </a:ext>
            </a:extLst>
          </p:cNvPr>
          <p:cNvSpPr txBox="1"/>
          <p:nvPr/>
        </p:nvSpPr>
        <p:spPr>
          <a:xfrm>
            <a:off x="4947555" y="4947887"/>
            <a:ext cx="145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D28D77-3945-274C-602B-C462DE85EED4}"/>
              </a:ext>
            </a:extLst>
          </p:cNvPr>
          <p:cNvSpPr txBox="1"/>
          <p:nvPr/>
        </p:nvSpPr>
        <p:spPr>
          <a:xfrm>
            <a:off x="1291224" y="3044279"/>
            <a:ext cx="3001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分数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で表す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03D4D8-471F-67ED-BBDA-0E2721C7A682}"/>
              </a:ext>
            </a:extLst>
          </p:cNvPr>
          <p:cNvSpPr txBox="1"/>
          <p:nvPr/>
        </p:nvSpPr>
        <p:spPr>
          <a:xfrm>
            <a:off x="1318159" y="5884222"/>
            <a:ext cx="3071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で表す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70C5384-5A47-D25A-BBE1-40596368FA39}"/>
              </a:ext>
            </a:extLst>
          </p:cNvPr>
          <p:cNvSpPr txBox="1"/>
          <p:nvPr/>
        </p:nvSpPr>
        <p:spPr>
          <a:xfrm>
            <a:off x="1291224" y="3991529"/>
            <a:ext cx="3001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何割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で表す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20244F2-A407-9C18-F90E-6E8ECFD7EC00}"/>
              </a:ext>
            </a:extLst>
          </p:cNvPr>
          <p:cNvSpPr txBox="1"/>
          <p:nvPr/>
        </p:nvSpPr>
        <p:spPr>
          <a:xfrm>
            <a:off x="1291224" y="4938780"/>
            <a:ext cx="3001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何％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で表す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B5E79C6-4664-4792-89DE-44E52975B6D5}"/>
                  </a:ext>
                </a:extLst>
              </p:cNvPr>
              <p:cNvSpPr txBox="1"/>
              <p:nvPr/>
            </p:nvSpPr>
            <p:spPr>
              <a:xfrm>
                <a:off x="4881371" y="2746248"/>
                <a:ext cx="6343339" cy="10674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乗客</m:t>
                        </m:r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０人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定員５</m:t>
                        </m:r>
                        <m:r>
                          <a:rPr lang="ja-JP" alt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０</m:t>
                        </m:r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人</m:t>
                        </m:r>
                      </m:den>
                    </m:f>
                    <m:r>
                      <m:rPr>
                        <m:nor/>
                      </m:rPr>
                      <a:rPr lang="ja-JP" altLang="en-US" sz="40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  <m:r>
                          <a:rPr lang="ja-JP" altLang="en-US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０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０</m:t>
                        </m:r>
                      </m:den>
                    </m:f>
                  </m:oMath>
                </a14:m>
                <a:r>
                  <a:rPr lang="ja-JP" altLang="en-US" sz="4400" dirty="0"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</a:rPr>
                  <a:t>＝</a:t>
                </a:r>
                <a:r>
                  <a:rPr lang="ja-JP" altLang="en-US" sz="44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en-US" sz="40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</m:num>
                      <m:den>
                        <m:r>
                          <a:rPr lang="ja-JP" alt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endParaRPr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2B5E79C6-4664-4792-89DE-44E52975B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371" y="2746248"/>
                <a:ext cx="6343339" cy="1067472"/>
              </a:xfrm>
              <a:prstGeom prst="rect">
                <a:avLst/>
              </a:prstGeom>
              <a:blipFill>
                <a:blip r:embed="rId2"/>
                <a:stretch>
                  <a:fillRect l="-96" b="-148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7C3AFBA-3263-6651-17A4-CE4AB2E08EC6}"/>
              </a:ext>
            </a:extLst>
          </p:cNvPr>
          <p:cNvSpPr txBox="1"/>
          <p:nvPr/>
        </p:nvSpPr>
        <p:spPr>
          <a:xfrm>
            <a:off x="10900776" y="5280552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182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555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D0E8AA-6BBB-42E8-A446-28DF13C0C566}"/>
              </a:ext>
            </a:extLst>
          </p:cNvPr>
          <p:cNvSpPr txBox="1"/>
          <p:nvPr/>
        </p:nvSpPr>
        <p:spPr>
          <a:xfrm>
            <a:off x="1282260" y="621314"/>
            <a:ext cx="9875787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１００点満点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のテストで、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９３点をとりました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。正解率は、何％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何割何分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ですか。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DE445E8-FCA3-400B-8A43-031E0F014A1B}"/>
              </a:ext>
            </a:extLst>
          </p:cNvPr>
          <p:cNvSpPr txBox="1"/>
          <p:nvPr/>
        </p:nvSpPr>
        <p:spPr>
          <a:xfrm>
            <a:off x="6370387" y="2479641"/>
            <a:ext cx="4007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93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(9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542F75E-BD5C-4F37-AA89-48FDE3B8544F}"/>
                  </a:ext>
                </a:extLst>
              </p:cNvPr>
              <p:cNvSpPr txBox="1"/>
              <p:nvPr/>
            </p:nvSpPr>
            <p:spPr>
              <a:xfrm>
                <a:off x="1814539" y="2125117"/>
                <a:ext cx="2974429" cy="13038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en-US" sz="40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私は</m:t>
                          </m:r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９</m:t>
                          </m:r>
                          <m:r>
                            <a:rPr lang="ja-JP" altLang="en-US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３</m:t>
                          </m:r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点</m:t>
                          </m:r>
                        </m:num>
                        <m:den>
                          <m:r>
                            <a:rPr lang="ja-JP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満点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１０</m:t>
                          </m:r>
                          <m:r>
                            <a:rPr lang="ja-JP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０点</m:t>
                          </m:r>
                        </m:den>
                      </m:f>
                    </m:oMath>
                  </m:oMathPara>
                </a14:m>
                <a:endParaRPr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542F75E-BD5C-4F37-AA89-48FDE3B85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539" y="2125117"/>
                <a:ext cx="2974429" cy="1303883"/>
              </a:xfrm>
              <a:prstGeom prst="rect">
                <a:avLst/>
              </a:prstGeom>
              <a:blipFill>
                <a:blip r:embed="rId2"/>
                <a:stretch>
                  <a:fillRect l="-205" r="-24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8712B9F-6CB5-3155-BEFD-D625D577D50A}"/>
              </a:ext>
            </a:extLst>
          </p:cNvPr>
          <p:cNvSpPr txBox="1"/>
          <p:nvPr/>
        </p:nvSpPr>
        <p:spPr>
          <a:xfrm>
            <a:off x="1282260" y="3646813"/>
            <a:ext cx="9875787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５０点満点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のテストで、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４２点をとりました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。正解率は、何％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何割何分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ですか。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977023B-1709-FE76-113B-D1A1ACA38D8E}"/>
                  </a:ext>
                </a:extLst>
              </p:cNvPr>
              <p:cNvSpPr txBox="1"/>
              <p:nvPr/>
            </p:nvSpPr>
            <p:spPr>
              <a:xfrm>
                <a:off x="1674429" y="5210003"/>
                <a:ext cx="2974429" cy="13038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en-US" sz="4000" i="1" smtClean="0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私は</m:t>
                          </m:r>
                          <m:r>
                            <a:rPr lang="ja-JP" altLang="en-US" sz="40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４</m:t>
                          </m:r>
                          <m:r>
                            <a:rPr lang="ja-JP" altLang="en-US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２点</m:t>
                          </m:r>
                        </m:num>
                        <m:den>
                          <m:r>
                            <a:rPr lang="ja-JP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満点５０点</m:t>
                          </m:r>
                        </m:den>
                      </m:f>
                    </m:oMath>
                  </m:oMathPara>
                </a14:m>
                <a:endParaRPr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7977023B-1709-FE76-113B-D1A1ACA38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429" y="5210003"/>
                <a:ext cx="2974429" cy="13038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8F69C5C-ED99-535A-40DA-3B314913DAB6}"/>
                  </a:ext>
                </a:extLst>
              </p:cNvPr>
              <p:cNvSpPr txBox="1"/>
              <p:nvPr/>
            </p:nvSpPr>
            <p:spPr>
              <a:xfrm>
                <a:off x="4648858" y="5294290"/>
                <a:ext cx="2894283" cy="11807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ja-JP" altLang="en-US" sz="4000" dirty="0"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en-US" sz="40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８</m:t>
                        </m:r>
                        <m:r>
                          <a:rPr lang="ja-JP" altLang="en-US" sz="4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４</m:t>
                        </m:r>
                        <m:r>
                          <a:rPr lang="ja-JP" altLang="en-US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点</m:t>
                        </m:r>
                      </m:num>
                      <m:den>
                        <m:r>
                          <a:rPr lang="ja-JP" alt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１００点</m:t>
                        </m:r>
                      </m:den>
                    </m:f>
                  </m:oMath>
                </a14:m>
                <a:endParaRPr lang="ja-JP" altLang="en-US" sz="44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8F69C5C-ED99-535A-40DA-3B314913D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858" y="5294290"/>
                <a:ext cx="2894283" cy="1180708"/>
              </a:xfrm>
              <a:prstGeom prst="rect">
                <a:avLst/>
              </a:prstGeom>
              <a:blipFill>
                <a:blip r:embed="rId4"/>
                <a:stretch>
                  <a:fillRect l="-10759" b="-6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FA1B296-75D1-C6E6-C489-EFEC950A23DD}"/>
              </a:ext>
            </a:extLst>
          </p:cNvPr>
          <p:cNvSpPr txBox="1"/>
          <p:nvPr/>
        </p:nvSpPr>
        <p:spPr>
          <a:xfrm>
            <a:off x="7623287" y="5499923"/>
            <a:ext cx="4200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(8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</a:t>
            </a:r>
            <a:r>
              <a:rPr lang="en-US" altLang="ja-JP" sz="4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173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4D0E8AA-6BBB-42E8-A446-28DF13C0C566}"/>
              </a:ext>
            </a:extLst>
          </p:cNvPr>
          <p:cNvSpPr txBox="1"/>
          <p:nvPr/>
        </p:nvSpPr>
        <p:spPr>
          <a:xfrm>
            <a:off x="838199" y="621314"/>
            <a:ext cx="1051560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円のマフラー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1400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円で買いました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代金はもとの値段の何倍ですか。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4CD72B8-80F0-4BBB-8A56-BA2F506129A6}"/>
              </a:ext>
            </a:extLst>
          </p:cNvPr>
          <p:cNvSpPr txBox="1"/>
          <p:nvPr/>
        </p:nvSpPr>
        <p:spPr>
          <a:xfrm>
            <a:off x="6149405" y="5412899"/>
            <a:ext cx="4410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％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</a:t>
            </a:r>
            <a:endParaRPr lang="en-US" altLang="ja-JP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DBD586B-868D-4797-B66D-971DDD252662}"/>
                  </a:ext>
                </a:extLst>
              </p:cNvPr>
              <p:cNvSpPr txBox="1"/>
              <p:nvPr/>
            </p:nvSpPr>
            <p:spPr>
              <a:xfrm>
                <a:off x="1757263" y="2978968"/>
                <a:ext cx="2520248" cy="11083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en-US" sz="3600" i="1"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</m:ctrlPr>
                        </m:fPr>
                        <m:num>
                          <m:r>
                            <a:rPr lang="ja-JP" altLang="en-US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１４００円</m:t>
                          </m:r>
                        </m:num>
                        <m:den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UD デジタル 教科書体 NP-B" panose="02020700000000000000" pitchFamily="18" charset="-128"/>
                            </a:rPr>
                            <m:t>２０００円</m:t>
                          </m:r>
                        </m:den>
                      </m:f>
                    </m:oMath>
                  </m:oMathPara>
                </a14:m>
                <a:endParaRPr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DBD586B-868D-4797-B66D-971DDD252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263" y="2978968"/>
                <a:ext cx="2520248" cy="11083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B3D0CA5-1E1D-4355-B719-260D328005EE}"/>
              </a:ext>
            </a:extLst>
          </p:cNvPr>
          <p:cNvSpPr txBox="1"/>
          <p:nvPr/>
        </p:nvSpPr>
        <p:spPr>
          <a:xfrm>
            <a:off x="1757263" y="5412899"/>
            <a:ext cx="3338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37F8BDC-182D-4D87-8B8E-8A411CA7C85C}"/>
              </a:ext>
            </a:extLst>
          </p:cNvPr>
          <p:cNvSpPr txBox="1"/>
          <p:nvPr/>
        </p:nvSpPr>
        <p:spPr>
          <a:xfrm>
            <a:off x="10830910" y="6020608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</a:t>
            </a:r>
            <a:endParaRPr kumimoji="1" lang="ja-JP" altLang="en-US" sz="2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32E99CE-405A-EF4B-81B8-E931641D28FD}"/>
                  </a:ext>
                </a:extLst>
              </p:cNvPr>
              <p:cNvSpPr txBox="1"/>
              <p:nvPr/>
            </p:nvSpPr>
            <p:spPr>
              <a:xfrm>
                <a:off x="4273492" y="3128880"/>
                <a:ext cx="5706849" cy="958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ja-JP" altLang="en-US" sz="3600" dirty="0">
                    <a:ea typeface="UD デジタル 教科書体 NP-B" panose="02020700000000000000" pitchFamily="18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１４０</m:t>
                        </m:r>
                      </m:num>
                      <m:den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２００</m:t>
                        </m:r>
                      </m:den>
                    </m:f>
                  </m:oMath>
                </a14:m>
                <a:r>
                  <a:rPr lang="ja-JP" altLang="en-US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en-US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ja-JP" altLang="en-US" sz="3600" i="1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  <m:r>
                          <a:rPr lang="ja-JP" altLang="en-US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０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  <m:r>
                          <a:rPr lang="ja-JP" alt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０</m:t>
                        </m:r>
                      </m:den>
                    </m:f>
                  </m:oMath>
                </a14:m>
                <a:r>
                  <a:rPr lang="ja-JP" altLang="en-US" sz="3600" dirty="0">
                    <a:ea typeface="UD デジタル 教科書体 NP-B" panose="02020700000000000000" pitchFamily="18" charset="-128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en-US" sz="36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rPr>
                      <m:t>＝</m:t>
                    </m:r>
                    <m:f>
                      <m:fPr>
                        <m:ctrlPr>
                          <a:rPr lang="ja-JP" altLang="en-US" sz="3600" i="1" smtClean="0"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</m:ctrlPr>
                      </m:fPr>
                      <m:num>
                        <m:r>
                          <a:rPr lang="ja-JP" altLang="en-US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７</m:t>
                        </m:r>
                      </m:num>
                      <m:den>
                        <m:r>
                          <a:rPr lang="ja-JP" alt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UD デジタル 教科書体 NP-B" panose="02020700000000000000" pitchFamily="18" charset="-128"/>
                          </a:rPr>
                          <m:t>１０</m:t>
                        </m:r>
                      </m:den>
                    </m:f>
                  </m:oMath>
                </a14:m>
                <a:endParaRPr lang="ja-JP" altLang="en-US" sz="36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32E99CE-405A-EF4B-81B8-E931641D2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492" y="3128880"/>
                <a:ext cx="5706849" cy="958468"/>
              </a:xfrm>
              <a:prstGeom prst="rect">
                <a:avLst/>
              </a:prstGeom>
              <a:blipFill>
                <a:blip r:embed="rId3"/>
                <a:stretch>
                  <a:fillRect l="-4808" b="-152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92E114-3474-75B7-5CF5-1265DA78121D}"/>
              </a:ext>
            </a:extLst>
          </p:cNvPr>
          <p:cNvSpPr txBox="1"/>
          <p:nvPr/>
        </p:nvSpPr>
        <p:spPr>
          <a:xfrm>
            <a:off x="1410008" y="2203279"/>
            <a:ext cx="1025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割合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を分数で考える時は、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分母が全体の数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スマイル 3">
            <a:extLst>
              <a:ext uri="{FF2B5EF4-FFF2-40B4-BE49-F238E27FC236}">
                <a16:creationId xmlns:a16="http://schemas.microsoft.com/office/drawing/2014/main" id="{675F8A9E-D946-5CCA-10FB-82D8FDCB9B45}"/>
              </a:ext>
            </a:extLst>
          </p:cNvPr>
          <p:cNvSpPr/>
          <p:nvPr/>
        </p:nvSpPr>
        <p:spPr>
          <a:xfrm>
            <a:off x="709555" y="2244270"/>
            <a:ext cx="542906" cy="542906"/>
          </a:xfrm>
          <a:prstGeom prst="smileyFace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E4F3C7B-4E4C-1915-106A-A344B278C2BE}"/>
              </a:ext>
            </a:extLst>
          </p:cNvPr>
          <p:cNvSpPr txBox="1"/>
          <p:nvPr/>
        </p:nvSpPr>
        <p:spPr>
          <a:xfrm>
            <a:off x="1410007" y="4457736"/>
            <a:ext cx="9943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小数で答える時は、わり算をするか分数を小数に直す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スマイル 5">
            <a:extLst>
              <a:ext uri="{FF2B5EF4-FFF2-40B4-BE49-F238E27FC236}">
                <a16:creationId xmlns:a16="http://schemas.microsoft.com/office/drawing/2014/main" id="{7EAAA487-7F18-E5A2-27C6-0C0C7AF37C32}"/>
              </a:ext>
            </a:extLst>
          </p:cNvPr>
          <p:cNvSpPr/>
          <p:nvPr/>
        </p:nvSpPr>
        <p:spPr>
          <a:xfrm>
            <a:off x="709555" y="4457709"/>
            <a:ext cx="542906" cy="542906"/>
          </a:xfrm>
          <a:prstGeom prst="smileyFace">
            <a:avLst/>
          </a:prstGeom>
          <a:solidFill>
            <a:srgbClr val="CC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16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8854</TotalTime>
  <Words>3437</Words>
  <Application>Microsoft Office PowerPoint</Application>
  <PresentationFormat>ワイド画面</PresentationFormat>
  <Paragraphs>649</Paragraphs>
  <Slides>53</Slides>
  <Notes>22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53</vt:i4>
      </vt:variant>
    </vt:vector>
  </HeadingPairs>
  <TitlesOfParts>
    <vt:vector size="59" baseType="lpstr">
      <vt:lpstr>UD デジタル 教科書体 NP-B</vt:lpstr>
      <vt:lpstr>游ゴシック Light</vt:lpstr>
      <vt:lpstr>Arial</vt:lpstr>
      <vt:lpstr>Cambria Math</vt:lpstr>
      <vt:lpstr>游ゴシック</vt:lpstr>
      <vt:lpstr>Office テーマ</vt:lpstr>
      <vt:lpstr>５年生 割合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５年生 割合(教科書)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算数の教材研究</dc:title>
  <dc:creator>伊藤努</dc:creator>
  <cp:lastModifiedBy>tutomu ito</cp:lastModifiedBy>
  <cp:revision>423</cp:revision>
  <cp:lastPrinted>2021-05-09T09:42:10Z</cp:lastPrinted>
  <dcterms:created xsi:type="dcterms:W3CDTF">2021-04-05T12:55:03Z</dcterms:created>
  <dcterms:modified xsi:type="dcterms:W3CDTF">2025-08-05T04:34:34Z</dcterms:modified>
</cp:coreProperties>
</file>