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330" r:id="rId3"/>
    <p:sldId id="342" r:id="rId4"/>
    <p:sldId id="326" r:id="rId5"/>
    <p:sldId id="328" r:id="rId6"/>
    <p:sldId id="297" r:id="rId7"/>
    <p:sldId id="324" r:id="rId8"/>
    <p:sldId id="333" r:id="rId9"/>
    <p:sldId id="343" r:id="rId10"/>
    <p:sldId id="311" r:id="rId11"/>
    <p:sldId id="344" r:id="rId12"/>
    <p:sldId id="345" r:id="rId13"/>
    <p:sldId id="346" r:id="rId14"/>
    <p:sldId id="349" r:id="rId15"/>
    <p:sldId id="425" r:id="rId16"/>
    <p:sldId id="352" r:id="rId17"/>
    <p:sldId id="341" r:id="rId18"/>
    <p:sldId id="358" r:id="rId19"/>
    <p:sldId id="426" r:id="rId20"/>
    <p:sldId id="427" r:id="rId21"/>
    <p:sldId id="414" r:id="rId22"/>
    <p:sldId id="401" r:id="rId23"/>
    <p:sldId id="418" r:id="rId24"/>
    <p:sldId id="317" r:id="rId25"/>
    <p:sldId id="420" r:id="rId26"/>
    <p:sldId id="319" r:id="rId27"/>
    <p:sldId id="424" r:id="rId28"/>
    <p:sldId id="321" r:id="rId29"/>
    <p:sldId id="405" r:id="rId30"/>
    <p:sldId id="413" r:id="rId31"/>
    <p:sldId id="369" r:id="rId32"/>
    <p:sldId id="416" r:id="rId33"/>
    <p:sldId id="312" r:id="rId34"/>
    <p:sldId id="417" r:id="rId35"/>
    <p:sldId id="406" r:id="rId36"/>
    <p:sldId id="421" r:id="rId37"/>
    <p:sldId id="408" r:id="rId38"/>
    <p:sldId id="422" r:id="rId39"/>
    <p:sldId id="423" r:id="rId40"/>
    <p:sldId id="410" r:id="rId41"/>
    <p:sldId id="376" r:id="rId42"/>
    <p:sldId id="419" r:id="rId43"/>
  </p:sldIdLst>
  <p:sldSz cx="12192000" cy="6858000"/>
  <p:notesSz cx="6858000" cy="9144000"/>
  <p:embeddedFontLst>
    <p:embeddedFont>
      <p:font typeface="Cambria Math" panose="02040503050406030204" pitchFamily="18" charset="0"/>
      <p:regular r:id="rId44"/>
    </p:embeddedFont>
    <p:embeddedFont>
      <p:font typeface="UD デジタル 教科書体 NK-R" panose="02020400000000000000" pitchFamily="18" charset="-128"/>
      <p:regular r:id="rId45"/>
    </p:embeddedFont>
    <p:embeddedFont>
      <p:font typeface="UD デジタル 教科書体 NP-B" panose="02020700000000000000" pitchFamily="18" charset="-128"/>
      <p:bold r:id="rId46"/>
    </p:embeddedFont>
    <p:embeddedFont>
      <p:font typeface="游ゴシック" panose="020B0400000000000000" pitchFamily="50" charset="-128"/>
      <p:regular r:id="rId47"/>
      <p:bold r:id="rId48"/>
    </p:embeddedFont>
    <p:embeddedFont>
      <p:font typeface="游ゴシック Light" panose="020B0300000000000000" pitchFamily="50" charset="-128"/>
      <p:regular r:id="rId4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 autoAdjust="0"/>
    <p:restoredTop sz="94660"/>
  </p:normalViewPr>
  <p:slideViewPr>
    <p:cSldViewPr snapToGrid="0">
      <p:cViewPr varScale="1">
        <p:scale>
          <a:sx n="57" d="100"/>
          <a:sy n="57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CD50EC-4526-4171-B79B-E80D9A3AC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D8B8D2-3564-413F-9108-230895A67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691193-F5CB-4803-A5C1-224EDA6C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523A67-26AD-487E-9368-1712FBA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4BAAAF-0A7F-4D0D-A444-84E16A5F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8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1191E-0FD9-4BFC-AE1C-78D5C066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70EE0A-5645-4AC2-9938-830D52A3E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3C87B4-22E7-4CD8-B0A7-30EBB301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5A430-6E24-4601-9BE7-9777ED51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CF7981-942C-454B-8C57-394EFC45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06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01CD0A-4164-4606-9A16-A4405A70A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5C3683-590B-4DAB-948A-7E98C1DE7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579D15-0120-4434-8EB2-9C931596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1A87DA-3177-4635-93F0-8FABD8B3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9BBB55-E59F-490E-9173-31AB4506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0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2508BB-3A66-476A-B386-BF1A1516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FB973E-B05F-4ECD-96E3-E690E976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F68DB8-508E-4469-872F-9A8F6DE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D87B54-F8F1-404B-8A26-9D9CA96E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69F10C-C36A-415E-8A63-53BD9CB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62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117F3-1B30-4BD6-A36B-D2AB61F7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14C9B4-2B0C-409C-AE16-5EF8A76C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D9A720-D8AB-4882-A9A0-FBE7BF2A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AF7C23-18E1-4FA4-9524-05DC095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1364EA-AB91-4DF7-A4C7-E5FF5004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90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6BD94-4837-45E8-B50B-9E160481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5D2FD0-23B0-4CBA-895C-7D71FA822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F48049-EFE6-4498-81CA-BA975FB7A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1309D1-1C18-46E7-B1BE-3A417381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E769E7-2A07-4EBA-BC66-A184B9CF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B97126-104C-49D8-8BE4-D9E6EDC1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3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BB6D9-6523-4E89-AF31-F3D8369A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D108AE-92D5-4C7D-BC67-1D6D91D67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8920D7-827B-4DFF-B964-2A34B392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E15027-1E16-4EF3-91AF-2DB01D4DE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B95AA6-6B8F-4704-9A1A-4DA08D038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ADABCA-C6F1-4227-BC5F-7B583753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153B326-3032-44A7-9D69-5C976B98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6A99AE-B3F8-4AF4-978C-899E9002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A6406-72E4-4138-93D6-320190E4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37D56A-2DAF-41AE-8FD1-16B62C37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38CDB8-FBB5-473D-B131-5CC6E270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D35C82-3DEA-4F7F-9299-B2ECF1C6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4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812D97-F09B-4639-8A35-93636E10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C92CC9-B8B7-4360-BB8B-5D30102B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F72A17-1B99-464B-8D3E-91C27C2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9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25503-39AB-49B9-A4C5-FE3AF243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2F86F0-CEF0-4B65-9F51-D9E1CE64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67BADF-0486-4ADB-A1E1-1E7FB6DF9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2191D6-BFFE-4BA9-9CB1-18354254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DF0514-B08D-4A26-8F46-383BB7D1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76B900-C903-4A41-85D1-D92C87EB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80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153D0-11A2-424C-AB3C-5E64FC03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D35A707-AC5C-4F55-AC16-364C9C9EF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A3CB24-C016-4111-9B97-38DF7D2C7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179AA-B119-4C0C-96E6-D01846F6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FC18D-6AED-4A93-B9E6-9E5DD0AD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DC1A9C-06A3-426D-8CEA-F4E955ED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70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0814D8-389F-4A5F-A31E-C2F75506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A4C0EC-BB6F-428E-95B4-67A72F76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230FD5-FF42-4932-B1C9-5C49E2FF1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95D9-D64B-48AA-BC00-F3F39EA56EA4}" type="datetimeFigureOut">
              <a:rPr kumimoji="1" lang="ja-JP" altLang="en-US" smtClean="0"/>
              <a:t>2022/10/14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7550F5-C463-45E6-AB4A-D9BC2EA35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55410E-75D5-4B6F-A5E6-41F6174E5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90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90706-3D29-41CC-9898-61423B5DF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割合ってな～に①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2DA9C1-FFC3-4470-A524-FEA1F88E2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600" y="3602039"/>
            <a:ext cx="6960433" cy="1874079"/>
          </a:xfrm>
        </p:spPr>
        <p:txBody>
          <a:bodyPr>
            <a:noAutofit/>
          </a:bodyPr>
          <a:lstStyle/>
          <a:p>
            <a:r>
              <a:rPr kumimoji="1"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分数は割合の中身が</a:t>
            </a:r>
            <a:endParaRPr kumimoji="1" lang="en-US" altLang="ja-JP" sz="3600" b="1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よく見えるので</a:t>
            </a:r>
            <a:endParaRPr kumimoji="1" lang="en-US" altLang="ja-JP" sz="3600" b="1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割合の意味が理解しやすいです</a:t>
            </a:r>
            <a:endParaRPr kumimoji="1" lang="en-US" altLang="ja-JP" sz="3600" b="1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4" descr="124">
            <a:extLst>
              <a:ext uri="{FF2B5EF4-FFF2-40B4-BE49-F238E27FC236}">
                <a16:creationId xmlns:a16="http://schemas.microsoft.com/office/drawing/2014/main" id="{7224E3B3-A306-4B34-BE91-AAE07D4C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602038"/>
            <a:ext cx="1874080" cy="18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6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1408487" y="3699256"/>
            <a:ext cx="6397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７個のうちの　　は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8271884" y="3699256"/>
            <a:ext cx="1357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BA303E-D324-45BE-BF5F-6A0D79DD1896}"/>
              </a:ext>
            </a:extLst>
          </p:cNvPr>
          <p:cNvSpPr txBox="1"/>
          <p:nvPr/>
        </p:nvSpPr>
        <p:spPr>
          <a:xfrm>
            <a:off x="1408488" y="5145271"/>
            <a:ext cx="6397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７個のうちの　　は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8271884" y="5145271"/>
            <a:ext cx="1464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pic>
        <p:nvPicPr>
          <p:cNvPr id="72" name="図 7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DC752EB-AB7B-4162-B7F7-5B1CE3D5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36" y="1749098"/>
            <a:ext cx="839951" cy="1679902"/>
          </a:xfrm>
          <a:prstGeom prst="rect">
            <a:avLst/>
          </a:prstGeom>
        </p:spPr>
      </p:pic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03" y="2059811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94" y="2059811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85" y="2059811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6" y="2059811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39" y="2059811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2" y="2059811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93" y="2059811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960C348-221E-479E-AE76-9CEE1C410CB9}"/>
                  </a:ext>
                </a:extLst>
              </p:cNvPr>
              <p:cNvSpPr txBox="1"/>
              <p:nvPr/>
            </p:nvSpPr>
            <p:spPr>
              <a:xfrm>
                <a:off x="6011513" y="3346416"/>
                <a:ext cx="72919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den>
                      </m:f>
                      <m:r>
                        <a:rPr lang="ja-JP" altLang="en-US" sz="44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　</m:t>
                      </m:r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960C348-221E-479E-AE76-9CEE1C410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13" y="3346416"/>
                <a:ext cx="729190" cy="13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BE964CE-6447-4D4D-A79C-FF51704D2109}"/>
                  </a:ext>
                </a:extLst>
              </p:cNvPr>
              <p:cNvSpPr txBox="1"/>
              <p:nvPr/>
            </p:nvSpPr>
            <p:spPr>
              <a:xfrm>
                <a:off x="6011513" y="4870916"/>
                <a:ext cx="729190" cy="1165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BE964CE-6447-4D4D-A79C-FF51704D2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13" y="4870916"/>
                <a:ext cx="729190" cy="1165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124D81-804E-31C2-E7FA-6D3D6F8E8F32}"/>
              </a:ext>
            </a:extLst>
          </p:cNvPr>
          <p:cNvSpPr txBox="1"/>
          <p:nvPr/>
        </p:nvSpPr>
        <p:spPr>
          <a:xfrm>
            <a:off x="1459288" y="563161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分数から自分の分け前を求めよう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246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1408488" y="3699256"/>
            <a:ext cx="658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５個のうちの　　は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8425018" y="3699256"/>
            <a:ext cx="161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BA303E-D324-45BE-BF5F-6A0D79DD1896}"/>
              </a:ext>
            </a:extLst>
          </p:cNvPr>
          <p:cNvSpPr txBox="1"/>
          <p:nvPr/>
        </p:nvSpPr>
        <p:spPr>
          <a:xfrm>
            <a:off x="1408488" y="5145271"/>
            <a:ext cx="658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５個のうちの　　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30C14F3F-35DE-41BD-B560-97C2FDAC6FBD}"/>
                  </a:ext>
                </a:extLst>
              </p:cNvPr>
              <p:cNvSpPr txBox="1"/>
              <p:nvPr/>
            </p:nvSpPr>
            <p:spPr>
              <a:xfrm>
                <a:off x="8425018" y="4803761"/>
                <a:ext cx="1738314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5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個</a:t>
                </a: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30C14F3F-35DE-41BD-B560-97C2FDAC6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018" y="4803761"/>
                <a:ext cx="1738314" cy="1520416"/>
              </a:xfrm>
              <a:prstGeom prst="rect">
                <a:avLst/>
              </a:prstGeom>
              <a:blipFill>
                <a:blip r:embed="rId2"/>
                <a:stretch>
                  <a:fillRect r="-8772" b="-10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図 7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DC752EB-AB7B-4162-B7F7-5B1CE3D50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36" y="1749098"/>
            <a:ext cx="839951" cy="1679902"/>
          </a:xfrm>
          <a:prstGeom prst="rect">
            <a:avLst/>
          </a:prstGeom>
        </p:spPr>
      </p:pic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03" y="2059811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94" y="2059811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85" y="2059811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6" y="2059811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39" y="2059811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960C348-221E-479E-AE76-9CEE1C410CB9}"/>
                  </a:ext>
                </a:extLst>
              </p:cNvPr>
              <p:cNvSpPr txBox="1"/>
              <p:nvPr/>
            </p:nvSpPr>
            <p:spPr>
              <a:xfrm>
                <a:off x="5797539" y="3279702"/>
                <a:ext cx="1054475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960C348-221E-479E-AE76-9CEE1C410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39" y="3279702"/>
                <a:ext cx="1054475" cy="1318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BE964CE-6447-4D4D-A79C-FF51704D2109}"/>
                  </a:ext>
                </a:extLst>
              </p:cNvPr>
              <p:cNvSpPr txBox="1"/>
              <p:nvPr/>
            </p:nvSpPr>
            <p:spPr>
              <a:xfrm>
                <a:off x="5782069" y="4750227"/>
                <a:ext cx="1054475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  <m:r>
                        <a:rPr lang="ja-JP" altLang="en-US" sz="44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　</m:t>
                      </m:r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BE964CE-6447-4D4D-A79C-FF51704D2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069" y="4750227"/>
                <a:ext cx="1054475" cy="1318374"/>
              </a:xfrm>
              <a:prstGeom prst="rect">
                <a:avLst/>
              </a:prstGeom>
              <a:blipFill>
                <a:blip r:embed="rId6"/>
                <a:stretch>
                  <a:fillRect l="-581" r="-6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9FD02D0-66EF-44E6-9576-A9F537F6F614}"/>
              </a:ext>
            </a:extLst>
          </p:cNvPr>
          <p:cNvCxnSpPr>
            <a:cxnSpLocks/>
          </p:cNvCxnSpPr>
          <p:nvPr/>
        </p:nvCxnSpPr>
        <p:spPr>
          <a:xfrm>
            <a:off x="2913681" y="1749098"/>
            <a:ext cx="0" cy="152104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EC6C4E9-3B6B-4F79-A464-EA93313671F2}"/>
              </a:ext>
            </a:extLst>
          </p:cNvPr>
          <p:cNvCxnSpPr>
            <a:cxnSpLocks/>
          </p:cNvCxnSpPr>
          <p:nvPr/>
        </p:nvCxnSpPr>
        <p:spPr>
          <a:xfrm>
            <a:off x="3735092" y="1749098"/>
            <a:ext cx="0" cy="152104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C183F94-0072-43FE-A8A8-A9738DDACABF}"/>
              </a:ext>
            </a:extLst>
          </p:cNvPr>
          <p:cNvCxnSpPr>
            <a:cxnSpLocks/>
          </p:cNvCxnSpPr>
          <p:nvPr/>
        </p:nvCxnSpPr>
        <p:spPr>
          <a:xfrm>
            <a:off x="4556502" y="1749098"/>
            <a:ext cx="0" cy="152104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41503C1-FD6D-4B38-A1DB-0756A67F717F}"/>
              </a:ext>
            </a:extLst>
          </p:cNvPr>
          <p:cNvCxnSpPr>
            <a:cxnSpLocks/>
          </p:cNvCxnSpPr>
          <p:nvPr/>
        </p:nvCxnSpPr>
        <p:spPr>
          <a:xfrm>
            <a:off x="5393410" y="1749098"/>
            <a:ext cx="0" cy="152104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DFBBEE7-BA3F-4574-AC0D-D16170D86D11}"/>
              </a:ext>
            </a:extLst>
          </p:cNvPr>
          <p:cNvCxnSpPr>
            <a:cxnSpLocks/>
          </p:cNvCxnSpPr>
          <p:nvPr/>
        </p:nvCxnSpPr>
        <p:spPr>
          <a:xfrm>
            <a:off x="6177906" y="1718101"/>
            <a:ext cx="0" cy="152104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2979A7-EBAC-288C-0F7E-96B5C498B5F2}"/>
              </a:ext>
            </a:extLst>
          </p:cNvPr>
          <p:cNvSpPr txBox="1"/>
          <p:nvPr/>
        </p:nvSpPr>
        <p:spPr>
          <a:xfrm>
            <a:off x="1459288" y="563161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分数から自分の分け前を求めよう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778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354341" y="3929933"/>
            <a:ext cx="494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　　 は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7390155" y="3929933"/>
            <a:ext cx="147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BA303E-D324-45BE-BF5F-6A0D79DD1896}"/>
              </a:ext>
            </a:extLst>
          </p:cNvPr>
          <p:cNvSpPr txBox="1"/>
          <p:nvPr/>
        </p:nvSpPr>
        <p:spPr>
          <a:xfrm>
            <a:off x="2295668" y="5408926"/>
            <a:ext cx="494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　　 は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7390155" y="5408926"/>
            <a:ext cx="14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pic>
        <p:nvPicPr>
          <p:cNvPr id="72" name="図 7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DC752EB-AB7B-4162-B7F7-5B1CE3D5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38161"/>
            <a:ext cx="839951" cy="1679902"/>
          </a:xfrm>
          <a:prstGeom prst="rect">
            <a:avLst/>
          </a:prstGeom>
        </p:spPr>
      </p:pic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63" y="1690688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54" y="1690688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45" y="1690688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36" y="1690688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9" y="1690688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62" y="1690688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53" y="1690688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44" y="1690688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07" y="1690688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70" y="1690688"/>
            <a:ext cx="841791" cy="841791"/>
          </a:xfrm>
          <a:prstGeom prst="rect">
            <a:avLst/>
          </a:prstGeom>
        </p:spPr>
      </p:pic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F1A31FF-7609-4BC9-AE60-302F6C233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63" y="2532479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0D6DCB-70B7-4375-9833-53DF57D73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54" y="2532479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733C84A-85D9-4B9A-8280-58DFEC8D6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45" y="2532479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FB7CD05-3209-4149-B1CD-2A86F7AA5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36" y="2532479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05797D7-6AC5-4CFE-B2BF-00BCF7BBE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9" y="2532479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9F775A7-67CA-440E-BCF3-3C7BBB7D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62" y="2532479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C558A14-A25D-4801-B659-BAD708173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53" y="2532479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B01AA2B-7AF0-42C3-8D1C-5BF65B507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44" y="2532479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B7D876E-0614-4CAE-93B4-66168A7BB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07" y="2532479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0E7C4B-FC80-45FA-91FC-18F2CF45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70" y="2532479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E80288B-58CC-4BBE-8699-3B3C6F0E96B2}"/>
                  </a:ext>
                </a:extLst>
              </p:cNvPr>
              <p:cNvSpPr txBox="1"/>
              <p:nvPr/>
            </p:nvSpPr>
            <p:spPr>
              <a:xfrm>
                <a:off x="4757883" y="3584800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E80288B-58CC-4BBE-8699-3B3C6F0E9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83" y="3584800"/>
                <a:ext cx="1638250" cy="13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CEAA590-E3EF-4CC8-AD18-7620E7C023FF}"/>
                  </a:ext>
                </a:extLst>
              </p:cNvPr>
              <p:cNvSpPr txBox="1"/>
              <p:nvPr/>
            </p:nvSpPr>
            <p:spPr>
              <a:xfrm>
                <a:off x="4735546" y="5012817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CEAA590-E3EF-4CC8-AD18-7620E7C02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46" y="5012817"/>
                <a:ext cx="1638250" cy="1318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4FC00E-FAAD-4B84-9120-E3AC1FC5BCB4}"/>
              </a:ext>
            </a:extLst>
          </p:cNvPr>
          <p:cNvSpPr/>
          <p:nvPr/>
        </p:nvSpPr>
        <p:spPr>
          <a:xfrm>
            <a:off x="1678151" y="1580827"/>
            <a:ext cx="2712713" cy="203784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92663B-DD12-4012-689B-0DCCE7F85B8B}"/>
              </a:ext>
            </a:extLst>
          </p:cNvPr>
          <p:cNvSpPr txBox="1"/>
          <p:nvPr/>
        </p:nvSpPr>
        <p:spPr>
          <a:xfrm>
            <a:off x="1459288" y="563161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分数から自分の分け前を求めよう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624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38" grpId="0"/>
      <p:bldP spid="39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354341" y="3929933"/>
            <a:ext cx="492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　　 は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7281333" y="3929933"/>
            <a:ext cx="202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BA303E-D324-45BE-BF5F-6A0D79DD1896}"/>
              </a:ext>
            </a:extLst>
          </p:cNvPr>
          <p:cNvSpPr txBox="1"/>
          <p:nvPr/>
        </p:nvSpPr>
        <p:spPr>
          <a:xfrm>
            <a:off x="2354341" y="5327387"/>
            <a:ext cx="492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　　 は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7340007" y="5327387"/>
            <a:ext cx="202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pic>
        <p:nvPicPr>
          <p:cNvPr id="72" name="図 7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DC752EB-AB7B-4162-B7F7-5B1CE3D5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38161"/>
            <a:ext cx="839951" cy="1679902"/>
          </a:xfrm>
          <a:prstGeom prst="rect">
            <a:avLst/>
          </a:prstGeom>
        </p:spPr>
      </p:pic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63" y="1690688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54" y="1690688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45" y="1690688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36" y="1690688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9" y="1690688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62" y="1690688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53" y="1690688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44" y="1690688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07" y="1690688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70" y="1690688"/>
            <a:ext cx="841791" cy="841791"/>
          </a:xfrm>
          <a:prstGeom prst="rect">
            <a:avLst/>
          </a:prstGeom>
        </p:spPr>
      </p:pic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F1A31FF-7609-4BC9-AE60-302F6C233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63" y="2532479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0D6DCB-70B7-4375-9833-53DF57D73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54" y="2532479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733C84A-85D9-4B9A-8280-58DFEC8D6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45" y="2532479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FB7CD05-3209-4149-B1CD-2A86F7AA5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36" y="2532479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05797D7-6AC5-4CFE-B2BF-00BCF7BBE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9" y="2532479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9F775A7-67CA-440E-BCF3-3C7BBB7D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62" y="2532479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C558A14-A25D-4801-B659-BAD708173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53" y="2532479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B01AA2B-7AF0-42C3-8D1C-5BF65B507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44" y="2532479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B7D876E-0614-4CAE-93B4-66168A7BB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07" y="2532479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0E7C4B-FC80-45FA-91FC-18F2CF45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70" y="2532479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E80288B-58CC-4BBE-8699-3B3C6F0E96B2}"/>
                  </a:ext>
                </a:extLst>
              </p:cNvPr>
              <p:cNvSpPr txBox="1"/>
              <p:nvPr/>
            </p:nvSpPr>
            <p:spPr>
              <a:xfrm>
                <a:off x="4944056" y="3618667"/>
                <a:ext cx="1308518" cy="1158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solidFill>
                              <a:srgbClr val="0000FF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E80288B-58CC-4BBE-8699-3B3C6F0E9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056" y="3618667"/>
                <a:ext cx="1308518" cy="11586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CEAA590-E3EF-4CC8-AD18-7620E7C023FF}"/>
                  </a:ext>
                </a:extLst>
              </p:cNvPr>
              <p:cNvSpPr txBox="1"/>
              <p:nvPr/>
            </p:nvSpPr>
            <p:spPr>
              <a:xfrm>
                <a:off x="5160411" y="4965145"/>
                <a:ext cx="875807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a:rPr lang="ja-JP" altLang="en-US" sz="44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　</m:t>
                      </m:r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CEAA590-E3EF-4CC8-AD18-7620E7C02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411" y="4965145"/>
                <a:ext cx="875807" cy="1318374"/>
              </a:xfrm>
              <a:prstGeom prst="rect">
                <a:avLst/>
              </a:prstGeom>
              <a:blipFill>
                <a:blip r:embed="rId5"/>
                <a:stretch>
                  <a:fillRect l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DFBF657-1F4A-48F1-A916-FE9BD72F967D}"/>
              </a:ext>
            </a:extLst>
          </p:cNvPr>
          <p:cNvCxnSpPr/>
          <p:nvPr/>
        </p:nvCxnSpPr>
        <p:spPr>
          <a:xfrm>
            <a:off x="1814463" y="3573697"/>
            <a:ext cx="5790481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1AA3E8-C4BD-BDFE-5E73-8C4EB2F15980}"/>
              </a:ext>
            </a:extLst>
          </p:cNvPr>
          <p:cNvSpPr txBox="1"/>
          <p:nvPr/>
        </p:nvSpPr>
        <p:spPr>
          <a:xfrm>
            <a:off x="1459288" y="563161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分数から自分の分け前を求めよう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789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DA96DCF-B048-4026-9820-FB050D4D844A}"/>
                  </a:ext>
                </a:extLst>
              </p:cNvPr>
              <p:cNvSpPr txBox="1"/>
              <p:nvPr/>
            </p:nvSpPr>
            <p:spPr>
              <a:xfrm>
                <a:off x="1728619" y="3156949"/>
                <a:ext cx="4391805" cy="136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150</a:t>
                </a:r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</a:t>
                </a:r>
                <a14:m>
                  <m:oMath xmlns:m="http://schemas.openxmlformats.org/officeDocument/2006/math">
                    <m:r>
                      <a:rPr lang="ja-JP" altLang="en-US" sz="48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ja-JP" alt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は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DA96DCF-B048-4026-9820-FB050D4D8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19" y="3156949"/>
                <a:ext cx="4391805" cy="1362361"/>
              </a:xfrm>
              <a:prstGeom prst="rect">
                <a:avLst/>
              </a:prstGeom>
              <a:blipFill>
                <a:blip r:embed="rId2"/>
                <a:stretch>
                  <a:fillRect l="-6389" r="-2917" b="-103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6129866" y="3538671"/>
            <a:ext cx="509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150÷3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FBA303E-D324-45BE-BF5F-6A0D79DD1896}"/>
                  </a:ext>
                </a:extLst>
              </p:cNvPr>
              <p:cNvSpPr txBox="1"/>
              <p:nvPr/>
            </p:nvSpPr>
            <p:spPr>
              <a:xfrm>
                <a:off x="1704195" y="4741892"/>
                <a:ext cx="4391805" cy="13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400</a:t>
                </a:r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r>
                  <a:rPr lang="ja-JP" altLang="en-US" sz="5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FBA303E-D324-45BE-BF5F-6A0D79DD1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195" y="4741892"/>
                <a:ext cx="4391805" cy="1352999"/>
              </a:xfrm>
              <a:prstGeom prst="rect">
                <a:avLst/>
              </a:prstGeom>
              <a:blipFill>
                <a:blip r:embed="rId3"/>
                <a:stretch>
                  <a:fillRect l="-6389"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6095999" y="5118445"/>
            <a:ext cx="509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EB5BD09-C72C-4649-A33D-95698D989BC0}"/>
                  </a:ext>
                </a:extLst>
              </p:cNvPr>
              <p:cNvSpPr txBox="1"/>
              <p:nvPr/>
            </p:nvSpPr>
            <p:spPr>
              <a:xfrm>
                <a:off x="2126453" y="1574227"/>
                <a:ext cx="3878652" cy="13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</a:t>
                </a:r>
                <a14:m>
                  <m:oMath xmlns:m="http://schemas.openxmlformats.org/officeDocument/2006/math">
                    <m:r>
                      <a:rPr lang="ja-JP" altLang="en-US" sz="48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ja-JP" alt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EB5BD09-C72C-4649-A33D-95698D989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53" y="1574227"/>
                <a:ext cx="3878652" cy="1365054"/>
              </a:xfrm>
              <a:prstGeom prst="rect">
                <a:avLst/>
              </a:prstGeom>
              <a:blipFill>
                <a:blip r:embed="rId4"/>
                <a:stretch>
                  <a:fillRect l="-7233" b="-9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A6E74DA-B949-4FE0-8A92-C639485A800A}"/>
              </a:ext>
            </a:extLst>
          </p:cNvPr>
          <p:cNvSpPr txBox="1"/>
          <p:nvPr/>
        </p:nvSpPr>
        <p:spPr>
          <a:xfrm>
            <a:off x="6535989" y="1954508"/>
            <a:ext cx="400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20÷4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51359C-6088-4BF9-91AF-CE18380FD737}"/>
                  </a:ext>
                </a:extLst>
              </p:cNvPr>
              <p:cNvSpPr txBox="1"/>
              <p:nvPr/>
            </p:nvSpPr>
            <p:spPr>
              <a:xfrm>
                <a:off x="2301338" y="471740"/>
                <a:ext cx="7589322" cy="8362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自分</m:t>
                    </m:r>
                  </m:oMath>
                </a14:m>
                <a:r>
                  <a:rPr lang="ja-JP" altLang="en-US" sz="4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の分け前を計算しよう</a:t>
                </a:r>
                <a:endParaRPr kumimoji="1" lang="ja-JP" altLang="en-US" sz="4800" dirty="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51359C-6088-4BF9-91AF-CE18380FD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38" y="471740"/>
                <a:ext cx="7589322" cy="836255"/>
              </a:xfrm>
              <a:prstGeom prst="rect">
                <a:avLst/>
              </a:prstGeom>
              <a:blipFill>
                <a:blip r:embed="rId5"/>
                <a:stretch>
                  <a:fillRect t="-14493" r="-2733" b="-384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0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313834-C7D9-47CD-83C0-835A66444E3E}"/>
                  </a:ext>
                </a:extLst>
              </p:cNvPr>
              <p:cNvSpPr txBox="1"/>
              <p:nvPr/>
            </p:nvSpPr>
            <p:spPr>
              <a:xfrm>
                <a:off x="2533260" y="1356190"/>
                <a:ext cx="5035940" cy="135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</a:t>
                </a:r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</a:t>
                </a:r>
                <a14:m>
                  <m:oMath xmlns:m="http://schemas.openxmlformats.org/officeDocument/2006/math">
                    <m:r>
                      <a:rPr lang="ja-JP" altLang="en-US" sz="48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1" lang="ja-JP" alt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800" dirty="0"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8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は</a:t>
                </a: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313834-C7D9-47CD-83C0-835A66444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60" y="1356190"/>
                <a:ext cx="5035940" cy="1356333"/>
              </a:xfrm>
              <a:prstGeom prst="rect">
                <a:avLst/>
              </a:prstGeom>
              <a:blipFill>
                <a:blip r:embed="rId2"/>
                <a:stretch>
                  <a:fillRect l="-5569" r="-4479" b="-9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9C53C34-D4E1-429B-BB74-5EBBA11E5A90}"/>
                  </a:ext>
                </a:extLst>
              </p:cNvPr>
              <p:cNvSpPr txBox="1"/>
              <p:nvPr/>
            </p:nvSpPr>
            <p:spPr>
              <a:xfrm>
                <a:off x="2109926" y="4136806"/>
                <a:ext cx="5543939" cy="135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5000</a:t>
                </a:r>
                <a:r>
                  <a:rPr kumimoji="1" lang="ja-JP" altLang="en-US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800" dirty="0">
                            <a:solidFill>
                              <a:srgbClr val="0000FF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は</a:t>
                </a: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9C53C34-D4E1-429B-BB74-5EBBA11E5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26" y="4136806"/>
                <a:ext cx="5543939" cy="1356333"/>
              </a:xfrm>
              <a:prstGeom prst="rect">
                <a:avLst/>
              </a:prstGeom>
              <a:blipFill>
                <a:blip r:embed="rId3"/>
                <a:stretch>
                  <a:fillRect l="-4945" r="-3736" b="-10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8534399" y="1636884"/>
            <a:ext cx="179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705256" y="2767183"/>
            <a:ext cx="3098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2×7</a:t>
            </a:r>
            <a:r>
              <a:rPr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705256" y="4169700"/>
            <a:ext cx="3098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5×7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01B8CD4-7F33-4D4D-A517-E7B0244EF165}"/>
                  </a:ext>
                </a:extLst>
              </p:cNvPr>
              <p:cNvSpPr txBox="1"/>
              <p:nvPr/>
            </p:nvSpPr>
            <p:spPr>
              <a:xfrm>
                <a:off x="2109927" y="2714389"/>
                <a:ext cx="5543939" cy="135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2000</a:t>
                </a:r>
                <a:r>
                  <a:rPr kumimoji="1" lang="ja-JP" altLang="en-US" sz="48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800" dirty="0">
                            <a:solidFill>
                              <a:srgbClr val="00B050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8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は</a:t>
                </a: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01B8CD4-7F33-4D4D-A517-E7B0244E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27" y="2714389"/>
                <a:ext cx="5543939" cy="1356333"/>
              </a:xfrm>
              <a:prstGeom prst="rect">
                <a:avLst/>
              </a:prstGeom>
              <a:blipFill>
                <a:blip r:embed="rId4"/>
                <a:stretch>
                  <a:fillRect l="-4945" r="-3736" b="-9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4853EE5-275E-477E-0971-21F6864BBE3F}"/>
                  </a:ext>
                </a:extLst>
              </p:cNvPr>
              <p:cNvSpPr txBox="1"/>
              <p:nvPr/>
            </p:nvSpPr>
            <p:spPr>
              <a:xfrm>
                <a:off x="2301338" y="471740"/>
                <a:ext cx="7589322" cy="83625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自分</m:t>
                    </m:r>
                  </m:oMath>
                </a14:m>
                <a:r>
                  <a:rPr lang="ja-JP" altLang="en-US" sz="4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の分け前を計算しよう</a:t>
                </a:r>
                <a:endParaRPr kumimoji="1" lang="ja-JP" altLang="en-US" sz="48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4853EE5-275E-477E-0971-21F6864BB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38" y="471740"/>
                <a:ext cx="7589322" cy="836255"/>
              </a:xfrm>
              <a:prstGeom prst="rect">
                <a:avLst/>
              </a:prstGeom>
              <a:blipFill>
                <a:blip r:embed="rId5"/>
                <a:stretch>
                  <a:fillRect t="-13571" r="-2648" b="-3714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B980F1-BB1F-297B-84B0-7AA07B2AD1F8}"/>
              </a:ext>
            </a:extLst>
          </p:cNvPr>
          <p:cNvSpPr txBox="1"/>
          <p:nvPr/>
        </p:nvSpPr>
        <p:spPr>
          <a:xfrm>
            <a:off x="6096000" y="5856328"/>
            <a:ext cx="522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大きさの感覚が大事です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25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DA96DCF-B048-4026-9820-FB050D4D844A}"/>
                  </a:ext>
                </a:extLst>
              </p:cNvPr>
              <p:cNvSpPr txBox="1"/>
              <p:nvPr/>
            </p:nvSpPr>
            <p:spPr>
              <a:xfrm>
                <a:off x="1883130" y="2710587"/>
                <a:ext cx="4208652" cy="126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</a:t>
                </a:r>
                <a14:m>
                  <m:oMath xmlns:m="http://schemas.openxmlformats.org/officeDocument/2006/math">
                    <m:r>
                      <a:rPr lang="ja-JP" altLang="en-US" sz="4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44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ja-JP" alt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DA96DCF-B048-4026-9820-FB050D4D8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130" y="2710587"/>
                <a:ext cx="4208652" cy="1260089"/>
              </a:xfrm>
              <a:prstGeom prst="rect">
                <a:avLst/>
              </a:prstGeom>
              <a:blipFill>
                <a:blip r:embed="rId2"/>
                <a:stretch>
                  <a:fillRect l="-5942" b="-9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6491781" y="3093702"/>
            <a:ext cx="4208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FBA303E-D324-45BE-BF5F-6A0D79DD1896}"/>
                  </a:ext>
                </a:extLst>
              </p:cNvPr>
              <p:cNvSpPr txBox="1"/>
              <p:nvPr/>
            </p:nvSpPr>
            <p:spPr>
              <a:xfrm>
                <a:off x="1858706" y="3917832"/>
                <a:ext cx="4228720" cy="126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50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</a:t>
                </a:r>
                <a14:m>
                  <m:oMath xmlns:m="http://schemas.openxmlformats.org/officeDocument/2006/math">
                    <m:r>
                      <a:rPr lang="ja-JP" altLang="en-US" sz="4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440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ja-JP" alt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FBA303E-D324-45BE-BF5F-6A0D79DD1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706" y="3917832"/>
                <a:ext cx="4228720" cy="1260089"/>
              </a:xfrm>
              <a:prstGeom prst="rect">
                <a:avLst/>
              </a:prstGeom>
              <a:blipFill>
                <a:blip r:embed="rId3"/>
                <a:stretch>
                  <a:fillRect l="-5908" b="-9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6087425" y="4265036"/>
            <a:ext cx="4725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EB5BD09-C72C-4649-A33D-95698D989BC0}"/>
                  </a:ext>
                </a:extLst>
              </p:cNvPr>
              <p:cNvSpPr txBox="1"/>
              <p:nvPr/>
            </p:nvSpPr>
            <p:spPr>
              <a:xfrm>
                <a:off x="1905216" y="1503342"/>
                <a:ext cx="4208652" cy="126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</a:t>
                </a:r>
                <a14:m>
                  <m:oMath xmlns:m="http://schemas.openxmlformats.org/officeDocument/2006/math">
                    <m:r>
                      <a:rPr lang="ja-JP" altLang="en-US" sz="4400" i="1" dirty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ja-JP" alt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endPara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EB5BD09-C72C-4649-A33D-95698D989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16" y="1503342"/>
                <a:ext cx="4208652" cy="1260089"/>
              </a:xfrm>
              <a:prstGeom prst="rect">
                <a:avLst/>
              </a:prstGeom>
              <a:blipFill>
                <a:blip r:embed="rId4"/>
                <a:stretch>
                  <a:fillRect l="-5942" b="-9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A6E74DA-B949-4FE0-8A92-C639485A800A}"/>
              </a:ext>
            </a:extLst>
          </p:cNvPr>
          <p:cNvSpPr txBox="1"/>
          <p:nvPr/>
        </p:nvSpPr>
        <p:spPr>
          <a:xfrm>
            <a:off x="6519334" y="1871405"/>
            <a:ext cx="4030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2B6226-694E-B019-8773-D79EF6452DEB}"/>
              </a:ext>
            </a:extLst>
          </p:cNvPr>
          <p:cNvSpPr txBox="1"/>
          <p:nvPr/>
        </p:nvSpPr>
        <p:spPr>
          <a:xfrm>
            <a:off x="4622800" y="5561950"/>
            <a:ext cx="670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約分したと思えば同じ式になる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EA3DD99-C3AC-D843-66D3-D55BB6AD8F62}"/>
                  </a:ext>
                </a:extLst>
              </p:cNvPr>
              <p:cNvSpPr txBox="1"/>
              <p:nvPr/>
            </p:nvSpPr>
            <p:spPr>
              <a:xfrm>
                <a:off x="2301338" y="471740"/>
                <a:ext cx="7589322" cy="83625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自分</m:t>
                    </m:r>
                  </m:oMath>
                </a14:m>
                <a:r>
                  <a:rPr lang="ja-JP" altLang="en-US" sz="4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の分け前を計算しよう</a:t>
                </a:r>
                <a:endParaRPr kumimoji="1" lang="ja-JP" altLang="en-US" sz="4800" dirty="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EA3DD99-C3AC-D843-66D3-D55BB6AD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38" y="471740"/>
                <a:ext cx="7589322" cy="836255"/>
              </a:xfrm>
              <a:prstGeom prst="rect">
                <a:avLst/>
              </a:prstGeom>
              <a:blipFill>
                <a:blip r:embed="rId5"/>
                <a:stretch>
                  <a:fillRect t="-13571" r="-2648" b="-3714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7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5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313834-C7D9-47CD-83C0-835A66444E3E}"/>
                  </a:ext>
                </a:extLst>
              </p:cNvPr>
              <p:cNvSpPr txBox="1"/>
              <p:nvPr/>
            </p:nvSpPr>
            <p:spPr>
              <a:xfrm>
                <a:off x="2370666" y="1494162"/>
                <a:ext cx="5204176" cy="136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</a:t>
                </a:r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800" dirty="0"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8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は</a:t>
                </a: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313834-C7D9-47CD-83C0-835A66444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66" y="1494162"/>
                <a:ext cx="5204176" cy="1366271"/>
              </a:xfrm>
              <a:prstGeom prst="rect">
                <a:avLst/>
              </a:prstGeom>
              <a:blipFill>
                <a:blip r:embed="rId2"/>
                <a:stretch>
                  <a:fillRect l="-5386" r="-2108" b="-9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9C53C34-D4E1-429B-BB74-5EBBA11E5A90}"/>
                  </a:ext>
                </a:extLst>
              </p:cNvPr>
              <p:cNvSpPr txBox="1"/>
              <p:nvPr/>
            </p:nvSpPr>
            <p:spPr>
              <a:xfrm>
                <a:off x="1507066" y="4371623"/>
                <a:ext cx="5998447" cy="136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10000</a:t>
                </a:r>
                <a:r>
                  <a:rPr kumimoji="1" lang="ja-JP" altLang="en-US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800" dirty="0">
                            <a:solidFill>
                              <a:srgbClr val="0000FF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は</a:t>
                </a: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9C53C34-D4E1-429B-BB74-5EBBA11E5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066" y="4371623"/>
                <a:ext cx="5998447" cy="1366271"/>
              </a:xfrm>
              <a:prstGeom prst="rect">
                <a:avLst/>
              </a:prstGeom>
              <a:blipFill>
                <a:blip r:embed="rId3"/>
                <a:stretch>
                  <a:fillRect l="-4573" r="-4065" b="-9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8398190" y="1841548"/>
            <a:ext cx="165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968873" y="3296587"/>
            <a:ext cx="211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574842" y="4751626"/>
            <a:ext cx="265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01B8CD4-7F33-4D4D-A517-E7B0244EF165}"/>
                  </a:ext>
                </a:extLst>
              </p:cNvPr>
              <p:cNvSpPr txBox="1"/>
              <p:nvPr/>
            </p:nvSpPr>
            <p:spPr>
              <a:xfrm>
                <a:off x="1962510" y="2932892"/>
                <a:ext cx="5543004" cy="136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1000</a:t>
                </a:r>
                <a:r>
                  <a:rPr kumimoji="1" lang="ja-JP" altLang="en-US" sz="48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800" dirty="0">
                            <a:solidFill>
                              <a:srgbClr val="00B050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8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は</a:t>
                </a: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01B8CD4-7F33-4D4D-A517-E7B0244E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10" y="2932892"/>
                <a:ext cx="5543004" cy="1366271"/>
              </a:xfrm>
              <a:prstGeom prst="rect">
                <a:avLst/>
              </a:prstGeom>
              <a:blipFill>
                <a:blip r:embed="rId4"/>
                <a:stretch>
                  <a:fillRect l="-5061" r="-4730" b="-9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622087-4E98-FB1E-C81C-55B6F4A0EB14}"/>
              </a:ext>
            </a:extLst>
          </p:cNvPr>
          <p:cNvSpPr txBox="1"/>
          <p:nvPr/>
        </p:nvSpPr>
        <p:spPr>
          <a:xfrm>
            <a:off x="6096000" y="5856328"/>
            <a:ext cx="522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大きさの感覚が大事です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76C8009-BCDF-A981-C2B5-CDDFF7C25D4E}"/>
                  </a:ext>
                </a:extLst>
              </p:cNvPr>
              <p:cNvSpPr txBox="1"/>
              <p:nvPr/>
            </p:nvSpPr>
            <p:spPr>
              <a:xfrm>
                <a:off x="2301338" y="539473"/>
                <a:ext cx="7589322" cy="83625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自分</m:t>
                    </m:r>
                  </m:oMath>
                </a14:m>
                <a:r>
                  <a:rPr lang="ja-JP" altLang="en-US" sz="4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の分け前を計算しよう</a:t>
                </a:r>
                <a:endParaRPr kumimoji="1" lang="ja-JP" altLang="en-US" sz="48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76C8009-BCDF-A981-C2B5-CDDFF7C2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38" y="539473"/>
                <a:ext cx="7589322" cy="836255"/>
              </a:xfrm>
              <a:prstGeom prst="rect">
                <a:avLst/>
              </a:prstGeom>
              <a:blipFill>
                <a:blip r:embed="rId5"/>
                <a:stretch>
                  <a:fillRect t="-13571" r="-2648" b="-3714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7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857269" y="1671740"/>
            <a:ext cx="49375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endParaRPr kumimoji="1" lang="en-US" altLang="ja-JP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F88E80-2720-460A-9093-9F3B57D64AE9}"/>
                  </a:ext>
                </a:extLst>
              </p:cNvPr>
              <p:cNvSpPr txBox="1"/>
              <p:nvPr/>
            </p:nvSpPr>
            <p:spPr>
              <a:xfrm>
                <a:off x="6864106" y="1430134"/>
                <a:ext cx="1484028" cy="1058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000" dirty="0"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F88E80-2720-460A-9093-9F3B57D64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106" y="1430134"/>
                <a:ext cx="1484028" cy="1058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41C6720-F10C-4421-B888-DB4D981AC764}"/>
                  </a:ext>
                </a:extLst>
              </p:cNvPr>
              <p:cNvSpPr txBox="1"/>
              <p:nvPr/>
            </p:nvSpPr>
            <p:spPr>
              <a:xfrm>
                <a:off x="6864107" y="2707092"/>
                <a:ext cx="1484027" cy="1061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000" dirty="0">
                            <a:solidFill>
                              <a:srgbClr val="009900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41C6720-F10C-4421-B888-DB4D981A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107" y="2707092"/>
                <a:ext cx="1484027" cy="1061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6625E9-F6A5-49DD-9F15-B5746C6B2ADA}"/>
                  </a:ext>
                </a:extLst>
              </p:cNvPr>
              <p:cNvSpPr txBox="1"/>
              <p:nvPr/>
            </p:nvSpPr>
            <p:spPr>
              <a:xfrm>
                <a:off x="7081464" y="3986807"/>
                <a:ext cx="1049312" cy="1057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6625E9-F6A5-49DD-9F15-B5746C6B2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464" y="3986807"/>
                <a:ext cx="1049312" cy="1057982"/>
              </a:xfrm>
              <a:prstGeom prst="rect">
                <a:avLst/>
              </a:prstGeom>
              <a:blipFill>
                <a:blip r:embed="rId4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9F1E922-B16F-4A4D-9DB8-CFAE6634D0A4}"/>
                  </a:ext>
                </a:extLst>
              </p:cNvPr>
              <p:cNvSpPr txBox="1"/>
              <p:nvPr/>
            </p:nvSpPr>
            <p:spPr>
              <a:xfrm>
                <a:off x="1310804" y="539473"/>
                <a:ext cx="10033516" cy="8473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全体を</m:t>
                    </m:r>
                  </m:oMath>
                </a14:m>
                <a:r>
                  <a:rPr lang="ja-JP" altLang="en-US" sz="4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表すお金が分母になります</a:t>
                </a:r>
                <a:endParaRPr kumimoji="1" lang="ja-JP" altLang="en-US" sz="480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9F1E922-B16F-4A4D-9DB8-CFAE6634D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04" y="539473"/>
                <a:ext cx="10033516" cy="847348"/>
              </a:xfrm>
              <a:prstGeom prst="rect">
                <a:avLst/>
              </a:prstGeom>
              <a:blipFill>
                <a:blip r:embed="rId5"/>
                <a:stretch>
                  <a:fillRect t="-13669" r="-1823" b="-38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5A9024C-A205-0188-E9A9-C6B1ACFDDED1}"/>
                  </a:ext>
                </a:extLst>
              </p:cNvPr>
              <p:cNvSpPr txBox="1"/>
              <p:nvPr/>
            </p:nvSpPr>
            <p:spPr>
              <a:xfrm>
                <a:off x="7081464" y="5262803"/>
                <a:ext cx="1049312" cy="1066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5A9024C-A205-0188-E9A9-C6B1ACFD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464" y="5262803"/>
                <a:ext cx="1049312" cy="1066702"/>
              </a:xfrm>
              <a:prstGeom prst="rect">
                <a:avLst/>
              </a:prstGeom>
              <a:blipFill>
                <a:blip r:embed="rId6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3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857269" y="1671740"/>
            <a:ext cx="52547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endParaRPr kumimoji="1" lang="en-US" altLang="ja-JP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F88E80-2720-460A-9093-9F3B57D64AE9}"/>
                  </a:ext>
                </a:extLst>
              </p:cNvPr>
              <p:cNvSpPr txBox="1"/>
              <p:nvPr/>
            </p:nvSpPr>
            <p:spPr>
              <a:xfrm>
                <a:off x="7389039" y="1430134"/>
                <a:ext cx="1484028" cy="1058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F88E80-2720-460A-9093-9F3B57D64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039" y="1430134"/>
                <a:ext cx="1484028" cy="1058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41C6720-F10C-4421-B888-DB4D981AC764}"/>
                  </a:ext>
                </a:extLst>
              </p:cNvPr>
              <p:cNvSpPr txBox="1"/>
              <p:nvPr/>
            </p:nvSpPr>
            <p:spPr>
              <a:xfrm>
                <a:off x="7389040" y="2707092"/>
                <a:ext cx="1484027" cy="1061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41C6720-F10C-4421-B888-DB4D981A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040" y="2707092"/>
                <a:ext cx="1484027" cy="1061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6625E9-F6A5-49DD-9F15-B5746C6B2ADA}"/>
                  </a:ext>
                </a:extLst>
              </p:cNvPr>
              <p:cNvSpPr txBox="1"/>
              <p:nvPr/>
            </p:nvSpPr>
            <p:spPr>
              <a:xfrm>
                <a:off x="7389039" y="4026230"/>
                <a:ext cx="1049312" cy="1057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6625E9-F6A5-49DD-9F15-B5746C6B2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039" y="4026230"/>
                <a:ext cx="1049312" cy="10579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9F1E922-B16F-4A4D-9DB8-CFAE6634D0A4}"/>
                  </a:ext>
                </a:extLst>
              </p:cNvPr>
              <p:cNvSpPr txBox="1"/>
              <p:nvPr/>
            </p:nvSpPr>
            <p:spPr>
              <a:xfrm>
                <a:off x="1514004" y="539473"/>
                <a:ext cx="9417963" cy="8341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全体を</m:t>
                    </m:r>
                  </m:oMath>
                </a14:m>
                <a:r>
                  <a:rPr lang="ja-JP" altLang="en-US" sz="4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表すお金が分母になります</a:t>
                </a:r>
                <a:endParaRPr kumimoji="1" lang="ja-JP" altLang="en-US" sz="480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9F1E922-B16F-4A4D-9DB8-CFAE6634D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004" y="539473"/>
                <a:ext cx="9417963" cy="834139"/>
              </a:xfrm>
              <a:prstGeom prst="rect">
                <a:avLst/>
              </a:prstGeom>
              <a:blipFill>
                <a:blip r:embed="rId5"/>
                <a:stretch>
                  <a:fillRect t="-14388" r="-1939" b="-3741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5A9024C-A205-0188-E9A9-C6B1ACFDDED1}"/>
                  </a:ext>
                </a:extLst>
              </p:cNvPr>
              <p:cNvSpPr txBox="1"/>
              <p:nvPr/>
            </p:nvSpPr>
            <p:spPr>
              <a:xfrm>
                <a:off x="7389039" y="5262803"/>
                <a:ext cx="1049312" cy="1066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5A9024C-A205-0188-E9A9-C6B1ACFD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039" y="5262803"/>
                <a:ext cx="1049312" cy="10667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7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50" y="1873665"/>
            <a:ext cx="841791" cy="8417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96568F7-E056-436B-AA7F-6757BC01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4" y="4454055"/>
            <a:ext cx="725774" cy="153732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3076079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076079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3076079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3076079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3076079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3076079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3076079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3076079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3076079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3076079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2926177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1441319" y="4732463"/>
            <a:ext cx="9827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１０個のうちの１個を分数で表すと</a:t>
            </a:r>
            <a:r>
              <a:rPr lang="en-US" altLang="ja-JP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lang="ja-JP" altLang="en-US" sz="5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/>
              <p:nvPr/>
            </p:nvSpPr>
            <p:spPr>
              <a:xfrm>
                <a:off x="10228538" y="2178600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ja-JP" altLang="en-US" sz="44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538" y="2178600"/>
                <a:ext cx="1638250" cy="13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47D76F-F35B-46F7-B16B-27F67383E1D4}"/>
              </a:ext>
            </a:extLst>
          </p:cNvPr>
          <p:cNvSpPr txBox="1"/>
          <p:nvPr/>
        </p:nvSpPr>
        <p:spPr>
          <a:xfrm>
            <a:off x="1235513" y="563161"/>
            <a:ext cx="100335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①分数は割合そのものを表している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12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857270" y="1671740"/>
            <a:ext cx="496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endParaRPr kumimoji="1" lang="en-US" altLang="ja-JP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F88E80-2720-460A-9093-9F3B57D64AE9}"/>
                  </a:ext>
                </a:extLst>
              </p:cNvPr>
              <p:cNvSpPr txBox="1"/>
              <p:nvPr/>
            </p:nvSpPr>
            <p:spPr>
              <a:xfrm>
                <a:off x="7389039" y="1430134"/>
                <a:ext cx="1484028" cy="1058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F88E80-2720-460A-9093-9F3B57D64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039" y="1430134"/>
                <a:ext cx="1484028" cy="1058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41C6720-F10C-4421-B888-DB4D981AC764}"/>
                  </a:ext>
                </a:extLst>
              </p:cNvPr>
              <p:cNvSpPr txBox="1"/>
              <p:nvPr/>
            </p:nvSpPr>
            <p:spPr>
              <a:xfrm>
                <a:off x="7389040" y="2707092"/>
                <a:ext cx="1484027" cy="1061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41C6720-F10C-4421-B888-DB4D981A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040" y="2707092"/>
                <a:ext cx="1484027" cy="1061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6625E9-F6A5-49DD-9F15-B5746C6B2ADA}"/>
                  </a:ext>
                </a:extLst>
              </p:cNvPr>
              <p:cNvSpPr txBox="1"/>
              <p:nvPr/>
            </p:nvSpPr>
            <p:spPr>
              <a:xfrm>
                <a:off x="7389039" y="4026230"/>
                <a:ext cx="1049312" cy="1057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6625E9-F6A5-49DD-9F15-B5746C6B2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039" y="4026230"/>
                <a:ext cx="1049312" cy="10579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9F1E922-B16F-4A4D-9DB8-CFAE6634D0A4}"/>
                  </a:ext>
                </a:extLst>
              </p:cNvPr>
              <p:cNvSpPr txBox="1"/>
              <p:nvPr/>
            </p:nvSpPr>
            <p:spPr>
              <a:xfrm>
                <a:off x="1514004" y="539473"/>
                <a:ext cx="9417963" cy="8341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全体を</m:t>
                    </m:r>
                  </m:oMath>
                </a14:m>
                <a:r>
                  <a:rPr lang="ja-JP" altLang="en-US" sz="4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表すお金が分母になります</a:t>
                </a:r>
                <a:endParaRPr kumimoji="1" lang="ja-JP" altLang="en-US" sz="480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9F1E922-B16F-4A4D-9DB8-CFAE6634D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004" y="539473"/>
                <a:ext cx="9417963" cy="834139"/>
              </a:xfrm>
              <a:prstGeom prst="rect">
                <a:avLst/>
              </a:prstGeom>
              <a:blipFill>
                <a:blip r:embed="rId5"/>
                <a:stretch>
                  <a:fillRect t="-14388" r="-1939" b="-3741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5A9024C-A205-0188-E9A9-C6B1ACFDDED1}"/>
                  </a:ext>
                </a:extLst>
              </p:cNvPr>
              <p:cNvSpPr txBox="1"/>
              <p:nvPr/>
            </p:nvSpPr>
            <p:spPr>
              <a:xfrm>
                <a:off x="7118105" y="5296670"/>
                <a:ext cx="1049312" cy="1066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5A9024C-A205-0188-E9A9-C6B1ACFD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105" y="5296670"/>
                <a:ext cx="1049312" cy="1066702"/>
              </a:xfrm>
              <a:prstGeom prst="rect">
                <a:avLst/>
              </a:prstGeom>
              <a:blipFill>
                <a:blip r:embed="rId6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9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3DEFC9-297A-46AD-A0D9-C930A78F5FCE}"/>
              </a:ext>
            </a:extLst>
          </p:cNvPr>
          <p:cNvSpPr txBox="1"/>
          <p:nvPr/>
        </p:nvSpPr>
        <p:spPr>
          <a:xfrm>
            <a:off x="1014748" y="1705591"/>
            <a:ext cx="885698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BECC14-6A16-4E3B-AEDB-42D97EAAAC48}"/>
              </a:ext>
            </a:extLst>
          </p:cNvPr>
          <p:cNvSpPr txBox="1"/>
          <p:nvPr/>
        </p:nvSpPr>
        <p:spPr>
          <a:xfrm>
            <a:off x="983999" y="2996951"/>
            <a:ext cx="10224002" cy="156966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全体となる？円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１なので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何倍したら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になるかを考え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D36A11-F114-4B9D-8F3A-DC9F13E2D819}"/>
              </a:ext>
            </a:extLst>
          </p:cNvPr>
          <p:cNvSpPr txBox="1"/>
          <p:nvPr/>
        </p:nvSpPr>
        <p:spPr>
          <a:xfrm>
            <a:off x="1402089" y="506564"/>
            <a:ext cx="93878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5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501021" y="1387745"/>
            <a:ext cx="411551" cy="458677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1413407" y="3985489"/>
            <a:ext cx="458677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325282" y="4046615"/>
            <a:ext cx="283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569210" y="2796356"/>
            <a:ext cx="2346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4952054" y="5372448"/>
            <a:ext cx="239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137665F-2E05-4D80-98D9-87B493A4656B}"/>
              </a:ext>
            </a:extLst>
          </p:cNvPr>
          <p:cNvSpPr/>
          <p:nvPr/>
        </p:nvSpPr>
        <p:spPr>
          <a:xfrm>
            <a:off x="6000186" y="3985489"/>
            <a:ext cx="458677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FDB090-D2B1-499F-B620-8F4BFA938D81}"/>
              </a:ext>
            </a:extLst>
          </p:cNvPr>
          <p:cNvSpPr txBox="1"/>
          <p:nvPr/>
        </p:nvSpPr>
        <p:spPr>
          <a:xfrm>
            <a:off x="1635779" y="506564"/>
            <a:ext cx="88569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3E9E21-BC39-42EB-9997-025A440D20DD}"/>
              </a:ext>
            </a:extLst>
          </p:cNvPr>
          <p:cNvSpPr txBox="1"/>
          <p:nvPr/>
        </p:nvSpPr>
        <p:spPr>
          <a:xfrm>
            <a:off x="1413407" y="1705591"/>
            <a:ext cx="885698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0E444F-0FCE-4998-B123-61C87B713F44}"/>
              </a:ext>
            </a:extLst>
          </p:cNvPr>
          <p:cNvSpPr txBox="1"/>
          <p:nvPr/>
        </p:nvSpPr>
        <p:spPr>
          <a:xfrm>
            <a:off x="6712439" y="2751753"/>
            <a:ext cx="4419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半分が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3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501021" y="1387745"/>
            <a:ext cx="411551" cy="458677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1413407" y="3985489"/>
            <a:ext cx="458677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325282" y="4046615"/>
            <a:ext cx="283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569210" y="2796356"/>
            <a:ext cx="2346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137665F-2E05-4D80-98D9-87B493A4656B}"/>
              </a:ext>
            </a:extLst>
          </p:cNvPr>
          <p:cNvSpPr/>
          <p:nvPr/>
        </p:nvSpPr>
        <p:spPr>
          <a:xfrm>
            <a:off x="6000186" y="3985489"/>
            <a:ext cx="458677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6CC9B9-A9DC-4C65-AE83-030C3F578246}"/>
              </a:ext>
            </a:extLst>
          </p:cNvPr>
          <p:cNvSpPr txBox="1"/>
          <p:nvPr/>
        </p:nvSpPr>
        <p:spPr>
          <a:xfrm>
            <a:off x="6712439" y="2751753"/>
            <a:ext cx="4419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半分が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FDB090-D2B1-499F-B620-8F4BFA938D81}"/>
              </a:ext>
            </a:extLst>
          </p:cNvPr>
          <p:cNvSpPr txBox="1"/>
          <p:nvPr/>
        </p:nvSpPr>
        <p:spPr>
          <a:xfrm>
            <a:off x="1635779" y="506564"/>
            <a:ext cx="88569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3E9E21-BC39-42EB-9997-025A440D20DD}"/>
              </a:ext>
            </a:extLst>
          </p:cNvPr>
          <p:cNvSpPr txBox="1"/>
          <p:nvPr/>
        </p:nvSpPr>
        <p:spPr>
          <a:xfrm>
            <a:off x="1413407" y="1705591"/>
            <a:ext cx="885698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A42324-90C4-4DC7-911F-A51A701405FB}"/>
              </a:ext>
            </a:extLst>
          </p:cNvPr>
          <p:cNvSpPr txBox="1"/>
          <p:nvPr/>
        </p:nvSpPr>
        <p:spPr>
          <a:xfrm>
            <a:off x="3128342" y="5452793"/>
            <a:ext cx="480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399DCC2-CEEA-48D4-B431-8EFBBFDCCA20}"/>
              </a:ext>
            </a:extLst>
          </p:cNvPr>
          <p:cNvSpPr txBox="1"/>
          <p:nvPr/>
        </p:nvSpPr>
        <p:spPr>
          <a:xfrm>
            <a:off x="8657391" y="5452793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1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3203564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809413" y="2079352"/>
            <a:ext cx="411551" cy="320356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978618" y="4084068"/>
            <a:ext cx="2352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892026" y="2753370"/>
            <a:ext cx="252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6061580" y="329302"/>
            <a:ext cx="302893" cy="959923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4975459" y="5390306"/>
            <a:ext cx="246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1E3CA0C-4068-4579-B949-DBFAEB933AFB}"/>
              </a:ext>
            </a:extLst>
          </p:cNvPr>
          <p:cNvSpPr/>
          <p:nvPr/>
        </p:nvSpPr>
        <p:spPr>
          <a:xfrm>
            <a:off x="4605518" y="3985489"/>
            <a:ext cx="3203564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0AE0AFA-A470-4FA7-B55A-C12181A46677}"/>
              </a:ext>
            </a:extLst>
          </p:cNvPr>
          <p:cNvSpPr/>
          <p:nvPr/>
        </p:nvSpPr>
        <p:spPr>
          <a:xfrm>
            <a:off x="7809082" y="3985489"/>
            <a:ext cx="3203564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DA1281-CC49-4E2F-B40A-D63F219F9640}"/>
              </a:ext>
            </a:extLst>
          </p:cNvPr>
          <p:cNvSpPr txBox="1"/>
          <p:nvPr/>
        </p:nvSpPr>
        <p:spPr>
          <a:xfrm>
            <a:off x="4975459" y="2778770"/>
            <a:ext cx="633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倍すれば良い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7D20127-BFC3-4034-AC52-FD99EF5AE597}"/>
              </a:ext>
            </a:extLst>
          </p:cNvPr>
          <p:cNvSpPr txBox="1"/>
          <p:nvPr/>
        </p:nvSpPr>
        <p:spPr>
          <a:xfrm>
            <a:off x="1413406" y="1705591"/>
            <a:ext cx="846791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3C065D-407B-4BC6-AFF0-6E9958A94F9E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2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3203564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809413" y="2079352"/>
            <a:ext cx="411551" cy="320356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978618" y="4084068"/>
            <a:ext cx="2352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892026" y="2753370"/>
            <a:ext cx="252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6061580" y="329302"/>
            <a:ext cx="302893" cy="959923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1E3CA0C-4068-4579-B949-DBFAEB933AFB}"/>
              </a:ext>
            </a:extLst>
          </p:cNvPr>
          <p:cNvSpPr/>
          <p:nvPr/>
        </p:nvSpPr>
        <p:spPr>
          <a:xfrm>
            <a:off x="4605518" y="3985489"/>
            <a:ext cx="3203564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0AE0AFA-A470-4FA7-B55A-C12181A46677}"/>
              </a:ext>
            </a:extLst>
          </p:cNvPr>
          <p:cNvSpPr/>
          <p:nvPr/>
        </p:nvSpPr>
        <p:spPr>
          <a:xfrm>
            <a:off x="7809082" y="3985489"/>
            <a:ext cx="3203564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DA1281-CC49-4E2F-B40A-D63F219F9640}"/>
              </a:ext>
            </a:extLst>
          </p:cNvPr>
          <p:cNvSpPr txBox="1"/>
          <p:nvPr/>
        </p:nvSpPr>
        <p:spPr>
          <a:xfrm>
            <a:off x="4975459" y="2778770"/>
            <a:ext cx="633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倍すれば良い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7D20127-BFC3-4034-AC52-FD99EF5AE597}"/>
              </a:ext>
            </a:extLst>
          </p:cNvPr>
          <p:cNvSpPr txBox="1"/>
          <p:nvPr/>
        </p:nvSpPr>
        <p:spPr>
          <a:xfrm>
            <a:off x="1413406" y="1705591"/>
            <a:ext cx="846791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3C065D-407B-4BC6-AFF0-6E9958A94F9E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CF60B2-FE7D-40C5-83DC-76E7C040C8E3}"/>
              </a:ext>
            </a:extLst>
          </p:cNvPr>
          <p:cNvSpPr txBox="1"/>
          <p:nvPr/>
        </p:nvSpPr>
        <p:spPr>
          <a:xfrm>
            <a:off x="3700026" y="5357824"/>
            <a:ext cx="442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4CE0BA-C8A2-49FC-9EB1-A10630180FF1}"/>
              </a:ext>
            </a:extLst>
          </p:cNvPr>
          <p:cNvSpPr txBox="1"/>
          <p:nvPr/>
        </p:nvSpPr>
        <p:spPr>
          <a:xfrm>
            <a:off x="8940800" y="5357824"/>
            <a:ext cx="22039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0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1835207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125235" y="2763531"/>
            <a:ext cx="411551" cy="183520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401954" y="4077821"/>
            <a:ext cx="213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192103" y="2694452"/>
            <a:ext cx="2537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4873014" y="5389850"/>
            <a:ext cx="2445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752497E-88D0-4341-AE6A-9739B1F52B17}"/>
              </a:ext>
            </a:extLst>
          </p:cNvPr>
          <p:cNvSpPr/>
          <p:nvPr/>
        </p:nvSpPr>
        <p:spPr>
          <a:xfrm>
            <a:off x="3236447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85D9B7F-0FAF-4F61-8929-5009874C9C8F}"/>
              </a:ext>
            </a:extLst>
          </p:cNvPr>
          <p:cNvSpPr/>
          <p:nvPr/>
        </p:nvSpPr>
        <p:spPr>
          <a:xfrm>
            <a:off x="5070940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AC16E7-7E27-42B3-96F4-FEC37E5A06B5}"/>
              </a:ext>
            </a:extLst>
          </p:cNvPr>
          <p:cNvSpPr/>
          <p:nvPr/>
        </p:nvSpPr>
        <p:spPr>
          <a:xfrm>
            <a:off x="6904719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ED3C5BB-F789-4392-B780-AE63DB541FA7}"/>
              </a:ext>
            </a:extLst>
          </p:cNvPr>
          <p:cNvSpPr/>
          <p:nvPr/>
        </p:nvSpPr>
        <p:spPr>
          <a:xfrm>
            <a:off x="8737784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768239-96A4-49B4-9CBF-86B8FFC4BEE0}"/>
              </a:ext>
            </a:extLst>
          </p:cNvPr>
          <p:cNvSpPr txBox="1"/>
          <p:nvPr/>
        </p:nvSpPr>
        <p:spPr>
          <a:xfrm>
            <a:off x="5070939" y="2722431"/>
            <a:ext cx="524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今度は５倍ですね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67D62A0-E6D6-4F10-8114-22684EC6FD45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D8A024A-B31F-4D12-A0C4-4AA3667D5D43}"/>
              </a:ext>
            </a:extLst>
          </p:cNvPr>
          <p:cNvSpPr txBox="1"/>
          <p:nvPr/>
        </p:nvSpPr>
        <p:spPr>
          <a:xfrm>
            <a:off x="1413406" y="1536806"/>
            <a:ext cx="846791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23138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1835207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125235" y="2763531"/>
            <a:ext cx="411551" cy="183520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192103" y="2694452"/>
            <a:ext cx="2537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752497E-88D0-4341-AE6A-9739B1F52B17}"/>
              </a:ext>
            </a:extLst>
          </p:cNvPr>
          <p:cNvSpPr/>
          <p:nvPr/>
        </p:nvSpPr>
        <p:spPr>
          <a:xfrm>
            <a:off x="3236447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85D9B7F-0FAF-4F61-8929-5009874C9C8F}"/>
              </a:ext>
            </a:extLst>
          </p:cNvPr>
          <p:cNvSpPr/>
          <p:nvPr/>
        </p:nvSpPr>
        <p:spPr>
          <a:xfrm>
            <a:off x="5070940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AC16E7-7E27-42B3-96F4-FEC37E5A06B5}"/>
              </a:ext>
            </a:extLst>
          </p:cNvPr>
          <p:cNvSpPr/>
          <p:nvPr/>
        </p:nvSpPr>
        <p:spPr>
          <a:xfrm>
            <a:off x="6904719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ED3C5BB-F789-4392-B780-AE63DB541FA7}"/>
              </a:ext>
            </a:extLst>
          </p:cNvPr>
          <p:cNvSpPr/>
          <p:nvPr/>
        </p:nvSpPr>
        <p:spPr>
          <a:xfrm>
            <a:off x="8737784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768239-96A4-49B4-9CBF-86B8FFC4BEE0}"/>
              </a:ext>
            </a:extLst>
          </p:cNvPr>
          <p:cNvSpPr txBox="1"/>
          <p:nvPr/>
        </p:nvSpPr>
        <p:spPr>
          <a:xfrm>
            <a:off x="5070939" y="2722431"/>
            <a:ext cx="524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今度は５倍ですね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67D62A0-E6D6-4F10-8114-22684EC6FD45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CE0E96-464F-4510-A2DC-C8B473809F13}"/>
              </a:ext>
            </a:extLst>
          </p:cNvPr>
          <p:cNvSpPr txBox="1"/>
          <p:nvPr/>
        </p:nvSpPr>
        <p:spPr>
          <a:xfrm>
            <a:off x="3623735" y="5389850"/>
            <a:ext cx="451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E1063E-DFC6-45B5-9FD3-B68818A21585}"/>
              </a:ext>
            </a:extLst>
          </p:cNvPr>
          <p:cNvSpPr txBox="1"/>
          <p:nvPr/>
        </p:nvSpPr>
        <p:spPr>
          <a:xfrm>
            <a:off x="8619066" y="5389850"/>
            <a:ext cx="27855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2D0B6D-EE20-49BD-BFB1-3E7FD6C41986}"/>
              </a:ext>
            </a:extLst>
          </p:cNvPr>
          <p:cNvSpPr txBox="1"/>
          <p:nvPr/>
        </p:nvSpPr>
        <p:spPr>
          <a:xfrm>
            <a:off x="1413406" y="1536806"/>
            <a:ext cx="846791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F5548A-BF2D-4D8B-991E-1A8FE090E102}"/>
              </a:ext>
            </a:extLst>
          </p:cNvPr>
          <p:cNvSpPr txBox="1"/>
          <p:nvPr/>
        </p:nvSpPr>
        <p:spPr>
          <a:xfrm>
            <a:off x="1401954" y="4077821"/>
            <a:ext cx="213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</p:spTree>
    <p:extLst>
      <p:ext uri="{BB962C8B-B14F-4D97-AF65-F5344CB8AC3E}">
        <p14:creationId xmlns:p14="http://schemas.microsoft.com/office/powerpoint/2010/main" val="32607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2289166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352215" y="2536552"/>
            <a:ext cx="411551" cy="228916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686953" y="4020543"/>
            <a:ext cx="1925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413406" y="2694452"/>
            <a:ext cx="2378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22755" y="568127"/>
            <a:ext cx="319849" cy="913854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4829037" y="5365980"/>
            <a:ext cx="2329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6796BA2-1E67-4380-9953-18B9E6BBA9F7}"/>
              </a:ext>
            </a:extLst>
          </p:cNvPr>
          <p:cNvSpPr/>
          <p:nvPr/>
        </p:nvSpPr>
        <p:spPr>
          <a:xfrm>
            <a:off x="3684454" y="3985489"/>
            <a:ext cx="2289166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BF30846-5245-4CE9-B434-09617E1C815C}"/>
              </a:ext>
            </a:extLst>
          </p:cNvPr>
          <p:cNvSpPr/>
          <p:nvPr/>
        </p:nvSpPr>
        <p:spPr>
          <a:xfrm>
            <a:off x="5973620" y="3985489"/>
            <a:ext cx="2289166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8F563DF-D831-4A37-A43D-907261E6FD6D}"/>
              </a:ext>
            </a:extLst>
          </p:cNvPr>
          <p:cNvSpPr/>
          <p:nvPr/>
        </p:nvSpPr>
        <p:spPr>
          <a:xfrm>
            <a:off x="8262786" y="3985489"/>
            <a:ext cx="2289166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B4824A-BEBA-4213-8CF6-284E49C46885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第４問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13DBED-8127-4D5E-B8ED-53DAE45EC405}"/>
              </a:ext>
            </a:extLst>
          </p:cNvPr>
          <p:cNvSpPr txBox="1"/>
          <p:nvPr/>
        </p:nvSpPr>
        <p:spPr>
          <a:xfrm>
            <a:off x="1413406" y="1560280"/>
            <a:ext cx="8001527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A818AB-AF3F-408A-8626-9D31CE071ABC}"/>
              </a:ext>
            </a:extLst>
          </p:cNvPr>
          <p:cNvSpPr txBox="1"/>
          <p:nvPr/>
        </p:nvSpPr>
        <p:spPr>
          <a:xfrm>
            <a:off x="4829037" y="2722193"/>
            <a:ext cx="619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倍すれば良いですね</a:t>
            </a:r>
          </a:p>
        </p:txBody>
      </p:sp>
    </p:spTree>
    <p:extLst>
      <p:ext uri="{BB962C8B-B14F-4D97-AF65-F5344CB8AC3E}">
        <p14:creationId xmlns:p14="http://schemas.microsoft.com/office/powerpoint/2010/main" val="6497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2289166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352215" y="2536552"/>
            <a:ext cx="411551" cy="228916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686953" y="4020543"/>
            <a:ext cx="1925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22755" y="568127"/>
            <a:ext cx="319849" cy="913854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6796BA2-1E67-4380-9953-18B9E6BBA9F7}"/>
              </a:ext>
            </a:extLst>
          </p:cNvPr>
          <p:cNvSpPr/>
          <p:nvPr/>
        </p:nvSpPr>
        <p:spPr>
          <a:xfrm>
            <a:off x="3684454" y="3985489"/>
            <a:ext cx="2289166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BF30846-5245-4CE9-B434-09617E1C815C}"/>
              </a:ext>
            </a:extLst>
          </p:cNvPr>
          <p:cNvSpPr/>
          <p:nvPr/>
        </p:nvSpPr>
        <p:spPr>
          <a:xfrm>
            <a:off x="5973620" y="3985489"/>
            <a:ext cx="2289166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8F563DF-D831-4A37-A43D-907261E6FD6D}"/>
              </a:ext>
            </a:extLst>
          </p:cNvPr>
          <p:cNvSpPr/>
          <p:nvPr/>
        </p:nvSpPr>
        <p:spPr>
          <a:xfrm>
            <a:off x="8262786" y="3985489"/>
            <a:ext cx="2289166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1DFF2A-2A11-4C00-994E-7463757B82B6}"/>
              </a:ext>
            </a:extLst>
          </p:cNvPr>
          <p:cNvSpPr txBox="1"/>
          <p:nvPr/>
        </p:nvSpPr>
        <p:spPr>
          <a:xfrm>
            <a:off x="3968765" y="5527803"/>
            <a:ext cx="425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608FA2F-9874-426F-9AE9-313F5B527172}"/>
              </a:ext>
            </a:extLst>
          </p:cNvPr>
          <p:cNvSpPr txBox="1"/>
          <p:nvPr/>
        </p:nvSpPr>
        <p:spPr>
          <a:xfrm>
            <a:off x="8398254" y="5527803"/>
            <a:ext cx="22891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C3A44E4-5A45-4D85-8D47-208CBD0D252B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第４問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6EF784-48F6-4EB5-9D46-EBA69B6F3C76}"/>
              </a:ext>
            </a:extLst>
          </p:cNvPr>
          <p:cNvSpPr txBox="1"/>
          <p:nvPr/>
        </p:nvSpPr>
        <p:spPr>
          <a:xfrm>
            <a:off x="1413406" y="1560280"/>
            <a:ext cx="8001527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41D76D-8129-4FCB-8F29-809D013D024B}"/>
              </a:ext>
            </a:extLst>
          </p:cNvPr>
          <p:cNvSpPr txBox="1"/>
          <p:nvPr/>
        </p:nvSpPr>
        <p:spPr>
          <a:xfrm>
            <a:off x="1413406" y="2694452"/>
            <a:ext cx="2378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E9D7D4-F4A4-4A60-A01D-F78512FB1D58}"/>
              </a:ext>
            </a:extLst>
          </p:cNvPr>
          <p:cNvSpPr txBox="1"/>
          <p:nvPr/>
        </p:nvSpPr>
        <p:spPr>
          <a:xfrm>
            <a:off x="4829037" y="2722193"/>
            <a:ext cx="619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倍すれば良いですね</a:t>
            </a:r>
          </a:p>
        </p:txBody>
      </p:sp>
    </p:spTree>
    <p:extLst>
      <p:ext uri="{BB962C8B-B14F-4D97-AF65-F5344CB8AC3E}">
        <p14:creationId xmlns:p14="http://schemas.microsoft.com/office/powerpoint/2010/main" val="3925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40" y="1873665"/>
            <a:ext cx="841791" cy="8417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96568F7-E056-436B-AA7F-6757BC01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4" y="4454055"/>
            <a:ext cx="725774" cy="153732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3076079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3076079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3076079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3076079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3076079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3076079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3076079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3076079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3076079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3076079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675877" y="2926177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1441319" y="4732463"/>
            <a:ext cx="9827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１０個のうちの３個を分数で表すと</a:t>
            </a:r>
            <a:r>
              <a:rPr lang="en-US" altLang="ja-JP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lang="ja-JP" altLang="en-US" sz="5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/>
              <p:nvPr/>
            </p:nvSpPr>
            <p:spPr>
              <a:xfrm>
                <a:off x="10228538" y="2178600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538" y="2178600"/>
                <a:ext cx="1638250" cy="13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07" y="1873665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03" y="1873665"/>
            <a:ext cx="841791" cy="841791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842ACAF-197E-4F67-8E9A-5BE2CC64DC4C}"/>
              </a:ext>
            </a:extLst>
          </p:cNvPr>
          <p:cNvSpPr txBox="1"/>
          <p:nvPr/>
        </p:nvSpPr>
        <p:spPr>
          <a:xfrm>
            <a:off x="1441319" y="543039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分数は割合そのものを表している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749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3DEFC9-297A-46AD-A0D9-C930A78F5FCE}"/>
              </a:ext>
            </a:extLst>
          </p:cNvPr>
          <p:cNvSpPr txBox="1"/>
          <p:nvPr/>
        </p:nvSpPr>
        <p:spPr>
          <a:xfrm>
            <a:off x="1663387" y="1705591"/>
            <a:ext cx="832728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BECC14-6A16-4E3B-AEDB-42D97EAAAC48}"/>
              </a:ext>
            </a:extLst>
          </p:cNvPr>
          <p:cNvSpPr txBox="1"/>
          <p:nvPr/>
        </p:nvSpPr>
        <p:spPr>
          <a:xfrm>
            <a:off x="1632638" y="2996951"/>
            <a:ext cx="9153895" cy="156966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を求めるには　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いくらになるかを考えます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D36A11-F114-4B9D-8F3A-DC9F13E2D819}"/>
              </a:ext>
            </a:extLst>
          </p:cNvPr>
          <p:cNvSpPr txBox="1"/>
          <p:nvPr/>
        </p:nvSpPr>
        <p:spPr>
          <a:xfrm>
            <a:off x="1422400" y="506564"/>
            <a:ext cx="936413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0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4424553" y="464211"/>
            <a:ext cx="411551" cy="643384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401042" y="4058369"/>
            <a:ext cx="2342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995833" y="2755837"/>
            <a:ext cx="285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4162733" y="5540442"/>
            <a:ext cx="322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83DB4C-48A3-44E8-8887-5FE362CBCDB1}"/>
              </a:ext>
            </a:extLst>
          </p:cNvPr>
          <p:cNvSpPr txBox="1"/>
          <p:nvPr/>
        </p:nvSpPr>
        <p:spPr>
          <a:xfrm>
            <a:off x="6923920" y="2671832"/>
            <a:ext cx="445500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700÷7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A9AB691-522D-4897-8C02-B116DE80702C}"/>
              </a:ext>
            </a:extLst>
          </p:cNvPr>
          <p:cNvSpPr txBox="1"/>
          <p:nvPr/>
        </p:nvSpPr>
        <p:spPr>
          <a:xfrm>
            <a:off x="1663387" y="1705591"/>
            <a:ext cx="837808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782F0D0-E713-497A-9267-4AE4FA7C2C6E}"/>
              </a:ext>
            </a:extLst>
          </p:cNvPr>
          <p:cNvSpPr txBox="1"/>
          <p:nvPr/>
        </p:nvSpPr>
        <p:spPr>
          <a:xfrm>
            <a:off x="1635779" y="506564"/>
            <a:ext cx="88569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4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44" grpId="0" animBg="1"/>
      <p:bldP spid="45" grpId="0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4424553" y="464211"/>
            <a:ext cx="411551" cy="643384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401042" y="4058369"/>
            <a:ext cx="2342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995833" y="2755837"/>
            <a:ext cx="285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83DB4C-48A3-44E8-8887-5FE362CBCDB1}"/>
              </a:ext>
            </a:extLst>
          </p:cNvPr>
          <p:cNvSpPr txBox="1"/>
          <p:nvPr/>
        </p:nvSpPr>
        <p:spPr>
          <a:xfrm>
            <a:off x="6923920" y="2671832"/>
            <a:ext cx="445500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700÷7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A9AB691-522D-4897-8C02-B116DE80702C}"/>
              </a:ext>
            </a:extLst>
          </p:cNvPr>
          <p:cNvSpPr txBox="1"/>
          <p:nvPr/>
        </p:nvSpPr>
        <p:spPr>
          <a:xfrm>
            <a:off x="1663387" y="1705591"/>
            <a:ext cx="837808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782F0D0-E713-497A-9267-4AE4FA7C2C6E}"/>
              </a:ext>
            </a:extLst>
          </p:cNvPr>
          <p:cNvSpPr txBox="1"/>
          <p:nvPr/>
        </p:nvSpPr>
        <p:spPr>
          <a:xfrm>
            <a:off x="1635779" y="506564"/>
            <a:ext cx="88569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762D650-1870-44E0-A090-0D77FA7D3529}"/>
              </a:ext>
            </a:extLst>
          </p:cNvPr>
          <p:cNvSpPr txBox="1"/>
          <p:nvPr/>
        </p:nvSpPr>
        <p:spPr>
          <a:xfrm>
            <a:off x="2995833" y="5496477"/>
            <a:ext cx="483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全体は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6161A6E-945C-4265-8AA3-B7F49F420483}"/>
              </a:ext>
            </a:extLst>
          </p:cNvPr>
          <p:cNvSpPr txBox="1"/>
          <p:nvPr/>
        </p:nvSpPr>
        <p:spPr>
          <a:xfrm>
            <a:off x="8403027" y="5527803"/>
            <a:ext cx="25817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6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582296" y="2306471"/>
            <a:ext cx="411551" cy="274932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863618" y="4044461"/>
            <a:ext cx="1925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413407" y="2786462"/>
            <a:ext cx="274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4417039" y="5389848"/>
            <a:ext cx="3166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8AED37-D795-4609-9465-5E17E868CBEB}"/>
              </a:ext>
            </a:extLst>
          </p:cNvPr>
          <p:cNvSpPr txBox="1"/>
          <p:nvPr/>
        </p:nvSpPr>
        <p:spPr>
          <a:xfrm>
            <a:off x="4674727" y="2822332"/>
            <a:ext cx="670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2161E6-9FA7-4F32-A201-A4146581EF02}"/>
              </a:ext>
            </a:extLst>
          </p:cNvPr>
          <p:cNvSpPr txBox="1"/>
          <p:nvPr/>
        </p:nvSpPr>
        <p:spPr>
          <a:xfrm>
            <a:off x="1663387" y="1517897"/>
            <a:ext cx="8030521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2A0792-5ABE-4BD4-946D-05C6987ACD75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2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582296" y="2306471"/>
            <a:ext cx="411551" cy="274932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863618" y="4044461"/>
            <a:ext cx="1925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413407" y="2786462"/>
            <a:ext cx="274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8AED37-D795-4609-9465-5E17E868CBEB}"/>
              </a:ext>
            </a:extLst>
          </p:cNvPr>
          <p:cNvSpPr txBox="1"/>
          <p:nvPr/>
        </p:nvSpPr>
        <p:spPr>
          <a:xfrm>
            <a:off x="4674727" y="2822332"/>
            <a:ext cx="670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10AC6C2-EF9E-43B2-8AB8-1BE6A9229334}"/>
              </a:ext>
            </a:extLst>
          </p:cNvPr>
          <p:cNvSpPr txBox="1"/>
          <p:nvPr/>
        </p:nvSpPr>
        <p:spPr>
          <a:xfrm>
            <a:off x="3701069" y="5411574"/>
            <a:ext cx="442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全体は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836971-B6CA-447E-B58A-8EE13C2EA487}"/>
              </a:ext>
            </a:extLst>
          </p:cNvPr>
          <p:cNvSpPr txBox="1"/>
          <p:nvPr/>
        </p:nvSpPr>
        <p:spPr>
          <a:xfrm>
            <a:off x="8525490" y="5411574"/>
            <a:ext cx="23368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0798FC-E046-48BA-B303-BEA446B719F5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ABC7C8B-4F4F-4CE2-AE93-109004B9460B}"/>
              </a:ext>
            </a:extLst>
          </p:cNvPr>
          <p:cNvSpPr txBox="1"/>
          <p:nvPr/>
        </p:nvSpPr>
        <p:spPr>
          <a:xfrm>
            <a:off x="1663387" y="1517897"/>
            <a:ext cx="8030521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20465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3203564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4405469" y="483295"/>
            <a:ext cx="411551" cy="63956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3212443" y="2633631"/>
            <a:ext cx="242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6061580" y="329302"/>
            <a:ext cx="302893" cy="959923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5096933" y="5517617"/>
            <a:ext cx="236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1E3CA0C-4068-4579-B949-DBFAEB933AFB}"/>
              </a:ext>
            </a:extLst>
          </p:cNvPr>
          <p:cNvSpPr/>
          <p:nvPr/>
        </p:nvSpPr>
        <p:spPr>
          <a:xfrm>
            <a:off x="4605518" y="3985489"/>
            <a:ext cx="3203564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0AE0AFA-A470-4FA7-B55A-C12181A46677}"/>
              </a:ext>
            </a:extLst>
          </p:cNvPr>
          <p:cNvSpPr/>
          <p:nvPr/>
        </p:nvSpPr>
        <p:spPr>
          <a:xfrm>
            <a:off x="7809082" y="3985489"/>
            <a:ext cx="3203564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535672" y="4057477"/>
            <a:ext cx="244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2FE50D-7FEA-40AA-9C49-8C6B709F378B}"/>
              </a:ext>
            </a:extLst>
          </p:cNvPr>
          <p:cNvSpPr txBox="1"/>
          <p:nvPr/>
        </p:nvSpPr>
        <p:spPr>
          <a:xfrm>
            <a:off x="7046608" y="2579455"/>
            <a:ext cx="485558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つ分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倍して全体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95B1D2-D08B-4008-84F6-1524030AE5FC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59CC59-E788-4AE8-867D-986BE4BACF50}"/>
              </a:ext>
            </a:extLst>
          </p:cNvPr>
          <p:cNvSpPr txBox="1"/>
          <p:nvPr/>
        </p:nvSpPr>
        <p:spPr>
          <a:xfrm>
            <a:off x="1663387" y="1503073"/>
            <a:ext cx="853646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円の時は</a:t>
            </a:r>
          </a:p>
        </p:txBody>
      </p:sp>
    </p:spTree>
    <p:extLst>
      <p:ext uri="{BB962C8B-B14F-4D97-AF65-F5344CB8AC3E}">
        <p14:creationId xmlns:p14="http://schemas.microsoft.com/office/powerpoint/2010/main" val="41944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3203564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4405469" y="483295"/>
            <a:ext cx="411551" cy="63956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3212443" y="2633631"/>
            <a:ext cx="242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6061580" y="329302"/>
            <a:ext cx="302893" cy="959923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1E3CA0C-4068-4579-B949-DBFAEB933AFB}"/>
              </a:ext>
            </a:extLst>
          </p:cNvPr>
          <p:cNvSpPr/>
          <p:nvPr/>
        </p:nvSpPr>
        <p:spPr>
          <a:xfrm>
            <a:off x="4605518" y="3985489"/>
            <a:ext cx="3203564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0AE0AFA-A470-4FA7-B55A-C12181A46677}"/>
              </a:ext>
            </a:extLst>
          </p:cNvPr>
          <p:cNvSpPr/>
          <p:nvPr/>
        </p:nvSpPr>
        <p:spPr>
          <a:xfrm>
            <a:off x="7809082" y="3985489"/>
            <a:ext cx="3203564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535672" y="4057477"/>
            <a:ext cx="244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2FE50D-7FEA-40AA-9C49-8C6B709F378B}"/>
              </a:ext>
            </a:extLst>
          </p:cNvPr>
          <p:cNvSpPr txBox="1"/>
          <p:nvPr/>
        </p:nvSpPr>
        <p:spPr>
          <a:xfrm>
            <a:off x="7046608" y="2579455"/>
            <a:ext cx="485558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つ分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倍して全体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95B1D2-D08B-4008-84F6-1524030AE5FC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59CC59-E788-4AE8-867D-986BE4BACF50}"/>
              </a:ext>
            </a:extLst>
          </p:cNvPr>
          <p:cNvSpPr txBox="1"/>
          <p:nvPr/>
        </p:nvSpPr>
        <p:spPr>
          <a:xfrm>
            <a:off x="1663387" y="1503073"/>
            <a:ext cx="853646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円の時は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6C779E-EF7C-45BC-8DFC-14DE2C2E0F7F}"/>
              </a:ext>
            </a:extLst>
          </p:cNvPr>
          <p:cNvSpPr txBox="1"/>
          <p:nvPr/>
        </p:nvSpPr>
        <p:spPr>
          <a:xfrm>
            <a:off x="4425256" y="5481647"/>
            <a:ext cx="401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7959EC-7AA5-40F8-942A-FB668FE12A6A}"/>
              </a:ext>
            </a:extLst>
          </p:cNvPr>
          <p:cNvSpPr txBox="1"/>
          <p:nvPr/>
        </p:nvSpPr>
        <p:spPr>
          <a:xfrm>
            <a:off x="8849898" y="5478158"/>
            <a:ext cx="21627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0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2289166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4608144" y="280621"/>
            <a:ext cx="411551" cy="680102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3636099" y="2598351"/>
            <a:ext cx="245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786643" y="604239"/>
            <a:ext cx="343719" cy="909018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4813919" y="5386361"/>
            <a:ext cx="239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6796BA2-1E67-4380-9953-18B9E6BBA9F7}"/>
              </a:ext>
            </a:extLst>
          </p:cNvPr>
          <p:cNvSpPr/>
          <p:nvPr/>
        </p:nvSpPr>
        <p:spPr>
          <a:xfrm>
            <a:off x="3636099" y="3985489"/>
            <a:ext cx="2289166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BF30846-5245-4CE9-B434-09617E1C815C}"/>
              </a:ext>
            </a:extLst>
          </p:cNvPr>
          <p:cNvSpPr/>
          <p:nvPr/>
        </p:nvSpPr>
        <p:spPr>
          <a:xfrm>
            <a:off x="5925265" y="3985489"/>
            <a:ext cx="2289166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8F563DF-D831-4A37-A43D-907261E6FD6D}"/>
              </a:ext>
            </a:extLst>
          </p:cNvPr>
          <p:cNvSpPr/>
          <p:nvPr/>
        </p:nvSpPr>
        <p:spPr>
          <a:xfrm>
            <a:off x="8214431" y="3985489"/>
            <a:ext cx="2289166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872898" y="4044460"/>
            <a:ext cx="1925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FF7DB5-B2AF-4069-BFBD-668558B116BB}"/>
              </a:ext>
            </a:extLst>
          </p:cNvPr>
          <p:cNvSpPr txBox="1"/>
          <p:nvPr/>
        </p:nvSpPr>
        <p:spPr>
          <a:xfrm>
            <a:off x="6620933" y="2439483"/>
            <a:ext cx="504584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で割って１つ分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倍して全体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EBDAA4C-3963-4F25-AA8B-519621F78DB8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第４問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DE72C9E-ACF0-4FDC-99A2-0772E7EED236}"/>
              </a:ext>
            </a:extLst>
          </p:cNvPr>
          <p:cNvSpPr txBox="1"/>
          <p:nvPr/>
        </p:nvSpPr>
        <p:spPr>
          <a:xfrm>
            <a:off x="1663387" y="1503073"/>
            <a:ext cx="88402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円である時</a:t>
            </a:r>
          </a:p>
        </p:txBody>
      </p:sp>
    </p:spTree>
    <p:extLst>
      <p:ext uri="{BB962C8B-B14F-4D97-AF65-F5344CB8AC3E}">
        <p14:creationId xmlns:p14="http://schemas.microsoft.com/office/powerpoint/2010/main" val="41355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2289166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4608144" y="280621"/>
            <a:ext cx="411551" cy="680102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3636099" y="2598351"/>
            <a:ext cx="245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786643" y="604239"/>
            <a:ext cx="343719" cy="909018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6796BA2-1E67-4380-9953-18B9E6BBA9F7}"/>
              </a:ext>
            </a:extLst>
          </p:cNvPr>
          <p:cNvSpPr/>
          <p:nvPr/>
        </p:nvSpPr>
        <p:spPr>
          <a:xfrm>
            <a:off x="3636099" y="3985489"/>
            <a:ext cx="2289166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BF30846-5245-4CE9-B434-09617E1C815C}"/>
              </a:ext>
            </a:extLst>
          </p:cNvPr>
          <p:cNvSpPr/>
          <p:nvPr/>
        </p:nvSpPr>
        <p:spPr>
          <a:xfrm>
            <a:off x="5925265" y="3985489"/>
            <a:ext cx="2289166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8F563DF-D831-4A37-A43D-907261E6FD6D}"/>
              </a:ext>
            </a:extLst>
          </p:cNvPr>
          <p:cNvSpPr/>
          <p:nvPr/>
        </p:nvSpPr>
        <p:spPr>
          <a:xfrm>
            <a:off x="8214431" y="3985489"/>
            <a:ext cx="2289166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872898" y="4044460"/>
            <a:ext cx="1925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FF7DB5-B2AF-4069-BFBD-668558B116BB}"/>
              </a:ext>
            </a:extLst>
          </p:cNvPr>
          <p:cNvSpPr txBox="1"/>
          <p:nvPr/>
        </p:nvSpPr>
        <p:spPr>
          <a:xfrm>
            <a:off x="6620933" y="2439483"/>
            <a:ext cx="504584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で割って１つ分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倍して全体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EBDAA4C-3963-4F25-AA8B-519621F78DB8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第４問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DE72C9E-ACF0-4FDC-99A2-0772E7EED236}"/>
              </a:ext>
            </a:extLst>
          </p:cNvPr>
          <p:cNvSpPr txBox="1"/>
          <p:nvPr/>
        </p:nvSpPr>
        <p:spPr>
          <a:xfrm>
            <a:off x="1663387" y="1503073"/>
            <a:ext cx="88402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円である時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8F2BDE-7981-4273-A4A1-923E8EB06C69}"/>
              </a:ext>
            </a:extLst>
          </p:cNvPr>
          <p:cNvSpPr txBox="1"/>
          <p:nvPr/>
        </p:nvSpPr>
        <p:spPr>
          <a:xfrm>
            <a:off x="8637020" y="5392018"/>
            <a:ext cx="18665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C20D70-6BE8-467A-9D96-153A990F66EE}"/>
              </a:ext>
            </a:extLst>
          </p:cNvPr>
          <p:cNvSpPr txBox="1"/>
          <p:nvPr/>
        </p:nvSpPr>
        <p:spPr>
          <a:xfrm>
            <a:off x="4384645" y="5389850"/>
            <a:ext cx="3422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0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1835207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036399" y="1852367"/>
            <a:ext cx="411551" cy="3657534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053903" y="2782960"/>
            <a:ext cx="236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4906881" y="5371354"/>
            <a:ext cx="237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752497E-88D0-4341-AE6A-9739B1F52B17}"/>
              </a:ext>
            </a:extLst>
          </p:cNvPr>
          <p:cNvSpPr/>
          <p:nvPr/>
        </p:nvSpPr>
        <p:spPr>
          <a:xfrm>
            <a:off x="3236447" y="3985489"/>
            <a:ext cx="1835207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85D9B7F-0FAF-4F61-8929-5009874C9C8F}"/>
              </a:ext>
            </a:extLst>
          </p:cNvPr>
          <p:cNvSpPr/>
          <p:nvPr/>
        </p:nvSpPr>
        <p:spPr>
          <a:xfrm>
            <a:off x="5070940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AC16E7-7E27-42B3-96F4-FEC37E5A06B5}"/>
              </a:ext>
            </a:extLst>
          </p:cNvPr>
          <p:cNvSpPr/>
          <p:nvPr/>
        </p:nvSpPr>
        <p:spPr>
          <a:xfrm>
            <a:off x="6904719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ED3C5BB-F789-4392-B780-AE63DB541FA7}"/>
              </a:ext>
            </a:extLst>
          </p:cNvPr>
          <p:cNvSpPr/>
          <p:nvPr/>
        </p:nvSpPr>
        <p:spPr>
          <a:xfrm>
            <a:off x="8737784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156417" y="4041617"/>
            <a:ext cx="243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B3229C-9B57-4482-811C-433D71B11950}"/>
              </a:ext>
            </a:extLst>
          </p:cNvPr>
          <p:cNvSpPr txBox="1"/>
          <p:nvPr/>
        </p:nvSpPr>
        <p:spPr>
          <a:xfrm>
            <a:off x="5738583" y="2439006"/>
            <a:ext cx="506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２で割ってから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５をかければ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4D14048-5297-4621-8363-A12E984CD08F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第５問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40290B-D9F4-48D4-879F-03C648B1D2BA}"/>
              </a:ext>
            </a:extLst>
          </p:cNvPr>
          <p:cNvSpPr txBox="1"/>
          <p:nvPr/>
        </p:nvSpPr>
        <p:spPr>
          <a:xfrm>
            <a:off x="1663387" y="1503073"/>
            <a:ext cx="917394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円である時</a:t>
            </a:r>
          </a:p>
        </p:txBody>
      </p:sp>
    </p:spTree>
    <p:extLst>
      <p:ext uri="{BB962C8B-B14F-4D97-AF65-F5344CB8AC3E}">
        <p14:creationId xmlns:p14="http://schemas.microsoft.com/office/powerpoint/2010/main" val="310293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D0483FB-A2D1-4312-AAEB-FBE30AFC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18" y="1873665"/>
            <a:ext cx="841791" cy="841791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1873665"/>
            <a:ext cx="841791" cy="841791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5EB5B3C-F5E5-44D2-AF52-E777A8DC4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03" y="1873665"/>
            <a:ext cx="841791" cy="841791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434E2B-D4CF-4452-AD01-DB18C7C15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33" y="1873665"/>
            <a:ext cx="841791" cy="8417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96568F7-E056-436B-AA7F-6757BC01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10" y="4338240"/>
            <a:ext cx="771842" cy="163490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3076079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3076079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3076079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34" y="3076079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3076079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3076079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70" y="3076079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1" y="3076079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52" y="3076079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43" y="3076079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1335444" y="2926177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2674816" y="4432416"/>
            <a:ext cx="6052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１０個のうちの４個を</a:t>
            </a:r>
            <a:endParaRPr lang="en-US" altLang="ja-JP" sz="5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分数で表すと</a:t>
            </a:r>
            <a:r>
              <a:rPr lang="en-US" altLang="ja-JP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lang="ja-JP" altLang="en-US" sz="5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42CA06F-669F-42C4-9DC4-E266B84E07BA}"/>
                  </a:ext>
                </a:extLst>
              </p:cNvPr>
              <p:cNvSpPr txBox="1"/>
              <p:nvPr/>
            </p:nvSpPr>
            <p:spPr>
              <a:xfrm>
                <a:off x="8786658" y="4432416"/>
                <a:ext cx="839950" cy="1309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40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440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42CA06F-669F-42C4-9DC4-E266B84E0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58" y="4432416"/>
                <a:ext cx="839950" cy="1309269"/>
              </a:xfrm>
              <a:prstGeom prst="rect">
                <a:avLst/>
              </a:prstGeom>
              <a:blipFill>
                <a:blip r:embed="rId4"/>
                <a:stretch>
                  <a:fillRect r="-33333" b="-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2A0BB1C-7CE2-4433-B2A3-21FC448AC2A1}"/>
                  </a:ext>
                </a:extLst>
              </p:cNvPr>
              <p:cNvSpPr txBox="1"/>
              <p:nvPr/>
            </p:nvSpPr>
            <p:spPr>
              <a:xfrm>
                <a:off x="9917104" y="4452261"/>
                <a:ext cx="1421843" cy="1318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40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440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2A0BB1C-7CE2-4433-B2A3-21FC448AC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104" y="4452261"/>
                <a:ext cx="1421843" cy="1318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BFEC36-C004-C676-B924-7436D2284011}"/>
              </a:ext>
            </a:extLst>
          </p:cNvPr>
          <p:cNvSpPr txBox="1"/>
          <p:nvPr/>
        </p:nvSpPr>
        <p:spPr>
          <a:xfrm>
            <a:off x="1441319" y="543039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分数は割合そのものを表している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937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1835207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036399" y="1852367"/>
            <a:ext cx="411551" cy="3657534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053903" y="2782960"/>
            <a:ext cx="236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752497E-88D0-4341-AE6A-9739B1F52B17}"/>
              </a:ext>
            </a:extLst>
          </p:cNvPr>
          <p:cNvSpPr/>
          <p:nvPr/>
        </p:nvSpPr>
        <p:spPr>
          <a:xfrm>
            <a:off x="3236447" y="3985489"/>
            <a:ext cx="1835207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85D9B7F-0FAF-4F61-8929-5009874C9C8F}"/>
              </a:ext>
            </a:extLst>
          </p:cNvPr>
          <p:cNvSpPr/>
          <p:nvPr/>
        </p:nvSpPr>
        <p:spPr>
          <a:xfrm>
            <a:off x="5070940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AC16E7-7E27-42B3-96F4-FEC37E5A06B5}"/>
              </a:ext>
            </a:extLst>
          </p:cNvPr>
          <p:cNvSpPr/>
          <p:nvPr/>
        </p:nvSpPr>
        <p:spPr>
          <a:xfrm>
            <a:off x="6904719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ED3C5BB-F789-4392-B780-AE63DB541FA7}"/>
              </a:ext>
            </a:extLst>
          </p:cNvPr>
          <p:cNvSpPr/>
          <p:nvPr/>
        </p:nvSpPr>
        <p:spPr>
          <a:xfrm>
            <a:off x="8737784" y="3985489"/>
            <a:ext cx="1835207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156417" y="4041617"/>
            <a:ext cx="243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B3229C-9B57-4482-811C-433D71B11950}"/>
              </a:ext>
            </a:extLst>
          </p:cNvPr>
          <p:cNvSpPr txBox="1"/>
          <p:nvPr/>
        </p:nvSpPr>
        <p:spPr>
          <a:xfrm>
            <a:off x="5738583" y="2439006"/>
            <a:ext cx="506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２で割ってから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５をかければ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4D14048-5297-4621-8363-A12E984CD08F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第５問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40290B-D9F4-48D4-879F-03C648B1D2BA}"/>
              </a:ext>
            </a:extLst>
          </p:cNvPr>
          <p:cNvSpPr txBox="1"/>
          <p:nvPr/>
        </p:nvSpPr>
        <p:spPr>
          <a:xfrm>
            <a:off x="1663387" y="1503073"/>
            <a:ext cx="917394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円である時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099D50F-7C47-4371-B048-0EEF8B40DBA1}"/>
              </a:ext>
            </a:extLst>
          </p:cNvPr>
          <p:cNvSpPr txBox="1"/>
          <p:nvPr/>
        </p:nvSpPr>
        <p:spPr>
          <a:xfrm>
            <a:off x="8712384" y="5371289"/>
            <a:ext cx="2590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30D45D8-3CA6-4834-8893-AA675C557BA3}"/>
              </a:ext>
            </a:extLst>
          </p:cNvPr>
          <p:cNvSpPr txBox="1"/>
          <p:nvPr/>
        </p:nvSpPr>
        <p:spPr>
          <a:xfrm>
            <a:off x="4148667" y="5389850"/>
            <a:ext cx="365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9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0E5480-4AFB-41E0-98A2-4B439069DD2F}"/>
              </a:ext>
            </a:extLst>
          </p:cNvPr>
          <p:cNvSpPr txBox="1"/>
          <p:nvPr/>
        </p:nvSpPr>
        <p:spPr>
          <a:xfrm>
            <a:off x="1635779" y="1627635"/>
            <a:ext cx="8134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５問目をまとめて書いた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400÷2×5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である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F832D48-1667-4011-B872-B6F4A3ECF703}"/>
                  </a:ext>
                </a:extLst>
              </p:cNvPr>
              <p:cNvSpPr txBox="1"/>
              <p:nvPr/>
            </p:nvSpPr>
            <p:spPr>
              <a:xfrm>
                <a:off x="1635780" y="3427649"/>
                <a:ext cx="9726892" cy="2408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さらにまとめて書くと　</a:t>
                </a:r>
                <a:r>
                  <a:rPr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400×</a:t>
                </a:r>
                <a:r>
                  <a:rPr lang="ja-JP" alt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公式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400÷</a:t>
                </a:r>
                <a:r>
                  <a:rPr lang="ja-JP" alt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400" dirty="0">
                    <a:ea typeface="UD デジタル 教科書体 NP-B" panose="02020700000000000000" pitchFamily="18" charset="-128"/>
                  </a:rPr>
                  <a:t>の式と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同じ内容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となる　</a:t>
                </a:r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F832D48-1667-4011-B872-B6F4A3ECF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80" y="3427649"/>
                <a:ext cx="9726892" cy="2408480"/>
              </a:xfrm>
              <a:prstGeom prst="rect">
                <a:avLst/>
              </a:prstGeom>
              <a:blipFill>
                <a:blip r:embed="rId2"/>
                <a:stretch>
                  <a:fillRect l="-2506" b="-4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2600279-A4C3-4B1F-B9D0-A6CC5406A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15" y="1687355"/>
            <a:ext cx="862823" cy="150994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A80F5E-D33A-4786-9686-2090401ADDAC}"/>
              </a:ext>
            </a:extLst>
          </p:cNvPr>
          <p:cNvSpPr txBox="1"/>
          <p:nvPr/>
        </p:nvSpPr>
        <p:spPr>
          <a:xfrm>
            <a:off x="1635779" y="506564"/>
            <a:ext cx="88569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から公式を作ってみよう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6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90706-3D29-41CC-9898-61423B5DF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割合ってな～に①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2DA9C1-FFC3-4470-A524-FEA1F88E2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7670800" cy="1874079"/>
          </a:xfrm>
        </p:spPr>
        <p:txBody>
          <a:bodyPr>
            <a:normAutofit fontScale="77500" lnSpcReduction="20000"/>
          </a:bodyPr>
          <a:lstStyle/>
          <a:p>
            <a:endParaRPr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6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分数の分母が全体を</a:t>
            </a:r>
            <a:endParaRPr kumimoji="1" lang="en-US" altLang="ja-JP" sz="6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6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分子が一部を表しています</a:t>
            </a:r>
            <a:endParaRPr kumimoji="1" lang="en-US" altLang="ja-JP" sz="6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Picture 4" descr="124">
            <a:extLst>
              <a:ext uri="{FF2B5EF4-FFF2-40B4-BE49-F238E27FC236}">
                <a16:creationId xmlns:a16="http://schemas.microsoft.com/office/drawing/2014/main" id="{7224E3B3-A306-4B34-BE91-AAE07D4C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602037"/>
            <a:ext cx="1874080" cy="18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5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D0483FB-A2D1-4312-AAEB-FBE30AFC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1873665"/>
            <a:ext cx="841791" cy="841791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1873665"/>
            <a:ext cx="841791" cy="841791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5EB5B3C-F5E5-44D2-AF52-E777A8DC4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1873665"/>
            <a:ext cx="841791" cy="841791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434E2B-D4CF-4452-AD01-DB18C7C15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1873665"/>
            <a:ext cx="841791" cy="841791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C464F2D-6B73-44A7-B61C-C02E20FE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1873665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3076079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3076079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3076079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34" y="3076079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3076079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3076079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70" y="3076079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1" y="3076079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52" y="3076079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43" y="3076079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1335444" y="2926177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2674816" y="4432416"/>
            <a:ext cx="6052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１０個のうちの５個を</a:t>
            </a:r>
            <a:endParaRPr lang="en-US" altLang="ja-JP" sz="5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分数で表すと</a:t>
            </a:r>
            <a:r>
              <a:rPr lang="en-US" altLang="ja-JP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lang="ja-JP" altLang="en-US" sz="5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42CA06F-669F-42C4-9DC4-E266B84E07BA}"/>
                  </a:ext>
                </a:extLst>
              </p:cNvPr>
              <p:cNvSpPr txBox="1"/>
              <p:nvPr/>
            </p:nvSpPr>
            <p:spPr>
              <a:xfrm>
                <a:off x="8786658" y="4432416"/>
                <a:ext cx="839950" cy="13272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4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42CA06F-669F-42C4-9DC4-E266B84E0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58" y="4432416"/>
                <a:ext cx="839950" cy="1327223"/>
              </a:xfrm>
              <a:prstGeom prst="rect">
                <a:avLst/>
              </a:prstGeom>
              <a:blipFill>
                <a:blip r:embed="rId4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AC8978F-CE93-41E5-9C22-A83BD823C144}"/>
                  </a:ext>
                </a:extLst>
              </p:cNvPr>
              <p:cNvSpPr txBox="1"/>
              <p:nvPr/>
            </p:nvSpPr>
            <p:spPr>
              <a:xfrm>
                <a:off x="9916966" y="4452261"/>
                <a:ext cx="1436834" cy="1313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4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AC8978F-CE93-41E5-9C22-A83BD823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966" y="4452261"/>
                <a:ext cx="1436834" cy="1313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4E5BF5C5-9784-43B7-9E2D-92A9F207D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10" y="4338240"/>
            <a:ext cx="771842" cy="163490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804FA4-23D2-E017-954E-C79EFFCD01B8}"/>
              </a:ext>
            </a:extLst>
          </p:cNvPr>
          <p:cNvSpPr txBox="1"/>
          <p:nvPr/>
        </p:nvSpPr>
        <p:spPr>
          <a:xfrm>
            <a:off x="1441319" y="543039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分数は割合そのものを表している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251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D0483FB-A2D1-4312-AAEB-FBE30AFC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1873665"/>
            <a:ext cx="841791" cy="841791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1873665"/>
            <a:ext cx="841791" cy="841791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5EB5B3C-F5E5-44D2-AF52-E777A8DC4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1873665"/>
            <a:ext cx="841791" cy="841791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F541481-4EC2-4259-A75C-837E3D3E9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34" y="1873665"/>
            <a:ext cx="841791" cy="841791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434E2B-D4CF-4452-AD01-DB18C7C15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1873665"/>
            <a:ext cx="841791" cy="841791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C464F2D-6B73-44A7-B61C-C02E20FE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1873665"/>
            <a:ext cx="841791" cy="841791"/>
          </a:xfrm>
          <a:prstGeom prst="rect">
            <a:avLst/>
          </a:prstGeom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0D4F201-EAD9-4139-9488-E6154D67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70" y="1873665"/>
            <a:ext cx="841791" cy="841791"/>
          </a:xfrm>
          <a:prstGeom prst="rect">
            <a:avLst/>
          </a:prstGeom>
        </p:spPr>
      </p:pic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013E8F3-71A6-4AB8-A3BA-72513C94C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1" y="1873665"/>
            <a:ext cx="841791" cy="841791"/>
          </a:xfrm>
          <a:prstGeom prst="rect">
            <a:avLst/>
          </a:prstGeom>
        </p:spPr>
      </p:pic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4AFA4FC-DE2E-4320-8972-A1E6F0B5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52" y="1873665"/>
            <a:ext cx="841791" cy="841791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43" y="1873665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3076079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3076079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3076079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34" y="3076079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3076079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3076079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70" y="3076079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1" y="3076079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52" y="3076079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43" y="3076079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/>
          <p:nvPr/>
        </p:nvCxnSpPr>
        <p:spPr>
          <a:xfrm>
            <a:off x="1335444" y="2926177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2674816" y="4432416"/>
            <a:ext cx="6052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１０個のうちの１０個を分数で表すと</a:t>
            </a:r>
            <a:r>
              <a:rPr lang="en-US" altLang="ja-JP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lang="ja-JP" altLang="en-US" sz="5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7FD8710-A453-4D42-853D-B102CEA59ED7}"/>
                  </a:ext>
                </a:extLst>
              </p:cNvPr>
              <p:cNvSpPr txBox="1"/>
              <p:nvPr/>
            </p:nvSpPr>
            <p:spPr>
              <a:xfrm>
                <a:off x="8852704" y="4619601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ja-JP" altLang="en-US" sz="44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7FD8710-A453-4D42-853D-B102CEA59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704" y="4619601"/>
                <a:ext cx="1638250" cy="13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3E7521-59E0-4509-8A85-16BFD25CCBB3}"/>
              </a:ext>
            </a:extLst>
          </p:cNvPr>
          <p:cNvSpPr txBox="1"/>
          <p:nvPr/>
        </p:nvSpPr>
        <p:spPr>
          <a:xfrm>
            <a:off x="10298243" y="5006715"/>
            <a:ext cx="1289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F5B639C-6A68-4DB7-A557-1972C692D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10" y="4338240"/>
            <a:ext cx="771842" cy="163490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C83DBC-1427-C04F-F1FB-92B4305C3A20}"/>
              </a:ext>
            </a:extLst>
          </p:cNvPr>
          <p:cNvSpPr txBox="1"/>
          <p:nvPr/>
        </p:nvSpPr>
        <p:spPr>
          <a:xfrm>
            <a:off x="1441319" y="543039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分数は割合そのものを表している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373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D0483FB-A2D1-4312-AAEB-FBE30AFC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1873665"/>
            <a:ext cx="841791" cy="841791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73" y="1873665"/>
            <a:ext cx="841791" cy="841791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5EB5B3C-F5E5-44D2-AF52-E777A8DC4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64" y="1873665"/>
            <a:ext cx="841791" cy="8417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96568F7-E056-436B-AA7F-6757BC01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7" y="4432416"/>
            <a:ext cx="703217" cy="1489542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3076079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3076079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3076079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3076079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3076079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70" y="3076079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1" y="3076079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>
            <a:cxnSpLocks/>
          </p:cNvCxnSpPr>
          <p:nvPr/>
        </p:nvCxnSpPr>
        <p:spPr>
          <a:xfrm>
            <a:off x="1335444" y="2926177"/>
            <a:ext cx="681920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1759753" y="4792466"/>
            <a:ext cx="9483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７個のうちの３個を分数で表すと</a:t>
            </a:r>
            <a:r>
              <a:rPr lang="en-US" altLang="ja-JP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lang="ja-JP" altLang="en-US" sz="5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975B21F-F64A-401B-8AE7-E07E802DDEB6}"/>
                  </a:ext>
                </a:extLst>
              </p:cNvPr>
              <p:cNvSpPr txBox="1"/>
              <p:nvPr/>
            </p:nvSpPr>
            <p:spPr>
              <a:xfrm>
                <a:off x="9142980" y="2110626"/>
                <a:ext cx="1054475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975B21F-F64A-401B-8AE7-E07E802DD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980" y="2110626"/>
                <a:ext cx="1054475" cy="13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6691B3-38FC-C19C-391E-F8B385343E42}"/>
              </a:ext>
            </a:extLst>
          </p:cNvPr>
          <p:cNvSpPr txBox="1"/>
          <p:nvPr/>
        </p:nvSpPr>
        <p:spPr>
          <a:xfrm>
            <a:off x="1441319" y="543039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分数は割合そのものを表している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824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D0483FB-A2D1-4312-AAEB-FBE30AFC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1873665"/>
            <a:ext cx="841791" cy="841791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1873665"/>
            <a:ext cx="841791" cy="841791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5EB5B3C-F5E5-44D2-AF52-E777A8DC4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1873665"/>
            <a:ext cx="841791" cy="841791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434E2B-D4CF-4452-AD01-DB18C7C15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1873665"/>
            <a:ext cx="841791" cy="8417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96568F7-E056-436B-AA7F-6757BC01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93907"/>
            <a:ext cx="682921" cy="144655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3076079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3076079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3076079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3076079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3076079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>
            <a:cxnSpLocks/>
          </p:cNvCxnSpPr>
          <p:nvPr/>
        </p:nvCxnSpPr>
        <p:spPr>
          <a:xfrm>
            <a:off x="1335444" y="2926177"/>
            <a:ext cx="499040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2014928" y="4732463"/>
            <a:ext cx="933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５個のうちの４個を分数で表すと</a:t>
            </a:r>
            <a:r>
              <a:rPr lang="en-US" altLang="ja-JP" sz="5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lang="ja-JP" altLang="en-US" sz="5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8D602B7-C72A-4E3B-B799-CC91FF6902B7}"/>
                  </a:ext>
                </a:extLst>
              </p:cNvPr>
              <p:cNvSpPr txBox="1"/>
              <p:nvPr/>
            </p:nvSpPr>
            <p:spPr>
              <a:xfrm>
                <a:off x="7773954" y="2178599"/>
                <a:ext cx="1054475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8D602B7-C72A-4E3B-B799-CC91FF690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954" y="2178599"/>
                <a:ext cx="1054475" cy="13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8E37D5-FC1E-4D06-914E-0B98FC173F80}"/>
              </a:ext>
            </a:extLst>
          </p:cNvPr>
          <p:cNvSpPr txBox="1"/>
          <p:nvPr/>
        </p:nvSpPr>
        <p:spPr>
          <a:xfrm>
            <a:off x="1441319" y="543039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分数は割合そのものを表している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947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284903" y="3429000"/>
            <a:ext cx="5538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　　　は　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7740614" y="3429000"/>
            <a:ext cx="147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BA303E-D324-45BE-BF5F-6A0D79DD1896}"/>
              </a:ext>
            </a:extLst>
          </p:cNvPr>
          <p:cNvSpPr txBox="1"/>
          <p:nvPr/>
        </p:nvSpPr>
        <p:spPr>
          <a:xfrm>
            <a:off x="2232620" y="5145271"/>
            <a:ext cx="537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　　　は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7762951" y="5145271"/>
            <a:ext cx="14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pic>
        <p:nvPicPr>
          <p:cNvPr id="72" name="図 7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DC752EB-AB7B-4162-B7F7-5B1CE3D5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7" y="4045357"/>
            <a:ext cx="839951" cy="1679902"/>
          </a:xfrm>
          <a:prstGeom prst="rect">
            <a:avLst/>
          </a:prstGeom>
        </p:spPr>
      </p:pic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63" y="1876263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54" y="1876263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45" y="1876263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36" y="1876263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9" y="1876263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62" y="1876263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53" y="1876263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44" y="1876263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07" y="1876263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70" y="1876263"/>
            <a:ext cx="841791" cy="8417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0E4C0C5-F2E8-41B8-A041-8A9CA1D37294}"/>
                  </a:ext>
                </a:extLst>
              </p:cNvPr>
              <p:cNvSpPr txBox="1"/>
              <p:nvPr/>
            </p:nvSpPr>
            <p:spPr>
              <a:xfrm>
                <a:off x="5220193" y="3146942"/>
                <a:ext cx="1349940" cy="11647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ja-JP" altLang="en-US" sz="4400" dirty="0"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0E4C0C5-F2E8-41B8-A041-8A9CA1D3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93" y="3146942"/>
                <a:ext cx="1349940" cy="1164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3301318-702C-4A3C-B7E1-86C2661E8439}"/>
                  </a:ext>
                </a:extLst>
              </p:cNvPr>
              <p:cNvSpPr txBox="1"/>
              <p:nvPr/>
            </p:nvSpPr>
            <p:spPr>
              <a:xfrm>
                <a:off x="5220193" y="4799791"/>
                <a:ext cx="1349940" cy="13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  <m:r>
                        <a:rPr lang="ja-JP" altLang="en-US" sz="44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　</m:t>
                      </m:r>
                    </m:oMath>
                  </m:oMathPara>
                </a14:m>
                <a:endPara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3301318-702C-4A3C-B7E1-86C2661E8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93" y="4799791"/>
                <a:ext cx="1349940" cy="1317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362FB5C-8C38-493F-84DF-08E451087E39}"/>
              </a:ext>
            </a:extLst>
          </p:cNvPr>
          <p:cNvSpPr txBox="1"/>
          <p:nvPr/>
        </p:nvSpPr>
        <p:spPr>
          <a:xfrm>
            <a:off x="1115932" y="563161"/>
            <a:ext cx="100335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②分数から自分の分け前を求めよう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460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Office PowerPoint</Application>
  <PresentationFormat>ワイド画面</PresentationFormat>
  <Paragraphs>277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9" baseType="lpstr">
      <vt:lpstr>Arial</vt:lpstr>
      <vt:lpstr>游ゴシック Light</vt:lpstr>
      <vt:lpstr>UD デジタル 教科書体 NP-B</vt:lpstr>
      <vt:lpstr>UD デジタル 教科書体 NK-R</vt:lpstr>
      <vt:lpstr>游ゴシック</vt:lpstr>
      <vt:lpstr>Cambria Math</vt:lpstr>
      <vt:lpstr>Office テーマ</vt:lpstr>
      <vt:lpstr>割合ってな～に①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割合ってな～に①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2020-11-03T11:50:44Z</dcterms:created>
  <dcterms:modified xsi:type="dcterms:W3CDTF">2022-10-14T14:53:46Z</dcterms:modified>
</cp:coreProperties>
</file>