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91" r:id="rId2"/>
    <p:sldId id="454" r:id="rId3"/>
    <p:sldId id="420" r:id="rId4"/>
    <p:sldId id="455" r:id="rId5"/>
    <p:sldId id="492" r:id="rId6"/>
    <p:sldId id="444" r:id="rId7"/>
    <p:sldId id="445" r:id="rId8"/>
    <p:sldId id="503" r:id="rId9"/>
    <p:sldId id="505" r:id="rId10"/>
    <p:sldId id="498" r:id="rId11"/>
    <p:sldId id="506" r:id="rId12"/>
    <p:sldId id="413" r:id="rId13"/>
    <p:sldId id="447" r:id="rId14"/>
    <p:sldId id="507" r:id="rId15"/>
    <p:sldId id="443" r:id="rId16"/>
    <p:sldId id="508" r:id="rId17"/>
    <p:sldId id="510" r:id="rId18"/>
    <p:sldId id="496" r:id="rId19"/>
    <p:sldId id="407" r:id="rId20"/>
    <p:sldId id="497" r:id="rId21"/>
    <p:sldId id="465" r:id="rId22"/>
    <p:sldId id="515" r:id="rId23"/>
    <p:sldId id="495" r:id="rId24"/>
    <p:sldId id="416" r:id="rId25"/>
    <p:sldId id="408" r:id="rId26"/>
    <p:sldId id="414" r:id="rId27"/>
    <p:sldId id="512" r:id="rId28"/>
    <p:sldId id="448" r:id="rId29"/>
    <p:sldId id="513" r:id="rId30"/>
    <p:sldId id="461" r:id="rId31"/>
    <p:sldId id="463" r:id="rId32"/>
    <p:sldId id="499" r:id="rId33"/>
    <p:sldId id="500" r:id="rId34"/>
    <p:sldId id="410" r:id="rId35"/>
    <p:sldId id="449" r:id="rId36"/>
    <p:sldId id="504" r:id="rId37"/>
    <p:sldId id="493" r:id="rId38"/>
    <p:sldId id="516" r:id="rId39"/>
    <p:sldId id="517" r:id="rId40"/>
    <p:sldId id="501" r:id="rId41"/>
    <p:sldId id="502" r:id="rId42"/>
    <p:sldId id="468" r:id="rId43"/>
    <p:sldId id="469" r:id="rId44"/>
    <p:sldId id="518" r:id="rId45"/>
    <p:sldId id="519" r:id="rId46"/>
    <p:sldId id="470" r:id="rId47"/>
    <p:sldId id="481" r:id="rId48"/>
    <p:sldId id="471" r:id="rId49"/>
    <p:sldId id="472" r:id="rId50"/>
    <p:sldId id="474" r:id="rId51"/>
    <p:sldId id="520" r:id="rId52"/>
    <p:sldId id="521" r:id="rId53"/>
    <p:sldId id="482" r:id="rId54"/>
    <p:sldId id="483" r:id="rId55"/>
    <p:sldId id="484" r:id="rId56"/>
    <p:sldId id="485" r:id="rId57"/>
    <p:sldId id="523" r:id="rId58"/>
    <p:sldId id="524" r:id="rId59"/>
    <p:sldId id="522" r:id="rId60"/>
    <p:sldId id="490" r:id="rId61"/>
    <p:sldId id="526" r:id="rId62"/>
    <p:sldId id="527" r:id="rId63"/>
    <p:sldId id="528" r:id="rId64"/>
    <p:sldId id="473" r:id="rId65"/>
    <p:sldId id="529" r:id="rId66"/>
    <p:sldId id="530" r:id="rId67"/>
    <p:sldId id="477" r:id="rId68"/>
    <p:sldId id="531" r:id="rId69"/>
    <p:sldId id="450" r:id="rId70"/>
  </p:sldIdLst>
  <p:sldSz cx="12192000" cy="6858000"/>
  <p:notesSz cx="6858000" cy="9144000"/>
  <p:embeddedFontLst>
    <p:embeddedFont>
      <p:font typeface="Cambria Math" panose="02040503050406030204" pitchFamily="18" charset="0"/>
      <p:regular r:id="rId73"/>
    </p:embeddedFont>
    <p:embeddedFont>
      <p:font typeface="UD デジタル 教科書体 NP-B" panose="02020700000000000000" pitchFamily="18" charset="-128"/>
      <p:bold r:id="rId74"/>
    </p:embeddedFont>
    <p:embeddedFont>
      <p:font typeface="UD デジタル 教科書体 NP-R" panose="02020400000000000000" pitchFamily="18" charset="-128"/>
      <p:regular r:id="rId75"/>
    </p:embeddedFont>
    <p:embeddedFont>
      <p:font typeface="游ゴシック" panose="020B0400000000000000" pitchFamily="50" charset="-128"/>
      <p:regular r:id="rId76"/>
      <p:bold r:id="rId77"/>
    </p:embeddedFont>
    <p:embeddedFont>
      <p:font typeface="游ゴシック Light" panose="020B0300000000000000" pitchFamily="50" charset="-128"/>
      <p:regular r:id="rId7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99CC"/>
    <a:srgbClr val="FFFF99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0149" autoAdjust="0"/>
  </p:normalViewPr>
  <p:slideViewPr>
    <p:cSldViewPr snapToGrid="0" showGuides="1">
      <p:cViewPr varScale="1">
        <p:scale>
          <a:sx n="57" d="100"/>
          <a:sy n="57" d="100"/>
        </p:scale>
        <p:origin x="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023F-07FE-437A-82A6-4F0D36F94D3A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AF6A-12B4-43F6-B156-262173642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648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BDD302-07CF-4CD0-BCB2-544E5675B0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A8280A-D0A0-49A1-AE85-8FC1FC6BF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40A2-A47C-934A-406E-7984B648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F90C98-AE24-AE01-CEB7-8D153026D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270934-58C7-FA3F-1FF6-70E4BC74C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4333C1-D8BB-C2E6-EEAD-91944A2069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2675D8-D446-2B87-434F-433D23097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15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43F06E-EF79-464C-A201-8D61896431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409F64-6FAD-4A8F-B1B4-89D4931F0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02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FE3A5-5E31-8874-6184-30D54095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A59DD5-50D4-F60E-6C0A-350763055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DC74A2-C344-4BFC-0326-67F8AAE1A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BAB85C-B457-CF9E-8F89-E02DB1050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626960-052E-DCBC-3730-58FAA8A51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4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147AE-6465-CCE1-D0BB-407C1337F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821795-0D5F-5734-2EBC-EBB517BBA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F4CD97-C8ED-29D0-04E5-0103AA73C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EFCFF1-43E3-5AAF-E9F2-FD9AEBD89A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7EE7F9-C68C-2D5B-3EB2-A583F4FE0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45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90639C-F406-4B25-BC30-556A4DF559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CB88A8-347F-48BE-A574-D8F32F3AE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DBBC-1E5E-1344-4BDD-E5B3786D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F3EA60-CB90-32F0-F445-8923F81C1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97DDCF-262F-DBBC-7836-1F0DEE6D5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1C302D-FF36-A51A-B82D-C55684E098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9D9BD-3807-2C4C-A73E-29978093A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712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1016AA-6E4A-411C-AC38-6C43E86802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D62C99-EC00-4A0C-9F04-26E655D6C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5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66DB-F443-DBC7-74E0-906EBDB0D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ABCE3C-9767-E052-479F-85C535440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A5FB5B-6EF1-08CC-9665-201F6BF5F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5EA1AC-8E32-4492-6AEF-76AEDA137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9230B2-19BE-CA99-AC70-8F700B156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51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049A36-1FD0-4590-A921-C3166BD557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3E8FF1-3D7E-464E-9A2C-C58661AEC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6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B1D63F-7467-410F-A7BF-C784FC788F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8F48E3-4375-4814-A90B-DE799FF3D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0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C7BD94-4D68-4673-A0A9-81F367E4A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6D5345-38B9-48A2-8941-9F2ECDBC3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37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B1D63F-7467-410F-A7BF-C784FC788F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8F48E3-4375-4814-A90B-DE799FF3D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809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F1C7FA-2C09-4861-8315-A76E6052D5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B97DBE-0466-40FE-ADA8-1E8D4389A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54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F1C7FA-2C09-4861-8315-A76E6052D5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B97DBE-0466-40FE-ADA8-1E8D4389A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4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C1938F-DCB4-4AD1-8470-B0D5CC5A3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2801F6-F800-4EB3-936A-500F67FE5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39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C49A67-7EBE-40AF-9E81-AA97E4B8DF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03FC8C-ADB0-4AB3-8896-A0E21DF87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93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7D2E9-FA71-3740-10A2-2C42558C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943F01-3BAA-9B73-3070-209FCCCAB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B9C9C7-CBBD-A55A-C326-64E110AB5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2D64BF-91FD-545D-7D05-2E3587B5B2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C443FE-C2E2-9BB1-4199-E786DBA23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286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54F89-A78A-41E0-55A6-AE7FC32A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973585-38D5-A069-0C48-D720AAB13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CA6406-26E0-FA54-EBD9-D136D2417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5AF0DB-70DA-EDA8-4B46-D1C2356D45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DBBF9E-961C-9C38-0236-876BA4C3F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9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47870E-BFD4-4885-B3DC-D8FB65DAA5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4AE323-0B0A-4FFD-8D45-CDBCC34A0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8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1754-3C45-0AD9-899A-652DCD9B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893965-2D33-2770-29D3-5B2D0340D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9203FD-08A5-D6F9-2DAC-6DF35172B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C5F84F-DDAF-1B84-2343-8CA5B0952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448405-AD85-1C02-D7AA-7EDF92D2E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723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CE22D-5814-4E61-88BC-BB200FEE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22EBE4-D584-0A52-E37E-6E05764B0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12280FC-21A3-FCC0-8DB0-B7B6AC921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09F857-F36D-D041-473E-C398A30BE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073E8-37E2-FA72-FA60-27FFE1866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46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BE6FCE-BCB2-48AA-A7EE-4656D0A54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C8CFD-CB00-4792-BF12-BC63F6BDA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805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85C728-9227-45D4-84C4-DDD18C3480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F7C293-3D37-4165-B616-DD7D8FDA7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811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0933-FA7F-9780-690E-87430852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17A4E0-8E9F-D470-D752-623227832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159879-5E52-57D6-4BFB-F7E0D0C7D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0A4441-5A31-D5DC-263C-1434C7E8E4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A76561-E02C-08FC-7D98-E7EED6815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6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A91540-669E-4593-824C-4D780A1994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B23326-B92D-4CB7-89A5-3AA31E0F7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BE6FCE-BCB2-48AA-A7EE-4656D0A54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C8CFD-CB00-4792-BF12-BC63F6BDA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5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09DE-CC16-CB5E-2982-2C9825D44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AE9265-200A-1326-80C8-152A42E97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2626E1-BE32-6C58-554D-DF22633B4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C79439-4DAF-763B-D975-ADECC4D22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43764E-4E96-BBE5-87F4-03043766E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02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BE6FCE-BCB2-48AA-A7EE-4656D0A54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C8CFD-CB00-4792-BF12-BC63F6BDA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35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6355-E248-6243-654C-AD6DEDF85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77B870-A9C3-86D0-9555-8054816EB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C35B2E-C02C-1DFA-9D61-7D3CBDEDC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0BE99E-6A16-7795-C994-5C80E84936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8F2F09-ACD4-8EBB-B39C-4D80FC66F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33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B47411-278F-47D2-8B88-386B3F2012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792777-D044-46D8-A813-682283A98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26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F456ED-4D5B-4449-BDC8-3FE24CD4B8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EC5C58-DAA4-4B67-A0F1-24B49FA45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32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0B8A-4516-4307-85E7-1CF85F85D082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810-AC96-4B5D-BC35-09AF6BF06337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661D-5F9F-4019-BB04-898C1055C1DD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BB0-AE68-40CF-B521-51EFFE148E00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59-5D04-4A0B-925D-C4EC9896CA77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3BD8-C222-4BCF-AB34-717A01C09664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4CF-A114-4114-96DF-AC6C28684178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4C9-71DE-4BCF-A0E1-8A355C2F7C0E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7DB6-55C6-4ED1-B403-57B88211AFEC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666-81DF-4945-AFEA-DBB4828656A7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CB1E-19C3-43F7-A8DA-650F0B511231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65F4-EFFA-490A-8F83-E366FBB31A19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296856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割合の問題を解く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712519" y="3429000"/>
            <a:ext cx="10842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割合の表し方の復習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全体の中で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一部分が占める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割合を求める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全体の中の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割合を使って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一部分を求める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一部分が占める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割合から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全体を求める</a:t>
            </a: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/>
              <p:nvPr/>
            </p:nvSpPr>
            <p:spPr>
              <a:xfrm>
                <a:off x="998762" y="2936076"/>
                <a:ext cx="3231932" cy="1303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Ａ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君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１２０点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2" y="2936076"/>
                <a:ext cx="3231932" cy="1303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9881F3-83A2-4D8B-ABF4-62EA31138528}"/>
              </a:ext>
            </a:extLst>
          </p:cNvPr>
          <p:cNvSpPr txBox="1"/>
          <p:nvPr/>
        </p:nvSpPr>
        <p:spPr>
          <a:xfrm>
            <a:off x="4431359" y="3713168"/>
            <a:ext cx="439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799CC3-A7F3-40B3-A1D4-2A0E9F566067}"/>
              </a:ext>
            </a:extLst>
          </p:cNvPr>
          <p:cNvSpPr txBox="1"/>
          <p:nvPr/>
        </p:nvSpPr>
        <p:spPr>
          <a:xfrm>
            <a:off x="8821472" y="3713168"/>
            <a:ext cx="341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75873" y="708066"/>
            <a:ext cx="794480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理科のテストは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点満点です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Ａ君の点は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Ａ君の正答率は何％ですか？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7F9F0A-2683-9B72-ED4A-8BEBAE30AED2}"/>
              </a:ext>
            </a:extLst>
          </p:cNvPr>
          <p:cNvSpPr txBox="1"/>
          <p:nvPr/>
        </p:nvSpPr>
        <p:spPr>
          <a:xfrm>
            <a:off x="4431359" y="2907006"/>
            <a:ext cx="65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わり算をして小数で表すと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8BA6-2C0A-4708-EC44-9451ADDB9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6ACB383-0D4F-7686-E2EB-43C1B4A2395E}"/>
                  </a:ext>
                </a:extLst>
              </p:cNvPr>
              <p:cNvSpPr txBox="1"/>
              <p:nvPr/>
            </p:nvSpPr>
            <p:spPr>
              <a:xfrm>
                <a:off x="998762" y="2936076"/>
                <a:ext cx="3231932" cy="1303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Ａ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君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１２０点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6ACB383-0D4F-7686-E2EB-43C1B4A23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2" y="2936076"/>
                <a:ext cx="3231932" cy="1303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C97585-1B0C-398B-4A5F-35FCD754051F}"/>
              </a:ext>
            </a:extLst>
          </p:cNvPr>
          <p:cNvSpPr txBox="1"/>
          <p:nvPr/>
        </p:nvSpPr>
        <p:spPr>
          <a:xfrm>
            <a:off x="4431359" y="3713168"/>
            <a:ext cx="439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FC360B-4E67-E6DA-A05B-C24958AC215B}"/>
              </a:ext>
            </a:extLst>
          </p:cNvPr>
          <p:cNvSpPr txBox="1"/>
          <p:nvPr/>
        </p:nvSpPr>
        <p:spPr>
          <a:xfrm>
            <a:off x="8779177" y="3662105"/>
            <a:ext cx="341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83ECED-F1B6-A541-A712-5D267CFADC2C}"/>
              </a:ext>
            </a:extLst>
          </p:cNvPr>
          <p:cNvSpPr txBox="1"/>
          <p:nvPr/>
        </p:nvSpPr>
        <p:spPr>
          <a:xfrm>
            <a:off x="998762" y="5163573"/>
            <a:ext cx="9070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　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540BA5-058D-D251-E82A-4A244316027B}"/>
              </a:ext>
            </a:extLst>
          </p:cNvPr>
          <p:cNvSpPr txBox="1"/>
          <p:nvPr/>
        </p:nvSpPr>
        <p:spPr>
          <a:xfrm>
            <a:off x="1575873" y="708066"/>
            <a:ext cx="794480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理科のテストは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点満点です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Ａ君の点は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Ａ君の正答率は何％ですか？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392C74-BC73-4A28-ADD7-9BBC7111C3BC}"/>
              </a:ext>
            </a:extLst>
          </p:cNvPr>
          <p:cNvSpPr txBox="1"/>
          <p:nvPr/>
        </p:nvSpPr>
        <p:spPr>
          <a:xfrm>
            <a:off x="4431359" y="2907006"/>
            <a:ext cx="65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わり算をして小数で表すと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941715-8CE6-EF80-2A75-C71BABD74828}"/>
              </a:ext>
            </a:extLst>
          </p:cNvPr>
          <p:cNvSpPr txBox="1"/>
          <p:nvPr/>
        </p:nvSpPr>
        <p:spPr>
          <a:xfrm>
            <a:off x="998762" y="4408474"/>
            <a:ext cx="8057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になおせば簡単だから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/>
              <p:nvPr/>
            </p:nvSpPr>
            <p:spPr>
              <a:xfrm>
                <a:off x="1071281" y="3515105"/>
                <a:ext cx="3231932" cy="1379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男子</m:t>
                          </m:r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は９６人</m:t>
                          </m:r>
                        </m:num>
                        <m:den>
                          <m:r>
                            <a:rPr lang="ja-JP" alt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男女</m:t>
                          </m:r>
                          <m:r>
                            <a:rPr lang="ja-JP" altLang="en-US" sz="4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  <m:r>
                            <a:rPr lang="ja-JP" altLang="en-US" sz="4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人</m:t>
                          </m:r>
                        </m:den>
                      </m:f>
                    </m:oMath>
                  </m:oMathPara>
                </a14:m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81" y="3515105"/>
                <a:ext cx="3231932" cy="1379930"/>
              </a:xfrm>
              <a:prstGeom prst="rect">
                <a:avLst/>
              </a:prstGeom>
              <a:blipFill>
                <a:blip r:embed="rId3"/>
                <a:stretch>
                  <a:fillRect l="-189" r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9881F3-83A2-4D8B-ABF4-62EA31138528}"/>
              </a:ext>
            </a:extLst>
          </p:cNvPr>
          <p:cNvSpPr txBox="1"/>
          <p:nvPr/>
        </p:nvSpPr>
        <p:spPr>
          <a:xfrm>
            <a:off x="5326302" y="3515105"/>
            <a:ext cx="473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799CC3-A7F3-40B3-A1D4-2A0E9F566067}"/>
              </a:ext>
            </a:extLst>
          </p:cNvPr>
          <p:cNvSpPr txBox="1"/>
          <p:nvPr/>
        </p:nvSpPr>
        <p:spPr>
          <a:xfrm>
            <a:off x="7073922" y="4652006"/>
            <a:ext cx="398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8597" y="854710"/>
            <a:ext cx="1029480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５年生は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男女あわせて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人のうち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男子の人数は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男子の人数は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年生全体の人数の何％ですか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165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69D622-D222-4A14-BA5B-BD0AAB9CF521}"/>
                  </a:ext>
                </a:extLst>
              </p:cNvPr>
              <p:cNvSpPr txBox="1"/>
              <p:nvPr/>
            </p:nvSpPr>
            <p:spPr>
              <a:xfrm>
                <a:off x="954741" y="3575971"/>
                <a:ext cx="3949543" cy="1326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食塩１５０ｇ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食塩水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５０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ｇ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69D622-D222-4A14-BA5B-BD0AAB9C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1" y="3575971"/>
                <a:ext cx="3949543" cy="132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44C0B5-9D09-4C0D-A198-8EDC36F19F51}"/>
              </a:ext>
            </a:extLst>
          </p:cNvPr>
          <p:cNvSpPr txBox="1"/>
          <p:nvPr/>
        </p:nvSpPr>
        <p:spPr>
          <a:xfrm>
            <a:off x="5020825" y="3563763"/>
            <a:ext cx="4847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7E4E3E-7628-4911-8046-7BDA1570F94C}"/>
              </a:ext>
            </a:extLst>
          </p:cNvPr>
          <p:cNvSpPr txBox="1"/>
          <p:nvPr/>
        </p:nvSpPr>
        <p:spPr>
          <a:xfrm>
            <a:off x="7936326" y="4394760"/>
            <a:ext cx="334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1659" y="776377"/>
            <a:ext cx="1086868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％であるといいます。</a:t>
            </a:r>
            <a:b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含まれている時は、何％の食塩水ですか。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524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894D-C131-E524-F06D-739E0649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8B2926F-94D0-B8C7-EC20-5B667D4935B0}"/>
                  </a:ext>
                </a:extLst>
              </p:cNvPr>
              <p:cNvSpPr txBox="1"/>
              <p:nvPr/>
            </p:nvSpPr>
            <p:spPr>
              <a:xfrm>
                <a:off x="954741" y="3575971"/>
                <a:ext cx="3949543" cy="1326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食塩１５０ｇ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食塩水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５０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ｇ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8B2926F-94D0-B8C7-EC20-5B667D493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1" y="3575971"/>
                <a:ext cx="3949543" cy="132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1644A6-2FBF-A8F2-DCC0-89F8780D9616}"/>
              </a:ext>
            </a:extLst>
          </p:cNvPr>
          <p:cNvSpPr txBox="1"/>
          <p:nvPr/>
        </p:nvSpPr>
        <p:spPr>
          <a:xfrm>
            <a:off x="5020825" y="3563763"/>
            <a:ext cx="443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25A8D0-934C-1F9E-381A-90A56A8C4865}"/>
              </a:ext>
            </a:extLst>
          </p:cNvPr>
          <p:cNvSpPr txBox="1"/>
          <p:nvPr/>
        </p:nvSpPr>
        <p:spPr>
          <a:xfrm>
            <a:off x="8471585" y="4223209"/>
            <a:ext cx="317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228DAA-8C9A-0D32-25F6-51D41F0720F1}"/>
              </a:ext>
            </a:extLst>
          </p:cNvPr>
          <p:cNvSpPr txBox="1"/>
          <p:nvPr/>
        </p:nvSpPr>
        <p:spPr>
          <a:xfrm>
            <a:off x="954740" y="5142251"/>
            <a:ext cx="707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倍だから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873284-E7D1-903E-DBA1-2B86D04A0C34}"/>
              </a:ext>
            </a:extLst>
          </p:cNvPr>
          <p:cNvSpPr txBox="1"/>
          <p:nvPr/>
        </p:nvSpPr>
        <p:spPr>
          <a:xfrm>
            <a:off x="661659" y="776377"/>
            <a:ext cx="1086868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％であるといいます。</a:t>
            </a:r>
            <a:b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含まれている時は、何％の食塩水ですか。</a:t>
            </a:r>
            <a:endParaRPr kumimoji="1" lang="ja-JP" altLang="en-US" sz="4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575F53-BBA6-FC65-ADFF-5D669E056C31}"/>
              </a:ext>
            </a:extLst>
          </p:cNvPr>
          <p:cNvSpPr txBox="1"/>
          <p:nvPr/>
        </p:nvSpPr>
        <p:spPr>
          <a:xfrm>
            <a:off x="5246750" y="5850137"/>
            <a:ext cx="644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49D192-A361-8E09-80B2-717E0A903A55}"/>
              </a:ext>
            </a:extLst>
          </p:cNvPr>
          <p:cNvSpPr/>
          <p:nvPr/>
        </p:nvSpPr>
        <p:spPr>
          <a:xfrm>
            <a:off x="4904284" y="5172426"/>
            <a:ext cx="961257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258A851-E85C-40D6-8C29-2C488DEB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00"/>
            <a:ext cx="10515600" cy="18358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打席に</a:t>
            </a:r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２０回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入り、ヒットを</a:t>
            </a:r>
            <a:r>
              <a:rPr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８回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の打ちました。何割の割合でヒットを打っていますか？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69D622-D222-4A14-BA5B-BD0AAB9CF521}"/>
                  </a:ext>
                </a:extLst>
              </p:cNvPr>
              <p:cNvSpPr txBox="1"/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ヒット８回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打席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回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69D622-D222-4A14-BA5B-BD0AAB9C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44C0B5-9D09-4C0D-A198-8EDC36F19F51}"/>
              </a:ext>
            </a:extLst>
          </p:cNvPr>
          <p:cNvSpPr txBox="1"/>
          <p:nvPr/>
        </p:nvSpPr>
        <p:spPr>
          <a:xfrm>
            <a:off x="4494697" y="2613513"/>
            <a:ext cx="342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7E4E3E-7628-4911-8046-7BDA1570F94C}"/>
              </a:ext>
            </a:extLst>
          </p:cNvPr>
          <p:cNvSpPr txBox="1"/>
          <p:nvPr/>
        </p:nvSpPr>
        <p:spPr>
          <a:xfrm>
            <a:off x="7462158" y="3272410"/>
            <a:ext cx="355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４割（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3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2DAD-EEFE-9490-1A8B-E9F82C10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DFC7BE2-C24C-0A20-C085-E36FBE2A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00"/>
            <a:ext cx="10515600" cy="18358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打席に</a:t>
            </a:r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２０回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入り、ヒットを</a:t>
            </a:r>
            <a:r>
              <a:rPr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８回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の打ちました。何割の割合でヒットを打っていますか？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4EF4AF2-166B-4761-4ECB-70A249E46B73}"/>
                  </a:ext>
                </a:extLst>
              </p:cNvPr>
              <p:cNvSpPr txBox="1"/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ヒット８回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打席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回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4EF4AF2-166B-4761-4ECB-70A249E46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EF5416-EC0B-EA07-892B-AC38192CD4A3}"/>
              </a:ext>
            </a:extLst>
          </p:cNvPr>
          <p:cNvSpPr txBox="1"/>
          <p:nvPr/>
        </p:nvSpPr>
        <p:spPr>
          <a:xfrm>
            <a:off x="4494696" y="2613513"/>
            <a:ext cx="346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1AF472-D4BD-5B58-2E06-9572FC3582CA}"/>
              </a:ext>
            </a:extLst>
          </p:cNvPr>
          <p:cNvSpPr txBox="1"/>
          <p:nvPr/>
        </p:nvSpPr>
        <p:spPr>
          <a:xfrm>
            <a:off x="7462158" y="3272410"/>
            <a:ext cx="346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４割（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FBBA50-8CB4-9AFE-DE3D-FF8669FDDFFC}"/>
              </a:ext>
            </a:extLst>
          </p:cNvPr>
          <p:cNvSpPr txBox="1"/>
          <p:nvPr/>
        </p:nvSpPr>
        <p:spPr>
          <a:xfrm>
            <a:off x="1088866" y="4214420"/>
            <a:ext cx="563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打席を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3AF7D9-0474-26DD-C6D7-230F0B950A68}"/>
              </a:ext>
            </a:extLst>
          </p:cNvPr>
          <p:cNvSpPr txBox="1"/>
          <p:nvPr/>
        </p:nvSpPr>
        <p:spPr>
          <a:xfrm>
            <a:off x="1088865" y="4854924"/>
            <a:ext cx="806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ヒットは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63A87-3FCE-E255-92A2-64A5A4B7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AE806A0-0E7A-EE3A-B75C-59DE8CAD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00"/>
            <a:ext cx="10515600" cy="18358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打席に</a:t>
            </a:r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２０回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入り、ヒットを</a:t>
            </a:r>
            <a:r>
              <a:rPr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８回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の打ちました。何割の割合でヒットを打っていますか？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C7F2ED4-99D7-8C63-C34A-555FE016BBEE}"/>
                  </a:ext>
                </a:extLst>
              </p:cNvPr>
              <p:cNvSpPr txBox="1"/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ヒット８回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打席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回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C7F2ED4-99D7-8C63-C34A-555FE016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65" y="2568414"/>
                <a:ext cx="2551812" cy="1300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EF32FE-20EE-A3A6-FB36-7E49D59FEA8F}"/>
              </a:ext>
            </a:extLst>
          </p:cNvPr>
          <p:cNvSpPr txBox="1"/>
          <p:nvPr/>
        </p:nvSpPr>
        <p:spPr>
          <a:xfrm>
            <a:off x="4494696" y="2613513"/>
            <a:ext cx="346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FF06D5-6465-6691-3AFF-599D23B47298}"/>
              </a:ext>
            </a:extLst>
          </p:cNvPr>
          <p:cNvSpPr txBox="1"/>
          <p:nvPr/>
        </p:nvSpPr>
        <p:spPr>
          <a:xfrm>
            <a:off x="7462158" y="3272410"/>
            <a:ext cx="346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４割（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1E1C01-FE09-44E1-D08A-29261A53DCCC}"/>
              </a:ext>
            </a:extLst>
          </p:cNvPr>
          <p:cNvSpPr txBox="1"/>
          <p:nvPr/>
        </p:nvSpPr>
        <p:spPr>
          <a:xfrm>
            <a:off x="1088866" y="4214420"/>
            <a:ext cx="563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打席を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0EC225-3E4C-7426-192A-806C238BA145}"/>
              </a:ext>
            </a:extLst>
          </p:cNvPr>
          <p:cNvSpPr txBox="1"/>
          <p:nvPr/>
        </p:nvSpPr>
        <p:spPr>
          <a:xfrm>
            <a:off x="1088865" y="4854924"/>
            <a:ext cx="963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ヒットは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(40)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4B8B27-15F0-C5A2-98E2-D9AEA99BA736}"/>
              </a:ext>
            </a:extLst>
          </p:cNvPr>
          <p:cNvSpPr txBox="1"/>
          <p:nvPr/>
        </p:nvSpPr>
        <p:spPr>
          <a:xfrm>
            <a:off x="1088866" y="5495428"/>
            <a:ext cx="599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打席を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DF0F97-57D1-A819-ED0E-30A26B749BE4}"/>
              </a:ext>
            </a:extLst>
          </p:cNvPr>
          <p:cNvSpPr txBox="1"/>
          <p:nvPr/>
        </p:nvSpPr>
        <p:spPr>
          <a:xfrm>
            <a:off x="1088865" y="6190040"/>
            <a:ext cx="1001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ヒットは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(40)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CE4069-1AC7-486D-959F-76F30A1DFA73}"/>
              </a:ext>
            </a:extLst>
          </p:cNvPr>
          <p:cNvSpPr txBox="1"/>
          <p:nvPr/>
        </p:nvSpPr>
        <p:spPr>
          <a:xfrm>
            <a:off x="4784872" y="3392488"/>
            <a:ext cx="531427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問題によって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わり算を使ったり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かけ算を使ったりして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解いていきます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1465" y="768036"/>
            <a:ext cx="10033516" cy="230832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全体に対して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占める割合が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分かっているとき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その割合を使って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一部分を求める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部分円 5">
            <a:extLst>
              <a:ext uri="{FF2B5EF4-FFF2-40B4-BE49-F238E27FC236}">
                <a16:creationId xmlns:a16="http://schemas.microsoft.com/office/drawing/2014/main" id="{E3D6D306-0A00-40D1-9A24-AACE4E9F1395}"/>
              </a:ext>
            </a:extLst>
          </p:cNvPr>
          <p:cNvSpPr/>
          <p:nvPr/>
        </p:nvSpPr>
        <p:spPr>
          <a:xfrm>
            <a:off x="1384611" y="3602574"/>
            <a:ext cx="2380593" cy="2380593"/>
          </a:xfrm>
          <a:prstGeom prst="pie">
            <a:avLst>
              <a:gd name="adj1" fmla="val 16282699"/>
              <a:gd name="adj2" fmla="val 2716142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861C3C3-317D-4D43-855A-6A1ED7D24D63}"/>
              </a:ext>
            </a:extLst>
          </p:cNvPr>
          <p:cNvSpPr/>
          <p:nvPr/>
        </p:nvSpPr>
        <p:spPr>
          <a:xfrm>
            <a:off x="1422493" y="3602574"/>
            <a:ext cx="2380593" cy="23805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CA6EBA4D-4024-4879-A51F-09A094ABD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104" r="23201" b="11379"/>
          <a:stretch/>
        </p:blipFill>
        <p:spPr>
          <a:xfrm>
            <a:off x="2828005" y="4067430"/>
            <a:ext cx="686425" cy="9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3A8E4C-6A3E-4064-8D86-1C2CEE1D342D}"/>
              </a:ext>
            </a:extLst>
          </p:cNvPr>
          <p:cNvSpPr/>
          <p:nvPr/>
        </p:nvSpPr>
        <p:spPr>
          <a:xfrm>
            <a:off x="1178685" y="2846398"/>
            <a:ext cx="8802415" cy="9502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370C56-66DC-47B0-9143-18B82B6C10EA}"/>
              </a:ext>
            </a:extLst>
          </p:cNvPr>
          <p:cNvSpPr txBox="1"/>
          <p:nvPr/>
        </p:nvSpPr>
        <p:spPr>
          <a:xfrm>
            <a:off x="1998624" y="3007767"/>
            <a:ext cx="7162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割）が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A2A55F-2B77-4AE1-96AB-7174F4AAC842}"/>
              </a:ext>
            </a:extLst>
          </p:cNvPr>
          <p:cNvSpPr txBox="1"/>
          <p:nvPr/>
        </p:nvSpPr>
        <p:spPr>
          <a:xfrm>
            <a:off x="3379289" y="5301050"/>
            <a:ext cx="831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CE4069-1AC7-486D-959F-76F30A1DFA73}"/>
              </a:ext>
            </a:extLst>
          </p:cNvPr>
          <p:cNvSpPr txBox="1"/>
          <p:nvPr/>
        </p:nvSpPr>
        <p:spPr>
          <a:xfrm>
            <a:off x="1178686" y="742414"/>
            <a:ext cx="964879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割）が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はいくらになる？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178686" y="3991192"/>
            <a:ext cx="8802414" cy="950259"/>
            <a:chOff x="1178686" y="3991192"/>
            <a:chExt cx="8802414" cy="95025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D355861-C862-42CE-A5D9-08091F14A5B9}"/>
                </a:ext>
              </a:extLst>
            </p:cNvPr>
            <p:cNvSpPr/>
            <p:nvPr/>
          </p:nvSpPr>
          <p:spPr>
            <a:xfrm>
              <a:off x="1178686" y="3991192"/>
              <a:ext cx="4401207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1F22F27-9CD2-47A3-8202-EA1313893FAB}"/>
                </a:ext>
              </a:extLst>
            </p:cNvPr>
            <p:cNvSpPr txBox="1"/>
            <p:nvPr/>
          </p:nvSpPr>
          <p:spPr>
            <a:xfrm>
              <a:off x="1776948" y="4134023"/>
              <a:ext cx="36391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％（</a:t>
              </a:r>
              <a:r>
                <a:rPr kumimoji="1"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割）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D355861-C862-42CE-A5D9-08091F14A5B9}"/>
                </a:ext>
              </a:extLst>
            </p:cNvPr>
            <p:cNvSpPr/>
            <p:nvPr/>
          </p:nvSpPr>
          <p:spPr>
            <a:xfrm>
              <a:off x="5579893" y="3991192"/>
              <a:ext cx="4401207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1F22F27-9CD2-47A3-8202-EA1313893FAB}"/>
                </a:ext>
              </a:extLst>
            </p:cNvPr>
            <p:cNvSpPr txBox="1"/>
            <p:nvPr/>
          </p:nvSpPr>
          <p:spPr>
            <a:xfrm>
              <a:off x="6202322" y="4134023"/>
              <a:ext cx="36391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％（</a:t>
              </a:r>
              <a:r>
                <a:rPr kumimoji="1" lang="en-US" altLang="ja-JP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1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8950414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68054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54BC72-A756-4C50-8C1B-2CDB423E818C}"/>
              </a:ext>
            </a:extLst>
          </p:cNvPr>
          <p:cNvSpPr txBox="1"/>
          <p:nvPr/>
        </p:nvSpPr>
        <p:spPr>
          <a:xfrm>
            <a:off x="333091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158B63-043E-41ED-A364-91F9F8E57B7B}"/>
              </a:ext>
            </a:extLst>
          </p:cNvPr>
          <p:cNvSpPr txBox="1"/>
          <p:nvPr/>
        </p:nvSpPr>
        <p:spPr>
          <a:xfrm>
            <a:off x="5922757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8605EBF-3B35-4F4B-82FA-A7C7A6BB5F95}"/>
              </a:ext>
            </a:extLst>
          </p:cNvPr>
          <p:cNvSpPr txBox="1"/>
          <p:nvPr/>
        </p:nvSpPr>
        <p:spPr>
          <a:xfrm>
            <a:off x="8626366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838200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838200" y="435220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52203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3439960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009645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8950414" y="4780616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3439960" y="4780616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009645" y="4780616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83EA32-828C-49E5-9A87-EF12E5C9386B}"/>
              </a:ext>
            </a:extLst>
          </p:cNvPr>
          <p:cNvSpPr txBox="1"/>
          <p:nvPr/>
        </p:nvSpPr>
        <p:spPr>
          <a:xfrm>
            <a:off x="4005755" y="5670577"/>
            <a:ext cx="769094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小数に倍をつけて表すこともある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02571" y="603522"/>
            <a:ext cx="880241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割合の表し方（基礎の復習）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461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3A8E4C-6A3E-4064-8D86-1C2CEE1D342D}"/>
              </a:ext>
            </a:extLst>
          </p:cNvPr>
          <p:cNvSpPr/>
          <p:nvPr/>
        </p:nvSpPr>
        <p:spPr>
          <a:xfrm>
            <a:off x="1178685" y="2846398"/>
            <a:ext cx="8841830" cy="9502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370C56-66DC-47B0-9143-18B82B6C10EA}"/>
              </a:ext>
            </a:extLst>
          </p:cNvPr>
          <p:cNvSpPr txBox="1"/>
          <p:nvPr/>
        </p:nvSpPr>
        <p:spPr>
          <a:xfrm>
            <a:off x="1998624" y="3007767"/>
            <a:ext cx="7162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割）が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A2A55F-2B77-4AE1-96AB-7174F4AAC842}"/>
              </a:ext>
            </a:extLst>
          </p:cNvPr>
          <p:cNvSpPr txBox="1"/>
          <p:nvPr/>
        </p:nvSpPr>
        <p:spPr>
          <a:xfrm>
            <a:off x="3379289" y="5301050"/>
            <a:ext cx="762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2000÷5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CE4069-1AC7-486D-959F-76F30A1DFA73}"/>
              </a:ext>
            </a:extLst>
          </p:cNvPr>
          <p:cNvSpPr txBox="1"/>
          <p:nvPr/>
        </p:nvSpPr>
        <p:spPr>
          <a:xfrm>
            <a:off x="1178686" y="742414"/>
            <a:ext cx="964879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割）が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はいくらになる？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178685" y="3985986"/>
            <a:ext cx="8841830" cy="1594214"/>
            <a:chOff x="1178685" y="4073724"/>
            <a:chExt cx="8841830" cy="120032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8F02E23-A1F2-4297-9CC4-FF1F058DF383}"/>
                </a:ext>
              </a:extLst>
            </p:cNvPr>
            <p:cNvSpPr/>
            <p:nvPr/>
          </p:nvSpPr>
          <p:spPr>
            <a:xfrm>
              <a:off x="1178685" y="4073724"/>
              <a:ext cx="1768366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4210339-AA00-4E02-82A1-90FDDAF6EF26}"/>
                </a:ext>
              </a:extLst>
            </p:cNvPr>
            <p:cNvSpPr txBox="1"/>
            <p:nvPr/>
          </p:nvSpPr>
          <p:spPr>
            <a:xfrm>
              <a:off x="1359791" y="4073724"/>
              <a:ext cx="14061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endPara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(2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8F02E23-A1F2-4297-9CC4-FF1F058DF383}"/>
                </a:ext>
              </a:extLst>
            </p:cNvPr>
            <p:cNvSpPr/>
            <p:nvPr/>
          </p:nvSpPr>
          <p:spPr>
            <a:xfrm>
              <a:off x="2947051" y="4073724"/>
              <a:ext cx="1768366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8F02E23-A1F2-4297-9CC4-FF1F058DF383}"/>
                </a:ext>
              </a:extLst>
            </p:cNvPr>
            <p:cNvSpPr/>
            <p:nvPr/>
          </p:nvSpPr>
          <p:spPr>
            <a:xfrm>
              <a:off x="4715417" y="4073724"/>
              <a:ext cx="1768366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8F02E23-A1F2-4297-9CC4-FF1F058DF383}"/>
                </a:ext>
              </a:extLst>
            </p:cNvPr>
            <p:cNvSpPr/>
            <p:nvPr/>
          </p:nvSpPr>
          <p:spPr>
            <a:xfrm>
              <a:off x="6483783" y="4073724"/>
              <a:ext cx="1768366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8F02E23-A1F2-4297-9CC4-FF1F058DF383}"/>
                </a:ext>
              </a:extLst>
            </p:cNvPr>
            <p:cNvSpPr/>
            <p:nvPr/>
          </p:nvSpPr>
          <p:spPr>
            <a:xfrm>
              <a:off x="8252149" y="4073724"/>
              <a:ext cx="1768366" cy="95025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82B3F14-BA5A-494C-9F54-FB2D12EE9E99}"/>
                </a:ext>
              </a:extLst>
            </p:cNvPr>
            <p:cNvSpPr txBox="1"/>
            <p:nvPr/>
          </p:nvSpPr>
          <p:spPr>
            <a:xfrm>
              <a:off x="3128157" y="4073724"/>
              <a:ext cx="14061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endPara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(2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A98EA8F-1051-4901-BBDC-A879D7F6CC4C}"/>
                </a:ext>
              </a:extLst>
            </p:cNvPr>
            <p:cNvSpPr txBox="1"/>
            <p:nvPr/>
          </p:nvSpPr>
          <p:spPr>
            <a:xfrm>
              <a:off x="4952805" y="4073724"/>
              <a:ext cx="14061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endPara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(2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8FDC17-D9B8-47F2-91AD-355C8C0F242A}"/>
                </a:ext>
              </a:extLst>
            </p:cNvPr>
            <p:cNvSpPr txBox="1"/>
            <p:nvPr/>
          </p:nvSpPr>
          <p:spPr>
            <a:xfrm>
              <a:off x="6709913" y="4073724"/>
              <a:ext cx="14061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endPara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(2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052664B-BA83-4418-845E-5943DED9AF3E}"/>
                </a:ext>
              </a:extLst>
            </p:cNvPr>
            <p:cNvSpPr txBox="1"/>
            <p:nvPr/>
          </p:nvSpPr>
          <p:spPr>
            <a:xfrm>
              <a:off x="8458085" y="4073724"/>
              <a:ext cx="14061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endPara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(2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割</a:t>
              </a:r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1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B352C9-148D-42C3-9A4A-3ED58CF59A6B}"/>
              </a:ext>
            </a:extLst>
          </p:cNvPr>
          <p:cNvSpPr txBox="1"/>
          <p:nvPr/>
        </p:nvSpPr>
        <p:spPr>
          <a:xfrm>
            <a:off x="1178686" y="3411700"/>
            <a:ext cx="570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46D932-654D-4C1B-9B4F-099A4EA55282}"/>
              </a:ext>
            </a:extLst>
          </p:cNvPr>
          <p:cNvSpPr txBox="1"/>
          <p:nvPr/>
        </p:nvSpPr>
        <p:spPr>
          <a:xfrm>
            <a:off x="1178686" y="4343335"/>
            <a:ext cx="898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商売で八掛けという言葉があります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これは８割の値段にしますよの意味で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と計算して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CE4069-1AC7-486D-959F-76F30A1DFA73}"/>
              </a:ext>
            </a:extLst>
          </p:cNvPr>
          <p:cNvSpPr txBox="1"/>
          <p:nvPr/>
        </p:nvSpPr>
        <p:spPr>
          <a:xfrm>
            <a:off x="1178686" y="742414"/>
            <a:ext cx="964879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割）が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はいくらになる？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A93FCF-6864-6B18-EC20-FE55F3BAE37F}"/>
              </a:ext>
            </a:extLst>
          </p:cNvPr>
          <p:cNvSpPr txBox="1"/>
          <p:nvPr/>
        </p:nvSpPr>
        <p:spPr>
          <a:xfrm>
            <a:off x="1178686" y="2547322"/>
            <a:ext cx="7092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5850B3-61EE-447A-5453-73A9B9F0E1FB}"/>
              </a:ext>
            </a:extLst>
          </p:cNvPr>
          <p:cNvSpPr/>
          <p:nvPr/>
        </p:nvSpPr>
        <p:spPr>
          <a:xfrm>
            <a:off x="3541774" y="2547322"/>
            <a:ext cx="118291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4FA3F-30B5-3913-CA02-842FDCE1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F8EC4C-1D88-E9D1-F976-826C87D3705F}"/>
              </a:ext>
            </a:extLst>
          </p:cNvPr>
          <p:cNvSpPr txBox="1"/>
          <p:nvPr/>
        </p:nvSpPr>
        <p:spPr>
          <a:xfrm>
            <a:off x="1171956" y="705275"/>
            <a:ext cx="71956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お財布に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円あります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9E154E-49B1-4DB1-AA6A-40A515AD1919}"/>
              </a:ext>
            </a:extLst>
          </p:cNvPr>
          <p:cNvSpPr txBox="1"/>
          <p:nvPr/>
        </p:nvSpPr>
        <p:spPr>
          <a:xfrm>
            <a:off x="918242" y="3036441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％はいくらになりますか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DA73E758-ACC7-458E-C6A8-DBB54100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56" y="1768896"/>
            <a:ext cx="1134163" cy="1134163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62792900-52D4-370F-876A-1C4444559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3" y="1768896"/>
            <a:ext cx="1134163" cy="1134163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81E0038C-75B6-0C00-9636-FCFAF0C2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70" y="1768896"/>
            <a:ext cx="1134163" cy="1134163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63350AB6-F491-FDAD-122A-2D9ADB75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77" y="1768896"/>
            <a:ext cx="1134163" cy="1134163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364EADF4-933D-705A-8A45-B1B1F11E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84" y="1768896"/>
            <a:ext cx="1134163" cy="11341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1BBEEF-3B3F-427C-E2B6-40942AEAA363}"/>
              </a:ext>
            </a:extLst>
          </p:cNvPr>
          <p:cNvSpPr txBox="1"/>
          <p:nvPr/>
        </p:nvSpPr>
        <p:spPr>
          <a:xfrm>
            <a:off x="1123585" y="205437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847AE1-92F1-C235-32FD-21176FF8F8D3}"/>
              </a:ext>
            </a:extLst>
          </p:cNvPr>
          <p:cNvSpPr txBox="1"/>
          <p:nvPr/>
        </p:nvSpPr>
        <p:spPr>
          <a:xfrm>
            <a:off x="2462001" y="204875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337EBD-CA44-8AC0-4830-D8388118D057}"/>
              </a:ext>
            </a:extLst>
          </p:cNvPr>
          <p:cNvSpPr txBox="1"/>
          <p:nvPr/>
        </p:nvSpPr>
        <p:spPr>
          <a:xfrm>
            <a:off x="3842119" y="204875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CD1D1F-0A1C-C0C0-A3FA-DB42C6EFA13F}"/>
              </a:ext>
            </a:extLst>
          </p:cNvPr>
          <p:cNvSpPr txBox="1"/>
          <p:nvPr/>
        </p:nvSpPr>
        <p:spPr>
          <a:xfrm>
            <a:off x="5247131" y="204875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1AE09-E8A2-72E2-4313-D6CB4E5648AA}"/>
              </a:ext>
            </a:extLst>
          </p:cNvPr>
          <p:cNvSpPr txBox="1"/>
          <p:nvPr/>
        </p:nvSpPr>
        <p:spPr>
          <a:xfrm>
            <a:off x="6574154" y="2048754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CFD65D-53A9-E58F-3C93-9DFCD31B305D}"/>
              </a:ext>
            </a:extLst>
          </p:cNvPr>
          <p:cNvSpPr txBox="1"/>
          <p:nvPr/>
        </p:nvSpPr>
        <p:spPr>
          <a:xfrm>
            <a:off x="942467" y="4523886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％はいくらになりますか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601DF2-13F6-5EFC-3BD3-DD917AE3346D}"/>
              </a:ext>
            </a:extLst>
          </p:cNvPr>
          <p:cNvSpPr txBox="1"/>
          <p:nvPr/>
        </p:nvSpPr>
        <p:spPr>
          <a:xfrm>
            <a:off x="4769789" y="3793926"/>
            <a:ext cx="587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14827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  <p:bldP spid="17" grpId="0"/>
      <p:bldP spid="18" grpId="0"/>
      <p:bldP spid="19" grpId="0"/>
      <p:bldP spid="20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171956" y="705275"/>
            <a:ext cx="71956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お財布に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4DF0D-DF9C-462C-AB57-E50AE18EE162}"/>
              </a:ext>
            </a:extLst>
          </p:cNvPr>
          <p:cNvSpPr txBox="1"/>
          <p:nvPr/>
        </p:nvSpPr>
        <p:spPr>
          <a:xfrm>
            <a:off x="6045323" y="5253846"/>
            <a:ext cx="4312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4B96E95-15F7-4931-9C41-58968E38A5A5}"/>
              </a:ext>
            </a:extLst>
          </p:cNvPr>
          <p:cNvSpPr txBox="1"/>
          <p:nvPr/>
        </p:nvSpPr>
        <p:spPr>
          <a:xfrm>
            <a:off x="918242" y="3036441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％はいくらになりますか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48FBC2DD-56E7-4EEF-BB29-A47F2938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56" y="1768896"/>
            <a:ext cx="1134163" cy="1134163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EB173F9-71B2-4A1F-8A4F-62BBF089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3" y="1768896"/>
            <a:ext cx="1134163" cy="1134163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CB2ABCA1-868B-4E1E-BCE7-C97528541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70" y="1768896"/>
            <a:ext cx="1134163" cy="1134163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039CE4CC-C18C-462D-8C47-A58CFBBFD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77" y="1768896"/>
            <a:ext cx="1134163" cy="1134163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F225698C-3445-4ECF-8468-35EC81331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84" y="1768896"/>
            <a:ext cx="1134163" cy="11341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32B0B7-9461-4047-B534-7CF919811BCB}"/>
              </a:ext>
            </a:extLst>
          </p:cNvPr>
          <p:cNvSpPr txBox="1"/>
          <p:nvPr/>
        </p:nvSpPr>
        <p:spPr>
          <a:xfrm>
            <a:off x="1123585" y="205437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9F8F9B-625F-4E99-A8C8-496AC7C0C3D6}"/>
              </a:ext>
            </a:extLst>
          </p:cNvPr>
          <p:cNvSpPr txBox="1"/>
          <p:nvPr/>
        </p:nvSpPr>
        <p:spPr>
          <a:xfrm>
            <a:off x="2462001" y="204875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209B24-8CAB-484F-8A3A-27C47FF80D22}"/>
              </a:ext>
            </a:extLst>
          </p:cNvPr>
          <p:cNvSpPr txBox="1"/>
          <p:nvPr/>
        </p:nvSpPr>
        <p:spPr>
          <a:xfrm>
            <a:off x="3842119" y="204875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C5BB7D-3AD4-4667-8E24-A7235F58DCFE}"/>
              </a:ext>
            </a:extLst>
          </p:cNvPr>
          <p:cNvSpPr txBox="1"/>
          <p:nvPr/>
        </p:nvSpPr>
        <p:spPr>
          <a:xfrm>
            <a:off x="5247131" y="204875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1A0AF3-288F-4917-9893-E64C9C7190B4}"/>
              </a:ext>
            </a:extLst>
          </p:cNvPr>
          <p:cNvSpPr txBox="1"/>
          <p:nvPr/>
        </p:nvSpPr>
        <p:spPr>
          <a:xfrm>
            <a:off x="6574154" y="2048754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B96E95-15F7-4931-9C41-58968E38A5A5}"/>
              </a:ext>
            </a:extLst>
          </p:cNvPr>
          <p:cNvSpPr txBox="1"/>
          <p:nvPr/>
        </p:nvSpPr>
        <p:spPr>
          <a:xfrm>
            <a:off x="942467" y="4523886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％はいくらになりますか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B96E95-15F7-4931-9C41-58968E38A5A5}"/>
              </a:ext>
            </a:extLst>
          </p:cNvPr>
          <p:cNvSpPr txBox="1"/>
          <p:nvPr/>
        </p:nvSpPr>
        <p:spPr>
          <a:xfrm>
            <a:off x="4769789" y="3793926"/>
            <a:ext cx="587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F4DF0D-DF9C-462C-AB57-E50AE18EE162}"/>
              </a:ext>
            </a:extLst>
          </p:cNvPr>
          <p:cNvSpPr txBox="1"/>
          <p:nvPr/>
        </p:nvSpPr>
        <p:spPr>
          <a:xfrm>
            <a:off x="6045323" y="5944325"/>
            <a:ext cx="587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19ADD8-7727-99C5-A6CA-7D920AD2390A}"/>
              </a:ext>
            </a:extLst>
          </p:cNvPr>
          <p:cNvSpPr txBox="1"/>
          <p:nvPr/>
        </p:nvSpPr>
        <p:spPr>
          <a:xfrm>
            <a:off x="918242" y="5944325"/>
            <a:ext cx="451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12447C-292A-6978-7CDD-BEC0AFD9DB45}"/>
              </a:ext>
            </a:extLst>
          </p:cNvPr>
          <p:cNvSpPr txBox="1"/>
          <p:nvPr/>
        </p:nvSpPr>
        <p:spPr>
          <a:xfrm>
            <a:off x="904604" y="5253846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21B81A-5BDC-DD7F-CF82-2277AED2E705}"/>
              </a:ext>
            </a:extLst>
          </p:cNvPr>
          <p:cNvSpPr/>
          <p:nvPr/>
        </p:nvSpPr>
        <p:spPr>
          <a:xfrm>
            <a:off x="2438900" y="5209698"/>
            <a:ext cx="102869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51E04D-6172-B7C0-19E8-79010932E077}"/>
              </a:ext>
            </a:extLst>
          </p:cNvPr>
          <p:cNvSpPr/>
          <p:nvPr/>
        </p:nvSpPr>
        <p:spPr>
          <a:xfrm>
            <a:off x="2660073" y="5917584"/>
            <a:ext cx="80752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9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075462" y="536045"/>
            <a:ext cx="1001756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①，②，③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内容に一番あてはまるものを選びましょう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4DF0D-DF9C-462C-AB57-E50AE18EE162}"/>
              </a:ext>
            </a:extLst>
          </p:cNvPr>
          <p:cNvSpPr txBox="1"/>
          <p:nvPr/>
        </p:nvSpPr>
        <p:spPr>
          <a:xfrm>
            <a:off x="1052309" y="4998517"/>
            <a:ext cx="882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割の値段を表しているのはどれ？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0E97EEC-641C-4435-BA29-427DC36CDCEA}"/>
              </a:ext>
            </a:extLst>
          </p:cNvPr>
          <p:cNvSpPr txBox="1"/>
          <p:nvPr/>
        </p:nvSpPr>
        <p:spPr>
          <a:xfrm>
            <a:off x="9873955" y="496370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982296-F586-4CB2-9B2F-F6C3130FDB58}"/>
              </a:ext>
            </a:extLst>
          </p:cNvPr>
          <p:cNvSpPr/>
          <p:nvPr/>
        </p:nvSpPr>
        <p:spPr>
          <a:xfrm>
            <a:off x="1075462" y="2078594"/>
            <a:ext cx="7206892" cy="5954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</a:t>
            </a:r>
            <a:r>
              <a:rPr kumimoji="1" lang="en-US" altLang="ja-JP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割・</a:t>
            </a:r>
            <a:r>
              <a:rPr kumimoji="1" lang="en-US" altLang="ja-JP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100%)</a:t>
            </a:r>
            <a:endParaRPr kumimoji="1" lang="ja-JP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9EE063E-0FA3-4CBA-8909-6647D1E60620}"/>
              </a:ext>
            </a:extLst>
          </p:cNvPr>
          <p:cNvSpPr/>
          <p:nvPr/>
        </p:nvSpPr>
        <p:spPr>
          <a:xfrm>
            <a:off x="1075462" y="2760833"/>
            <a:ext cx="5020538" cy="59543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5CC8DDF-27DA-463E-8E65-207984EB9A3C}"/>
              </a:ext>
            </a:extLst>
          </p:cNvPr>
          <p:cNvSpPr/>
          <p:nvPr/>
        </p:nvSpPr>
        <p:spPr>
          <a:xfrm>
            <a:off x="1075462" y="3460656"/>
            <a:ext cx="2089769" cy="59543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4BF264-0320-4F16-A0E7-8524E6904A9C}"/>
              </a:ext>
            </a:extLst>
          </p:cNvPr>
          <p:cNvSpPr/>
          <p:nvPr/>
        </p:nvSpPr>
        <p:spPr>
          <a:xfrm>
            <a:off x="1075462" y="4160479"/>
            <a:ext cx="9366602" cy="59543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4364F0-0647-43FC-A926-8C30B9708D3D}"/>
              </a:ext>
            </a:extLst>
          </p:cNvPr>
          <p:cNvSpPr txBox="1"/>
          <p:nvPr/>
        </p:nvSpPr>
        <p:spPr>
          <a:xfrm>
            <a:off x="1052309" y="5698340"/>
            <a:ext cx="974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割引きの値段を表しているのはどれ？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170FE2-F9E4-4C52-AD02-F37F312E6B54}"/>
              </a:ext>
            </a:extLst>
          </p:cNvPr>
          <p:cNvSpPr txBox="1"/>
          <p:nvPr/>
        </p:nvSpPr>
        <p:spPr>
          <a:xfrm>
            <a:off x="10744211" y="56983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282354" y="2674029"/>
            <a:ext cx="0" cy="208188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058593" y="556706"/>
            <a:ext cx="9111143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個のみかん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がとれました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そのみかんの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90%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を出荷しました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出荷したみかんの数は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4DF0D-DF9C-462C-AB57-E50AE18EE162}"/>
              </a:ext>
            </a:extLst>
          </p:cNvPr>
          <p:cNvSpPr txBox="1"/>
          <p:nvPr/>
        </p:nvSpPr>
        <p:spPr>
          <a:xfrm>
            <a:off x="2235192" y="3834038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0E97EEC-641C-4435-BA29-427DC36CDCEA}"/>
              </a:ext>
            </a:extLst>
          </p:cNvPr>
          <p:cNvSpPr txBox="1"/>
          <p:nvPr/>
        </p:nvSpPr>
        <p:spPr>
          <a:xfrm>
            <a:off x="8388155" y="3834038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4B96E95-15F7-4931-9C41-58968E38A5A5}"/>
              </a:ext>
            </a:extLst>
          </p:cNvPr>
          <p:cNvSpPr txBox="1"/>
          <p:nvPr/>
        </p:nvSpPr>
        <p:spPr>
          <a:xfrm>
            <a:off x="2208902" y="5560709"/>
            <a:ext cx="7572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となる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2D25E8ED-A610-4332-A77C-587D3132F4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75" y="1170453"/>
            <a:ext cx="1647240" cy="14687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E9BB8F-DCB4-4E65-A610-B55FDF0F08EA}"/>
              </a:ext>
            </a:extLst>
          </p:cNvPr>
          <p:cNvSpPr txBox="1"/>
          <p:nvPr/>
        </p:nvSpPr>
        <p:spPr>
          <a:xfrm>
            <a:off x="1458331" y="4791268"/>
            <a:ext cx="5918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E7C0B8-F760-4639-AE0E-2AEB23EFBE8D}"/>
              </a:ext>
            </a:extLst>
          </p:cNvPr>
          <p:cNvSpPr txBox="1"/>
          <p:nvPr/>
        </p:nvSpPr>
        <p:spPr>
          <a:xfrm>
            <a:off x="10238982" y="6156703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文教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40-1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513550-0433-A760-BFF9-56356FB44AEA}"/>
              </a:ext>
            </a:extLst>
          </p:cNvPr>
          <p:cNvSpPr txBox="1"/>
          <p:nvPr/>
        </p:nvSpPr>
        <p:spPr>
          <a:xfrm>
            <a:off x="1462575" y="3044279"/>
            <a:ext cx="8220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倍を出荷したので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205D9C-4022-5D67-BB37-1E79D37AB538}"/>
              </a:ext>
            </a:extLst>
          </p:cNvPr>
          <p:cNvSpPr/>
          <p:nvPr/>
        </p:nvSpPr>
        <p:spPr>
          <a:xfrm>
            <a:off x="3809602" y="3064597"/>
            <a:ext cx="118291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マイル 5">
            <a:extLst>
              <a:ext uri="{FF2B5EF4-FFF2-40B4-BE49-F238E27FC236}">
                <a16:creationId xmlns:a16="http://schemas.microsoft.com/office/drawing/2014/main" id="{3BE89338-FA2F-B7B7-AEBA-EDD155F77215}"/>
              </a:ext>
            </a:extLst>
          </p:cNvPr>
          <p:cNvSpPr/>
          <p:nvPr/>
        </p:nvSpPr>
        <p:spPr>
          <a:xfrm>
            <a:off x="915425" y="3157546"/>
            <a:ext cx="542906" cy="54290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4372EC79-12BD-D303-96FA-2C9728D9E27E}"/>
              </a:ext>
            </a:extLst>
          </p:cNvPr>
          <p:cNvSpPr/>
          <p:nvPr/>
        </p:nvSpPr>
        <p:spPr>
          <a:xfrm>
            <a:off x="915425" y="4904535"/>
            <a:ext cx="542906" cy="54290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8D3E042-A5AB-BF8F-5D93-827C0D097546}"/>
              </a:ext>
            </a:extLst>
          </p:cNvPr>
          <p:cNvSpPr/>
          <p:nvPr/>
        </p:nvSpPr>
        <p:spPr>
          <a:xfrm>
            <a:off x="3553125" y="4811591"/>
            <a:ext cx="135018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B171CE-E735-48C4-9CC8-02F95BFCB056}"/>
              </a:ext>
            </a:extLst>
          </p:cNvPr>
          <p:cNvSpPr txBox="1"/>
          <p:nvPr/>
        </p:nvSpPr>
        <p:spPr>
          <a:xfrm>
            <a:off x="1551878" y="3924185"/>
            <a:ext cx="7463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×0.85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255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255g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610637"/>
            <a:ext cx="9751387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お豆腐の成分のうち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は水分です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のお豆腐には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がふくまれているでしょう </a:t>
            </a:r>
            <a:endParaRPr kumimoji="1" lang="ja-JP" altLang="en-US" sz="4400" dirty="0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9975A654-D1A4-4BCF-BC97-B97728A50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44" y="2618676"/>
            <a:ext cx="1822606" cy="137402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C8CFDE-F639-695D-E610-368F6C8F7B85}"/>
              </a:ext>
            </a:extLst>
          </p:cNvPr>
          <p:cNvSpPr txBox="1"/>
          <p:nvPr/>
        </p:nvSpPr>
        <p:spPr>
          <a:xfrm>
            <a:off x="1264749" y="3044279"/>
            <a:ext cx="858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0.85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倍を出荷したので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A710703-4598-469E-8030-78F3F8B8862D}"/>
              </a:ext>
            </a:extLst>
          </p:cNvPr>
          <p:cNvSpPr/>
          <p:nvPr/>
        </p:nvSpPr>
        <p:spPr>
          <a:xfrm>
            <a:off x="3546088" y="3064536"/>
            <a:ext cx="159462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AD440B70-3D95-CFC7-97D0-8B12121A2384}"/>
              </a:ext>
            </a:extLst>
          </p:cNvPr>
          <p:cNvSpPr/>
          <p:nvPr/>
        </p:nvSpPr>
        <p:spPr>
          <a:xfrm>
            <a:off x="566747" y="3157546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5399D870-CDD2-94ED-E551-5484AA688E28}"/>
              </a:ext>
            </a:extLst>
          </p:cNvPr>
          <p:cNvSpPr/>
          <p:nvPr/>
        </p:nvSpPr>
        <p:spPr>
          <a:xfrm>
            <a:off x="566747" y="4820817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4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F0B7-27E2-1080-0C3A-C3963AEDE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9A8FBC-6205-49DC-3685-3585591D564C}"/>
              </a:ext>
            </a:extLst>
          </p:cNvPr>
          <p:cNvSpPr txBox="1"/>
          <p:nvPr/>
        </p:nvSpPr>
        <p:spPr>
          <a:xfrm>
            <a:off x="1551878" y="3924185"/>
            <a:ext cx="7463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×0.85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255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255g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E4EF4A-ACCB-2ECF-DE32-475A2BAA6CD2}"/>
              </a:ext>
            </a:extLst>
          </p:cNvPr>
          <p:cNvSpPr txBox="1"/>
          <p:nvPr/>
        </p:nvSpPr>
        <p:spPr>
          <a:xfrm>
            <a:off x="1109653" y="4804091"/>
            <a:ext cx="10286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 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の水分が含まれていると考えたら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BE796C-8269-07F6-D3D5-003A81BD7229}"/>
              </a:ext>
            </a:extLst>
          </p:cNvPr>
          <p:cNvSpPr txBox="1"/>
          <p:nvPr/>
        </p:nvSpPr>
        <p:spPr>
          <a:xfrm>
            <a:off x="838200" y="610637"/>
            <a:ext cx="9751387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お豆腐の成分のうち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は水分です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のお豆腐には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がふくまれているでしょう </a:t>
            </a:r>
            <a:endParaRPr kumimoji="1" lang="ja-JP" altLang="en-US" sz="4400" dirty="0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0A66B6CB-3862-C4E6-E3A2-1CD15015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44" y="2618676"/>
            <a:ext cx="1822606" cy="137402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DB8041-F52E-8160-2BA9-1793CC7EC990}"/>
              </a:ext>
            </a:extLst>
          </p:cNvPr>
          <p:cNvSpPr txBox="1"/>
          <p:nvPr/>
        </p:nvSpPr>
        <p:spPr>
          <a:xfrm>
            <a:off x="1264749" y="3044279"/>
            <a:ext cx="858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0.85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倍を出荷したので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05708F-6824-F0DB-43EF-0FC397B15F92}"/>
              </a:ext>
            </a:extLst>
          </p:cNvPr>
          <p:cNvSpPr/>
          <p:nvPr/>
        </p:nvSpPr>
        <p:spPr>
          <a:xfrm>
            <a:off x="3546088" y="3064536"/>
            <a:ext cx="159462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0A62F2F3-C5BC-D57D-0E35-E8EC2192C84D}"/>
              </a:ext>
            </a:extLst>
          </p:cNvPr>
          <p:cNvSpPr/>
          <p:nvPr/>
        </p:nvSpPr>
        <p:spPr>
          <a:xfrm>
            <a:off x="566747" y="3157546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DA18A981-88D9-0041-96EC-E2BBA2303756}"/>
              </a:ext>
            </a:extLst>
          </p:cNvPr>
          <p:cNvSpPr/>
          <p:nvPr/>
        </p:nvSpPr>
        <p:spPr>
          <a:xfrm>
            <a:off x="566747" y="4820817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DFB38D-433B-CDD0-A302-07607E300D90}"/>
              </a:ext>
            </a:extLst>
          </p:cNvPr>
          <p:cNvSpPr txBox="1"/>
          <p:nvPr/>
        </p:nvSpPr>
        <p:spPr>
          <a:xfrm>
            <a:off x="4897971" y="5527366"/>
            <a:ext cx="601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となる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920CB0-011E-F145-BAB2-30DDC9E21299}"/>
              </a:ext>
            </a:extLst>
          </p:cNvPr>
          <p:cNvSpPr/>
          <p:nvPr/>
        </p:nvSpPr>
        <p:spPr>
          <a:xfrm>
            <a:off x="4537670" y="4842563"/>
            <a:ext cx="9821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44C0B5-9D09-4C0D-A198-8EDC36F19F51}"/>
              </a:ext>
            </a:extLst>
          </p:cNvPr>
          <p:cNvSpPr txBox="1"/>
          <p:nvPr/>
        </p:nvSpPr>
        <p:spPr>
          <a:xfrm>
            <a:off x="1652239" y="4049797"/>
            <a:ext cx="474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7E4E3E-7628-4911-8046-7BDA1570F94C}"/>
              </a:ext>
            </a:extLst>
          </p:cNvPr>
          <p:cNvSpPr txBox="1"/>
          <p:nvPr/>
        </p:nvSpPr>
        <p:spPr>
          <a:xfrm>
            <a:off x="6829491" y="4049796"/>
            <a:ext cx="1478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8355" y="586597"/>
            <a:ext cx="1086868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％であるといいます。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では、濃度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食塩が何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含まれていますか。</a:t>
            </a:r>
            <a:endParaRPr kumimoji="1" lang="ja-JP" altLang="en-US" sz="4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528AC1-80F8-F24D-ADFF-B6EB2ACC95BA}"/>
              </a:ext>
            </a:extLst>
          </p:cNvPr>
          <p:cNvSpPr txBox="1"/>
          <p:nvPr/>
        </p:nvSpPr>
        <p:spPr>
          <a:xfrm>
            <a:off x="1242447" y="3280355"/>
            <a:ext cx="858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0.16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倍を出荷したので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A9CFED1-C618-CD0C-8DD5-4901F861B905}"/>
              </a:ext>
            </a:extLst>
          </p:cNvPr>
          <p:cNvSpPr/>
          <p:nvPr/>
        </p:nvSpPr>
        <p:spPr>
          <a:xfrm>
            <a:off x="544445" y="3393622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FFF64A-0A3B-6507-8C1B-1413911BBA8B}"/>
              </a:ext>
            </a:extLst>
          </p:cNvPr>
          <p:cNvSpPr/>
          <p:nvPr/>
        </p:nvSpPr>
        <p:spPr>
          <a:xfrm>
            <a:off x="3523786" y="3293449"/>
            <a:ext cx="159462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6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DF646-C6EA-088E-9B0B-948F1E136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450A6B-40DC-6C8D-8338-C70035B30B41}"/>
              </a:ext>
            </a:extLst>
          </p:cNvPr>
          <p:cNvSpPr txBox="1"/>
          <p:nvPr/>
        </p:nvSpPr>
        <p:spPr>
          <a:xfrm>
            <a:off x="1652239" y="4049797"/>
            <a:ext cx="474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74536D-2212-15E4-B8CF-DF711D16D2D2}"/>
              </a:ext>
            </a:extLst>
          </p:cNvPr>
          <p:cNvSpPr txBox="1"/>
          <p:nvPr/>
        </p:nvSpPr>
        <p:spPr>
          <a:xfrm>
            <a:off x="6829491" y="4049796"/>
            <a:ext cx="1478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32g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5354E6-3C44-EFE5-4C98-68F810A897B5}"/>
              </a:ext>
            </a:extLst>
          </p:cNvPr>
          <p:cNvSpPr txBox="1"/>
          <p:nvPr/>
        </p:nvSpPr>
        <p:spPr>
          <a:xfrm>
            <a:off x="1242447" y="4865403"/>
            <a:ext cx="9153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に含まれる食塩の量は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FF0C2E-6A2C-E86F-1599-5FD9DC18A665}"/>
              </a:ext>
            </a:extLst>
          </p:cNvPr>
          <p:cNvSpPr txBox="1"/>
          <p:nvPr/>
        </p:nvSpPr>
        <p:spPr>
          <a:xfrm>
            <a:off x="638355" y="586597"/>
            <a:ext cx="1086868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含まれている時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％であるといいます。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では、濃度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食塩が何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含まれていますか。</a:t>
            </a:r>
            <a:endParaRPr kumimoji="1" lang="ja-JP" altLang="en-US" sz="4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EB0B9-CE33-9B26-941D-D03469744724}"/>
              </a:ext>
            </a:extLst>
          </p:cNvPr>
          <p:cNvSpPr txBox="1"/>
          <p:nvPr/>
        </p:nvSpPr>
        <p:spPr>
          <a:xfrm>
            <a:off x="1242447" y="3280355"/>
            <a:ext cx="858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0.16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倍を出荷したので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31E7565E-5B97-C098-7D8D-DD85B86D2973}"/>
              </a:ext>
            </a:extLst>
          </p:cNvPr>
          <p:cNvSpPr/>
          <p:nvPr/>
        </p:nvSpPr>
        <p:spPr>
          <a:xfrm>
            <a:off x="544445" y="3393622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F0E098-1A7A-7466-7A67-B4C115878A37}"/>
              </a:ext>
            </a:extLst>
          </p:cNvPr>
          <p:cNvSpPr/>
          <p:nvPr/>
        </p:nvSpPr>
        <p:spPr>
          <a:xfrm>
            <a:off x="3523786" y="3293449"/>
            <a:ext cx="159462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725C4274-1CC9-4556-F622-900E923B24EE}"/>
              </a:ext>
            </a:extLst>
          </p:cNvPr>
          <p:cNvSpPr/>
          <p:nvPr/>
        </p:nvSpPr>
        <p:spPr>
          <a:xfrm>
            <a:off x="544445" y="4954793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91058C-13F0-9B69-9463-9348F49544A0}"/>
              </a:ext>
            </a:extLst>
          </p:cNvPr>
          <p:cNvSpPr txBox="1"/>
          <p:nvPr/>
        </p:nvSpPr>
        <p:spPr>
          <a:xfrm>
            <a:off x="4784943" y="5588678"/>
            <a:ext cx="556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7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8950414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68054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661825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5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661825" y="435220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5" y="4352203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3711199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009645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8950414" y="4780616"/>
            <a:ext cx="6222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3711199" y="4780616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009645" y="4780616"/>
            <a:ext cx="20580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EC0E6C5-4547-4E77-80AC-AABB62AB9C42}"/>
              </a:ext>
            </a:extLst>
          </p:cNvPr>
          <p:cNvSpPr/>
          <p:nvPr/>
        </p:nvSpPr>
        <p:spPr>
          <a:xfrm>
            <a:off x="495301" y="4260514"/>
            <a:ext cx="10170610" cy="165011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83EA32-828C-49E5-9A87-EF12E5C9386B}"/>
              </a:ext>
            </a:extLst>
          </p:cNvPr>
          <p:cNvSpPr txBox="1"/>
          <p:nvPr/>
        </p:nvSpPr>
        <p:spPr>
          <a:xfrm>
            <a:off x="4005755" y="5670577"/>
            <a:ext cx="769094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全体を表している数になっている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19C1AA-32F4-480F-81B7-53A7867B378C}"/>
              </a:ext>
            </a:extLst>
          </p:cNvPr>
          <p:cNvSpPr txBox="1"/>
          <p:nvPr/>
        </p:nvSpPr>
        <p:spPr>
          <a:xfrm>
            <a:off x="2072949" y="4802475"/>
            <a:ext cx="13369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181513-AA7A-44DD-A2B4-AD15704C6A9B}"/>
              </a:ext>
            </a:extLst>
          </p:cNvPr>
          <p:cNvSpPr txBox="1"/>
          <p:nvPr/>
        </p:nvSpPr>
        <p:spPr>
          <a:xfrm>
            <a:off x="333091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A93114-758F-454A-9691-4DDE45DD0B36}"/>
              </a:ext>
            </a:extLst>
          </p:cNvPr>
          <p:cNvSpPr txBox="1"/>
          <p:nvPr/>
        </p:nvSpPr>
        <p:spPr>
          <a:xfrm>
            <a:off x="5922757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A2621D-C247-43C8-8D30-245B0B460282}"/>
              </a:ext>
            </a:extLst>
          </p:cNvPr>
          <p:cNvSpPr txBox="1"/>
          <p:nvPr/>
        </p:nvSpPr>
        <p:spPr>
          <a:xfrm>
            <a:off x="8626366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2571" y="603522"/>
            <a:ext cx="88024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割合の表し方（基礎の復習）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996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16" grpId="0" animBg="1"/>
      <p:bldP spid="44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838200" y="1690688"/>
            <a:ext cx="9979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なるかを考える方法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0743" y="513623"/>
            <a:ext cx="11264622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一部分が占める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割合から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全体を求める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838199" y="3336989"/>
            <a:ext cx="10658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にあたる数を求め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それを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％にする方法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838200" y="4983291"/>
            <a:ext cx="9979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解き方③ 比例の感覚を使って解く方法　　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①と②につながる方法で便利です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40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1437051" y="745196"/>
            <a:ext cx="9616164" cy="1446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 何倍したら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なるかを考える方法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513EBD-4509-476F-B65F-4C2B274E6176}"/>
              </a:ext>
            </a:extLst>
          </p:cNvPr>
          <p:cNvSpPr txBox="1"/>
          <p:nvPr/>
        </p:nvSpPr>
        <p:spPr>
          <a:xfrm>
            <a:off x="638424" y="2730768"/>
            <a:ext cx="110935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ある本を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ページ読みました。これは本全体の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％にあたります。本全体のページ数は？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28CC78-F5BA-4A5E-A75D-35882475042B}"/>
              </a:ext>
            </a:extLst>
          </p:cNvPr>
          <p:cNvSpPr txBox="1"/>
          <p:nvPr/>
        </p:nvSpPr>
        <p:spPr>
          <a:xfrm>
            <a:off x="638424" y="4340773"/>
            <a:ext cx="1003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％を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になるので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3C9AD2-C15A-4D5C-AC42-D4A3A599CE0D}"/>
              </a:ext>
            </a:extLst>
          </p:cNvPr>
          <p:cNvSpPr txBox="1"/>
          <p:nvPr/>
        </p:nvSpPr>
        <p:spPr>
          <a:xfrm>
            <a:off x="638424" y="54258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4E9888-A6FF-4E37-AF7D-14013713A5CA}"/>
              </a:ext>
            </a:extLst>
          </p:cNvPr>
          <p:cNvSpPr txBox="1"/>
          <p:nvPr/>
        </p:nvSpPr>
        <p:spPr>
          <a:xfrm>
            <a:off x="3586944" y="5425819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52×4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208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699E73-3E42-4272-AEA6-9CCCAEE7B9FC}"/>
              </a:ext>
            </a:extLst>
          </p:cNvPr>
          <p:cNvSpPr txBox="1"/>
          <p:nvPr/>
        </p:nvSpPr>
        <p:spPr>
          <a:xfrm>
            <a:off x="7978334" y="5396780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BE2C7D-E77D-9F95-64E7-45351F303BA3}"/>
              </a:ext>
            </a:extLst>
          </p:cNvPr>
          <p:cNvSpPr/>
          <p:nvPr/>
        </p:nvSpPr>
        <p:spPr>
          <a:xfrm>
            <a:off x="2644666" y="4369812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8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1094611" y="610029"/>
            <a:ext cx="10347451" cy="13234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にあたる数を求め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それを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％にする方法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64D672-68C3-490B-95FD-FC8498A43660}"/>
              </a:ext>
            </a:extLst>
          </p:cNvPr>
          <p:cNvSpPr txBox="1"/>
          <p:nvPr/>
        </p:nvSpPr>
        <p:spPr>
          <a:xfrm>
            <a:off x="638424" y="3829958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％にあたるこづかいは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256DF-99AC-4D24-BCF0-34D2419BB285}"/>
              </a:ext>
            </a:extLst>
          </p:cNvPr>
          <p:cNvSpPr txBox="1"/>
          <p:nvPr/>
        </p:nvSpPr>
        <p:spPr>
          <a:xfrm>
            <a:off x="4437701" y="4425038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1600÷8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111747-4B53-4EDF-BFDB-C8C46B079D65}"/>
              </a:ext>
            </a:extLst>
          </p:cNvPr>
          <p:cNvSpPr txBox="1"/>
          <p:nvPr/>
        </p:nvSpPr>
        <p:spPr>
          <a:xfrm>
            <a:off x="638424" y="5131272"/>
            <a:ext cx="640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％にあたるこづかいは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8E9274-8C4B-46BD-ABC9-734B92EB4B92}"/>
              </a:ext>
            </a:extLst>
          </p:cNvPr>
          <p:cNvSpPr txBox="1"/>
          <p:nvPr/>
        </p:nvSpPr>
        <p:spPr>
          <a:xfrm>
            <a:off x="4437701" y="5724700"/>
            <a:ext cx="6966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513EBD-4509-476F-B65F-4C2B274E6176}"/>
              </a:ext>
            </a:extLst>
          </p:cNvPr>
          <p:cNvSpPr txBox="1"/>
          <p:nvPr/>
        </p:nvSpPr>
        <p:spPr>
          <a:xfrm>
            <a:off x="638424" y="2309711"/>
            <a:ext cx="1105899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こづかいの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円を使いましたこづかいは、全部でいくらありましたか？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1364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1069675" y="610029"/>
            <a:ext cx="10144665" cy="13234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にあたる数を求める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それを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％にする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64D672-68C3-490B-95FD-FC8498A43660}"/>
              </a:ext>
            </a:extLst>
          </p:cNvPr>
          <p:cNvSpPr txBox="1"/>
          <p:nvPr/>
        </p:nvSpPr>
        <p:spPr>
          <a:xfrm>
            <a:off x="638424" y="3829958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％にあたるこづかいは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513EBD-4509-476F-B65F-4C2B274E6176}"/>
              </a:ext>
            </a:extLst>
          </p:cNvPr>
          <p:cNvSpPr txBox="1"/>
          <p:nvPr/>
        </p:nvSpPr>
        <p:spPr>
          <a:xfrm>
            <a:off x="638424" y="2309711"/>
            <a:ext cx="1105899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こづかいの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円を使いましたこづかいは、全部でいくらありましたか？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7630A1-5E80-4547-8ADD-4BC6B46B2CCC}"/>
              </a:ext>
            </a:extLst>
          </p:cNvPr>
          <p:cNvSpPr txBox="1"/>
          <p:nvPr/>
        </p:nvSpPr>
        <p:spPr>
          <a:xfrm>
            <a:off x="638424" y="5131272"/>
            <a:ext cx="640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％にあたるこづかいは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33EABF-3E53-FF58-E045-3A82BC938A3F}"/>
              </a:ext>
            </a:extLst>
          </p:cNvPr>
          <p:cNvSpPr txBox="1"/>
          <p:nvPr/>
        </p:nvSpPr>
        <p:spPr>
          <a:xfrm>
            <a:off x="4437701" y="4425038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86EAFB-C128-3FBD-61D6-523DC36D2708}"/>
              </a:ext>
            </a:extLst>
          </p:cNvPr>
          <p:cNvSpPr txBox="1"/>
          <p:nvPr/>
        </p:nvSpPr>
        <p:spPr>
          <a:xfrm>
            <a:off x="4437701" y="5724700"/>
            <a:ext cx="6603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3530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397479" y="858939"/>
            <a:ext cx="936828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％引きで買ったので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円でした。定価を求めなさい。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4DF0D-DF9C-462C-AB57-E50AE18EE162}"/>
              </a:ext>
            </a:extLst>
          </p:cNvPr>
          <p:cNvSpPr txBox="1"/>
          <p:nvPr/>
        </p:nvSpPr>
        <p:spPr>
          <a:xfrm>
            <a:off x="1333949" y="2831488"/>
            <a:ext cx="8733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支払った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 定価の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70 %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F2362-BF91-4101-9E59-7430B3EAE73B}"/>
              </a:ext>
            </a:extLst>
          </p:cNvPr>
          <p:cNvSpPr txBox="1"/>
          <p:nvPr/>
        </p:nvSpPr>
        <p:spPr>
          <a:xfrm>
            <a:off x="1333949" y="3863929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2C0510-9F07-4E04-AA75-21676F90F15C}"/>
              </a:ext>
            </a:extLst>
          </p:cNvPr>
          <p:cNvSpPr txBox="1"/>
          <p:nvPr/>
        </p:nvSpPr>
        <p:spPr>
          <a:xfrm>
            <a:off x="5860257" y="3863929"/>
            <a:ext cx="4506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2100÷7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13B091-3C35-4FE6-9041-11DDCEBF2D12}"/>
              </a:ext>
            </a:extLst>
          </p:cNvPr>
          <p:cNvSpPr txBox="1"/>
          <p:nvPr/>
        </p:nvSpPr>
        <p:spPr>
          <a:xfrm>
            <a:off x="1333949" y="4896370"/>
            <a:ext cx="4203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F6B926-86CB-42B9-9433-1A34134A2E44}"/>
              </a:ext>
            </a:extLst>
          </p:cNvPr>
          <p:cNvSpPr txBox="1"/>
          <p:nvPr/>
        </p:nvSpPr>
        <p:spPr>
          <a:xfrm>
            <a:off x="5860257" y="4886566"/>
            <a:ext cx="4905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300×10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C9AB9F-487A-43CD-B18C-8A9FDD364470}"/>
              </a:ext>
            </a:extLst>
          </p:cNvPr>
          <p:cNvSpPr txBox="1"/>
          <p:nvPr/>
        </p:nvSpPr>
        <p:spPr>
          <a:xfrm>
            <a:off x="7543777" y="5665811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0C1D2-6FDD-4BE0-9C3D-17A37E185320}"/>
              </a:ext>
            </a:extLst>
          </p:cNvPr>
          <p:cNvSpPr txBox="1"/>
          <p:nvPr/>
        </p:nvSpPr>
        <p:spPr>
          <a:xfrm>
            <a:off x="9738592" y="587525"/>
            <a:ext cx="173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F09E51-EEC0-8F38-ACBC-02A94B1E3E05}"/>
              </a:ext>
            </a:extLst>
          </p:cNvPr>
          <p:cNvSpPr/>
          <p:nvPr/>
        </p:nvSpPr>
        <p:spPr>
          <a:xfrm>
            <a:off x="8313012" y="2831488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9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9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258A851-E85C-40D6-8C29-2C488DEB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8375"/>
            <a:ext cx="10419229" cy="19613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ある食塩水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50g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含まれています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％だそうです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食塩水は何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ありますか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6B4CB4-6BD4-46A3-A305-FC671FDFB00B}"/>
              </a:ext>
            </a:extLst>
          </p:cNvPr>
          <p:cNvSpPr txBox="1"/>
          <p:nvPr/>
        </p:nvSpPr>
        <p:spPr>
          <a:xfrm>
            <a:off x="1192471" y="2643407"/>
            <a:ext cx="886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濃度が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％ということは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に含まれる食塩の量は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  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26B533-64F2-C6CF-B572-0654B857ABEC}"/>
              </a:ext>
            </a:extLst>
          </p:cNvPr>
          <p:cNvSpPr/>
          <p:nvPr/>
        </p:nvSpPr>
        <p:spPr>
          <a:xfrm>
            <a:off x="8558339" y="3105834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6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44C0B5-9D09-4C0D-A198-8EDC36F19F51}"/>
              </a:ext>
            </a:extLst>
          </p:cNvPr>
          <p:cNvSpPr txBox="1"/>
          <p:nvPr/>
        </p:nvSpPr>
        <p:spPr>
          <a:xfrm>
            <a:off x="5479273" y="4348308"/>
            <a:ext cx="325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7E4E3E-7628-4911-8046-7BDA1570F94C}"/>
              </a:ext>
            </a:extLst>
          </p:cNvPr>
          <p:cNvSpPr txBox="1"/>
          <p:nvPr/>
        </p:nvSpPr>
        <p:spPr>
          <a:xfrm>
            <a:off x="9519730" y="4348307"/>
            <a:ext cx="156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6B4CB4-6BD4-46A3-A305-FC671FDFB00B}"/>
              </a:ext>
            </a:extLst>
          </p:cNvPr>
          <p:cNvSpPr txBox="1"/>
          <p:nvPr/>
        </p:nvSpPr>
        <p:spPr>
          <a:xfrm>
            <a:off x="1092109" y="2767280"/>
            <a:ext cx="544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食塩水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　　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8D6817-8B70-445B-85E5-82C85A8CC704}"/>
              </a:ext>
            </a:extLst>
          </p:cNvPr>
          <p:cNvSpPr txBox="1"/>
          <p:nvPr/>
        </p:nvSpPr>
        <p:spPr>
          <a:xfrm>
            <a:off x="1092109" y="4348307"/>
            <a:ext cx="4175340" cy="20621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縦に見ると  ５  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下から上に考えよう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横に見ると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(50÷20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を計算しよう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2873AA1-E1DF-87A2-881E-F8923A8A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8375"/>
            <a:ext cx="10419229" cy="19613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ある食塩水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の中に食塩が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50g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含まれています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この食塩水の濃度は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％だそうです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食塩水は何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ありますか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35DB86-679F-D2B5-76FE-F01252B107B4}"/>
              </a:ext>
            </a:extLst>
          </p:cNvPr>
          <p:cNvSpPr txBox="1"/>
          <p:nvPr/>
        </p:nvSpPr>
        <p:spPr>
          <a:xfrm>
            <a:off x="5445820" y="5456302"/>
            <a:ext cx="387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100×2.5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285806-8B1C-4A67-A90C-5A31BDD68FE9}"/>
              </a:ext>
            </a:extLst>
          </p:cNvPr>
          <p:cNvSpPr txBox="1"/>
          <p:nvPr/>
        </p:nvSpPr>
        <p:spPr>
          <a:xfrm>
            <a:off x="9538199" y="5456301"/>
            <a:ext cx="156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4F6176-EC2A-45F9-C4AF-C8F1C355EBC1}"/>
              </a:ext>
            </a:extLst>
          </p:cNvPr>
          <p:cNvSpPr/>
          <p:nvPr/>
        </p:nvSpPr>
        <p:spPr>
          <a:xfrm>
            <a:off x="3514435" y="4281068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FE6DBB0-0801-CC74-37A5-B93E59933BA4}"/>
              </a:ext>
            </a:extLst>
          </p:cNvPr>
          <p:cNvSpPr/>
          <p:nvPr/>
        </p:nvSpPr>
        <p:spPr>
          <a:xfrm>
            <a:off x="3514435" y="5379358"/>
            <a:ext cx="942278" cy="519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1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31152" y="638355"/>
            <a:ext cx="101296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シャンプーが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15%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売られています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増量後のシャンプーの量は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増量前のシャンプーの量は何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0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18AB36B-4E89-4AB0-A0E1-87DE3880F8E1}"/>
              </a:ext>
            </a:extLst>
          </p:cNvPr>
          <p:cNvGrpSpPr/>
          <p:nvPr/>
        </p:nvGrpSpPr>
        <p:grpSpPr>
          <a:xfrm>
            <a:off x="1031152" y="2710138"/>
            <a:ext cx="10811733" cy="2157141"/>
            <a:chOff x="1031152" y="2710138"/>
            <a:chExt cx="10811733" cy="2157141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1089904" y="3321050"/>
              <a:ext cx="0" cy="4529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02A6A2C7-3B5E-4FFF-8143-D7F1167337B8}"/>
                </a:ext>
              </a:extLst>
            </p:cNvPr>
            <p:cNvGrpSpPr/>
            <p:nvPr/>
          </p:nvGrpSpPr>
          <p:grpSpPr>
            <a:xfrm>
              <a:off x="1031152" y="2710138"/>
              <a:ext cx="10811733" cy="2157141"/>
              <a:chOff x="1031152" y="2710138"/>
              <a:chExt cx="10811733" cy="2157141"/>
            </a:xfrm>
          </p:grpSpPr>
          <p:cxnSp>
            <p:nvCxnSpPr>
              <p:cNvPr id="4" name="直線コネクタ 3"/>
              <p:cNvCxnSpPr/>
              <p:nvPr/>
            </p:nvCxnSpPr>
            <p:spPr>
              <a:xfrm>
                <a:off x="1031152" y="3521385"/>
                <a:ext cx="10058752" cy="2613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1031152" y="3321050"/>
                <a:ext cx="0" cy="45294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>
              <a:xfrm>
                <a:off x="9294718" y="3321050"/>
                <a:ext cx="0" cy="45294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9A57E86-ECB0-4A90-ACB2-DAAD02616BB7}"/>
                  </a:ext>
                </a:extLst>
              </p:cNvPr>
              <p:cNvSpPr txBox="1"/>
              <p:nvPr/>
            </p:nvSpPr>
            <p:spPr>
              <a:xfrm>
                <a:off x="10336923" y="3790061"/>
                <a:ext cx="15059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増量後</a:t>
                </a:r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115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/>
              <p:nvPr/>
            </p:nvSpPr>
            <p:spPr>
              <a:xfrm>
                <a:off x="8697903" y="3773994"/>
                <a:ext cx="15059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増量前</a:t>
                </a:r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endParaRPr lang="en-US" altLang="ja-JP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4CDF38A-AD17-4848-B2F7-C22C1F57FEAD}"/>
                  </a:ext>
                </a:extLst>
              </p:cNvPr>
              <p:cNvSpPr txBox="1"/>
              <p:nvPr/>
            </p:nvSpPr>
            <p:spPr>
              <a:xfrm>
                <a:off x="10058655" y="2710138"/>
                <a:ext cx="1784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460mL</a:t>
                </a:r>
                <a:endParaRPr kumimoji="1"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A57E86-ECB0-4A90-ACB2-DAAD02616BB7}"/>
              </a:ext>
            </a:extLst>
          </p:cNvPr>
          <p:cNvSpPr txBox="1"/>
          <p:nvPr/>
        </p:nvSpPr>
        <p:spPr>
          <a:xfrm>
            <a:off x="1031152" y="4771106"/>
            <a:ext cx="2369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A57E86-ECB0-4A90-ACB2-DAAD02616BB7}"/>
              </a:ext>
            </a:extLst>
          </p:cNvPr>
          <p:cNvSpPr txBox="1"/>
          <p:nvPr/>
        </p:nvSpPr>
        <p:spPr>
          <a:xfrm>
            <a:off x="1043848" y="5614357"/>
            <a:ext cx="3193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E0C1D2-6FDD-4BE0-9C3D-17A37E185320}"/>
              </a:ext>
            </a:extLst>
          </p:cNvPr>
          <p:cNvSpPr txBox="1"/>
          <p:nvPr/>
        </p:nvSpPr>
        <p:spPr>
          <a:xfrm>
            <a:off x="1043847" y="4050965"/>
            <a:ext cx="1933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14FD9F-459B-407F-BCDC-30963683005A}"/>
              </a:ext>
            </a:extLst>
          </p:cNvPr>
          <p:cNvSpPr txBox="1"/>
          <p:nvPr/>
        </p:nvSpPr>
        <p:spPr>
          <a:xfrm>
            <a:off x="10197789" y="2007287"/>
            <a:ext cx="150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東書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1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64AC3-6CF0-49A6-20C5-67DB54E9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43ED2F-70E2-68B7-BD6C-1DEB67FCD3A9}"/>
              </a:ext>
            </a:extLst>
          </p:cNvPr>
          <p:cNvSpPr txBox="1"/>
          <p:nvPr/>
        </p:nvSpPr>
        <p:spPr>
          <a:xfrm>
            <a:off x="1031152" y="638355"/>
            <a:ext cx="101296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シャンプーが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15%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売られています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増量後のシャンプーの量は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増量前のシャンプーの量は何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0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019FCF4-E00C-8CA8-B694-3CAD00A5443E}"/>
              </a:ext>
            </a:extLst>
          </p:cNvPr>
          <p:cNvGrpSpPr/>
          <p:nvPr/>
        </p:nvGrpSpPr>
        <p:grpSpPr>
          <a:xfrm>
            <a:off x="1031152" y="2710138"/>
            <a:ext cx="10811733" cy="2157141"/>
            <a:chOff x="1031152" y="2710138"/>
            <a:chExt cx="10811733" cy="2157141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8C70A395-2264-4A44-568C-C2AEE66407F0}"/>
                </a:ext>
              </a:extLst>
            </p:cNvPr>
            <p:cNvCxnSpPr/>
            <p:nvPr/>
          </p:nvCxnSpPr>
          <p:spPr>
            <a:xfrm>
              <a:off x="11089904" y="3321050"/>
              <a:ext cx="0" cy="4529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58B5D03-9494-6AED-FE3B-B71AE332E3F6}"/>
                </a:ext>
              </a:extLst>
            </p:cNvPr>
            <p:cNvGrpSpPr/>
            <p:nvPr/>
          </p:nvGrpSpPr>
          <p:grpSpPr>
            <a:xfrm>
              <a:off x="1031152" y="2710138"/>
              <a:ext cx="10811733" cy="2157141"/>
              <a:chOff x="1031152" y="2710138"/>
              <a:chExt cx="10811733" cy="2157141"/>
            </a:xfrm>
          </p:grpSpPr>
          <p:cxnSp>
            <p:nvCxnSpPr>
              <p:cNvPr id="4" name="直線コネクタ 3">
                <a:extLst>
                  <a:ext uri="{FF2B5EF4-FFF2-40B4-BE49-F238E27FC236}">
                    <a16:creationId xmlns:a16="http://schemas.microsoft.com/office/drawing/2014/main" id="{B79C6D95-AED1-ED50-6E2B-2E4727831881}"/>
                  </a:ext>
                </a:extLst>
              </p:cNvPr>
              <p:cNvCxnSpPr/>
              <p:nvPr/>
            </p:nvCxnSpPr>
            <p:spPr>
              <a:xfrm>
                <a:off x="1031152" y="3521385"/>
                <a:ext cx="10058752" cy="2613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C24AD6A8-79CC-94B8-E6B4-A64B6C450DB1}"/>
                  </a:ext>
                </a:extLst>
              </p:cNvPr>
              <p:cNvCxnSpPr/>
              <p:nvPr/>
            </p:nvCxnSpPr>
            <p:spPr>
              <a:xfrm>
                <a:off x="1031152" y="3321050"/>
                <a:ext cx="0" cy="45294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0F59CCD5-6ECC-62AB-4409-C0EA6AB73D5D}"/>
                  </a:ext>
                </a:extLst>
              </p:cNvPr>
              <p:cNvCxnSpPr/>
              <p:nvPr/>
            </p:nvCxnSpPr>
            <p:spPr>
              <a:xfrm>
                <a:off x="9294718" y="3321050"/>
                <a:ext cx="0" cy="45294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C471D68-58A6-D58D-69B6-9A087F3D3D1F}"/>
                  </a:ext>
                </a:extLst>
              </p:cNvPr>
              <p:cNvSpPr txBox="1"/>
              <p:nvPr/>
            </p:nvSpPr>
            <p:spPr>
              <a:xfrm>
                <a:off x="10336923" y="3790061"/>
                <a:ext cx="15059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増量後</a:t>
                </a:r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115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3FFD95-1D72-F278-B857-E067A54211FD}"/>
                  </a:ext>
                </a:extLst>
              </p:cNvPr>
              <p:cNvSpPr txBox="1"/>
              <p:nvPr/>
            </p:nvSpPr>
            <p:spPr>
              <a:xfrm>
                <a:off x="8697903" y="3773994"/>
                <a:ext cx="15059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増量前</a:t>
                </a:r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  <a:endParaRPr lang="en-US" altLang="ja-JP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60D0C0-90E8-30F5-1767-99B66129EA5C}"/>
                  </a:ext>
                </a:extLst>
              </p:cNvPr>
              <p:cNvSpPr txBox="1"/>
              <p:nvPr/>
            </p:nvSpPr>
            <p:spPr>
              <a:xfrm>
                <a:off x="10058655" y="2710138"/>
                <a:ext cx="1784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460mL</a:t>
                </a:r>
                <a:endParaRPr kumimoji="1"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B10C96-A706-7E8C-FD5C-6CB587686533}"/>
              </a:ext>
            </a:extLst>
          </p:cNvPr>
          <p:cNvSpPr txBox="1"/>
          <p:nvPr/>
        </p:nvSpPr>
        <p:spPr>
          <a:xfrm>
            <a:off x="4237464" y="4771106"/>
            <a:ext cx="420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82D0AB-7002-65B8-1C53-4D6803BA4636}"/>
              </a:ext>
            </a:extLst>
          </p:cNvPr>
          <p:cNvSpPr txBox="1"/>
          <p:nvPr/>
        </p:nvSpPr>
        <p:spPr>
          <a:xfrm>
            <a:off x="4237464" y="5614357"/>
            <a:ext cx="420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832A8E-C6F4-19CA-BF48-C965609EBB69}"/>
              </a:ext>
            </a:extLst>
          </p:cNvPr>
          <p:cNvSpPr txBox="1"/>
          <p:nvPr/>
        </p:nvSpPr>
        <p:spPr>
          <a:xfrm>
            <a:off x="9074425" y="5580102"/>
            <a:ext cx="225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400mL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71F106-9306-A91B-F122-A80DB9993090}"/>
              </a:ext>
            </a:extLst>
          </p:cNvPr>
          <p:cNvSpPr txBox="1"/>
          <p:nvPr/>
        </p:nvSpPr>
        <p:spPr>
          <a:xfrm>
            <a:off x="1043847" y="4050965"/>
            <a:ext cx="1933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7B75FC-2FE3-A12A-27AD-31B1E8D6E0AC}"/>
              </a:ext>
            </a:extLst>
          </p:cNvPr>
          <p:cNvSpPr txBox="1"/>
          <p:nvPr/>
        </p:nvSpPr>
        <p:spPr>
          <a:xfrm>
            <a:off x="10197789" y="2007287"/>
            <a:ext cx="150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東書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89FE43-D884-4D02-AAFB-62A8AFC710C3}"/>
              </a:ext>
            </a:extLst>
          </p:cNvPr>
          <p:cNvSpPr txBox="1"/>
          <p:nvPr/>
        </p:nvSpPr>
        <p:spPr>
          <a:xfrm>
            <a:off x="1031152" y="4771106"/>
            <a:ext cx="2369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9CA239-BF48-D305-E44B-7CCC40750B9C}"/>
              </a:ext>
            </a:extLst>
          </p:cNvPr>
          <p:cNvSpPr txBox="1"/>
          <p:nvPr/>
        </p:nvSpPr>
        <p:spPr>
          <a:xfrm>
            <a:off x="1043848" y="5614357"/>
            <a:ext cx="3193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21A0-A985-AE63-B693-42657F30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959FB7-8C67-4747-77FA-C3E60B8FDC5C}"/>
              </a:ext>
            </a:extLst>
          </p:cNvPr>
          <p:cNvSpPr txBox="1"/>
          <p:nvPr/>
        </p:nvSpPr>
        <p:spPr>
          <a:xfrm>
            <a:off x="1031152" y="638355"/>
            <a:ext cx="101296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シャンプーが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15%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売られています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増量後のシャンプーの量は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増量前のシャンプーの量は何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566C005-D292-506C-A9F5-1A7107F7ACEE}"/>
              </a:ext>
            </a:extLst>
          </p:cNvPr>
          <p:cNvCxnSpPr/>
          <p:nvPr/>
        </p:nvCxnSpPr>
        <p:spPr>
          <a:xfrm>
            <a:off x="1031152" y="3521385"/>
            <a:ext cx="10058752" cy="261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3C6918-C013-E814-2AC7-E4ED8CDF1833}"/>
              </a:ext>
            </a:extLst>
          </p:cNvPr>
          <p:cNvCxnSpPr/>
          <p:nvPr/>
        </p:nvCxnSpPr>
        <p:spPr>
          <a:xfrm>
            <a:off x="11089904" y="3321050"/>
            <a:ext cx="0" cy="4529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A5C1AD-96EA-5097-3DE0-E5AF2E519387}"/>
              </a:ext>
            </a:extLst>
          </p:cNvPr>
          <p:cNvCxnSpPr/>
          <p:nvPr/>
        </p:nvCxnSpPr>
        <p:spPr>
          <a:xfrm>
            <a:off x="1031152" y="3321050"/>
            <a:ext cx="0" cy="4529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6905B8A-D113-3B9B-A4A8-D8735E17A763}"/>
              </a:ext>
            </a:extLst>
          </p:cNvPr>
          <p:cNvCxnSpPr/>
          <p:nvPr/>
        </p:nvCxnSpPr>
        <p:spPr>
          <a:xfrm>
            <a:off x="9294718" y="3321050"/>
            <a:ext cx="0" cy="4529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D22F3B-8C38-BE89-65EC-FAB9F4F0A918}"/>
              </a:ext>
            </a:extLst>
          </p:cNvPr>
          <p:cNvSpPr txBox="1"/>
          <p:nvPr/>
        </p:nvSpPr>
        <p:spPr>
          <a:xfrm>
            <a:off x="10336923" y="3790061"/>
            <a:ext cx="1505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増量後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203C06-9AAB-5BA8-02A2-F83A8D328D25}"/>
              </a:ext>
            </a:extLst>
          </p:cNvPr>
          <p:cNvSpPr txBox="1"/>
          <p:nvPr/>
        </p:nvSpPr>
        <p:spPr>
          <a:xfrm>
            <a:off x="8697903" y="3773994"/>
            <a:ext cx="1505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増量前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4A6ECB-26B0-09C1-5F9C-4524039C51C5}"/>
              </a:ext>
            </a:extLst>
          </p:cNvPr>
          <p:cNvSpPr txBox="1"/>
          <p:nvPr/>
        </p:nvSpPr>
        <p:spPr>
          <a:xfrm>
            <a:off x="10058655" y="2710138"/>
            <a:ext cx="178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055BAF-E63C-B81E-7A9D-9B50748E2E95}"/>
              </a:ext>
            </a:extLst>
          </p:cNvPr>
          <p:cNvSpPr txBox="1"/>
          <p:nvPr/>
        </p:nvSpPr>
        <p:spPr>
          <a:xfrm>
            <a:off x="4318644" y="4851212"/>
            <a:ext cx="410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460÷23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0C725D-3E59-7573-435F-5638F45F200C}"/>
              </a:ext>
            </a:extLst>
          </p:cNvPr>
          <p:cNvSpPr txBox="1"/>
          <p:nvPr/>
        </p:nvSpPr>
        <p:spPr>
          <a:xfrm>
            <a:off x="4303867" y="5654864"/>
            <a:ext cx="41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69EBC8-6AC7-90A6-C128-5F00F34EF6F9}"/>
              </a:ext>
            </a:extLst>
          </p:cNvPr>
          <p:cNvSpPr txBox="1"/>
          <p:nvPr/>
        </p:nvSpPr>
        <p:spPr>
          <a:xfrm>
            <a:off x="8834323" y="5638982"/>
            <a:ext cx="244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400mL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2EDD66-4BA3-32A2-0324-ABBB83850ADD}"/>
              </a:ext>
            </a:extLst>
          </p:cNvPr>
          <p:cNvSpPr txBox="1"/>
          <p:nvPr/>
        </p:nvSpPr>
        <p:spPr>
          <a:xfrm>
            <a:off x="1043846" y="4050965"/>
            <a:ext cx="2368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 ’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9E3E0A-C00F-35BF-0451-3A89B99F51CA}"/>
              </a:ext>
            </a:extLst>
          </p:cNvPr>
          <p:cNvSpPr txBox="1"/>
          <p:nvPr/>
        </p:nvSpPr>
        <p:spPr>
          <a:xfrm>
            <a:off x="10197789" y="2007287"/>
            <a:ext cx="150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東書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29ADF4-5B1B-B8A2-27E0-0F7B4B5E3FB1}"/>
              </a:ext>
            </a:extLst>
          </p:cNvPr>
          <p:cNvSpPr txBox="1"/>
          <p:nvPr/>
        </p:nvSpPr>
        <p:spPr>
          <a:xfrm>
            <a:off x="1031153" y="4851212"/>
            <a:ext cx="2280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％分は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5C1A56-4535-94A0-C74C-543FFF244640}"/>
              </a:ext>
            </a:extLst>
          </p:cNvPr>
          <p:cNvSpPr txBox="1"/>
          <p:nvPr/>
        </p:nvSpPr>
        <p:spPr>
          <a:xfrm>
            <a:off x="1016376" y="5654864"/>
            <a:ext cx="315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％分は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7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BDBA57-1292-4349-9CEC-9BDEC2029F36}"/>
              </a:ext>
            </a:extLst>
          </p:cNvPr>
          <p:cNvSpPr txBox="1"/>
          <p:nvPr/>
        </p:nvSpPr>
        <p:spPr>
          <a:xfrm>
            <a:off x="8950414" y="3109471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A4B3AD-1EFA-43D0-AAF3-EA543E9EAB39}"/>
              </a:ext>
            </a:extLst>
          </p:cNvPr>
          <p:cNvSpPr txBox="1"/>
          <p:nvPr/>
        </p:nvSpPr>
        <p:spPr>
          <a:xfrm>
            <a:off x="68054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/>
              <p:nvPr/>
            </p:nvSpPr>
            <p:spPr>
              <a:xfrm>
                <a:off x="838200" y="2769813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FFB4047-D4A6-49EF-AF07-F531BE75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69813"/>
                <a:ext cx="1638250" cy="13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/>
              <p:nvPr/>
            </p:nvSpPr>
            <p:spPr>
              <a:xfrm>
                <a:off x="838200" y="4586799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737BE1C-1824-455A-AE50-E0986D49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86799"/>
                <a:ext cx="1638250" cy="13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FD3CA2-A67B-4487-942D-952A7F2907A8}"/>
              </a:ext>
            </a:extLst>
          </p:cNvPr>
          <p:cNvSpPr txBox="1"/>
          <p:nvPr/>
        </p:nvSpPr>
        <p:spPr>
          <a:xfrm>
            <a:off x="3439960" y="3109471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５割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16504B-B847-42B4-95F6-5902F88FED02}"/>
              </a:ext>
            </a:extLst>
          </p:cNvPr>
          <p:cNvSpPr txBox="1"/>
          <p:nvPr/>
        </p:nvSpPr>
        <p:spPr>
          <a:xfrm>
            <a:off x="6009645" y="3109471"/>
            <a:ext cx="1841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1267AB-7573-48B5-8FA5-571F7DD9E146}"/>
              </a:ext>
            </a:extLst>
          </p:cNvPr>
          <p:cNvSpPr txBox="1"/>
          <p:nvPr/>
        </p:nvSpPr>
        <p:spPr>
          <a:xfrm>
            <a:off x="8950414" y="5015212"/>
            <a:ext cx="1391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E24339-3134-4DCD-A164-C913202F2B4C}"/>
              </a:ext>
            </a:extLst>
          </p:cNvPr>
          <p:cNvSpPr txBox="1"/>
          <p:nvPr/>
        </p:nvSpPr>
        <p:spPr>
          <a:xfrm>
            <a:off x="3439960" y="5015212"/>
            <a:ext cx="15099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0CAD25-4465-4D52-A86A-4CB0C61052FB}"/>
              </a:ext>
            </a:extLst>
          </p:cNvPr>
          <p:cNvSpPr txBox="1"/>
          <p:nvPr/>
        </p:nvSpPr>
        <p:spPr>
          <a:xfrm>
            <a:off x="6009645" y="5015212"/>
            <a:ext cx="2125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15418F4-C108-42DF-8C28-17ABD5CF11EC}"/>
              </a:ext>
            </a:extLst>
          </p:cNvPr>
          <p:cNvSpPr/>
          <p:nvPr/>
        </p:nvSpPr>
        <p:spPr>
          <a:xfrm>
            <a:off x="680545" y="2660921"/>
            <a:ext cx="9985365" cy="165011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8BD4D9-1C79-410B-BA39-99CB29B63BFE}"/>
              </a:ext>
            </a:extLst>
          </p:cNvPr>
          <p:cNvSpPr txBox="1"/>
          <p:nvPr/>
        </p:nvSpPr>
        <p:spPr>
          <a:xfrm>
            <a:off x="4054365" y="4003260"/>
            <a:ext cx="729943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半分だということを表している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BA5FBE-0C31-41AC-B8F5-0901239865ED}"/>
              </a:ext>
            </a:extLst>
          </p:cNvPr>
          <p:cNvSpPr txBox="1"/>
          <p:nvPr/>
        </p:nvSpPr>
        <p:spPr>
          <a:xfrm>
            <a:off x="4054365" y="5808500"/>
            <a:ext cx="691843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増えていることを表している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E53C6E-B323-498D-8072-1B3FD236510B}"/>
              </a:ext>
            </a:extLst>
          </p:cNvPr>
          <p:cNvSpPr txBox="1"/>
          <p:nvPr/>
        </p:nvSpPr>
        <p:spPr>
          <a:xfrm>
            <a:off x="3330915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5F3453-1FEC-4EA3-A550-CFB1495FDEAB}"/>
              </a:ext>
            </a:extLst>
          </p:cNvPr>
          <p:cNvSpPr txBox="1"/>
          <p:nvPr/>
        </p:nvSpPr>
        <p:spPr>
          <a:xfrm>
            <a:off x="5922757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F1BAEE-7A5A-4C66-8CB2-EFB918DDB65A}"/>
              </a:ext>
            </a:extLst>
          </p:cNvPr>
          <p:cNvSpPr txBox="1"/>
          <p:nvPr/>
        </p:nvSpPr>
        <p:spPr>
          <a:xfrm>
            <a:off x="8626366" y="1736356"/>
            <a:ext cx="203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2571" y="603522"/>
            <a:ext cx="88024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割合の表し方（基礎の復習）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524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3" grpId="0" animBg="1"/>
      <p:bldP spid="15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751911" y="781951"/>
            <a:ext cx="110332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％引きでお弁当を買いました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円でした。もとの値段は何円ですか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200" y="2296127"/>
            <a:ext cx="1025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70BD0-678D-4EE1-98C0-0816CF8E4F70}"/>
              </a:ext>
            </a:extLst>
          </p:cNvPr>
          <p:cNvSpPr txBox="1"/>
          <p:nvPr/>
        </p:nvSpPr>
        <p:spPr>
          <a:xfrm>
            <a:off x="1425070" y="4093373"/>
            <a:ext cx="222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E0C1D2-6FDD-4BE0-9C3D-17A37E185320}"/>
              </a:ext>
            </a:extLst>
          </p:cNvPr>
          <p:cNvSpPr txBox="1"/>
          <p:nvPr/>
        </p:nvSpPr>
        <p:spPr>
          <a:xfrm>
            <a:off x="840826" y="3194750"/>
            <a:ext cx="1891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B70BD0-678D-4EE1-98C0-0816CF8E4F70}"/>
              </a:ext>
            </a:extLst>
          </p:cNvPr>
          <p:cNvSpPr txBox="1"/>
          <p:nvPr/>
        </p:nvSpPr>
        <p:spPr>
          <a:xfrm>
            <a:off x="4298112" y="4098345"/>
            <a:ext cx="359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630÷9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0B70BD0-678D-4EE1-98C0-0816CF8E4F70}"/>
              </a:ext>
            </a:extLst>
          </p:cNvPr>
          <p:cNvSpPr txBox="1"/>
          <p:nvPr/>
        </p:nvSpPr>
        <p:spPr>
          <a:xfrm>
            <a:off x="1425070" y="4991996"/>
            <a:ext cx="262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0B70BD0-678D-4EE1-98C0-0816CF8E4F70}"/>
              </a:ext>
            </a:extLst>
          </p:cNvPr>
          <p:cNvSpPr txBox="1"/>
          <p:nvPr/>
        </p:nvSpPr>
        <p:spPr>
          <a:xfrm>
            <a:off x="4298112" y="4991996"/>
            <a:ext cx="617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44CAEE-4442-7BAB-3B43-DCD7BEBEE1A9}"/>
              </a:ext>
            </a:extLst>
          </p:cNvPr>
          <p:cNvSpPr/>
          <p:nvPr/>
        </p:nvSpPr>
        <p:spPr>
          <a:xfrm>
            <a:off x="7227791" y="2291155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5" grpId="0"/>
      <p:bldP spid="26" grpId="0"/>
      <p:bldP spid="27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751911" y="781951"/>
            <a:ext cx="110332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％引きでお弁当を買いました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円でした。もとの値段は何円ですか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E0C1D2-6FDD-4BE0-9C3D-17A37E185320}"/>
              </a:ext>
            </a:extLst>
          </p:cNvPr>
          <p:cNvSpPr txBox="1"/>
          <p:nvPr/>
        </p:nvSpPr>
        <p:spPr>
          <a:xfrm>
            <a:off x="840826" y="3194750"/>
            <a:ext cx="1902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解き方③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ED001FA-4AF3-43AD-BBA2-991695F26D50}"/>
              </a:ext>
            </a:extLst>
          </p:cNvPr>
          <p:cNvCxnSpPr>
            <a:cxnSpLocks/>
          </p:cNvCxnSpPr>
          <p:nvPr/>
        </p:nvCxnSpPr>
        <p:spPr>
          <a:xfrm>
            <a:off x="3170410" y="3902636"/>
            <a:ext cx="46590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DD439-5B45-4AC9-8744-E917EFF05455}"/>
              </a:ext>
            </a:extLst>
          </p:cNvPr>
          <p:cNvSpPr txBox="1"/>
          <p:nvPr/>
        </p:nvSpPr>
        <p:spPr>
          <a:xfrm>
            <a:off x="3406024" y="3194750"/>
            <a:ext cx="1679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C6888B-D9EA-4FEE-8D97-1A50EF0F5E79}"/>
              </a:ext>
            </a:extLst>
          </p:cNvPr>
          <p:cNvSpPr txBox="1"/>
          <p:nvPr/>
        </p:nvSpPr>
        <p:spPr>
          <a:xfrm>
            <a:off x="3423278" y="4021754"/>
            <a:ext cx="1921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83C5FC-7CB9-4D62-8F2F-113FC124805C}"/>
              </a:ext>
            </a:extLst>
          </p:cNvPr>
          <p:cNvSpPr txBox="1"/>
          <p:nvPr/>
        </p:nvSpPr>
        <p:spPr>
          <a:xfrm>
            <a:off x="5649986" y="3194750"/>
            <a:ext cx="1921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836A0A-8FCD-4799-94C3-2F0C647BED02}"/>
              </a:ext>
            </a:extLst>
          </p:cNvPr>
          <p:cNvSpPr txBox="1"/>
          <p:nvPr/>
        </p:nvSpPr>
        <p:spPr>
          <a:xfrm>
            <a:off x="5872191" y="4021754"/>
            <a:ext cx="1492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471531" y="3194750"/>
            <a:ext cx="0" cy="153489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5129A2-D9C0-4487-8DEE-97A83F1A746E}"/>
              </a:ext>
            </a:extLst>
          </p:cNvPr>
          <p:cNvSpPr txBox="1"/>
          <p:nvPr/>
        </p:nvSpPr>
        <p:spPr>
          <a:xfrm>
            <a:off x="1315844" y="4920377"/>
            <a:ext cx="8329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縦に見ると ７ 倍になっているので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5129A2-D9C0-4487-8DEE-97A83F1A746E}"/>
              </a:ext>
            </a:extLst>
          </p:cNvPr>
          <p:cNvSpPr txBox="1"/>
          <p:nvPr/>
        </p:nvSpPr>
        <p:spPr>
          <a:xfrm>
            <a:off x="4520242" y="5751220"/>
            <a:ext cx="6609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3F87F-771A-D71C-DA97-E72A57286380}"/>
              </a:ext>
            </a:extLst>
          </p:cNvPr>
          <p:cNvSpPr txBox="1"/>
          <p:nvPr/>
        </p:nvSpPr>
        <p:spPr>
          <a:xfrm>
            <a:off x="838200" y="2296127"/>
            <a:ext cx="1025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F45BC6-0FFB-6F3F-AF5C-A2F6A957456D}"/>
              </a:ext>
            </a:extLst>
          </p:cNvPr>
          <p:cNvSpPr txBox="1"/>
          <p:nvPr/>
        </p:nvSpPr>
        <p:spPr>
          <a:xfrm>
            <a:off x="8300225" y="3364027"/>
            <a:ext cx="3050949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縦と横どちらで見ると簡単かな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1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CC1DBB-D577-4C8E-A041-2C538C50288F}"/>
              </a:ext>
            </a:extLst>
          </p:cNvPr>
          <p:cNvSpPr txBox="1"/>
          <p:nvPr/>
        </p:nvSpPr>
        <p:spPr>
          <a:xfrm>
            <a:off x="1725283" y="3730227"/>
            <a:ext cx="9161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割にあたる全体はどれか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☆何と何をくらべているのか</a:t>
            </a: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☆多くなるのか、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少なくなるのか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☆解き方は人によって異なって良い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1180" y="729882"/>
            <a:ext cx="7109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問題をよく読み</a:t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聞かれていることを</a:t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しっかり押さえよう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178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63FA4-89CF-4192-86C8-BD4BAC410597}"/>
              </a:ext>
            </a:extLst>
          </p:cNvPr>
          <p:cNvSpPr txBox="1"/>
          <p:nvPr/>
        </p:nvSpPr>
        <p:spPr>
          <a:xfrm>
            <a:off x="787495" y="720968"/>
            <a:ext cx="1061700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あったジュースのうち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80%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残っているジュース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25%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E49881-B178-4771-BCB4-79D31BE492D6}"/>
              </a:ext>
            </a:extLst>
          </p:cNvPr>
          <p:cNvSpPr txBox="1"/>
          <p:nvPr/>
        </p:nvSpPr>
        <p:spPr>
          <a:xfrm>
            <a:off x="9495693" y="2020363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274-100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074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43F9-621F-1488-4C63-F76A7A225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F767A5-3E98-57A3-7197-2031B1089E4D}"/>
              </a:ext>
            </a:extLst>
          </p:cNvPr>
          <p:cNvSpPr txBox="1"/>
          <p:nvPr/>
        </p:nvSpPr>
        <p:spPr>
          <a:xfrm>
            <a:off x="787495" y="720968"/>
            <a:ext cx="1061700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あったジュースのうち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80%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残っているジュース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25%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3D064A-FCB5-AC89-0FA1-5C9A8C04E53D}"/>
              </a:ext>
            </a:extLst>
          </p:cNvPr>
          <p:cNvSpPr txBox="1"/>
          <p:nvPr/>
        </p:nvSpPr>
        <p:spPr>
          <a:xfrm>
            <a:off x="810712" y="2765761"/>
            <a:ext cx="853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残っているジュースは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％なので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562BDE-9C89-D350-9C49-45304C9FBF0A}"/>
              </a:ext>
            </a:extLst>
          </p:cNvPr>
          <p:cNvSpPr txBox="1"/>
          <p:nvPr/>
        </p:nvSpPr>
        <p:spPr>
          <a:xfrm>
            <a:off x="2407112" y="3473647"/>
            <a:ext cx="813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×0.8</a:t>
            </a:r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DBFAFE-A04B-66BF-0CE4-F1CAE8D5824E}"/>
              </a:ext>
            </a:extLst>
          </p:cNvPr>
          <p:cNvSpPr txBox="1"/>
          <p:nvPr/>
        </p:nvSpPr>
        <p:spPr>
          <a:xfrm>
            <a:off x="9495693" y="2020363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274-100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F167FB-8818-3AFE-16FC-B2B7938948B8}"/>
              </a:ext>
            </a:extLst>
          </p:cNvPr>
          <p:cNvSpPr/>
          <p:nvPr/>
        </p:nvSpPr>
        <p:spPr>
          <a:xfrm>
            <a:off x="6095999" y="2731781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9F60AA-7F6D-81F3-962B-678FFC6D55B2}"/>
              </a:ext>
            </a:extLst>
          </p:cNvPr>
          <p:cNvSpPr txBox="1"/>
          <p:nvPr/>
        </p:nvSpPr>
        <p:spPr>
          <a:xfrm>
            <a:off x="2407112" y="3473647"/>
            <a:ext cx="499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5048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7ADF-4845-8964-112C-1B8440D0F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5B3E6C-1BA6-0D1A-7C75-EED4F10F2E64}"/>
              </a:ext>
            </a:extLst>
          </p:cNvPr>
          <p:cNvSpPr txBox="1"/>
          <p:nvPr/>
        </p:nvSpPr>
        <p:spPr>
          <a:xfrm>
            <a:off x="787495" y="720968"/>
            <a:ext cx="1061700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あったジュースのうち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80%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残っているジュースのうちの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25%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2A544E-CD46-F095-51E4-3DE95926AE58}"/>
              </a:ext>
            </a:extLst>
          </p:cNvPr>
          <p:cNvSpPr txBox="1"/>
          <p:nvPr/>
        </p:nvSpPr>
        <p:spPr>
          <a:xfrm>
            <a:off x="810712" y="2765761"/>
            <a:ext cx="853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残っているジュースは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％なので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5B950B-85E6-B8C6-AD11-BF8344D5D204}"/>
              </a:ext>
            </a:extLst>
          </p:cNvPr>
          <p:cNvSpPr txBox="1"/>
          <p:nvPr/>
        </p:nvSpPr>
        <p:spPr>
          <a:xfrm>
            <a:off x="2407112" y="3473647"/>
            <a:ext cx="792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1.6L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462A9F-8F3C-64B1-B60E-914C1052D24E}"/>
              </a:ext>
            </a:extLst>
          </p:cNvPr>
          <p:cNvSpPr txBox="1"/>
          <p:nvPr/>
        </p:nvSpPr>
        <p:spPr>
          <a:xfrm>
            <a:off x="810713" y="4287334"/>
            <a:ext cx="914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2CEF9D-0806-E96A-866E-4CBD6EDE2D1E}"/>
              </a:ext>
            </a:extLst>
          </p:cNvPr>
          <p:cNvSpPr txBox="1"/>
          <p:nvPr/>
        </p:nvSpPr>
        <p:spPr>
          <a:xfrm>
            <a:off x="2407112" y="5067041"/>
            <a:ext cx="8030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32790-0EEC-1CE7-F869-CD978B1E9619}"/>
              </a:ext>
            </a:extLst>
          </p:cNvPr>
          <p:cNvSpPr txBox="1"/>
          <p:nvPr/>
        </p:nvSpPr>
        <p:spPr>
          <a:xfrm>
            <a:off x="9495693" y="2020363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274-100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37499E-8480-2677-3512-79E0CDF2B5A8}"/>
              </a:ext>
            </a:extLst>
          </p:cNvPr>
          <p:cNvSpPr/>
          <p:nvPr/>
        </p:nvSpPr>
        <p:spPr>
          <a:xfrm>
            <a:off x="6095999" y="2731781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64FA4F-EB4A-2CDB-DEFE-F59FB9AAA4AF}"/>
              </a:ext>
            </a:extLst>
          </p:cNvPr>
          <p:cNvSpPr/>
          <p:nvPr/>
        </p:nvSpPr>
        <p:spPr>
          <a:xfrm>
            <a:off x="3973551" y="4995220"/>
            <a:ext cx="212244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178889-AF83-7104-0F36-F7089B85C557}"/>
              </a:ext>
            </a:extLst>
          </p:cNvPr>
          <p:cNvSpPr/>
          <p:nvPr/>
        </p:nvSpPr>
        <p:spPr>
          <a:xfrm>
            <a:off x="5399701" y="5641551"/>
            <a:ext cx="503784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8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898634" y="662180"/>
            <a:ext cx="1054895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はじめに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円のおかしを買いました。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残っているお金は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、はじめに持っていたお金の何％になりますか</a:t>
            </a:r>
            <a:endParaRPr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4CCA4E-80ED-4845-8A50-D4A99F8D99FD}"/>
              </a:ext>
            </a:extLst>
          </p:cNvPr>
          <p:cNvSpPr txBox="1"/>
          <p:nvPr/>
        </p:nvSpPr>
        <p:spPr>
          <a:xfrm>
            <a:off x="898634" y="2930595"/>
            <a:ext cx="439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残っているお金は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CF021-E12D-4273-9079-91F0D475D77B}"/>
              </a:ext>
            </a:extLst>
          </p:cNvPr>
          <p:cNvSpPr txBox="1"/>
          <p:nvPr/>
        </p:nvSpPr>
        <p:spPr>
          <a:xfrm>
            <a:off x="898633" y="3802095"/>
            <a:ext cx="963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何％になる？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950118" y="5841877"/>
            <a:ext cx="16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65B4A8-EBE3-4297-BCA3-5E2F15646191}"/>
                  </a:ext>
                </a:extLst>
              </p:cNvPr>
              <p:cNvSpPr txBox="1"/>
              <p:nvPr/>
            </p:nvSpPr>
            <p:spPr>
              <a:xfrm>
                <a:off x="898634" y="4690404"/>
                <a:ext cx="10108672" cy="12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残っている</m:t>
                        </m:r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円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はじめの１２０円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％にあたる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65B4A8-EBE3-4297-BCA3-5E2F15646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4" y="4690404"/>
                <a:ext cx="10108672" cy="1233479"/>
              </a:xfrm>
              <a:prstGeom prst="rect">
                <a:avLst/>
              </a:prstGeom>
              <a:blipFill>
                <a:blip r:embed="rId2"/>
                <a:stretch>
                  <a:fillRect r="-1326" b="-4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F6E34E-13DE-4A3E-A75B-A9ED5AAAB255}"/>
              </a:ext>
            </a:extLst>
          </p:cNvPr>
          <p:cNvSpPr txBox="1"/>
          <p:nvPr/>
        </p:nvSpPr>
        <p:spPr>
          <a:xfrm>
            <a:off x="5292970" y="2930595"/>
            <a:ext cx="409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7BE2F0-714C-4BA2-AD0A-99D053DEC203}"/>
              </a:ext>
            </a:extLst>
          </p:cNvPr>
          <p:cNvSpPr txBox="1"/>
          <p:nvPr/>
        </p:nvSpPr>
        <p:spPr>
          <a:xfrm>
            <a:off x="9653953" y="2020363"/>
            <a:ext cx="152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274-78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3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1173092" y="662180"/>
            <a:ext cx="98458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のおかしが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円で売られています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もとの値段の何％引きで売られていますか</a:t>
            </a:r>
            <a:endParaRPr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4CCA4E-80ED-4845-8A50-D4A99F8D99FD}"/>
              </a:ext>
            </a:extLst>
          </p:cNvPr>
          <p:cNvSpPr txBox="1"/>
          <p:nvPr/>
        </p:nvSpPr>
        <p:spPr>
          <a:xfrm>
            <a:off x="1173092" y="2335174"/>
            <a:ext cx="8005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 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安くなった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の何％になる？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/>
              <p:nvPr/>
            </p:nvSpPr>
            <p:spPr>
              <a:xfrm>
                <a:off x="1345323" y="4058409"/>
                <a:ext cx="3888829" cy="1287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３０円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安く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なった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定価１２０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円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23" y="4058409"/>
                <a:ext cx="3888829" cy="1287853"/>
              </a:xfrm>
              <a:prstGeom prst="rect">
                <a:avLst/>
              </a:prstGeom>
              <a:blipFill>
                <a:blip r:embed="rId2"/>
                <a:stretch>
                  <a:fillRect l="-157" r="-4545" b="-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CCF021-E12D-4273-9079-91F0D475D77B}"/>
                  </a:ext>
                </a:extLst>
              </p:cNvPr>
              <p:cNvSpPr txBox="1"/>
              <p:nvPr/>
            </p:nvSpPr>
            <p:spPr>
              <a:xfrm>
                <a:off x="6070323" y="4131280"/>
                <a:ext cx="378104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なので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25%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CCF021-E12D-4273-9079-91F0D475D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23" y="4131280"/>
                <a:ext cx="3781044" cy="1153073"/>
              </a:xfrm>
              <a:prstGeom prst="rect">
                <a:avLst/>
              </a:prstGeom>
              <a:blipFill>
                <a:blip r:embed="rId3"/>
                <a:stretch>
                  <a:fillRect r="-161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554134" y="5346262"/>
            <a:ext cx="259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C35AE6-F0BA-4CBF-8C90-6B18E8D415A4}"/>
              </a:ext>
            </a:extLst>
          </p:cNvPr>
          <p:cNvSpPr txBox="1"/>
          <p:nvPr/>
        </p:nvSpPr>
        <p:spPr>
          <a:xfrm>
            <a:off x="9495693" y="2020363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274-102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8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4CCA4E-80ED-4845-8A50-D4A99F8D99FD}"/>
              </a:ext>
            </a:extLst>
          </p:cNvPr>
          <p:cNvSpPr txBox="1"/>
          <p:nvPr/>
        </p:nvSpPr>
        <p:spPr>
          <a:xfrm>
            <a:off x="1190674" y="2930595"/>
            <a:ext cx="585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これまでのおかしの量は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CF021-E12D-4273-9079-91F0D475D77B}"/>
              </a:ext>
            </a:extLst>
          </p:cNvPr>
          <p:cNvSpPr txBox="1"/>
          <p:nvPr/>
        </p:nvSpPr>
        <p:spPr>
          <a:xfrm>
            <a:off x="1233613" y="3802095"/>
            <a:ext cx="8667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の何％になる？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66804" y="5668161"/>
            <a:ext cx="34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％増量した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65B4A8-EBE3-4297-BCA3-5E2F15646191}"/>
                  </a:ext>
                </a:extLst>
              </p:cNvPr>
              <p:cNvSpPr txBox="1"/>
              <p:nvPr/>
            </p:nvSpPr>
            <p:spPr>
              <a:xfrm>
                <a:off x="1241725" y="4690404"/>
                <a:ext cx="7981895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％にあたる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65B4A8-EBE3-4297-BCA3-5E2F15646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725" y="4690404"/>
                <a:ext cx="7981895" cy="1151277"/>
              </a:xfrm>
              <a:prstGeom prst="rect">
                <a:avLst/>
              </a:prstGeom>
              <a:blipFill>
                <a:blip r:embed="rId2"/>
                <a:stretch>
                  <a:fillRect l="-2750" r="-175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7A554-30A1-4511-8D35-16B10F249A45}"/>
              </a:ext>
            </a:extLst>
          </p:cNvPr>
          <p:cNvSpPr txBox="1"/>
          <p:nvPr/>
        </p:nvSpPr>
        <p:spPr>
          <a:xfrm>
            <a:off x="6903854" y="2930595"/>
            <a:ext cx="382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1597B2-85A2-40BF-9CFF-591AD1EE4E35}"/>
              </a:ext>
            </a:extLst>
          </p:cNvPr>
          <p:cNvSpPr txBox="1"/>
          <p:nvPr/>
        </p:nvSpPr>
        <p:spPr>
          <a:xfrm>
            <a:off x="9954697" y="2073386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275-104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6B73A-E7D8-B9D6-D40D-0F8D268D84C1}"/>
              </a:ext>
            </a:extLst>
          </p:cNvPr>
          <p:cNvSpPr txBox="1"/>
          <p:nvPr/>
        </p:nvSpPr>
        <p:spPr>
          <a:xfrm>
            <a:off x="898634" y="662180"/>
            <a:ext cx="1057866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おかしが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これまでより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で売られています。これまでより何％増量しましたか。</a:t>
            </a:r>
            <a:endParaRPr lang="ja-JP" altLang="en-US" sz="4000" dirty="0"/>
          </a:p>
        </p:txBody>
      </p:sp>
      <p:sp>
        <p:nvSpPr>
          <p:cNvPr id="6" name="スマイル 5">
            <a:extLst>
              <a:ext uri="{FF2B5EF4-FFF2-40B4-BE49-F238E27FC236}">
                <a16:creationId xmlns:a16="http://schemas.microsoft.com/office/drawing/2014/main" id="{932DC689-6412-A5DA-A090-8FD17786D714}"/>
              </a:ext>
            </a:extLst>
          </p:cNvPr>
          <p:cNvSpPr/>
          <p:nvPr/>
        </p:nvSpPr>
        <p:spPr>
          <a:xfrm>
            <a:off x="627181" y="3013085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898634" y="662180"/>
            <a:ext cx="1057866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おかしが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これまでより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で売られています。これまでより何％増量しましたか。</a:t>
            </a:r>
            <a:endParaRPr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4CCA4E-80ED-4845-8A50-D4A99F8D99FD}"/>
              </a:ext>
            </a:extLst>
          </p:cNvPr>
          <p:cNvSpPr txBox="1"/>
          <p:nvPr/>
        </p:nvSpPr>
        <p:spPr>
          <a:xfrm>
            <a:off x="1324554" y="2737646"/>
            <a:ext cx="8591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に対して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何％増量したかなので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が全体なので分母となる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/>
              <p:nvPr/>
            </p:nvSpPr>
            <p:spPr>
              <a:xfrm>
                <a:off x="1345323" y="4247191"/>
                <a:ext cx="3888829" cy="1300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増量して１００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これまで８０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23" y="4247191"/>
                <a:ext cx="3888829" cy="1300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CF021-E12D-4273-9079-91F0D475D77B}"/>
              </a:ext>
            </a:extLst>
          </p:cNvPr>
          <p:cNvSpPr txBox="1"/>
          <p:nvPr/>
        </p:nvSpPr>
        <p:spPr>
          <a:xfrm>
            <a:off x="5528943" y="4284433"/>
            <a:ext cx="438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7722726" y="5779764"/>
            <a:ext cx="34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％増量した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CCF021-E12D-4273-9079-91F0D475D77B}"/>
              </a:ext>
            </a:extLst>
          </p:cNvPr>
          <p:cNvSpPr txBox="1"/>
          <p:nvPr/>
        </p:nvSpPr>
        <p:spPr>
          <a:xfrm>
            <a:off x="5528943" y="4992319"/>
            <a:ext cx="438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1E41AD-94DE-4597-B287-B7A0386A7BAF}"/>
              </a:ext>
            </a:extLst>
          </p:cNvPr>
          <p:cNvSpPr txBox="1"/>
          <p:nvPr/>
        </p:nvSpPr>
        <p:spPr>
          <a:xfrm>
            <a:off x="9954697" y="2073386"/>
            <a:ext cx="1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275-104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マイル 1">
            <a:extLst>
              <a:ext uri="{FF2B5EF4-FFF2-40B4-BE49-F238E27FC236}">
                <a16:creationId xmlns:a16="http://schemas.microsoft.com/office/drawing/2014/main" id="{8366089D-18AE-ECCD-5DCD-48439C2EA2CF}"/>
              </a:ext>
            </a:extLst>
          </p:cNvPr>
          <p:cNvSpPr/>
          <p:nvPr/>
        </p:nvSpPr>
        <p:spPr>
          <a:xfrm>
            <a:off x="627181" y="2856459"/>
            <a:ext cx="542906" cy="542906"/>
          </a:xfrm>
          <a:prstGeom prst="smileyFace">
            <a:avLst>
              <a:gd name="adj" fmla="val 25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5893-7E19-5276-88E7-CE420B4A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26840F-DFFD-2345-4621-0051B30D930B}"/>
              </a:ext>
            </a:extLst>
          </p:cNvPr>
          <p:cNvSpPr txBox="1"/>
          <p:nvPr/>
        </p:nvSpPr>
        <p:spPr>
          <a:xfrm>
            <a:off x="1191989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C9376DA-3859-5EC5-036F-9C50EB5132DD}"/>
              </a:ext>
            </a:extLst>
          </p:cNvPr>
          <p:cNvSpPr txBox="1"/>
          <p:nvPr/>
        </p:nvSpPr>
        <p:spPr>
          <a:xfrm>
            <a:off x="7312559" y="2819539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2A90C4D-3F0D-930B-4494-ABA3347D27CF}"/>
              </a:ext>
            </a:extLst>
          </p:cNvPr>
          <p:cNvSpPr txBox="1"/>
          <p:nvPr/>
        </p:nvSpPr>
        <p:spPr>
          <a:xfrm>
            <a:off x="4679506" y="2819539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79D0A9-70B8-E34A-1750-26DFEDD97195}"/>
              </a:ext>
            </a:extLst>
          </p:cNvPr>
          <p:cNvSpPr txBox="1"/>
          <p:nvPr/>
        </p:nvSpPr>
        <p:spPr>
          <a:xfrm>
            <a:off x="4505731" y="1736356"/>
            <a:ext cx="20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C59532-D192-6467-1CD4-2A04F43D4A50}"/>
              </a:ext>
            </a:extLst>
          </p:cNvPr>
          <p:cNvSpPr txBox="1"/>
          <p:nvPr/>
        </p:nvSpPr>
        <p:spPr>
          <a:xfrm>
            <a:off x="6978182" y="1736356"/>
            <a:ext cx="4126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何割何分何厘で</a:t>
            </a:r>
          </a:p>
        </p:txBody>
      </p:sp>
      <p:sp>
        <p:nvSpPr>
          <p:cNvPr id="2" name="矢印: ストライプ 1">
            <a:extLst>
              <a:ext uri="{FF2B5EF4-FFF2-40B4-BE49-F238E27FC236}">
                <a16:creationId xmlns:a16="http://schemas.microsoft.com/office/drawing/2014/main" id="{6A3CFD47-C80D-E2F1-D0D5-6319C5474A51}"/>
              </a:ext>
            </a:extLst>
          </p:cNvPr>
          <p:cNvSpPr/>
          <p:nvPr/>
        </p:nvSpPr>
        <p:spPr>
          <a:xfrm>
            <a:off x="3547111" y="2910468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F9F981-D967-7B00-F2DA-1906E76D40D6}"/>
              </a:ext>
            </a:extLst>
          </p:cNvPr>
          <p:cNvSpPr txBox="1"/>
          <p:nvPr/>
        </p:nvSpPr>
        <p:spPr>
          <a:xfrm>
            <a:off x="1191989" y="2819539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020A6A-A72F-B148-C15B-3AB87FA62FB2}"/>
              </a:ext>
            </a:extLst>
          </p:cNvPr>
          <p:cNvSpPr txBox="1"/>
          <p:nvPr/>
        </p:nvSpPr>
        <p:spPr>
          <a:xfrm>
            <a:off x="7312559" y="3745090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7FC40-8997-3349-6BFB-44676836536D}"/>
              </a:ext>
            </a:extLst>
          </p:cNvPr>
          <p:cNvSpPr txBox="1"/>
          <p:nvPr/>
        </p:nvSpPr>
        <p:spPr>
          <a:xfrm>
            <a:off x="4679506" y="3745090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7" name="矢印: ストライプ 6">
            <a:extLst>
              <a:ext uri="{FF2B5EF4-FFF2-40B4-BE49-F238E27FC236}">
                <a16:creationId xmlns:a16="http://schemas.microsoft.com/office/drawing/2014/main" id="{7AB8423A-09D2-A541-762E-A83A76393EED}"/>
              </a:ext>
            </a:extLst>
          </p:cNvPr>
          <p:cNvSpPr/>
          <p:nvPr/>
        </p:nvSpPr>
        <p:spPr>
          <a:xfrm>
            <a:off x="3547111" y="3836019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1DFD6D-6219-00D6-4535-57899F4F1D56}"/>
              </a:ext>
            </a:extLst>
          </p:cNvPr>
          <p:cNvSpPr txBox="1"/>
          <p:nvPr/>
        </p:nvSpPr>
        <p:spPr>
          <a:xfrm>
            <a:off x="1191989" y="3745090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94E66-8D91-92F9-39F3-B7D7DDEBF873}"/>
              </a:ext>
            </a:extLst>
          </p:cNvPr>
          <p:cNvSpPr txBox="1"/>
          <p:nvPr/>
        </p:nvSpPr>
        <p:spPr>
          <a:xfrm>
            <a:off x="7312559" y="4670641"/>
            <a:ext cx="2275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9952B3-900B-0533-6D5C-BCA8E87EEBDF}"/>
              </a:ext>
            </a:extLst>
          </p:cNvPr>
          <p:cNvSpPr txBox="1"/>
          <p:nvPr/>
        </p:nvSpPr>
        <p:spPr>
          <a:xfrm>
            <a:off x="4679506" y="4670641"/>
            <a:ext cx="1598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矢印: ストライプ 10">
            <a:extLst>
              <a:ext uri="{FF2B5EF4-FFF2-40B4-BE49-F238E27FC236}">
                <a16:creationId xmlns:a16="http://schemas.microsoft.com/office/drawing/2014/main" id="{0CFF2F55-2A99-88E0-CA83-C075D9EA4400}"/>
              </a:ext>
            </a:extLst>
          </p:cNvPr>
          <p:cNvSpPr/>
          <p:nvPr/>
        </p:nvSpPr>
        <p:spPr>
          <a:xfrm>
            <a:off x="3547111" y="4761570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B4EEC-0245-2125-1661-0EF2D0D80969}"/>
              </a:ext>
            </a:extLst>
          </p:cNvPr>
          <p:cNvSpPr txBox="1"/>
          <p:nvPr/>
        </p:nvSpPr>
        <p:spPr>
          <a:xfrm>
            <a:off x="1191989" y="4670641"/>
            <a:ext cx="1774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0.47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1F1BF3-857B-DAC3-4F56-F9E265326278}"/>
              </a:ext>
            </a:extLst>
          </p:cNvPr>
          <p:cNvSpPr txBox="1"/>
          <p:nvPr/>
        </p:nvSpPr>
        <p:spPr>
          <a:xfrm>
            <a:off x="7312558" y="5596192"/>
            <a:ext cx="32587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701AE-AE08-CF56-81D6-3DA0E1A32A25}"/>
              </a:ext>
            </a:extLst>
          </p:cNvPr>
          <p:cNvSpPr txBox="1"/>
          <p:nvPr/>
        </p:nvSpPr>
        <p:spPr>
          <a:xfrm>
            <a:off x="4679506" y="5596192"/>
            <a:ext cx="22986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32.6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86B79803-434D-1376-7713-E998E940A45E}"/>
              </a:ext>
            </a:extLst>
          </p:cNvPr>
          <p:cNvSpPr/>
          <p:nvPr/>
        </p:nvSpPr>
        <p:spPr>
          <a:xfrm>
            <a:off x="3547111" y="5687121"/>
            <a:ext cx="682747" cy="457200"/>
          </a:xfrm>
          <a:prstGeom prst="striped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70B971-AABC-A1DE-B5F3-F6135C5C1B17}"/>
              </a:ext>
            </a:extLst>
          </p:cNvPr>
          <p:cNvSpPr txBox="1"/>
          <p:nvPr/>
        </p:nvSpPr>
        <p:spPr>
          <a:xfrm>
            <a:off x="1191989" y="5596192"/>
            <a:ext cx="20153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0.326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711E5-7A73-71B5-31B0-279B490F1E05}"/>
              </a:ext>
            </a:extLst>
          </p:cNvPr>
          <p:cNvSpPr txBox="1"/>
          <p:nvPr/>
        </p:nvSpPr>
        <p:spPr>
          <a:xfrm>
            <a:off x="9705980" y="3007538"/>
            <a:ext cx="206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厘の下は毛</a:t>
            </a:r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もう</a:t>
            </a:r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だよ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5808EA-AA0D-78EC-4706-BC183791216F}"/>
              </a:ext>
            </a:extLst>
          </p:cNvPr>
          <p:cNvSpPr txBox="1"/>
          <p:nvPr/>
        </p:nvSpPr>
        <p:spPr>
          <a:xfrm>
            <a:off x="2002571" y="603522"/>
            <a:ext cx="880241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割合の表し方（基礎の復習）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161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" grpId="0"/>
      <p:bldP spid="6" grpId="0"/>
      <p:bldP spid="9" grpId="0"/>
      <p:bldP spid="10" grpId="0"/>
      <p:bldP spid="13" grpId="0"/>
      <p:bldP spid="14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9"/>
            <a:ext cx="10692161" cy="15127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買ったときの代金が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だった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プラモデルの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もとの値段はいくら？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CDF38A-AD17-4848-B2F7-C22C1F57FEAD}"/>
              </a:ext>
            </a:extLst>
          </p:cNvPr>
          <p:cNvSpPr txBox="1"/>
          <p:nvPr/>
        </p:nvSpPr>
        <p:spPr>
          <a:xfrm>
            <a:off x="838200" y="2071666"/>
            <a:ext cx="802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％分を払う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855C23-C6DF-43D9-B399-59CA1D848749}"/>
              </a:ext>
            </a:extLst>
          </p:cNvPr>
          <p:cNvSpPr txBox="1"/>
          <p:nvPr/>
        </p:nvSpPr>
        <p:spPr>
          <a:xfrm>
            <a:off x="9546159" y="1475718"/>
            <a:ext cx="21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275-103-1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0B5176-992E-0EE9-3EBB-8190F34F00D8}"/>
              </a:ext>
            </a:extLst>
          </p:cNvPr>
          <p:cNvSpPr/>
          <p:nvPr/>
        </p:nvSpPr>
        <p:spPr>
          <a:xfrm>
            <a:off x="3959243" y="2025531"/>
            <a:ext cx="94227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7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594EC-4544-12AA-BCEC-63E2F24A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D2A47E-8CCB-B183-FA63-E787E222BB2C}"/>
              </a:ext>
            </a:extLst>
          </p:cNvPr>
          <p:cNvSpPr txBox="1"/>
          <p:nvPr/>
        </p:nvSpPr>
        <p:spPr>
          <a:xfrm>
            <a:off x="9471231" y="4271169"/>
            <a:ext cx="2376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58E503-D0DB-EF9A-FD40-4C7EAD02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9"/>
            <a:ext cx="10692161" cy="15127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買ったときの代金が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だった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プラモデルの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もとの値段はいくら？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8AA3A0-0462-FFC3-7FDA-D54637B42720}"/>
              </a:ext>
            </a:extLst>
          </p:cNvPr>
          <p:cNvSpPr txBox="1"/>
          <p:nvPr/>
        </p:nvSpPr>
        <p:spPr>
          <a:xfrm>
            <a:off x="838200" y="2071666"/>
            <a:ext cx="802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％分を払う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A373CE-04A4-689D-0B7E-94AE7FA6B817}"/>
              </a:ext>
            </a:extLst>
          </p:cNvPr>
          <p:cNvSpPr txBox="1"/>
          <p:nvPr/>
        </p:nvSpPr>
        <p:spPr>
          <a:xfrm>
            <a:off x="838200" y="2763200"/>
            <a:ext cx="629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であり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AF456E-2B0E-C6B8-C79C-0D5BF375A83E}"/>
              </a:ext>
            </a:extLst>
          </p:cNvPr>
          <p:cNvSpPr txBox="1"/>
          <p:nvPr/>
        </p:nvSpPr>
        <p:spPr>
          <a:xfrm>
            <a:off x="838197" y="3429000"/>
            <a:ext cx="739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FEEE9C-53CC-0CF7-793E-DAC2C35A195C}"/>
              </a:ext>
            </a:extLst>
          </p:cNvPr>
          <p:cNvSpPr txBox="1"/>
          <p:nvPr/>
        </p:nvSpPr>
        <p:spPr>
          <a:xfrm>
            <a:off x="7751863" y="4271169"/>
            <a:ext cx="179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461AA4F-5210-B6B0-10F3-4F61E583D3E9}"/>
              </a:ext>
            </a:extLst>
          </p:cNvPr>
          <p:cNvGrpSpPr/>
          <p:nvPr/>
        </p:nvGrpSpPr>
        <p:grpSpPr>
          <a:xfrm>
            <a:off x="700031" y="4817866"/>
            <a:ext cx="9453960" cy="452944"/>
            <a:chOff x="1069383" y="4337159"/>
            <a:chExt cx="9453960" cy="45294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5187629-0724-9900-B097-2FC482CDBAE4}"/>
                </a:ext>
              </a:extLst>
            </p:cNvPr>
            <p:cNvCxnSpPr/>
            <p:nvPr/>
          </p:nvCxnSpPr>
          <p:spPr>
            <a:xfrm>
              <a:off x="1069383" y="4537494"/>
              <a:ext cx="945396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A6C62DC-0DED-6EC9-CB3B-D632AE6F2C0F}"/>
                </a:ext>
              </a:extLst>
            </p:cNvPr>
            <p:cNvCxnSpPr/>
            <p:nvPr/>
          </p:nvCxnSpPr>
          <p:spPr>
            <a:xfrm>
              <a:off x="10523343" y="4337159"/>
              <a:ext cx="0" cy="4529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4DE0AA8-1C8D-A09C-6B80-B910D5D834C2}"/>
                </a:ext>
              </a:extLst>
            </p:cNvPr>
            <p:cNvCxnSpPr/>
            <p:nvPr/>
          </p:nvCxnSpPr>
          <p:spPr>
            <a:xfrm>
              <a:off x="1069383" y="4337159"/>
              <a:ext cx="0" cy="4529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D9EA8DE-C330-407F-8B68-1BE3E7231C64}"/>
                </a:ext>
              </a:extLst>
            </p:cNvPr>
            <p:cNvCxnSpPr/>
            <p:nvPr/>
          </p:nvCxnSpPr>
          <p:spPr>
            <a:xfrm>
              <a:off x="9174997" y="4337159"/>
              <a:ext cx="0" cy="4529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14A4F5-5B55-8D00-EC80-ED721855FFA4}"/>
              </a:ext>
            </a:extLst>
          </p:cNvPr>
          <p:cNvSpPr txBox="1"/>
          <p:nvPr/>
        </p:nvSpPr>
        <p:spPr>
          <a:xfrm>
            <a:off x="9546159" y="1475718"/>
            <a:ext cx="21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275-103-1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7E7A63-8816-4610-06EE-888731FDF179}"/>
              </a:ext>
            </a:extLst>
          </p:cNvPr>
          <p:cNvSpPr/>
          <p:nvPr/>
        </p:nvSpPr>
        <p:spPr>
          <a:xfrm>
            <a:off x="895806" y="2748861"/>
            <a:ext cx="156861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0B297A-980E-9693-1FCE-548D998B8B74}"/>
              </a:ext>
            </a:extLst>
          </p:cNvPr>
          <p:cNvSpPr/>
          <p:nvPr/>
        </p:nvSpPr>
        <p:spPr>
          <a:xfrm>
            <a:off x="4077643" y="3429000"/>
            <a:ext cx="124148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6CCF3-EAC2-B631-38E1-1B86E812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C01464-C6DA-BED9-304D-ECA51038E0E7}"/>
              </a:ext>
            </a:extLst>
          </p:cNvPr>
          <p:cNvSpPr txBox="1"/>
          <p:nvPr/>
        </p:nvSpPr>
        <p:spPr>
          <a:xfrm>
            <a:off x="4591506" y="2258074"/>
            <a:ext cx="29604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2009C4-5835-0A89-C72B-0429A20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9"/>
            <a:ext cx="10692161" cy="15127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買ったときの代金が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だった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プラモデルの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もとの値段はいくら？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F221DB-5828-7E3D-1F97-42950B8A34A3}"/>
              </a:ext>
            </a:extLst>
          </p:cNvPr>
          <p:cNvSpPr txBox="1"/>
          <p:nvPr/>
        </p:nvSpPr>
        <p:spPr>
          <a:xfrm>
            <a:off x="2196791" y="2258074"/>
            <a:ext cx="2395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E98543-D4A7-D364-14FB-EABA2D5C5014}"/>
              </a:ext>
            </a:extLst>
          </p:cNvPr>
          <p:cNvSpPr txBox="1"/>
          <p:nvPr/>
        </p:nvSpPr>
        <p:spPr>
          <a:xfrm>
            <a:off x="1308402" y="5031250"/>
            <a:ext cx="9285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02AEFB-BE79-C052-1197-DA5C8E4829B0}"/>
              </a:ext>
            </a:extLst>
          </p:cNvPr>
          <p:cNvSpPr txBox="1"/>
          <p:nvPr/>
        </p:nvSpPr>
        <p:spPr>
          <a:xfrm>
            <a:off x="9546159" y="1475718"/>
            <a:ext cx="21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275-103-1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D1CF40-B754-F25C-77A5-1CD013D58612}"/>
              </a:ext>
            </a:extLst>
          </p:cNvPr>
          <p:cNvCxnSpPr>
            <a:stCxn id="9" idx="1"/>
          </p:cNvCxnSpPr>
          <p:nvPr/>
        </p:nvCxnSpPr>
        <p:spPr>
          <a:xfrm flipV="1">
            <a:off x="2196791" y="3088888"/>
            <a:ext cx="5263375" cy="15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ABE086A-BF90-3A0D-1870-E0F0F2EA7903}"/>
              </a:ext>
            </a:extLst>
          </p:cNvPr>
          <p:cNvCxnSpPr>
            <a:cxnSpLocks/>
          </p:cNvCxnSpPr>
          <p:nvPr/>
        </p:nvCxnSpPr>
        <p:spPr>
          <a:xfrm flipV="1">
            <a:off x="4591506" y="2258074"/>
            <a:ext cx="0" cy="16927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1944AC-35D8-5AD6-73A3-BA5800A6C843}"/>
              </a:ext>
            </a:extLst>
          </p:cNvPr>
          <p:cNvSpPr txBox="1"/>
          <p:nvPr/>
        </p:nvSpPr>
        <p:spPr>
          <a:xfrm>
            <a:off x="1308400" y="4184865"/>
            <a:ext cx="968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92÷46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　上の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倍が下になっている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08B382-FB40-9F15-2678-FF2AF66681FA}"/>
              </a:ext>
            </a:extLst>
          </p:cNvPr>
          <p:cNvSpPr txBox="1"/>
          <p:nvPr/>
        </p:nvSpPr>
        <p:spPr>
          <a:xfrm>
            <a:off x="8215831" y="2522515"/>
            <a:ext cx="266065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としてみよう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6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1446163" y="662180"/>
            <a:ext cx="929967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の服が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で売られています。この値段は定価の何％ですか。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また、定価の何割引きですか。</a:t>
            </a: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/>
              <p:nvPr/>
            </p:nvSpPr>
            <p:spPr>
              <a:xfrm>
                <a:off x="1345323" y="2955960"/>
                <a:ext cx="3888829" cy="1300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売値３６００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円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定価４５００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円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8109063-CE9C-4013-97C5-FB5C4623B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23" y="2955960"/>
                <a:ext cx="3888829" cy="1300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CCF021-E12D-4273-9079-91F0D475D77B}"/>
                  </a:ext>
                </a:extLst>
              </p:cNvPr>
              <p:cNvSpPr txBox="1"/>
              <p:nvPr/>
            </p:nvSpPr>
            <p:spPr>
              <a:xfrm>
                <a:off x="5234152" y="3111236"/>
                <a:ext cx="331998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  <a:r>
                  <a:rPr lang="ja-JP" alt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CCF021-E12D-4273-9079-91F0D475D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152" y="3111236"/>
                <a:ext cx="3319982" cy="1149033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5483861" y="4770333"/>
            <a:ext cx="3280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726662" y="5628611"/>
            <a:ext cx="256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２割引き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5483861" y="5628611"/>
            <a:ext cx="3280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06F85D-BB8D-445A-9B6C-1FCD44F7B776}"/>
              </a:ext>
            </a:extLst>
          </p:cNvPr>
          <p:cNvSpPr txBox="1"/>
          <p:nvPr/>
        </p:nvSpPr>
        <p:spPr>
          <a:xfrm>
            <a:off x="9726097" y="2086069"/>
            <a:ext cx="189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251-5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3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1086928" y="679433"/>
            <a:ext cx="10161917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りくさんは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、ストアツートムで使える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の２枚を持っています。一度に１枚しか使えません。どちらの割引券を使った方が得ですか</a:t>
            </a:r>
            <a:endParaRPr lang="ja-JP" altLang="en-US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3541623"/>
            <a:ext cx="1043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円の品物を買うと考えて計算してみましょう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4519030"/>
            <a:ext cx="600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円引きを使うと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7039155" y="4557154"/>
            <a:ext cx="414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5265040"/>
            <a:ext cx="600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引きを使うと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7039155" y="5303164"/>
            <a:ext cx="443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</a:p>
        </p:txBody>
      </p:sp>
      <p:sp>
        <p:nvSpPr>
          <p:cNvPr id="3" name="スマイル 2"/>
          <p:cNvSpPr/>
          <p:nvPr/>
        </p:nvSpPr>
        <p:spPr>
          <a:xfrm>
            <a:off x="11059066" y="4501086"/>
            <a:ext cx="690112" cy="6901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56E945-76A5-4280-A295-B9998F354B52}"/>
              </a:ext>
            </a:extLst>
          </p:cNvPr>
          <p:cNvSpPr txBox="1"/>
          <p:nvPr/>
        </p:nvSpPr>
        <p:spPr>
          <a:xfrm>
            <a:off x="10129217" y="259746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</p:spTree>
    <p:extLst>
      <p:ext uri="{BB962C8B-B14F-4D97-AF65-F5344CB8AC3E}">
        <p14:creationId xmlns:p14="http://schemas.microsoft.com/office/powerpoint/2010/main" val="13100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3AB8A-5103-4943-96B6-B832E381F71C}"/>
              </a:ext>
            </a:extLst>
          </p:cNvPr>
          <p:cNvSpPr txBox="1"/>
          <p:nvPr/>
        </p:nvSpPr>
        <p:spPr>
          <a:xfrm>
            <a:off x="1086928" y="679433"/>
            <a:ext cx="10161917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りくさんは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、ストアツートムで使える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の２枚を持っています。一度に１枚しか使えません。どちらの割引券を使った方が得ですか</a:t>
            </a:r>
            <a:endParaRPr lang="ja-JP" altLang="en-US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3541623"/>
            <a:ext cx="1043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円の品物を買うと考えて計算してみましょう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4519030"/>
            <a:ext cx="600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円引きを使うと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7039155" y="4557154"/>
            <a:ext cx="414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5265040"/>
            <a:ext cx="600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引きを使うと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7039155" y="5303164"/>
            <a:ext cx="443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540</a:t>
            </a:r>
          </a:p>
        </p:txBody>
      </p:sp>
      <p:sp>
        <p:nvSpPr>
          <p:cNvPr id="3" name="スマイル 2"/>
          <p:cNvSpPr/>
          <p:nvPr/>
        </p:nvSpPr>
        <p:spPr>
          <a:xfrm>
            <a:off x="11317857" y="5226916"/>
            <a:ext cx="690112" cy="6901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F7608B-AF41-4657-A2C9-2AE24E14844C}"/>
              </a:ext>
            </a:extLst>
          </p:cNvPr>
          <p:cNvSpPr txBox="1"/>
          <p:nvPr/>
        </p:nvSpPr>
        <p:spPr>
          <a:xfrm>
            <a:off x="10129217" y="259746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</p:spTree>
    <p:extLst>
      <p:ext uri="{BB962C8B-B14F-4D97-AF65-F5344CB8AC3E}">
        <p14:creationId xmlns:p14="http://schemas.microsoft.com/office/powerpoint/2010/main" val="4953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694906"/>
            <a:ext cx="1043796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引きが同じ値段になるのは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何円の品物を買った時ですか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C5B1A-DCF6-4EC6-A94E-5233A26FC6CA}"/>
              </a:ext>
            </a:extLst>
          </p:cNvPr>
          <p:cNvSpPr txBox="1"/>
          <p:nvPr/>
        </p:nvSpPr>
        <p:spPr>
          <a:xfrm>
            <a:off x="810882" y="2359321"/>
            <a:ext cx="105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円になれば、同じ値段になる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DAED47-0013-413A-8588-CD4C6268480D}"/>
              </a:ext>
            </a:extLst>
          </p:cNvPr>
          <p:cNvSpPr txBox="1"/>
          <p:nvPr/>
        </p:nvSpPr>
        <p:spPr>
          <a:xfrm>
            <a:off x="10129217" y="134840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365B7A-A88B-D795-D470-B015A2AA7AC2}"/>
              </a:ext>
            </a:extLst>
          </p:cNvPr>
          <p:cNvSpPr/>
          <p:nvPr/>
        </p:nvSpPr>
        <p:spPr>
          <a:xfrm>
            <a:off x="3653896" y="2354138"/>
            <a:ext cx="101846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9C73-AB8D-DAD1-CFC1-B3D914CC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E43FB-1A3A-FCCD-D081-19899114576B}"/>
              </a:ext>
            </a:extLst>
          </p:cNvPr>
          <p:cNvSpPr txBox="1"/>
          <p:nvPr/>
        </p:nvSpPr>
        <p:spPr>
          <a:xfrm>
            <a:off x="810882" y="694906"/>
            <a:ext cx="1043796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引きが同じ値段になるのは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何円の品物を買った時ですか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91488B-B73E-2D20-92D8-3F4B86AE5134}"/>
              </a:ext>
            </a:extLst>
          </p:cNvPr>
          <p:cNvSpPr txBox="1"/>
          <p:nvPr/>
        </p:nvSpPr>
        <p:spPr>
          <a:xfrm>
            <a:off x="810882" y="2359321"/>
            <a:ext cx="105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円になれば、同じ値段になる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696993-3DAD-0A37-D697-B14C7900517C}"/>
              </a:ext>
            </a:extLst>
          </p:cNvPr>
          <p:cNvSpPr txBox="1"/>
          <p:nvPr/>
        </p:nvSpPr>
        <p:spPr>
          <a:xfrm>
            <a:off x="10129217" y="134840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09F3D0-E302-212B-6A1D-0E6E91188CD7}"/>
              </a:ext>
            </a:extLst>
          </p:cNvPr>
          <p:cNvSpPr txBox="1"/>
          <p:nvPr/>
        </p:nvSpPr>
        <p:spPr>
          <a:xfrm>
            <a:off x="810883" y="3408184"/>
            <a:ext cx="1074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円なので、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0400BB-066B-9AEC-2560-36D3A7E930AD}"/>
              </a:ext>
            </a:extLst>
          </p:cNvPr>
          <p:cNvSpPr/>
          <p:nvPr/>
        </p:nvSpPr>
        <p:spPr>
          <a:xfrm>
            <a:off x="8092082" y="3408183"/>
            <a:ext cx="124148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0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55D55-987E-8364-36BC-99DE1A2E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9FE94-93DD-FB87-2CC7-23BEE5E7B4C0}"/>
              </a:ext>
            </a:extLst>
          </p:cNvPr>
          <p:cNvSpPr txBox="1"/>
          <p:nvPr/>
        </p:nvSpPr>
        <p:spPr>
          <a:xfrm>
            <a:off x="810882" y="694906"/>
            <a:ext cx="1043796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引きが同じ値段になるのは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何円の品物を買った時ですか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D83C57-CEB9-26DD-9B67-9459C0D47EF0}"/>
              </a:ext>
            </a:extLst>
          </p:cNvPr>
          <p:cNvSpPr txBox="1"/>
          <p:nvPr/>
        </p:nvSpPr>
        <p:spPr>
          <a:xfrm>
            <a:off x="810882" y="2359321"/>
            <a:ext cx="105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円になれば、同じ値段になる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9F322A-01AE-3D14-CF33-252BC4510DDB}"/>
              </a:ext>
            </a:extLst>
          </p:cNvPr>
          <p:cNvSpPr txBox="1"/>
          <p:nvPr/>
        </p:nvSpPr>
        <p:spPr>
          <a:xfrm>
            <a:off x="10129217" y="134840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9A4AB3-2794-CF3E-CF39-94EE4FC02FE5}"/>
              </a:ext>
            </a:extLst>
          </p:cNvPr>
          <p:cNvSpPr txBox="1"/>
          <p:nvPr/>
        </p:nvSpPr>
        <p:spPr>
          <a:xfrm>
            <a:off x="810883" y="3408184"/>
            <a:ext cx="1074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円なので、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D5B98B-1448-00CE-51C3-82CED633105B}"/>
              </a:ext>
            </a:extLst>
          </p:cNvPr>
          <p:cNvSpPr txBox="1"/>
          <p:nvPr/>
        </p:nvSpPr>
        <p:spPr>
          <a:xfrm>
            <a:off x="810883" y="4457047"/>
            <a:ext cx="1057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引きが同じ値段になるのは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円の品物を買った時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30414A-31BB-D9DC-86A8-60AACDC98C24}"/>
              </a:ext>
            </a:extLst>
          </p:cNvPr>
          <p:cNvSpPr/>
          <p:nvPr/>
        </p:nvSpPr>
        <p:spPr>
          <a:xfrm>
            <a:off x="910697" y="5067854"/>
            <a:ext cx="124148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F4107-E36F-C5B2-6EA6-F03D17E5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87BEF7-3C26-E6D1-EBE1-05373F6AF9F2}"/>
              </a:ext>
            </a:extLst>
          </p:cNvPr>
          <p:cNvSpPr txBox="1"/>
          <p:nvPr/>
        </p:nvSpPr>
        <p:spPr>
          <a:xfrm>
            <a:off x="810882" y="694906"/>
            <a:ext cx="1043796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引きが同じ値段になるのは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何円の品物を買った時ですか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6EE9D-A01D-654A-A824-5F120714AF9B}"/>
              </a:ext>
            </a:extLst>
          </p:cNvPr>
          <p:cNvSpPr txBox="1"/>
          <p:nvPr/>
        </p:nvSpPr>
        <p:spPr>
          <a:xfrm>
            <a:off x="810882" y="4284366"/>
            <a:ext cx="967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引きを使った方がお得なのは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97C0CB-314B-944B-6BDF-45AA1FAB8857}"/>
              </a:ext>
            </a:extLst>
          </p:cNvPr>
          <p:cNvSpPr txBox="1"/>
          <p:nvPr/>
        </p:nvSpPr>
        <p:spPr>
          <a:xfrm>
            <a:off x="800782" y="2312358"/>
            <a:ext cx="954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割引券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円引きを使った方がお得なのは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1E95FA-0B67-82A9-EC49-FA2876B555F2}"/>
              </a:ext>
            </a:extLst>
          </p:cNvPr>
          <p:cNvSpPr txBox="1"/>
          <p:nvPr/>
        </p:nvSpPr>
        <p:spPr>
          <a:xfrm>
            <a:off x="3566706" y="3298362"/>
            <a:ext cx="71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円未満の品物を買うとき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A45B38-8DE2-F056-9555-1386078E35AD}"/>
              </a:ext>
            </a:extLst>
          </p:cNvPr>
          <p:cNvSpPr txBox="1"/>
          <p:nvPr/>
        </p:nvSpPr>
        <p:spPr>
          <a:xfrm>
            <a:off x="2548790" y="5270370"/>
            <a:ext cx="814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円より高いの品物を買うとき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93FA16-1A2A-DF8E-A8EC-8278D0249025}"/>
              </a:ext>
            </a:extLst>
          </p:cNvPr>
          <p:cNvSpPr txBox="1"/>
          <p:nvPr/>
        </p:nvSpPr>
        <p:spPr>
          <a:xfrm>
            <a:off x="10129217" y="1348404"/>
            <a:ext cx="179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01F09F-7F12-3002-7D48-C4FAFBF41289}"/>
              </a:ext>
            </a:extLst>
          </p:cNvPr>
          <p:cNvSpPr/>
          <p:nvPr/>
        </p:nvSpPr>
        <p:spPr>
          <a:xfrm>
            <a:off x="3566706" y="3267869"/>
            <a:ext cx="124148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41BE49-24F9-22FD-9E7E-ADE20AF5AC4C}"/>
              </a:ext>
            </a:extLst>
          </p:cNvPr>
          <p:cNvSpPr/>
          <p:nvPr/>
        </p:nvSpPr>
        <p:spPr>
          <a:xfrm>
            <a:off x="2548790" y="5270370"/>
            <a:ext cx="124148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B5CFB38E-0548-4897-B874-F892B2DACF63}"/>
              </a:ext>
            </a:extLst>
          </p:cNvPr>
          <p:cNvSpPr/>
          <p:nvPr/>
        </p:nvSpPr>
        <p:spPr>
          <a:xfrm>
            <a:off x="1556938" y="2783736"/>
            <a:ext cx="2651102" cy="2651102"/>
          </a:xfrm>
          <a:prstGeom prst="ellipse">
            <a:avLst/>
          </a:prstGeom>
          <a:solidFill>
            <a:srgbClr val="FF99CC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部分円 2">
            <a:extLst>
              <a:ext uri="{FF2B5EF4-FFF2-40B4-BE49-F238E27FC236}">
                <a16:creationId xmlns:a16="http://schemas.microsoft.com/office/drawing/2014/main" id="{AD50F910-7CE7-4621-A5C6-146331C7B3B7}"/>
              </a:ext>
            </a:extLst>
          </p:cNvPr>
          <p:cNvSpPr/>
          <p:nvPr/>
        </p:nvSpPr>
        <p:spPr>
          <a:xfrm rot="16200000">
            <a:off x="1556937" y="2783736"/>
            <a:ext cx="2651102" cy="2651102"/>
          </a:xfrm>
          <a:prstGeom prst="pie">
            <a:avLst>
              <a:gd name="adj1" fmla="val 0"/>
              <a:gd name="adj2" fmla="val 1661249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/>
              <p:nvPr/>
            </p:nvSpPr>
            <p:spPr>
              <a:xfrm>
                <a:off x="4858967" y="2864659"/>
                <a:ext cx="2474066" cy="1428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4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一</m:t>
                          </m:r>
                          <m:r>
                            <a:rPr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部分</m:t>
                          </m:r>
                        </m:num>
                        <m:den>
                          <m:r>
                            <a:rPr lang="ja-JP" alt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全体</m:t>
                          </m:r>
                        </m:den>
                      </m:f>
                    </m:oMath>
                  </m:oMathPara>
                </a14:m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67" y="2864659"/>
                <a:ext cx="2474066" cy="142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799CC3-A7F3-40B3-A1D4-2A0E9F566067}"/>
              </a:ext>
            </a:extLst>
          </p:cNvPr>
          <p:cNvSpPr txBox="1"/>
          <p:nvPr/>
        </p:nvSpPr>
        <p:spPr>
          <a:xfrm>
            <a:off x="7170312" y="3374661"/>
            <a:ext cx="190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8ECF13-8DF6-41F3-880A-070F0C006517}"/>
              </a:ext>
            </a:extLst>
          </p:cNvPr>
          <p:cNvSpPr txBox="1"/>
          <p:nvPr/>
        </p:nvSpPr>
        <p:spPr>
          <a:xfrm>
            <a:off x="1969477" y="4274607"/>
            <a:ext cx="1909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56937" y="772415"/>
            <a:ext cx="8462573" cy="156966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(100%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の中で</a:t>
            </a:r>
            <a:endParaRPr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一部分が占める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割合を求める</a:t>
            </a:r>
            <a:endParaRPr kumimoji="1" lang="ja-JP" altLang="en-US" sz="48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864A0B-2CDB-14EC-09C3-52F80065D5F4}"/>
              </a:ext>
            </a:extLst>
          </p:cNvPr>
          <p:cNvSpPr txBox="1"/>
          <p:nvPr/>
        </p:nvSpPr>
        <p:spPr>
          <a:xfrm>
            <a:off x="2247290" y="3284335"/>
            <a:ext cx="135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E8A1A1-22D9-4E70-9E16-4E335607FEFF}"/>
              </a:ext>
            </a:extLst>
          </p:cNvPr>
          <p:cNvSpPr txBox="1"/>
          <p:nvPr/>
        </p:nvSpPr>
        <p:spPr>
          <a:xfrm>
            <a:off x="6368561" y="4721706"/>
            <a:ext cx="5421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割合は何％や何割で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表すことが多い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1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9" grpId="0"/>
      <p:bldP spid="4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6523" y="565930"/>
            <a:ext cx="951895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月の保健室の利用人数は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月より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増えました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月より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減りました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月の利用人数は同じでしょうか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62819" y="3261097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3485" y="3261098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24151" y="3261098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BF1E53-A97C-4D29-8788-D9243437907C}"/>
              </a:ext>
            </a:extLst>
          </p:cNvPr>
          <p:cNvSpPr txBox="1"/>
          <p:nvPr/>
        </p:nvSpPr>
        <p:spPr>
          <a:xfrm>
            <a:off x="9063171" y="705351"/>
            <a:ext cx="179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大日本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7055F063-F14F-2ED8-546F-7D427F2060C9}"/>
              </a:ext>
            </a:extLst>
          </p:cNvPr>
          <p:cNvSpPr/>
          <p:nvPr/>
        </p:nvSpPr>
        <p:spPr>
          <a:xfrm>
            <a:off x="3353762" y="2874254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889E274-4320-AFC9-7697-6AC2683D8AA3}"/>
              </a:ext>
            </a:extLst>
          </p:cNvPr>
          <p:cNvSpPr/>
          <p:nvPr/>
        </p:nvSpPr>
        <p:spPr>
          <a:xfrm>
            <a:off x="7134428" y="2874254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％減</a:t>
            </a:r>
          </a:p>
        </p:txBody>
      </p:sp>
    </p:spTree>
    <p:extLst>
      <p:ext uri="{BB962C8B-B14F-4D97-AF65-F5344CB8AC3E}">
        <p14:creationId xmlns:p14="http://schemas.microsoft.com/office/powerpoint/2010/main" val="32644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FFEE7-5CA9-6D20-0B2F-90CEDC48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E51A9C-76B7-A760-6445-3597C3342FB7}"/>
              </a:ext>
            </a:extLst>
          </p:cNvPr>
          <p:cNvSpPr txBox="1"/>
          <p:nvPr/>
        </p:nvSpPr>
        <p:spPr>
          <a:xfrm>
            <a:off x="1262819" y="729771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7DF794-FD49-1113-BB47-F489733FE893}"/>
              </a:ext>
            </a:extLst>
          </p:cNvPr>
          <p:cNvSpPr txBox="1"/>
          <p:nvPr/>
        </p:nvSpPr>
        <p:spPr>
          <a:xfrm>
            <a:off x="5043485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ED513D-83A9-5541-3F7E-CC6647DEFA91}"/>
              </a:ext>
            </a:extLst>
          </p:cNvPr>
          <p:cNvSpPr txBox="1"/>
          <p:nvPr/>
        </p:nvSpPr>
        <p:spPr>
          <a:xfrm>
            <a:off x="8824151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D40FD5C8-4792-E5A7-F737-E9A18D641FCF}"/>
              </a:ext>
            </a:extLst>
          </p:cNvPr>
          <p:cNvSpPr/>
          <p:nvPr/>
        </p:nvSpPr>
        <p:spPr>
          <a:xfrm>
            <a:off x="3353762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F8B08FB-D03E-1C82-6111-3996C4A0EA52}"/>
              </a:ext>
            </a:extLst>
          </p:cNvPr>
          <p:cNvSpPr/>
          <p:nvPr/>
        </p:nvSpPr>
        <p:spPr>
          <a:xfrm>
            <a:off x="7134428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A318AE-3F33-AC42-CCBC-FF53A87B4A47}"/>
              </a:ext>
            </a:extLst>
          </p:cNvPr>
          <p:cNvSpPr txBox="1"/>
          <p:nvPr/>
        </p:nvSpPr>
        <p:spPr>
          <a:xfrm>
            <a:off x="1262819" y="2347377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C3AE5C-E125-C4B4-3E7E-0C266AF7AFBF}"/>
              </a:ext>
            </a:extLst>
          </p:cNvPr>
          <p:cNvSpPr txBox="1"/>
          <p:nvPr/>
        </p:nvSpPr>
        <p:spPr>
          <a:xfrm>
            <a:off x="1262819" y="3317093"/>
            <a:ext cx="953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％になったので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EDF8D5-5827-20F1-92A9-1443469497AC}"/>
              </a:ext>
            </a:extLst>
          </p:cNvPr>
          <p:cNvSpPr txBox="1"/>
          <p:nvPr/>
        </p:nvSpPr>
        <p:spPr>
          <a:xfrm>
            <a:off x="4768000" y="4057534"/>
            <a:ext cx="461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 </a:t>
            </a:r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9E408D-150D-B727-B30E-E91AEE2B72CA}"/>
              </a:ext>
            </a:extLst>
          </p:cNvPr>
          <p:cNvSpPr txBox="1"/>
          <p:nvPr/>
        </p:nvSpPr>
        <p:spPr>
          <a:xfrm>
            <a:off x="1322097" y="4797975"/>
            <a:ext cx="953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％になったので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076BAE-6901-DCA6-54A8-1C8C364BCCED}"/>
              </a:ext>
            </a:extLst>
          </p:cNvPr>
          <p:cNvSpPr txBox="1"/>
          <p:nvPr/>
        </p:nvSpPr>
        <p:spPr>
          <a:xfrm>
            <a:off x="4768000" y="5538416"/>
            <a:ext cx="428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 </a:t>
            </a:r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5E3095-874B-CF36-D9BD-42D9C64911E2}"/>
              </a:ext>
            </a:extLst>
          </p:cNvPr>
          <p:cNvSpPr txBox="1"/>
          <p:nvPr/>
        </p:nvSpPr>
        <p:spPr>
          <a:xfrm>
            <a:off x="6569703" y="405753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5D80B3-DD9D-A8DD-44E0-C44354EB29DE}"/>
              </a:ext>
            </a:extLst>
          </p:cNvPr>
          <p:cNvSpPr txBox="1"/>
          <p:nvPr/>
        </p:nvSpPr>
        <p:spPr>
          <a:xfrm>
            <a:off x="6584432" y="560177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486A3-37B7-6CB2-3B86-C9260920B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E56967-D162-719E-8884-509C174DC576}"/>
              </a:ext>
            </a:extLst>
          </p:cNvPr>
          <p:cNvSpPr txBox="1"/>
          <p:nvPr/>
        </p:nvSpPr>
        <p:spPr>
          <a:xfrm>
            <a:off x="1262819" y="729771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E3B330-ED00-FCA0-5F0D-8C3CFADFDA99}"/>
              </a:ext>
            </a:extLst>
          </p:cNvPr>
          <p:cNvSpPr txBox="1"/>
          <p:nvPr/>
        </p:nvSpPr>
        <p:spPr>
          <a:xfrm>
            <a:off x="5043485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E9B4B5-9DDF-4308-A72F-50CFC283226A}"/>
              </a:ext>
            </a:extLst>
          </p:cNvPr>
          <p:cNvSpPr txBox="1"/>
          <p:nvPr/>
        </p:nvSpPr>
        <p:spPr>
          <a:xfrm>
            <a:off x="8824151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44EEDD54-9CC7-09D7-91A4-D42CE03FE3B9}"/>
              </a:ext>
            </a:extLst>
          </p:cNvPr>
          <p:cNvSpPr/>
          <p:nvPr/>
        </p:nvSpPr>
        <p:spPr>
          <a:xfrm>
            <a:off x="3353762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A16765-013B-0B67-33CE-48C90A0C52A5}"/>
              </a:ext>
            </a:extLst>
          </p:cNvPr>
          <p:cNvSpPr/>
          <p:nvPr/>
        </p:nvSpPr>
        <p:spPr>
          <a:xfrm>
            <a:off x="7134428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E0B22E-DFA4-9990-3D3D-AF7FC2585489}"/>
              </a:ext>
            </a:extLst>
          </p:cNvPr>
          <p:cNvSpPr txBox="1"/>
          <p:nvPr/>
        </p:nvSpPr>
        <p:spPr>
          <a:xfrm>
            <a:off x="1262819" y="2347377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月の利用人数は同じはない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73AAC5-CC8D-37A9-F043-5F386C3B363F}"/>
              </a:ext>
            </a:extLst>
          </p:cNvPr>
          <p:cNvSpPr txBox="1"/>
          <p:nvPr/>
        </p:nvSpPr>
        <p:spPr>
          <a:xfrm>
            <a:off x="906560" y="3760546"/>
            <a:ext cx="1086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はどちらが多い？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725AE1-7B28-8B7C-7E74-A47B241F3D26}"/>
              </a:ext>
            </a:extLst>
          </p:cNvPr>
          <p:cNvSpPr txBox="1"/>
          <p:nvPr/>
        </p:nvSpPr>
        <p:spPr>
          <a:xfrm>
            <a:off x="906560" y="5474278"/>
            <a:ext cx="103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増えた人数と減った人数が同じではないことから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187BD0-3352-9AAB-3CE7-993250455E2E}"/>
              </a:ext>
            </a:extLst>
          </p:cNvPr>
          <p:cNvSpPr txBox="1"/>
          <p:nvPr/>
        </p:nvSpPr>
        <p:spPr>
          <a:xfrm>
            <a:off x="906560" y="4617412"/>
            <a:ext cx="98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はどちらが多い？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1A00C8-06E9-07D5-884A-79E7FC3A0FD2}"/>
              </a:ext>
            </a:extLst>
          </p:cNvPr>
          <p:cNvSpPr txBox="1"/>
          <p:nvPr/>
        </p:nvSpPr>
        <p:spPr>
          <a:xfrm>
            <a:off x="716554" y="312061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＜別の考え方＞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51CB1A1-CB9B-A1A1-BC34-34760D6EC792}"/>
              </a:ext>
            </a:extLst>
          </p:cNvPr>
          <p:cNvSpPr/>
          <p:nvPr/>
        </p:nvSpPr>
        <p:spPr>
          <a:xfrm>
            <a:off x="4583875" y="3643834"/>
            <a:ext cx="3348842" cy="76304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15E72F0-0DF5-9928-7618-9CA5F29A5D87}"/>
              </a:ext>
            </a:extLst>
          </p:cNvPr>
          <p:cNvSpPr/>
          <p:nvPr/>
        </p:nvSpPr>
        <p:spPr>
          <a:xfrm>
            <a:off x="4027593" y="4523588"/>
            <a:ext cx="2841558" cy="76304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7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" grpId="0"/>
      <p:bldP spid="9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69ECE-DA9B-8CFE-DC78-93C7FDD2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0131EF-53AD-15A7-6FC2-4C2ED1961FF7}"/>
              </a:ext>
            </a:extLst>
          </p:cNvPr>
          <p:cNvSpPr txBox="1"/>
          <p:nvPr/>
        </p:nvSpPr>
        <p:spPr>
          <a:xfrm>
            <a:off x="1262819" y="729771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F0E7D4-C312-23E0-FFC6-92A3615F099A}"/>
              </a:ext>
            </a:extLst>
          </p:cNvPr>
          <p:cNvSpPr txBox="1"/>
          <p:nvPr/>
        </p:nvSpPr>
        <p:spPr>
          <a:xfrm>
            <a:off x="5043485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DAAD29-3324-B6EF-3A97-370B3C0CB65C}"/>
              </a:ext>
            </a:extLst>
          </p:cNvPr>
          <p:cNvSpPr txBox="1"/>
          <p:nvPr/>
        </p:nvSpPr>
        <p:spPr>
          <a:xfrm>
            <a:off x="8824151" y="729772"/>
            <a:ext cx="20313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利用人数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ED349221-4944-BCDA-54B2-E1D30539240C}"/>
              </a:ext>
            </a:extLst>
          </p:cNvPr>
          <p:cNvSpPr/>
          <p:nvPr/>
        </p:nvSpPr>
        <p:spPr>
          <a:xfrm>
            <a:off x="3353762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6EE4B1A-F0D8-32BF-174C-A8980429F96D}"/>
              </a:ext>
            </a:extLst>
          </p:cNvPr>
          <p:cNvSpPr/>
          <p:nvPr/>
        </p:nvSpPr>
        <p:spPr>
          <a:xfrm>
            <a:off x="7134428" y="342928"/>
            <a:ext cx="1630105" cy="1817648"/>
          </a:xfrm>
          <a:prstGeom prst="rightArrow">
            <a:avLst>
              <a:gd name="adj1" fmla="val 50000"/>
              <a:gd name="adj2" fmla="val 16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ECFCA2-E1D1-755C-595C-FA749F503841}"/>
              </a:ext>
            </a:extLst>
          </p:cNvPr>
          <p:cNvSpPr txBox="1"/>
          <p:nvPr/>
        </p:nvSpPr>
        <p:spPr>
          <a:xfrm>
            <a:off x="1262819" y="2347377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月の利用人数は同じはない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3E98E3-0D1D-8213-32DF-798F65C09266}"/>
              </a:ext>
            </a:extLst>
          </p:cNvPr>
          <p:cNvSpPr txBox="1"/>
          <p:nvPr/>
        </p:nvSpPr>
        <p:spPr>
          <a:xfrm>
            <a:off x="1350165" y="5224782"/>
            <a:ext cx="328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706FD5-2B21-6B00-6E5F-CAF46907EF36}"/>
              </a:ext>
            </a:extLst>
          </p:cNvPr>
          <p:cNvSpPr txBox="1"/>
          <p:nvPr/>
        </p:nvSpPr>
        <p:spPr>
          <a:xfrm>
            <a:off x="1346098" y="3727570"/>
            <a:ext cx="924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％増と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％減を比べると減った人数の方が多いことから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3E9C14-4EE0-EEF0-0B2B-1F624BA758E2}"/>
              </a:ext>
            </a:extLst>
          </p:cNvPr>
          <p:cNvSpPr txBox="1"/>
          <p:nvPr/>
        </p:nvSpPr>
        <p:spPr>
          <a:xfrm>
            <a:off x="716554" y="312061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＜おまけ＞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2A10AD-FD28-B52B-FFC1-972223412C5E}"/>
              </a:ext>
            </a:extLst>
          </p:cNvPr>
          <p:cNvSpPr txBox="1"/>
          <p:nvPr/>
        </p:nvSpPr>
        <p:spPr>
          <a:xfrm>
            <a:off x="5769822" y="5224782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月の利用人数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116158-E5C9-1358-7D09-CDFAA3691061}"/>
              </a:ext>
            </a:extLst>
          </p:cNvPr>
          <p:cNvSpPr txBox="1"/>
          <p:nvPr/>
        </p:nvSpPr>
        <p:spPr>
          <a:xfrm>
            <a:off x="4826366" y="516322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7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038387" y="701741"/>
            <a:ext cx="10336484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ひろしさんの住んでいる町内の公園の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広場</a:t>
            </a:r>
            <a:b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の面積は，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あります。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広場の面積は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倍にあたるそうです。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公園全体の面積は，何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でしょう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1451" y="12553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3790" y="24487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" name="対角する 2 つの角を切り取った四角形 2"/>
          <p:cNvSpPr/>
          <p:nvPr/>
        </p:nvSpPr>
        <p:spPr>
          <a:xfrm>
            <a:off x="718588" y="3983773"/>
            <a:ext cx="2921759" cy="1761091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片側の 2 つの角を切り取った四角形 6"/>
          <p:cNvSpPr/>
          <p:nvPr/>
        </p:nvSpPr>
        <p:spPr>
          <a:xfrm>
            <a:off x="1862672" y="4482299"/>
            <a:ext cx="1548040" cy="1083239"/>
          </a:xfrm>
          <a:prstGeom prst="snip2Same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D0369D-E0B1-493D-808F-FF20AB25B52C}"/>
              </a:ext>
            </a:extLst>
          </p:cNvPr>
          <p:cNvSpPr txBox="1"/>
          <p:nvPr/>
        </p:nvSpPr>
        <p:spPr>
          <a:xfrm>
            <a:off x="1440727" y="3660607"/>
            <a:ext cx="1195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D8F0C5C-1C7A-46F2-888B-1D4ADC6A2711}"/>
              </a:ext>
            </a:extLst>
          </p:cNvPr>
          <p:cNvGrpSpPr/>
          <p:nvPr/>
        </p:nvGrpSpPr>
        <p:grpSpPr>
          <a:xfrm>
            <a:off x="3963437" y="4005583"/>
            <a:ext cx="7667339" cy="1646892"/>
            <a:chOff x="3963437" y="3682690"/>
            <a:chExt cx="7667339" cy="164689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7797198" y="465640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２</a:t>
              </a: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60ED2A3-A542-4F87-838D-45B80B0833DA}"/>
                </a:ext>
              </a:extLst>
            </p:cNvPr>
            <p:cNvGrpSpPr/>
            <p:nvPr/>
          </p:nvGrpSpPr>
          <p:grpSpPr>
            <a:xfrm>
              <a:off x="3963437" y="3682690"/>
              <a:ext cx="7667339" cy="1646892"/>
              <a:chOff x="3963437" y="3682690"/>
              <a:chExt cx="7667339" cy="164689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3963437" y="4260957"/>
                <a:ext cx="7164638" cy="448574"/>
                <a:chOff x="3963437" y="3933645"/>
                <a:chExt cx="7164638" cy="448574"/>
              </a:xfrm>
            </p:grpSpPr>
            <p:cxnSp>
              <p:nvCxnSpPr>
                <p:cNvPr id="11" name="直線コネクタ 10"/>
                <p:cNvCxnSpPr/>
                <p:nvPr/>
              </p:nvCxnSpPr>
              <p:spPr>
                <a:xfrm>
                  <a:off x="3963437" y="4157932"/>
                  <a:ext cx="716463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3963437" y="3933645"/>
                  <a:ext cx="0" cy="44857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11128075" y="3933645"/>
                  <a:ext cx="0" cy="44857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>
                  <a:off x="6814867" y="3933645"/>
                  <a:ext cx="0" cy="44857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F30E3E2-BE84-48C4-A974-DD6086E4B41D}"/>
                  </a:ext>
                </a:extLst>
              </p:cNvPr>
              <p:cNvSpPr txBox="1"/>
              <p:nvPr/>
            </p:nvSpPr>
            <p:spPr>
              <a:xfrm>
                <a:off x="6218148" y="3682690"/>
                <a:ext cx="1327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0.4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FF173F9-CFD2-47F4-B5D4-F3769FAA5797}"/>
                  </a:ext>
                </a:extLst>
              </p:cNvPr>
              <p:cNvSpPr txBox="1"/>
              <p:nvPr/>
            </p:nvSpPr>
            <p:spPr>
              <a:xfrm>
                <a:off x="10685484" y="3699519"/>
                <a:ext cx="885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EB72A5E-7623-44C2-ABC7-9CEFF13426F8}"/>
                  </a:ext>
                </a:extLst>
              </p:cNvPr>
              <p:cNvSpPr txBox="1"/>
              <p:nvPr/>
            </p:nvSpPr>
            <p:spPr>
              <a:xfrm>
                <a:off x="5833441" y="4744807"/>
                <a:ext cx="22349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広場</a:t>
                </a:r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480m</a:t>
                </a:r>
                <a:endParaRPr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EB72A5E-7623-44C2-ABC7-9CEFF13426F8}"/>
                  </a:ext>
                </a:extLst>
              </p:cNvPr>
              <p:cNvSpPr txBox="1"/>
              <p:nvPr/>
            </p:nvSpPr>
            <p:spPr>
              <a:xfrm>
                <a:off x="10625373" y="4744807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公園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0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D949-AE00-AF44-8640-3F7083A6B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対角する 2 つの角を切り取った四角形 2">
            <a:extLst>
              <a:ext uri="{FF2B5EF4-FFF2-40B4-BE49-F238E27FC236}">
                <a16:creationId xmlns:a16="http://schemas.microsoft.com/office/drawing/2014/main" id="{35150FB4-AE95-8D1E-F7C5-F8F203A12E35}"/>
              </a:ext>
            </a:extLst>
          </p:cNvPr>
          <p:cNvSpPr/>
          <p:nvPr/>
        </p:nvSpPr>
        <p:spPr>
          <a:xfrm>
            <a:off x="1345721" y="755038"/>
            <a:ext cx="2921759" cy="1761091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片側の 2 つの角を切り取った四角形 6">
            <a:extLst>
              <a:ext uri="{FF2B5EF4-FFF2-40B4-BE49-F238E27FC236}">
                <a16:creationId xmlns:a16="http://schemas.microsoft.com/office/drawing/2014/main" id="{02B09299-37AB-54B3-5398-43C600222D04}"/>
              </a:ext>
            </a:extLst>
          </p:cNvPr>
          <p:cNvSpPr/>
          <p:nvPr/>
        </p:nvSpPr>
        <p:spPr>
          <a:xfrm>
            <a:off x="2489805" y="1253564"/>
            <a:ext cx="1548040" cy="1083239"/>
          </a:xfrm>
          <a:prstGeom prst="snip2Same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5246AA-247C-4245-95E7-F72A65340357}"/>
              </a:ext>
            </a:extLst>
          </p:cNvPr>
          <p:cNvSpPr txBox="1"/>
          <p:nvPr/>
        </p:nvSpPr>
        <p:spPr>
          <a:xfrm>
            <a:off x="2160444" y="518643"/>
            <a:ext cx="1195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69424-A9A1-A522-67D8-74FB3BA3C227}"/>
              </a:ext>
            </a:extLst>
          </p:cNvPr>
          <p:cNvSpPr txBox="1"/>
          <p:nvPr/>
        </p:nvSpPr>
        <p:spPr>
          <a:xfrm>
            <a:off x="1486085" y="3075057"/>
            <a:ext cx="9569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480÷ 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倍は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公園は 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DA5C76-2701-E91E-AA4C-DA79BAB0F9F5}"/>
              </a:ext>
            </a:extLst>
          </p:cNvPr>
          <p:cNvSpPr txBox="1"/>
          <p:nvPr/>
        </p:nvSpPr>
        <p:spPr>
          <a:xfrm>
            <a:off x="7062755" y="16865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E57AD1-43FE-F0EB-2462-2A79CE3AA84C}"/>
              </a:ext>
            </a:extLst>
          </p:cNvPr>
          <p:cNvSpPr txBox="1"/>
          <p:nvPr/>
        </p:nvSpPr>
        <p:spPr>
          <a:xfrm>
            <a:off x="5576016" y="875743"/>
            <a:ext cx="3755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　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１倍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　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9D16E8B-32EC-892C-DE45-A0967D09033E}"/>
              </a:ext>
            </a:extLst>
          </p:cNvPr>
          <p:cNvCxnSpPr>
            <a:cxnSpLocks/>
          </p:cNvCxnSpPr>
          <p:nvPr/>
        </p:nvCxnSpPr>
        <p:spPr>
          <a:xfrm>
            <a:off x="5352159" y="1635583"/>
            <a:ext cx="40813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E54BAB0-F47E-E0D2-69B5-2C2B3838CAF2}"/>
              </a:ext>
            </a:extLst>
          </p:cNvPr>
          <p:cNvCxnSpPr/>
          <p:nvPr/>
        </p:nvCxnSpPr>
        <p:spPr>
          <a:xfrm>
            <a:off x="7624512" y="841808"/>
            <a:ext cx="0" cy="1600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60F949F-A5A5-3CDE-C7B9-741E39FC8EA3}"/>
              </a:ext>
            </a:extLst>
          </p:cNvPr>
          <p:cNvSpPr/>
          <p:nvPr/>
        </p:nvSpPr>
        <p:spPr>
          <a:xfrm>
            <a:off x="5649925" y="3035109"/>
            <a:ext cx="246816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2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295CE-55CD-F6E8-58FB-B70DAFF4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対角する 2 つの角を切り取った四角形 2">
            <a:extLst>
              <a:ext uri="{FF2B5EF4-FFF2-40B4-BE49-F238E27FC236}">
                <a16:creationId xmlns:a16="http://schemas.microsoft.com/office/drawing/2014/main" id="{9F823F87-4560-544D-C1D5-C7CA14C056C0}"/>
              </a:ext>
            </a:extLst>
          </p:cNvPr>
          <p:cNvSpPr/>
          <p:nvPr/>
        </p:nvSpPr>
        <p:spPr>
          <a:xfrm>
            <a:off x="1345721" y="755038"/>
            <a:ext cx="2921759" cy="1761091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片側の 2 つの角を切り取った四角形 6">
            <a:extLst>
              <a:ext uri="{FF2B5EF4-FFF2-40B4-BE49-F238E27FC236}">
                <a16:creationId xmlns:a16="http://schemas.microsoft.com/office/drawing/2014/main" id="{2C50A4FA-6C11-A67A-88C8-860725E0F294}"/>
              </a:ext>
            </a:extLst>
          </p:cNvPr>
          <p:cNvSpPr/>
          <p:nvPr/>
        </p:nvSpPr>
        <p:spPr>
          <a:xfrm>
            <a:off x="2489805" y="1253564"/>
            <a:ext cx="1548040" cy="1083239"/>
          </a:xfrm>
          <a:prstGeom prst="snip2Same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76A9F5-865C-C039-76C5-ED10747DEEEC}"/>
              </a:ext>
            </a:extLst>
          </p:cNvPr>
          <p:cNvSpPr txBox="1"/>
          <p:nvPr/>
        </p:nvSpPr>
        <p:spPr>
          <a:xfrm>
            <a:off x="2160444" y="518643"/>
            <a:ext cx="1195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E51209-31FF-58CF-8FA0-C9FA744B6F24}"/>
              </a:ext>
            </a:extLst>
          </p:cNvPr>
          <p:cNvSpPr txBox="1"/>
          <p:nvPr/>
        </p:nvSpPr>
        <p:spPr>
          <a:xfrm>
            <a:off x="1486085" y="3075057"/>
            <a:ext cx="9569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480÷ 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120× 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公園は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1200m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65ECD8-9E53-CA71-EE60-C1E2FF5785B9}"/>
              </a:ext>
            </a:extLst>
          </p:cNvPr>
          <p:cNvSpPr txBox="1"/>
          <p:nvPr/>
        </p:nvSpPr>
        <p:spPr>
          <a:xfrm>
            <a:off x="7062755" y="16865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CD03F1-8BAB-2929-507F-93D00C1C27ED}"/>
              </a:ext>
            </a:extLst>
          </p:cNvPr>
          <p:cNvSpPr txBox="1"/>
          <p:nvPr/>
        </p:nvSpPr>
        <p:spPr>
          <a:xfrm>
            <a:off x="9566636" y="48831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2C0953-E396-4F6B-8D5F-C303B117C878}"/>
              </a:ext>
            </a:extLst>
          </p:cNvPr>
          <p:cNvSpPr txBox="1"/>
          <p:nvPr/>
        </p:nvSpPr>
        <p:spPr>
          <a:xfrm>
            <a:off x="5576016" y="875743"/>
            <a:ext cx="3755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　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１倍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　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9DD9241-ADFC-20A9-A93F-84BBCD96DC22}"/>
              </a:ext>
            </a:extLst>
          </p:cNvPr>
          <p:cNvCxnSpPr>
            <a:cxnSpLocks/>
          </p:cNvCxnSpPr>
          <p:nvPr/>
        </p:nvCxnSpPr>
        <p:spPr>
          <a:xfrm>
            <a:off x="5352159" y="1635583"/>
            <a:ext cx="40813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0AAF2F8-1D46-3F43-E5FD-91CA508CF295}"/>
              </a:ext>
            </a:extLst>
          </p:cNvPr>
          <p:cNvCxnSpPr/>
          <p:nvPr/>
        </p:nvCxnSpPr>
        <p:spPr>
          <a:xfrm>
            <a:off x="7624512" y="841808"/>
            <a:ext cx="0" cy="1600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32BA59-7BE4-B458-D6B4-BD826E96C0FB}"/>
              </a:ext>
            </a:extLst>
          </p:cNvPr>
          <p:cNvSpPr/>
          <p:nvPr/>
        </p:nvSpPr>
        <p:spPr>
          <a:xfrm>
            <a:off x="5661076" y="4029163"/>
            <a:ext cx="2858456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751A01-774C-EA10-B9D4-DE74A4AD8481}"/>
              </a:ext>
            </a:extLst>
          </p:cNvPr>
          <p:cNvSpPr/>
          <p:nvPr/>
        </p:nvSpPr>
        <p:spPr>
          <a:xfrm>
            <a:off x="7847459" y="4911256"/>
            <a:ext cx="232245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199" y="483410"/>
            <a:ext cx="105537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、図書室を利用した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昨日、図書室を利用した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年生は何人ですか。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199" y="2674719"/>
            <a:ext cx="105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昨日の人数の方が多い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21179B-CE3A-4501-B7BB-710F8F442395}"/>
              </a:ext>
            </a:extLst>
          </p:cNvPr>
          <p:cNvSpPr txBox="1"/>
          <p:nvPr/>
        </p:nvSpPr>
        <p:spPr>
          <a:xfrm>
            <a:off x="1069675" y="5261832"/>
            <a:ext cx="98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2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838199" y="4262134"/>
            <a:ext cx="10058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38199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896599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929112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30E3E2-BE84-48C4-A974-DD6086E4B41D}"/>
              </a:ext>
            </a:extLst>
          </p:cNvPr>
          <p:cNvSpPr txBox="1"/>
          <p:nvPr/>
        </p:nvSpPr>
        <p:spPr>
          <a:xfrm>
            <a:off x="7504801" y="352633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F173F9-CFD2-47F4-B5D4-F3769FAA5797}"/>
              </a:ext>
            </a:extLst>
          </p:cNvPr>
          <p:cNvSpPr txBox="1"/>
          <p:nvPr/>
        </p:nvSpPr>
        <p:spPr>
          <a:xfrm>
            <a:off x="10163866" y="3476409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B72A5E-7623-44C2-ABC7-9CEFF13426F8}"/>
              </a:ext>
            </a:extLst>
          </p:cNvPr>
          <p:cNvSpPr txBox="1"/>
          <p:nvPr/>
        </p:nvSpPr>
        <p:spPr>
          <a:xfrm>
            <a:off x="7094432" y="452169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7D4DD48-A0A4-ACB8-F1CB-6D77E5751B95}"/>
              </a:ext>
            </a:extLst>
          </p:cNvPr>
          <p:cNvSpPr/>
          <p:nvPr/>
        </p:nvSpPr>
        <p:spPr>
          <a:xfrm>
            <a:off x="2382659" y="5252821"/>
            <a:ext cx="672776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E8942-12CE-6484-8DAA-D0F5FF624570}"/>
              </a:ext>
            </a:extLst>
          </p:cNvPr>
          <p:cNvSpPr txBox="1"/>
          <p:nvPr/>
        </p:nvSpPr>
        <p:spPr>
          <a:xfrm>
            <a:off x="9700680" y="45216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</a:t>
            </a:r>
          </a:p>
        </p:txBody>
      </p:sp>
    </p:spTree>
    <p:extLst>
      <p:ext uri="{BB962C8B-B14F-4D97-AF65-F5344CB8AC3E}">
        <p14:creationId xmlns:p14="http://schemas.microsoft.com/office/powerpoint/2010/main" val="36566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28A91-CEDF-FF4B-70ED-6F1FED6F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B48246-2160-F45F-B17F-43047A686403}"/>
              </a:ext>
            </a:extLst>
          </p:cNvPr>
          <p:cNvSpPr txBox="1"/>
          <p:nvPr/>
        </p:nvSpPr>
        <p:spPr>
          <a:xfrm>
            <a:off x="838199" y="483410"/>
            <a:ext cx="105537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、図書室を利用した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昨日、図書室を利用した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年生は何人ですか。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3612FE-B956-84EF-2766-C5D601FEEFCD}"/>
              </a:ext>
            </a:extLst>
          </p:cNvPr>
          <p:cNvSpPr txBox="1"/>
          <p:nvPr/>
        </p:nvSpPr>
        <p:spPr>
          <a:xfrm>
            <a:off x="838199" y="2674719"/>
            <a:ext cx="105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昨日の人数の方が多い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4E1DBD-0CD1-460E-6DA1-32A6F1670ED8}"/>
              </a:ext>
            </a:extLst>
          </p:cNvPr>
          <p:cNvSpPr txBox="1"/>
          <p:nvPr/>
        </p:nvSpPr>
        <p:spPr>
          <a:xfrm>
            <a:off x="1069676" y="5261832"/>
            <a:ext cx="775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2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2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　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AC7DBD7-A320-4453-46A8-EF7594CBC560}"/>
              </a:ext>
            </a:extLst>
          </p:cNvPr>
          <p:cNvCxnSpPr/>
          <p:nvPr/>
        </p:nvCxnSpPr>
        <p:spPr>
          <a:xfrm>
            <a:off x="838199" y="4262134"/>
            <a:ext cx="10058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0439D80-1E38-2A08-3A50-8BAAD182F5D5}"/>
              </a:ext>
            </a:extLst>
          </p:cNvPr>
          <p:cNvCxnSpPr/>
          <p:nvPr/>
        </p:nvCxnSpPr>
        <p:spPr>
          <a:xfrm>
            <a:off x="838199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31320E-00C0-E191-7AFF-63BCC9022B20}"/>
              </a:ext>
            </a:extLst>
          </p:cNvPr>
          <p:cNvCxnSpPr/>
          <p:nvPr/>
        </p:nvCxnSpPr>
        <p:spPr>
          <a:xfrm>
            <a:off x="10896599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6041B86-70E6-068C-EE62-D4259B88B9BE}"/>
              </a:ext>
            </a:extLst>
          </p:cNvPr>
          <p:cNvCxnSpPr/>
          <p:nvPr/>
        </p:nvCxnSpPr>
        <p:spPr>
          <a:xfrm>
            <a:off x="7929112" y="4037847"/>
            <a:ext cx="0" cy="44857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18F2B6-A94C-477A-1EBD-816C5BCB57E0}"/>
              </a:ext>
            </a:extLst>
          </p:cNvPr>
          <p:cNvSpPr txBox="1"/>
          <p:nvPr/>
        </p:nvSpPr>
        <p:spPr>
          <a:xfrm>
            <a:off x="7504801" y="352633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807B21-64A5-09BE-5876-DA3BDD45767C}"/>
              </a:ext>
            </a:extLst>
          </p:cNvPr>
          <p:cNvSpPr txBox="1"/>
          <p:nvPr/>
        </p:nvSpPr>
        <p:spPr>
          <a:xfrm>
            <a:off x="10163866" y="3476409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B279D5-2ACB-FFD5-F268-A8DDD191E5DE}"/>
              </a:ext>
            </a:extLst>
          </p:cNvPr>
          <p:cNvSpPr txBox="1"/>
          <p:nvPr/>
        </p:nvSpPr>
        <p:spPr>
          <a:xfrm>
            <a:off x="7094432" y="452169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803A71-F099-A5E7-1C8F-317A4C185E31}"/>
              </a:ext>
            </a:extLst>
          </p:cNvPr>
          <p:cNvSpPr txBox="1"/>
          <p:nvPr/>
        </p:nvSpPr>
        <p:spPr>
          <a:xfrm>
            <a:off x="9700680" y="452169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昨日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7A1C9B-F40D-037F-2EB4-FC51A04C2FBC}"/>
              </a:ext>
            </a:extLst>
          </p:cNvPr>
          <p:cNvSpPr/>
          <p:nvPr/>
        </p:nvSpPr>
        <p:spPr>
          <a:xfrm>
            <a:off x="3921526" y="5823190"/>
            <a:ext cx="85119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95E2BC-F302-2039-CB84-BAFD2E68CA4D}"/>
              </a:ext>
            </a:extLst>
          </p:cNvPr>
          <p:cNvSpPr/>
          <p:nvPr/>
        </p:nvSpPr>
        <p:spPr>
          <a:xfrm>
            <a:off x="7198973" y="5823190"/>
            <a:ext cx="85119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割合の問題を解く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948707" y="3429000"/>
            <a:ext cx="10610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割合の問題の解き方は色々な方法があります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問題にあったベストの解法を見つけることが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算数の問題を解く楽しみの１つです</a:t>
            </a:r>
          </a:p>
        </p:txBody>
      </p:sp>
    </p:spTree>
    <p:extLst>
      <p:ext uri="{BB962C8B-B14F-4D97-AF65-F5344CB8AC3E}">
        <p14:creationId xmlns:p14="http://schemas.microsoft.com/office/powerpoint/2010/main" val="124679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/>
              <p:nvPr/>
            </p:nvSpPr>
            <p:spPr>
              <a:xfrm>
                <a:off x="1575873" y="3429000"/>
                <a:ext cx="3231932" cy="1433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4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Ａ</m:t>
                          </m:r>
                          <m:r>
                            <a:rPr lang="ja-JP" altLang="en-US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君</m:t>
                          </m:r>
                          <m:r>
                            <a:rPr lang="ja-JP" alt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８０点</m:t>
                          </m:r>
                        </m:num>
                        <m:den>
                          <m:r>
                            <a:rPr lang="ja-JP" alt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  <m:r>
                            <a:rPr lang="ja-JP" altLang="en-US" sz="4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den>
                      </m:f>
                    </m:oMath>
                  </m:oMathPara>
                </a14:m>
                <a:endPara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73" y="3429000"/>
                <a:ext cx="3231932" cy="1433598"/>
              </a:xfrm>
              <a:prstGeom prst="rect">
                <a:avLst/>
              </a:prstGeom>
              <a:blipFill>
                <a:blip r:embed="rId3"/>
                <a:stretch>
                  <a:fillRect l="-189" r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575873" y="708066"/>
            <a:ext cx="917751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算数のテストは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点満点です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Ａ君の点は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Ａ君の正答率は何％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C8F6B0-C25A-47D1-8AAB-FFBDBBE944E9}"/>
              </a:ext>
            </a:extLst>
          </p:cNvPr>
          <p:cNvSpPr txBox="1"/>
          <p:nvPr/>
        </p:nvSpPr>
        <p:spPr>
          <a:xfrm>
            <a:off x="4523352" y="5075153"/>
            <a:ext cx="681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君の正答率は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(8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7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/>
              <p:nvPr/>
            </p:nvSpPr>
            <p:spPr>
              <a:xfrm>
                <a:off x="683926" y="3166744"/>
                <a:ext cx="3231932" cy="1303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Ａ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君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３０点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C5AC89-5AFD-46A2-901D-1BCEA5DC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26" y="3166744"/>
                <a:ext cx="3231932" cy="1303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9881F3-83A2-4D8B-ABF4-62EA31138528}"/>
              </a:ext>
            </a:extLst>
          </p:cNvPr>
          <p:cNvSpPr txBox="1"/>
          <p:nvPr/>
        </p:nvSpPr>
        <p:spPr>
          <a:xfrm>
            <a:off x="4239824" y="4026277"/>
            <a:ext cx="371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799CC3-A7F3-40B3-A1D4-2A0E9F566067}"/>
              </a:ext>
            </a:extLst>
          </p:cNvPr>
          <p:cNvSpPr txBox="1"/>
          <p:nvPr/>
        </p:nvSpPr>
        <p:spPr>
          <a:xfrm>
            <a:off x="8276144" y="3991206"/>
            <a:ext cx="333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75873" y="708066"/>
            <a:ext cx="917751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国語のテストは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点満点です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Ａ君の点は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Ａ君の正答率は何％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70DF2A-F658-D2B1-6F5E-5A0C55F339D2}"/>
              </a:ext>
            </a:extLst>
          </p:cNvPr>
          <p:cNvSpPr txBox="1"/>
          <p:nvPr/>
        </p:nvSpPr>
        <p:spPr>
          <a:xfrm>
            <a:off x="4239824" y="3166744"/>
            <a:ext cx="65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わり算をして小数で表すと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1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E419-10FE-477C-22A7-9BBA38B1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507E82-6697-AEFF-57E1-9E9EBC8F4874}"/>
                  </a:ext>
                </a:extLst>
              </p:cNvPr>
              <p:cNvSpPr txBox="1"/>
              <p:nvPr/>
            </p:nvSpPr>
            <p:spPr>
              <a:xfrm>
                <a:off x="683926" y="3166744"/>
                <a:ext cx="3231932" cy="1303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Ａ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君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３０点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507E82-6697-AEFF-57E1-9E9EBC8F4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26" y="3166744"/>
                <a:ext cx="3231932" cy="1303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84E53-74DE-2161-5A74-64C160EF72DE}"/>
              </a:ext>
            </a:extLst>
          </p:cNvPr>
          <p:cNvSpPr txBox="1"/>
          <p:nvPr/>
        </p:nvSpPr>
        <p:spPr>
          <a:xfrm>
            <a:off x="4239824" y="4026277"/>
            <a:ext cx="371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E2537C-E935-E753-EF78-F836529BE37D}"/>
              </a:ext>
            </a:extLst>
          </p:cNvPr>
          <p:cNvSpPr txBox="1"/>
          <p:nvPr/>
        </p:nvSpPr>
        <p:spPr>
          <a:xfrm>
            <a:off x="8276144" y="3991206"/>
            <a:ext cx="333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％（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割）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50AC1DB-4762-A31E-82BB-C38A8ECAC498}"/>
              </a:ext>
            </a:extLst>
          </p:cNvPr>
          <p:cNvSpPr txBox="1"/>
          <p:nvPr/>
        </p:nvSpPr>
        <p:spPr>
          <a:xfrm>
            <a:off x="1015067" y="4825212"/>
            <a:ext cx="8057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になおせば簡単だから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B3FFBA-DCA9-16C7-65E8-3F147B60F7FC}"/>
              </a:ext>
            </a:extLst>
          </p:cNvPr>
          <p:cNvSpPr txBox="1"/>
          <p:nvPr/>
        </p:nvSpPr>
        <p:spPr>
          <a:xfrm>
            <a:off x="1575873" y="708066"/>
            <a:ext cx="917751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国語のテストは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点満点です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Ａ君の点は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Ａ君の正答率は何％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92D5D9-D65D-2809-090A-D1D8A72151B6}"/>
              </a:ext>
            </a:extLst>
          </p:cNvPr>
          <p:cNvSpPr txBox="1"/>
          <p:nvPr/>
        </p:nvSpPr>
        <p:spPr>
          <a:xfrm>
            <a:off x="4239824" y="3166744"/>
            <a:ext cx="65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わり算をして小数で表すと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4267F7-D598-0880-65FB-11B4FB3F19CC}"/>
              </a:ext>
            </a:extLst>
          </p:cNvPr>
          <p:cNvSpPr txBox="1"/>
          <p:nvPr/>
        </p:nvSpPr>
        <p:spPr>
          <a:xfrm>
            <a:off x="1125218" y="5755844"/>
            <a:ext cx="637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1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7044</TotalTime>
  <Words>3730</Words>
  <Application>Microsoft Office PowerPoint</Application>
  <PresentationFormat>ワイド画面</PresentationFormat>
  <Paragraphs>628</Paragraphs>
  <Slides>69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6" baseType="lpstr">
      <vt:lpstr>UD デジタル 教科書体 NP-R</vt:lpstr>
      <vt:lpstr>游ゴシック Light</vt:lpstr>
      <vt:lpstr>Arial</vt:lpstr>
      <vt:lpstr>UD デジタル 教科書体 NP-B</vt:lpstr>
      <vt:lpstr>Cambria Math</vt:lpstr>
      <vt:lpstr>游ゴシック</vt:lpstr>
      <vt:lpstr>Office テーマ</vt:lpstr>
      <vt:lpstr>割合の問題を解く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打席に２０回入り、ヒットを８回の打ちました。何割の割合でヒットを打っていますか？</vt:lpstr>
      <vt:lpstr>打席に２０回入り、ヒットを８回の打ちました。何割の割合でヒットを打っていますか？</vt:lpstr>
      <vt:lpstr>打席に２０回入り、ヒットを８回の打ちました。何割の割合でヒットを打っていますか？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ある食塩水の中に食塩が50g含まれています この食塩水の濃度は20％だそうです 食塩水は何gありますか</vt:lpstr>
      <vt:lpstr>ある食塩水の中に食塩が50g含まれています この食塩水の濃度は20％だそうです 食塩水は何gありますか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8％引きで買ったときの代金が4600円だったプラモデルのもとの値段はいくら？</vt:lpstr>
      <vt:lpstr>8％引きで買ったときの代金が4600円だったプラモデルのもとの値段はいくら？</vt:lpstr>
      <vt:lpstr>8％引きで買ったときの代金が4600円だったプラモデルのもとの値段はいくら？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割合の問題を解く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tutomu ito</cp:lastModifiedBy>
  <cp:revision>397</cp:revision>
  <cp:lastPrinted>2021-05-09T09:42:10Z</cp:lastPrinted>
  <dcterms:created xsi:type="dcterms:W3CDTF">2021-04-05T12:55:03Z</dcterms:created>
  <dcterms:modified xsi:type="dcterms:W3CDTF">2025-08-05T04:42:06Z</dcterms:modified>
</cp:coreProperties>
</file>