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256" r:id="rId2"/>
    <p:sldId id="433" r:id="rId3"/>
    <p:sldId id="262" r:id="rId4"/>
    <p:sldId id="263" r:id="rId5"/>
    <p:sldId id="264" r:id="rId6"/>
    <p:sldId id="265" r:id="rId7"/>
    <p:sldId id="266" r:id="rId8"/>
    <p:sldId id="259" r:id="rId9"/>
    <p:sldId id="268" r:id="rId10"/>
    <p:sldId id="271" r:id="rId11"/>
    <p:sldId id="267" r:id="rId12"/>
    <p:sldId id="269" r:id="rId13"/>
    <p:sldId id="273" r:id="rId14"/>
    <p:sldId id="279" r:id="rId15"/>
    <p:sldId id="270" r:id="rId16"/>
    <p:sldId id="277" r:id="rId17"/>
    <p:sldId id="439" r:id="rId18"/>
    <p:sldId id="341" r:id="rId19"/>
    <p:sldId id="257" r:id="rId20"/>
    <p:sldId id="258" r:id="rId21"/>
    <p:sldId id="260" r:id="rId22"/>
    <p:sldId id="261" r:id="rId23"/>
    <p:sldId id="283" r:id="rId24"/>
    <p:sldId id="274" r:id="rId25"/>
    <p:sldId id="318" r:id="rId26"/>
    <p:sldId id="275" r:id="rId27"/>
    <p:sldId id="276" r:id="rId28"/>
    <p:sldId id="435" r:id="rId29"/>
    <p:sldId id="434" r:id="rId30"/>
    <p:sldId id="278" r:id="rId31"/>
    <p:sldId id="285" r:id="rId32"/>
    <p:sldId id="316" r:id="rId33"/>
    <p:sldId id="420" r:id="rId34"/>
    <p:sldId id="423" r:id="rId35"/>
    <p:sldId id="421" r:id="rId36"/>
    <p:sldId id="286" r:id="rId37"/>
    <p:sldId id="453" r:id="rId38"/>
    <p:sldId id="451" r:id="rId39"/>
    <p:sldId id="328" r:id="rId40"/>
    <p:sldId id="431" r:id="rId41"/>
    <p:sldId id="422" r:id="rId42"/>
    <p:sldId id="424" r:id="rId43"/>
    <p:sldId id="428" r:id="rId44"/>
    <p:sldId id="429" r:id="rId45"/>
    <p:sldId id="438" r:id="rId46"/>
    <p:sldId id="437" r:id="rId47"/>
    <p:sldId id="436" r:id="rId48"/>
    <p:sldId id="427" r:id="rId49"/>
    <p:sldId id="430" r:id="rId50"/>
  </p:sldIdLst>
  <p:sldSz cx="12192000" cy="6858000"/>
  <p:notesSz cx="6858000" cy="9144000"/>
  <p:embeddedFontLst>
    <p:embeddedFont>
      <p:font typeface="Cambria Math" panose="02040503050406030204" pitchFamily="18" charset="0"/>
      <p:regular r:id="rId52"/>
    </p:embeddedFont>
    <p:embeddedFont>
      <p:font typeface="UD デジタル 教科書体 NP-B" panose="02020700000000000000" pitchFamily="18" charset="-128"/>
      <p:bold r:id="rId53"/>
    </p:embeddedFont>
    <p:embeddedFont>
      <p:font typeface="游ゴシック" panose="020B0400000000000000" pitchFamily="50" charset="-128"/>
      <p:regular r:id="rId54"/>
      <p:bold r:id="rId55"/>
    </p:embeddedFont>
    <p:embeddedFont>
      <p:font typeface="游ゴシック Light" panose="020B0300000000000000" pitchFamily="50" charset="-128"/>
      <p:regular r:id="rId5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FF66"/>
    <a:srgbClr val="FFFFCC"/>
    <a:srgbClr val="00FFCC"/>
    <a:srgbClr val="66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276" y="52"/>
      </p:cViewPr>
      <p:guideLst>
        <p:guide orient="horz" pos="2183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4T02:10:15.79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11066 6044,'-23'1,"0"0,-41 10,6 0,-142 20,-123 17,-5-25,-481-24,259-2,368 2,-203-27,-442-90,145-1,123 18,202 45,-400-66,78-27,601 122,-140-72,73 29,-403-147,-12 31,246 87,-811-277,1100 367,-187-77,176 69,1-1,1-2,-54-42,49 28,21 17,-2 1,-21-14,-8 0,0 0,1-1,-48-42,42 24,2-2,2-3,2-1,4-3,1-1,3-2,-47-100,75 131,1-1,1 0,2-1,1 0,-5-59,9-166,4 222,0-22,17-103,-11 127,1 1,2 0,1 0,24-48,-5 26,2 2,2 0,3 3,63-67,-26 42,154-119,84-12,18 23,-252 140,161-85,430-247,-329 173,-244 151,168-62,109-7,100-36,-263 92,-167 52,-7 3,1 1,72-4,78 11,-95 2,336-1,689 12,42 5,473 22,-525-19,79-8,-976-7,245 4,-6-20,-386 7,0-4,111-24,-128 15,-32 11,0 0,0 1,0 1,15-2,63-8,144-39,-150 31,52-13,231-25,249 48,-390 14,112 23,-163-8,529 76,-2 39,-428-79,221 52,-342-66,175 72,-270-84,-1 3,104 73,-5-2,225 93,-156-85,52 39,-16 21,-232-146,-1 2,-1 0,-2 2,0 1,-2 2,-1 0,30 52,129 252,-28-48,148 243,-252-441,49 122,-82-166,-2 1,-2 1,-2 0,11 90,-18 291,-8-255,2-109,-3-1,-19 100,14-121,-2-1,-2-1,-2 0,-36 70,48-105,-111 190,88-157,-1 0,-61 62,-31 13,-153 112,245-205,-343 238,344-244,-1-1,0-2,0 0,-54 12,-121 13,148-28,-871 105,854-107,-227 20,4 23,38 2,56-13,10-4,-353 17,-197-47,526-7,-59 21,186-9,-233-4,193-7,-1884 2,1813-16,1-1,-134 19,306-4,0-1,0-1,1-2,-27-8,7 2,-91-28,106 30,-18-5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4T02:10:42.78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11495 6446,'-1'2,"1"0,0 0,-1 0,0 0,1 0,-1 0,0 0,0 0,0-1,0 1,-1 0,1 0,0-1,-3 3,-23 20,12-13,-1-1,-1 0,1-1,-27 11,-76 20,68-24,-171 47,-2-10,-417 45,190-74,-1-25,206-1,125 1,-351-3,0-25,-370-64,328 16,111 14,-316-64,10-44,41-31,9-27,463 159,-5 0,-244-90,-585-251,905 360,-218-127,277 138,3-4,2-3,2-2,-96-102,58 39,6-4,-81-134,140 193,2-1,3-1,-23-75,-32-193,65 215,6 0,5-217,6 320,0-1,1 1,0-1,1 1,0-1,0 1,1 0,0 0,1 0,0 1,1-1,-1 1,1 0,1 0,11-12,31-33,-19 21,41-55,50-107,-111 181,1 1,0 0,1 0,0 1,24-18,70-42,-64 45,490-313,-428 278,3 4,127-48,236-64,-145 55,-183 66,180-37,154-1,359-69,-308 3,-147 37,-340 104,393-99,-304 84,185-14,691 0,-983 39,722-60,-192-3,-9 2,-357 32,172-24,-101 6,-138 29,8-2,-34 4,1 4,134 0,-95 7,419-38,-399 33,31-4,398-4,-448 19,185 0,997 14,349 6,-1622-18,0 2,0 2,61 17,-44-10,1387 320,-1237-284,430 110,-13 43,-569-180,-2 2,0 3,-1 2,-2 3,-1 2,80 69,170 188,-80-76,314 324,-384-383,-38-35,118 162,-158-179,-5 3,64 134,49 156,-143-300,-5 1,26 122,-50-160,-3 1,-3-1,-6 96,-1-34,5-73,-3 0,-2-1,-2 1,-2-1,-28 90,16-88,-2-1,-2 0,-2-2,-37 51,18-38,-3-1,-78 74,72-87,-2-2,-70 42,-2 1,-92 57,174-119,-1-2,-1-2,-53 15,-319 73,-56 18,-292 88,227-89,-20 5,-259 35,-227 0,801-131,-51 1,-455-5,343-32,396 1,0-1,-1-1,1 0,0-1,-24-8,-60-32,76 31,0 2,-2 0,1 2,-1 0,-31-5,-12 3,5 0,-69-2,-120-4,106 4,-46 10,15 0,163 1,-1 0,1-1,-1 0,1-1,0 0,0-1,0-1,0 0,1 0,-17-11,-130-93,-160-143,285 220,9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9537-0728-4E4B-B345-151AFFD49A85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FAA6A-0EEE-4A78-867E-31E087706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06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８の中に２がいくつあるか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１の中に１／３がいくつあるか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4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２の中に１／３がいくつあるか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0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34A88-3539-5579-28B1-BB829618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390353-E0C2-E8D9-9772-4830ABAB4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A9C7467-3835-3DD4-8B5F-898694C3D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676A04-76C6-4F62-46DC-CAB5EFD7A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06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56CBE-D7FB-3D9F-A8CA-9778CC04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06881BC-A548-9C1C-BBB6-F5600A4A3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92B2B22-FBB0-1CB4-053A-E483C12D9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90B605-313D-52EC-F3C5-4F46BC03E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96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85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EB4DC-1FD4-A0F5-61C8-9306AE99D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DC7AEB-67EC-B3F7-8773-386A12DCC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AD27C48-A2AB-B461-728B-0A50383B2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1C6075-A2EF-5DC7-61C8-9348A5AD2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1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68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65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33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8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7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6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82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5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07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82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02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2.png"/><Relationship Id="rId7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.png"/><Relationship Id="rId4" Type="http://schemas.openxmlformats.org/officeDocument/2006/relationships/image" Target="../media/image1310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28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0.png"/><Relationship Id="rId5" Type="http://schemas.openxmlformats.org/officeDocument/2006/relationships/image" Target="../media/image31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11" Type="http://schemas.openxmlformats.org/officeDocument/2006/relationships/image" Target="../media/image570.png"/><Relationship Id="rId5" Type="http://schemas.openxmlformats.org/officeDocument/2006/relationships/image" Target="../media/image510.png"/><Relationship Id="rId10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7" Type="http://schemas.openxmlformats.org/officeDocument/2006/relationships/image" Target="../media/image3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341.png"/><Relationship Id="rId4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391.png"/><Relationship Id="rId4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80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390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4" Type="http://schemas.openxmlformats.org/officeDocument/2006/relationships/image" Target="../media/image7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7" Type="http://schemas.openxmlformats.org/officeDocument/2006/relationships/image" Target="../media/image750.png"/><Relationship Id="rId12" Type="http://schemas.openxmlformats.org/officeDocument/2006/relationships/image" Target="../media/image8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79.png"/><Relationship Id="rId5" Type="http://schemas.openxmlformats.org/officeDocument/2006/relationships/image" Target="NULL"/><Relationship Id="rId10" Type="http://schemas.openxmlformats.org/officeDocument/2006/relationships/image" Target="../media/image78.png"/><Relationship Id="rId9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79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82.png"/><Relationship Id="rId9" Type="http://schemas.openxmlformats.org/officeDocument/2006/relationships/image" Target="../media/image80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4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3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2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5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NUL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7.png"/><Relationship Id="rId7" Type="http://schemas.openxmlformats.org/officeDocument/2006/relationships/image" Target="../media/image11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09.png"/><Relationship Id="rId10" Type="http://schemas.openxmlformats.org/officeDocument/2006/relationships/image" Target="../media/image116.png"/><Relationship Id="rId4" Type="http://schemas.openxmlformats.org/officeDocument/2006/relationships/image" Target="../media/image108.png"/><Relationship Id="rId9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7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7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1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650.png"/><Relationship Id="rId7" Type="http://schemas.openxmlformats.org/officeDocument/2006/relationships/image" Target="../media/image128.png"/><Relationship Id="rId2" Type="http://schemas.openxmlformats.org/officeDocument/2006/relationships/image" Target="../media/image1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7" Type="http://schemas.openxmlformats.org/officeDocument/2006/relationships/image" Target="../media/image1211.png"/><Relationship Id="rId2" Type="http://schemas.openxmlformats.org/officeDocument/2006/relationships/image" Target="../media/image1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1.png"/><Relationship Id="rId5" Type="http://schemas.openxmlformats.org/officeDocument/2006/relationships/image" Target="../media/image1181.png"/><Relationship Id="rId4" Type="http://schemas.openxmlformats.org/officeDocument/2006/relationships/image" Target="../media/image11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13" Type="http://schemas.openxmlformats.org/officeDocument/2006/relationships/image" Target="../media/image130.png"/><Relationship Id="rId3" Type="http://schemas.openxmlformats.org/officeDocument/2006/relationships/image" Target="../media/image1180.png"/><Relationship Id="rId7" Type="http://schemas.openxmlformats.org/officeDocument/2006/relationships/image" Target="../media/image1240.png"/><Relationship Id="rId12" Type="http://schemas.openxmlformats.org/officeDocument/2006/relationships/image" Target="../media/image1290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0.png"/><Relationship Id="rId11" Type="http://schemas.openxmlformats.org/officeDocument/2006/relationships/image" Target="../media/image1280.png"/><Relationship Id="rId5" Type="http://schemas.openxmlformats.org/officeDocument/2006/relationships/image" Target="../media/image1210.png"/><Relationship Id="rId10" Type="http://schemas.openxmlformats.org/officeDocument/2006/relationships/image" Target="../media/image1270.png"/><Relationship Id="rId4" Type="http://schemas.openxmlformats.org/officeDocument/2006/relationships/image" Target="../media/image1190.png"/><Relationship Id="rId9" Type="http://schemas.openxmlformats.org/officeDocument/2006/relationships/image" Target="../media/image12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39.png"/><Relationship Id="rId4" Type="http://schemas.openxmlformats.org/officeDocument/2006/relationships/image" Target="../media/image134.png"/><Relationship Id="rId9" Type="http://schemas.openxmlformats.org/officeDocument/2006/relationships/image" Target="../media/image1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60.png"/><Relationship Id="rId3" Type="http://schemas.openxmlformats.org/officeDocument/2006/relationships/image" Target="../media/image1231.png"/><Relationship Id="rId7" Type="http://schemas.openxmlformats.org/officeDocument/2006/relationships/image" Target="../media/image142.png"/><Relationship Id="rId12" Type="http://schemas.openxmlformats.org/officeDocument/2006/relationships/image" Target="../media/image1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1.png"/><Relationship Id="rId11" Type="http://schemas.openxmlformats.org/officeDocument/2006/relationships/image" Target="../media/image158.png"/><Relationship Id="rId5" Type="http://schemas.openxmlformats.org/officeDocument/2006/relationships/image" Target="../media/image1251.png"/><Relationship Id="rId10" Type="http://schemas.openxmlformats.org/officeDocument/2006/relationships/image" Target="../media/image157.png"/><Relationship Id="rId4" Type="http://schemas.openxmlformats.org/officeDocument/2006/relationships/image" Target="../media/image1241.png"/><Relationship Id="rId9" Type="http://schemas.openxmlformats.org/officeDocument/2006/relationships/image" Target="../media/image15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231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1.png"/><Relationship Id="rId5" Type="http://schemas.openxmlformats.org/officeDocument/2006/relationships/image" Target="../media/image1251.png"/><Relationship Id="rId10" Type="http://schemas.openxmlformats.org/officeDocument/2006/relationships/image" Target="../media/image157.png"/><Relationship Id="rId4" Type="http://schemas.openxmlformats.org/officeDocument/2006/relationships/image" Target="../media/image1241.png"/><Relationship Id="rId9" Type="http://schemas.openxmlformats.org/officeDocument/2006/relationships/image" Target="../media/image15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7" Type="http://schemas.openxmlformats.org/officeDocument/2006/relationships/image" Target="../media/image1690.png"/><Relationship Id="rId2" Type="http://schemas.openxmlformats.org/officeDocument/2006/relationships/image" Target="../media/image16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0.png"/><Relationship Id="rId5" Type="http://schemas.openxmlformats.org/officeDocument/2006/relationships/image" Target="../media/image1670.png"/><Relationship Id="rId4" Type="http://schemas.openxmlformats.org/officeDocument/2006/relationships/image" Target="../media/image16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637208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年生分数２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945F7D-68F7-453E-9070-F2F13D975513}"/>
              </a:ext>
            </a:extLst>
          </p:cNvPr>
          <p:cNvSpPr txBox="1"/>
          <p:nvPr/>
        </p:nvSpPr>
        <p:spPr>
          <a:xfrm>
            <a:off x="4615544" y="3475722"/>
            <a:ext cx="4582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整数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分数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AF11BD-4253-F251-D9BB-8B3ADE245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9" y="3165556"/>
            <a:ext cx="2048909" cy="28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7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981530" y="678036"/>
                <a:ext cx="2321982" cy="1150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530" y="678036"/>
                <a:ext cx="2321982" cy="1150315"/>
              </a:xfrm>
              <a:prstGeom prst="rect">
                <a:avLst/>
              </a:prstGeom>
              <a:blipFill>
                <a:blip r:embed="rId2"/>
                <a:stretch>
                  <a:fillRect l="-9186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981530" y="2144599"/>
                <a:ext cx="2321982" cy="1150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７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530" y="2144599"/>
                <a:ext cx="2321982" cy="1150764"/>
              </a:xfrm>
              <a:prstGeom prst="rect">
                <a:avLst/>
              </a:prstGeom>
              <a:blipFill>
                <a:blip r:embed="rId3"/>
                <a:stretch>
                  <a:fillRect l="-9186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981530" y="3611162"/>
                <a:ext cx="2321982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６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530" y="3611162"/>
                <a:ext cx="2321982" cy="1153073"/>
              </a:xfrm>
              <a:prstGeom prst="rect">
                <a:avLst/>
              </a:prstGeom>
              <a:blipFill>
                <a:blip r:embed="rId4"/>
                <a:stretch>
                  <a:fillRect l="-9186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981530" y="5077725"/>
                <a:ext cx="2321982" cy="1143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８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530" y="5077725"/>
                <a:ext cx="2321982" cy="1143005"/>
              </a:xfrm>
              <a:prstGeom prst="rect">
                <a:avLst/>
              </a:prstGeom>
              <a:blipFill>
                <a:blip r:embed="rId5"/>
                <a:stretch>
                  <a:fillRect l="-9186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5311596" y="978074"/>
                <a:ext cx="22365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96" y="978074"/>
                <a:ext cx="2236510" cy="707886"/>
              </a:xfrm>
              <a:prstGeom prst="rect">
                <a:avLst/>
              </a:prstGeom>
              <a:blipFill>
                <a:blip r:embed="rId6"/>
                <a:stretch>
                  <a:fillRect l="-9537" t="-14530" b="-35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5311596" y="3937663"/>
                <a:ext cx="22365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６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96" y="3937663"/>
                <a:ext cx="2236510" cy="707886"/>
              </a:xfrm>
              <a:prstGeom prst="rect">
                <a:avLst/>
              </a:prstGeom>
              <a:blipFill>
                <a:blip r:embed="rId7"/>
                <a:stretch>
                  <a:fillRect l="-9537"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311596" y="2457868"/>
                <a:ext cx="22365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７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96" y="2457868"/>
                <a:ext cx="2236510" cy="707886"/>
              </a:xfrm>
              <a:prstGeom prst="rect">
                <a:avLst/>
              </a:prstGeom>
              <a:blipFill>
                <a:blip r:embed="rId8"/>
                <a:stretch>
                  <a:fillRect l="-9537"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311596" y="5417458"/>
                <a:ext cx="22365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８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96" y="5417458"/>
                <a:ext cx="2236510" cy="707886"/>
              </a:xfrm>
              <a:prstGeom prst="rect">
                <a:avLst/>
              </a:prstGeom>
              <a:blipFill>
                <a:blip r:embed="rId9"/>
                <a:stretch>
                  <a:fillRect l="-9537"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7556190" y="97807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endParaRPr lang="ja-JP" altLang="en-US" sz="4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7556190" y="245786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  <a:endParaRPr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7556190" y="393766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  <a:endParaRPr lang="ja-JP" altLang="en-US" sz="4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556190" y="5417456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  <a:endParaRPr lang="ja-JP" altLang="en-US" sz="40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BF3B164-99B5-41A1-83A5-A03B71BE0636}"/>
              </a:ext>
            </a:extLst>
          </p:cNvPr>
          <p:cNvSpPr/>
          <p:nvPr/>
        </p:nvSpPr>
        <p:spPr>
          <a:xfrm rot="19505327">
            <a:off x="776926" y="725491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305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828676" y="487267"/>
                <a:ext cx="10669056" cy="176958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ピザ４枚をそれぞれ３等分しました。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ひとり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枚ずつ配ると、何人に配れますか？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6" y="487267"/>
                <a:ext cx="10669056" cy="1769587"/>
              </a:xfrm>
              <a:prstGeom prst="rect">
                <a:avLst/>
              </a:prstGeom>
              <a:blipFill>
                <a:blip r:embed="rId2"/>
                <a:stretch>
                  <a:fillRect l="-1998" t="-5822" r="-57" b="-547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28676" y="4601146"/>
                <a:ext cx="3907097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？？？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6" y="4601146"/>
                <a:ext cx="3907097" cy="1154034"/>
              </a:xfrm>
              <a:prstGeom prst="rect">
                <a:avLst/>
              </a:prstGeom>
              <a:blipFill>
                <a:blip r:embed="rId3"/>
                <a:stretch>
                  <a:fillRect l="-5616" r="-3120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st2.depositphotos.com/7541698/10384/v/450/depositphotos_103846740-stock-illustration-sun-rays-abstract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2466405"/>
            <a:ext cx="202565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t2.depositphotos.com/7541698/10384/v/450/depositphotos_103846740-stock-illustration-sun-rays-abstract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9" y="2466405"/>
            <a:ext cx="202565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t2.depositphotos.com/7541698/10384/v/450/depositphotos_103846740-stock-illustration-sun-rays-abstract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2466405"/>
            <a:ext cx="202565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98EFED5-1A13-4B60-AD01-A9692140C2E9}"/>
              </a:ext>
            </a:extLst>
          </p:cNvPr>
          <p:cNvGrpSpPr/>
          <p:nvPr/>
        </p:nvGrpSpPr>
        <p:grpSpPr>
          <a:xfrm>
            <a:off x="1500187" y="2466405"/>
            <a:ext cx="2025650" cy="2025650"/>
            <a:chOff x="1500187" y="2466405"/>
            <a:chExt cx="2025650" cy="2025650"/>
          </a:xfrm>
        </p:grpSpPr>
        <p:pic>
          <p:nvPicPr>
            <p:cNvPr id="1026" name="Picture 2" descr="https://st2.depositphotos.com/7541698/10384/v/450/depositphotos_103846740-stock-illustration-sun-rays-abstract-backgroun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7" y="2466405"/>
              <a:ext cx="2025650" cy="202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1692322" y="2575587"/>
              <a:ext cx="1677941" cy="1436595"/>
              <a:chOff x="1692322" y="2575587"/>
              <a:chExt cx="1677941" cy="1436595"/>
            </a:xfrm>
          </p:grpSpPr>
          <p:cxnSp>
            <p:nvCxnSpPr>
              <p:cNvPr id="14" name="直線コネクタ 13"/>
              <p:cNvCxnSpPr/>
              <p:nvPr/>
            </p:nvCxnSpPr>
            <p:spPr>
              <a:xfrm flipV="1">
                <a:off x="2541255" y="2575587"/>
                <a:ext cx="0" cy="962595"/>
              </a:xfrm>
              <a:prstGeom prst="line">
                <a:avLst/>
              </a:prstGeom>
              <a:ln w="7620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2541255" y="3429000"/>
                <a:ext cx="829008" cy="583182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H="1">
                <a:off x="1692322" y="3429000"/>
                <a:ext cx="848933" cy="564796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グループ化 26"/>
          <p:cNvGrpSpPr/>
          <p:nvPr/>
        </p:nvGrpSpPr>
        <p:grpSpPr>
          <a:xfrm>
            <a:off x="3533836" y="2575587"/>
            <a:ext cx="1677941" cy="1436595"/>
            <a:chOff x="1692322" y="2575587"/>
            <a:chExt cx="1677941" cy="1436595"/>
          </a:xfrm>
        </p:grpSpPr>
        <p:cxnSp>
          <p:nvCxnSpPr>
            <p:cNvPr id="28" name="直線コネクタ 27"/>
            <p:cNvCxnSpPr/>
            <p:nvPr/>
          </p:nvCxnSpPr>
          <p:spPr>
            <a:xfrm flipV="1">
              <a:off x="2541255" y="2575587"/>
              <a:ext cx="0" cy="962595"/>
            </a:xfrm>
            <a:prstGeom prst="line">
              <a:avLst/>
            </a:prstGeom>
            <a:ln w="762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2541255" y="3429000"/>
              <a:ext cx="829008" cy="58318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1692322" y="3429000"/>
              <a:ext cx="848933" cy="5647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/>
          <p:cNvGrpSpPr/>
          <p:nvPr/>
        </p:nvGrpSpPr>
        <p:grpSpPr>
          <a:xfrm>
            <a:off x="5432474" y="2575587"/>
            <a:ext cx="1677941" cy="1436595"/>
            <a:chOff x="1692322" y="2575587"/>
            <a:chExt cx="1677941" cy="1436595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2541255" y="2575587"/>
              <a:ext cx="0" cy="962595"/>
            </a:xfrm>
            <a:prstGeom prst="line">
              <a:avLst/>
            </a:prstGeom>
            <a:ln w="762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2541255" y="3429000"/>
              <a:ext cx="829008" cy="58318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1692322" y="3429000"/>
              <a:ext cx="848933" cy="5647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/>
        </p:nvGrpSpPr>
        <p:grpSpPr>
          <a:xfrm>
            <a:off x="7302550" y="2575587"/>
            <a:ext cx="1677941" cy="1436595"/>
            <a:chOff x="1692322" y="2575587"/>
            <a:chExt cx="1677941" cy="1436595"/>
          </a:xfrm>
        </p:grpSpPr>
        <p:cxnSp>
          <p:nvCxnSpPr>
            <p:cNvPr id="36" name="直線コネクタ 35"/>
            <p:cNvCxnSpPr/>
            <p:nvPr/>
          </p:nvCxnSpPr>
          <p:spPr>
            <a:xfrm flipV="1">
              <a:off x="2541255" y="2575587"/>
              <a:ext cx="0" cy="962595"/>
            </a:xfrm>
            <a:prstGeom prst="line">
              <a:avLst/>
            </a:prstGeom>
            <a:ln w="762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2541255" y="3429000"/>
              <a:ext cx="829008" cy="58318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1692322" y="3429000"/>
              <a:ext cx="848933" cy="5647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45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A7CF7DA-EC65-4170-9613-D2A50FD4376B}"/>
              </a:ext>
            </a:extLst>
          </p:cNvPr>
          <p:cNvGrpSpPr/>
          <p:nvPr/>
        </p:nvGrpSpPr>
        <p:grpSpPr>
          <a:xfrm>
            <a:off x="6474597" y="1288760"/>
            <a:ext cx="1751513" cy="1751513"/>
            <a:chOff x="1500187" y="2466404"/>
            <a:chExt cx="2025649" cy="2025649"/>
          </a:xfrm>
        </p:grpSpPr>
        <p:pic>
          <p:nvPicPr>
            <p:cNvPr id="27" name="Picture 2" descr="https://st2.depositphotos.com/7541698/10384/v/450/depositphotos_103846740-stock-illustration-sun-rays-abstract-background.jpg">
              <a:extLst>
                <a:ext uri="{FF2B5EF4-FFF2-40B4-BE49-F238E27FC236}">
                  <a16:creationId xmlns:a16="http://schemas.microsoft.com/office/drawing/2014/main" id="{12B92D59-867C-41E3-8282-FE58C96D5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7" y="2466404"/>
              <a:ext cx="2025649" cy="202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E12E608F-AA21-4FC0-A685-0D76CD7E36E8}"/>
                </a:ext>
              </a:extLst>
            </p:cNvPr>
            <p:cNvGrpSpPr/>
            <p:nvPr/>
          </p:nvGrpSpPr>
          <p:grpSpPr>
            <a:xfrm>
              <a:off x="1692322" y="2575587"/>
              <a:ext cx="1677940" cy="1436594"/>
              <a:chOff x="1692322" y="2575587"/>
              <a:chExt cx="1677941" cy="1436595"/>
            </a:xfrm>
          </p:grpSpPr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E8226067-B524-48EC-837E-8355D072DA4D}"/>
                  </a:ext>
                </a:extLst>
              </p:cNvPr>
              <p:cNvCxnSpPr/>
              <p:nvPr/>
            </p:nvCxnSpPr>
            <p:spPr>
              <a:xfrm flipV="1">
                <a:off x="2541255" y="2575587"/>
                <a:ext cx="0" cy="962595"/>
              </a:xfrm>
              <a:prstGeom prst="line">
                <a:avLst/>
              </a:prstGeom>
              <a:ln w="7620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D429539-1F43-43D4-ABC6-34D29B818E53}"/>
                  </a:ext>
                </a:extLst>
              </p:cNvPr>
              <p:cNvCxnSpPr/>
              <p:nvPr/>
            </p:nvCxnSpPr>
            <p:spPr>
              <a:xfrm>
                <a:off x="2541255" y="3429000"/>
                <a:ext cx="829008" cy="583182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CA7FFF4D-2E20-45F3-B9D3-73024A83219E}"/>
                  </a:ext>
                </a:extLst>
              </p:cNvPr>
              <p:cNvCxnSpPr/>
              <p:nvPr/>
            </p:nvCxnSpPr>
            <p:spPr>
              <a:xfrm flipH="1">
                <a:off x="1692322" y="3429000"/>
                <a:ext cx="848933" cy="564796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788273" y="296074"/>
                <a:ext cx="8520281" cy="941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ピザが４枚あります。ひとり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枚ずつ配ると</a:t>
                </a:r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73" y="296074"/>
                <a:ext cx="8520281" cy="941668"/>
              </a:xfrm>
              <a:prstGeom prst="rect">
                <a:avLst/>
              </a:prstGeom>
              <a:blipFill>
                <a:blip r:embed="rId3"/>
                <a:stretch>
                  <a:fillRect l="-1788" r="-1001"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828676" y="4287187"/>
            <a:ext cx="8937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３等分したので、４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＝１２ピース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28676" y="5052903"/>
            <a:ext cx="8937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ピースずつなので、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828677" y="3036045"/>
                <a:ext cx="2371724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7" y="3036045"/>
                <a:ext cx="2371724" cy="1154034"/>
              </a:xfrm>
              <a:prstGeom prst="rect">
                <a:avLst/>
              </a:prstGeom>
              <a:blipFill>
                <a:blip r:embed="rId4"/>
                <a:stretch>
                  <a:fillRect l="-9254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/>
          <p:cNvSpPr txBox="1"/>
          <p:nvPr/>
        </p:nvSpPr>
        <p:spPr>
          <a:xfrm>
            <a:off x="5888058" y="5803969"/>
            <a:ext cx="585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６人に配ることができる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00724" y="302281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326876" y="363278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94571" y="3313775"/>
            <a:ext cx="1370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６</a:t>
            </a:r>
            <a:endParaRPr lang="ja-JP" altLang="en-US" sz="4000" dirty="0"/>
          </a:p>
        </p:txBody>
      </p:sp>
      <p:sp>
        <p:nvSpPr>
          <p:cNvPr id="10" name="正方形/長方形 9"/>
          <p:cNvSpPr/>
          <p:nvPr/>
        </p:nvSpPr>
        <p:spPr>
          <a:xfrm>
            <a:off x="3090136" y="3342837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endParaRPr lang="ja-JP" altLang="en-US" sz="4000" dirty="0"/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4255525" y="3659465"/>
            <a:ext cx="84647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9B7D044-B95C-46EF-B788-BB8B4B40CCC8}"/>
              </a:ext>
            </a:extLst>
          </p:cNvPr>
          <p:cNvGrpSpPr/>
          <p:nvPr/>
        </p:nvGrpSpPr>
        <p:grpSpPr>
          <a:xfrm>
            <a:off x="2214379" y="1288760"/>
            <a:ext cx="1751513" cy="1751513"/>
            <a:chOff x="1500187" y="2466404"/>
            <a:chExt cx="2025649" cy="2025649"/>
          </a:xfrm>
        </p:grpSpPr>
        <p:pic>
          <p:nvPicPr>
            <p:cNvPr id="13" name="Picture 2" descr="https://st2.depositphotos.com/7541698/10384/v/450/depositphotos_103846740-stock-illustration-sun-rays-abstract-background.jpg">
              <a:extLst>
                <a:ext uri="{FF2B5EF4-FFF2-40B4-BE49-F238E27FC236}">
                  <a16:creationId xmlns:a16="http://schemas.microsoft.com/office/drawing/2014/main" id="{9C0D72EF-843C-4D06-9B7C-70244BA36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7" y="2466404"/>
              <a:ext cx="2025649" cy="202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5C79CBB-8770-4BF9-BBEB-E6380C5B7F1F}"/>
                </a:ext>
              </a:extLst>
            </p:cNvPr>
            <p:cNvGrpSpPr/>
            <p:nvPr/>
          </p:nvGrpSpPr>
          <p:grpSpPr>
            <a:xfrm>
              <a:off x="1692322" y="2575587"/>
              <a:ext cx="1677940" cy="1436594"/>
              <a:chOff x="1692322" y="2575587"/>
              <a:chExt cx="1677941" cy="1436595"/>
            </a:xfrm>
          </p:grpSpPr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717C6157-F3E8-4F1D-BC5A-C53575449571}"/>
                  </a:ext>
                </a:extLst>
              </p:cNvPr>
              <p:cNvCxnSpPr/>
              <p:nvPr/>
            </p:nvCxnSpPr>
            <p:spPr>
              <a:xfrm flipV="1">
                <a:off x="2541255" y="2575587"/>
                <a:ext cx="0" cy="962595"/>
              </a:xfrm>
              <a:prstGeom prst="line">
                <a:avLst/>
              </a:prstGeom>
              <a:ln w="7620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475C9FB2-0FC5-49F4-AA65-65F37740F38F}"/>
                  </a:ext>
                </a:extLst>
              </p:cNvPr>
              <p:cNvCxnSpPr/>
              <p:nvPr/>
            </p:nvCxnSpPr>
            <p:spPr>
              <a:xfrm>
                <a:off x="2541255" y="3429000"/>
                <a:ext cx="829008" cy="583182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CC57B0C4-1A7D-4160-B0DF-33D624B01DB2}"/>
                  </a:ext>
                </a:extLst>
              </p:cNvPr>
              <p:cNvCxnSpPr/>
              <p:nvPr/>
            </p:nvCxnSpPr>
            <p:spPr>
              <a:xfrm flipH="1">
                <a:off x="1692322" y="3429000"/>
                <a:ext cx="848933" cy="564796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5EC8F5D-64F3-42B8-AFE6-7E0E655865DE}"/>
              </a:ext>
            </a:extLst>
          </p:cNvPr>
          <p:cNvGrpSpPr/>
          <p:nvPr/>
        </p:nvGrpSpPr>
        <p:grpSpPr>
          <a:xfrm>
            <a:off x="4344487" y="1288760"/>
            <a:ext cx="1751513" cy="1751513"/>
            <a:chOff x="1500187" y="2466404"/>
            <a:chExt cx="2025649" cy="2025649"/>
          </a:xfrm>
        </p:grpSpPr>
        <p:pic>
          <p:nvPicPr>
            <p:cNvPr id="19" name="Picture 2" descr="https://st2.depositphotos.com/7541698/10384/v/450/depositphotos_103846740-stock-illustration-sun-rays-abstract-background.jpg">
              <a:extLst>
                <a:ext uri="{FF2B5EF4-FFF2-40B4-BE49-F238E27FC236}">
                  <a16:creationId xmlns:a16="http://schemas.microsoft.com/office/drawing/2014/main" id="{18072EBD-8D71-49D9-A388-82F255F9D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7" y="2466404"/>
              <a:ext cx="2025649" cy="202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FBC16A3C-3479-491B-A5DC-162AD74988C9}"/>
                </a:ext>
              </a:extLst>
            </p:cNvPr>
            <p:cNvGrpSpPr/>
            <p:nvPr/>
          </p:nvGrpSpPr>
          <p:grpSpPr>
            <a:xfrm>
              <a:off x="1692322" y="2575587"/>
              <a:ext cx="1677940" cy="1436594"/>
              <a:chOff x="1692322" y="2575587"/>
              <a:chExt cx="1677941" cy="1436595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DD7C50E1-5BA8-439C-9BE7-0E396DD82075}"/>
                  </a:ext>
                </a:extLst>
              </p:cNvPr>
              <p:cNvCxnSpPr/>
              <p:nvPr/>
            </p:nvCxnSpPr>
            <p:spPr>
              <a:xfrm flipV="1">
                <a:off x="2541255" y="2575587"/>
                <a:ext cx="0" cy="962595"/>
              </a:xfrm>
              <a:prstGeom prst="line">
                <a:avLst/>
              </a:prstGeom>
              <a:ln w="7620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090B161B-CE26-4483-AD9D-75BFAACF378C}"/>
                  </a:ext>
                </a:extLst>
              </p:cNvPr>
              <p:cNvCxnSpPr/>
              <p:nvPr/>
            </p:nvCxnSpPr>
            <p:spPr>
              <a:xfrm>
                <a:off x="2541255" y="3429000"/>
                <a:ext cx="829008" cy="583182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4A88C451-7886-4BA5-BB2D-C2360CEE8FED}"/>
                  </a:ext>
                </a:extLst>
              </p:cNvPr>
              <p:cNvCxnSpPr/>
              <p:nvPr/>
            </p:nvCxnSpPr>
            <p:spPr>
              <a:xfrm flipH="1">
                <a:off x="1692322" y="3429000"/>
                <a:ext cx="848933" cy="564796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68FB95D-B593-46EE-B5C2-96F60D3B4BB4}"/>
              </a:ext>
            </a:extLst>
          </p:cNvPr>
          <p:cNvGrpSpPr/>
          <p:nvPr/>
        </p:nvGrpSpPr>
        <p:grpSpPr>
          <a:xfrm>
            <a:off x="8500058" y="1288760"/>
            <a:ext cx="1751513" cy="1751513"/>
            <a:chOff x="1500187" y="2466404"/>
            <a:chExt cx="2025649" cy="2025649"/>
          </a:xfrm>
        </p:grpSpPr>
        <p:pic>
          <p:nvPicPr>
            <p:cNvPr id="33" name="Picture 2" descr="https://st2.depositphotos.com/7541698/10384/v/450/depositphotos_103846740-stock-illustration-sun-rays-abstract-background.jpg">
              <a:extLst>
                <a:ext uri="{FF2B5EF4-FFF2-40B4-BE49-F238E27FC236}">
                  <a16:creationId xmlns:a16="http://schemas.microsoft.com/office/drawing/2014/main" id="{1F671CDC-4296-485E-A81D-5337627AE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7" y="2466404"/>
              <a:ext cx="2025649" cy="202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C9E34889-ED26-4E93-95FA-81C2FE5C16B4}"/>
                </a:ext>
              </a:extLst>
            </p:cNvPr>
            <p:cNvGrpSpPr/>
            <p:nvPr/>
          </p:nvGrpSpPr>
          <p:grpSpPr>
            <a:xfrm>
              <a:off x="1692322" y="2575587"/>
              <a:ext cx="1677940" cy="1436594"/>
              <a:chOff x="1692322" y="2575587"/>
              <a:chExt cx="1677941" cy="1436595"/>
            </a:xfrm>
          </p:grpSpPr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9FEF7596-1715-43FF-B0FB-1E98D4D0D8D8}"/>
                  </a:ext>
                </a:extLst>
              </p:cNvPr>
              <p:cNvCxnSpPr/>
              <p:nvPr/>
            </p:nvCxnSpPr>
            <p:spPr>
              <a:xfrm flipV="1">
                <a:off x="2541255" y="2575587"/>
                <a:ext cx="0" cy="962595"/>
              </a:xfrm>
              <a:prstGeom prst="line">
                <a:avLst/>
              </a:prstGeom>
              <a:ln w="7620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5C6D9397-CDDD-43ED-881B-98CB6ACD4FA7}"/>
                  </a:ext>
                </a:extLst>
              </p:cNvPr>
              <p:cNvCxnSpPr/>
              <p:nvPr/>
            </p:nvCxnSpPr>
            <p:spPr>
              <a:xfrm>
                <a:off x="2541255" y="3429000"/>
                <a:ext cx="829008" cy="583182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55AD0081-75FE-44E8-9BE6-67E0BE4EA678}"/>
                  </a:ext>
                </a:extLst>
              </p:cNvPr>
              <p:cNvCxnSpPr/>
              <p:nvPr/>
            </p:nvCxnSpPr>
            <p:spPr>
              <a:xfrm flipH="1">
                <a:off x="1692322" y="3429000"/>
                <a:ext cx="848933" cy="564796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06B1207-7348-46AB-B8F2-66931577697C}"/>
              </a:ext>
            </a:extLst>
          </p:cNvPr>
          <p:cNvSpPr txBox="1"/>
          <p:nvPr/>
        </p:nvSpPr>
        <p:spPr>
          <a:xfrm>
            <a:off x="2057345" y="152480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0B44DEA-A15C-4731-86FB-058EC0A0CA27}"/>
              </a:ext>
            </a:extLst>
          </p:cNvPr>
          <p:cNvSpPr txBox="1"/>
          <p:nvPr/>
        </p:nvSpPr>
        <p:spPr>
          <a:xfrm>
            <a:off x="2897380" y="25946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D19C02D-78C1-48F9-8A27-8DE5F3DF9109}"/>
              </a:ext>
            </a:extLst>
          </p:cNvPr>
          <p:cNvSpPr txBox="1"/>
          <p:nvPr/>
        </p:nvSpPr>
        <p:spPr>
          <a:xfrm>
            <a:off x="3441422" y="1446961"/>
            <a:ext cx="58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11276FF-3D42-40BD-8867-717493FE9F91}"/>
              </a:ext>
            </a:extLst>
          </p:cNvPr>
          <p:cNvSpPr txBox="1"/>
          <p:nvPr/>
        </p:nvSpPr>
        <p:spPr>
          <a:xfrm>
            <a:off x="4219736" y="144696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45CF155-FC14-439A-9463-6714E9A0E47A}"/>
              </a:ext>
            </a:extLst>
          </p:cNvPr>
          <p:cNvSpPr txBox="1"/>
          <p:nvPr/>
        </p:nvSpPr>
        <p:spPr>
          <a:xfrm>
            <a:off x="5042114" y="2583904"/>
            <a:ext cx="58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2157327-743B-48D4-8121-2337F6D1B831}"/>
              </a:ext>
            </a:extLst>
          </p:cNvPr>
          <p:cNvSpPr txBox="1"/>
          <p:nvPr/>
        </p:nvSpPr>
        <p:spPr>
          <a:xfrm>
            <a:off x="5607516" y="1453164"/>
            <a:ext cx="58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31FDCAB-8DAF-49B8-A62B-E94B1DF60E67}"/>
              </a:ext>
            </a:extLst>
          </p:cNvPr>
          <p:cNvSpPr txBox="1"/>
          <p:nvPr/>
        </p:nvSpPr>
        <p:spPr>
          <a:xfrm>
            <a:off x="6338856" y="1453164"/>
            <a:ext cx="58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39E5E92-45F1-4FDB-B73A-23DDDAE76CD7}"/>
              </a:ext>
            </a:extLst>
          </p:cNvPr>
          <p:cNvSpPr txBox="1"/>
          <p:nvPr/>
        </p:nvSpPr>
        <p:spPr>
          <a:xfrm>
            <a:off x="7059071" y="2590919"/>
            <a:ext cx="58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2C8EF40-0281-4014-BEE7-445EF2A05756}"/>
              </a:ext>
            </a:extLst>
          </p:cNvPr>
          <p:cNvSpPr txBox="1"/>
          <p:nvPr/>
        </p:nvSpPr>
        <p:spPr>
          <a:xfrm>
            <a:off x="7689122" y="1393472"/>
            <a:ext cx="58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F0D418D-D3A9-412F-BCA7-D69229BDCAFD}"/>
              </a:ext>
            </a:extLst>
          </p:cNvPr>
          <p:cNvSpPr txBox="1"/>
          <p:nvPr/>
        </p:nvSpPr>
        <p:spPr>
          <a:xfrm>
            <a:off x="8400481" y="1393472"/>
            <a:ext cx="58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13BC926-0586-4A37-8B7A-5F4A4D47C8EC}"/>
              </a:ext>
            </a:extLst>
          </p:cNvPr>
          <p:cNvSpPr txBox="1"/>
          <p:nvPr/>
        </p:nvSpPr>
        <p:spPr>
          <a:xfrm>
            <a:off x="9126287" y="2630243"/>
            <a:ext cx="58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2134486-59C2-4185-BD22-41DF6FD2CCFE}"/>
              </a:ext>
            </a:extLst>
          </p:cNvPr>
          <p:cNvSpPr txBox="1"/>
          <p:nvPr/>
        </p:nvSpPr>
        <p:spPr>
          <a:xfrm>
            <a:off x="9731067" y="1416924"/>
            <a:ext cx="58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B4E1C22A-647C-4ED9-BB68-BB91E7724681}"/>
              </a:ext>
            </a:extLst>
          </p:cNvPr>
          <p:cNvCxnSpPr>
            <a:cxnSpLocks/>
          </p:cNvCxnSpPr>
          <p:nvPr/>
        </p:nvCxnSpPr>
        <p:spPr>
          <a:xfrm>
            <a:off x="3211835" y="3440443"/>
            <a:ext cx="443456" cy="5126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C94B58F-76D3-44DB-BA2B-5713076D1323}"/>
              </a:ext>
            </a:extLst>
          </p:cNvPr>
          <p:cNvCxnSpPr>
            <a:cxnSpLocks/>
          </p:cNvCxnSpPr>
          <p:nvPr/>
        </p:nvCxnSpPr>
        <p:spPr>
          <a:xfrm>
            <a:off x="4496944" y="3703282"/>
            <a:ext cx="443456" cy="5126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BDF3171-CF8D-4FD5-ACB2-580C19938F65}"/>
              </a:ext>
            </a:extLst>
          </p:cNvPr>
          <p:cNvSpPr/>
          <p:nvPr/>
        </p:nvSpPr>
        <p:spPr>
          <a:xfrm>
            <a:off x="3438552" y="3098688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FB4D5DC-EB21-475F-AD47-E50B5144114B}"/>
              </a:ext>
            </a:extLst>
          </p:cNvPr>
          <p:cNvSpPr/>
          <p:nvPr/>
        </p:nvSpPr>
        <p:spPr>
          <a:xfrm>
            <a:off x="4998351" y="3869705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5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39" grpId="0"/>
      <p:bldP spid="7" grpId="0"/>
      <p:bldP spid="8" grpId="0"/>
      <p:bldP spid="9" grpId="0"/>
      <p:bldP spid="10" grpId="0"/>
      <p:bldP spid="38" grpId="0"/>
      <p:bldP spid="40" grpId="0"/>
      <p:bldP spid="41" grpId="0"/>
      <p:bldP spid="42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828676" y="507683"/>
                <a:ext cx="10604185" cy="176958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ピザ３枚をそれぞれ８等分しました。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ひとり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枚ずつ配ると、何人に配れますか？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6" y="507683"/>
                <a:ext cx="10604185" cy="1769587"/>
              </a:xfrm>
              <a:prstGeom prst="rect">
                <a:avLst/>
              </a:prstGeom>
              <a:blipFill>
                <a:blip r:embed="rId2"/>
                <a:stretch>
                  <a:fillRect l="-2010" t="-5802" r="-689" b="-477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 descr="https://chicodeza.com/wordpress/wp-content/uploads/piza-illus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4" y="2824666"/>
            <a:ext cx="1938885" cy="12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chicodeza.com/wordpress/wp-content/uploads/piza-illus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2824666"/>
            <a:ext cx="1938885" cy="12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chicodeza.com/wordpress/wp-content/uploads/piza-illus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24666"/>
            <a:ext cx="1938885" cy="12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828676" y="4613944"/>
                <a:ext cx="3860865" cy="1155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＝？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？？</a:t>
                </a: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6" y="4613944"/>
                <a:ext cx="3860865" cy="1155060"/>
              </a:xfrm>
              <a:prstGeom prst="rect">
                <a:avLst/>
              </a:prstGeom>
              <a:blipFill>
                <a:blip r:embed="rId4"/>
                <a:stretch>
                  <a:fillRect l="-5687" r="-4423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0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828676" y="700088"/>
                <a:ext cx="10604185" cy="115403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ピザが３枚あります。ひとり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枚ずつ配ると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6" y="700088"/>
                <a:ext cx="10604185" cy="1154034"/>
              </a:xfrm>
              <a:prstGeom prst="rect">
                <a:avLst/>
              </a:prstGeom>
              <a:blipFill>
                <a:blip r:embed="rId2"/>
                <a:stretch>
                  <a:fillRect l="-2010" r="-862" b="-83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28676" y="3557864"/>
                <a:ext cx="9849158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ea typeface="UD デジタル 教科書体 NP-B" panose="02020700000000000000" pitchFamily="18" charset="-128"/>
                  </a:rPr>
                  <a:t>８</a:t>
                </a:r>
                <a14:m>
                  <m:oMath xmlns:m="http://schemas.openxmlformats.org/officeDocument/2006/math">
                    <m:r>
                      <a:rPr lang="ja-JP" altLang="en-US" sz="4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等分したので、３</m:t>
                    </m:r>
                    <m:r>
                      <m:rPr>
                        <m:nor/>
                      </m:rPr>
                      <a:rPr lang="en-US" altLang="ja-JP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r>
                      <a:rPr lang="ja-JP" alt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</m:t>
                    </m:r>
                    <m:r>
                      <a:rPr lang="ja-JP" altLang="en-US" sz="4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＝２４ピース</m:t>
                    </m:r>
                  </m:oMath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6" y="3557864"/>
                <a:ext cx="9849158" cy="784958"/>
              </a:xfrm>
              <a:prstGeom prst="rect">
                <a:avLst/>
              </a:prstGeom>
              <a:blipFill>
                <a:blip r:embed="rId3"/>
                <a:stretch>
                  <a:fillRect l="-2537" t="-13281" b="-382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828677" y="4586706"/>
            <a:ext cx="984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ひとり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ピースずつなので、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828676" y="2003784"/>
                <a:ext cx="2578201" cy="126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ja-JP" altLang="en-US" sz="44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6" y="2003784"/>
                <a:ext cx="2578201" cy="1260025"/>
              </a:xfrm>
              <a:prstGeom prst="rect">
                <a:avLst/>
              </a:prstGeom>
              <a:blipFill>
                <a:blip r:embed="rId4"/>
                <a:stretch>
                  <a:fillRect l="-9693" b="-9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/>
          <p:cNvSpPr txBox="1"/>
          <p:nvPr/>
        </p:nvSpPr>
        <p:spPr>
          <a:xfrm>
            <a:off x="5220929" y="5615549"/>
            <a:ext cx="6370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８人に配ることができる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0479" y="2037715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54243" y="271649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4400" dirty="0">
              <a:solidFill>
                <a:srgbClr val="0000FF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79568" y="2331769"/>
            <a:ext cx="1489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８</a:t>
            </a:r>
            <a:endParaRPr lang="ja-JP" altLang="en-US" sz="4400" dirty="0"/>
          </a:p>
        </p:txBody>
      </p:sp>
      <p:sp>
        <p:nvSpPr>
          <p:cNvPr id="10" name="正方形/長方形 9"/>
          <p:cNvSpPr/>
          <p:nvPr/>
        </p:nvSpPr>
        <p:spPr>
          <a:xfrm>
            <a:off x="3192287" y="2331769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endParaRPr lang="ja-JP" altLang="en-US" sz="4400" dirty="0"/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4505467" y="2716491"/>
            <a:ext cx="84647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https://chicodeza.com/wordpress/wp-content/uploads/piza-illust1.png">
            <a:extLst>
              <a:ext uri="{FF2B5EF4-FFF2-40B4-BE49-F238E27FC236}">
                <a16:creationId xmlns:a16="http://schemas.microsoft.com/office/drawing/2014/main" id="{B682039F-C00E-42F6-B587-27B1F7CC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80" y="2228967"/>
            <a:ext cx="1489510" cy="95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hicodeza.com/wordpress/wp-content/uploads/piza-illust1.png">
            <a:extLst>
              <a:ext uri="{FF2B5EF4-FFF2-40B4-BE49-F238E27FC236}">
                <a16:creationId xmlns:a16="http://schemas.microsoft.com/office/drawing/2014/main" id="{188D9FB0-5930-4CE4-9C8E-72A6A050D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392" y="2228967"/>
            <a:ext cx="1489510" cy="95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hicodeza.com/wordpress/wp-content/uploads/piza-illust1.png">
            <a:extLst>
              <a:ext uri="{FF2B5EF4-FFF2-40B4-BE49-F238E27FC236}">
                <a16:creationId xmlns:a16="http://schemas.microsoft.com/office/drawing/2014/main" id="{C5E7F26E-1750-4F05-8732-9090EF06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304" y="2228967"/>
            <a:ext cx="1489510" cy="95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9E3C621-96E5-429B-AD8B-AAE4DFB5166B}"/>
              </a:ext>
            </a:extLst>
          </p:cNvPr>
          <p:cNvCxnSpPr>
            <a:cxnSpLocks/>
          </p:cNvCxnSpPr>
          <p:nvPr/>
        </p:nvCxnSpPr>
        <p:spPr>
          <a:xfrm>
            <a:off x="3335504" y="2420865"/>
            <a:ext cx="443456" cy="5126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3ABAC87-EDE5-48AD-A11D-E85C30880F95}"/>
              </a:ext>
            </a:extLst>
          </p:cNvPr>
          <p:cNvCxnSpPr>
            <a:cxnSpLocks/>
          </p:cNvCxnSpPr>
          <p:nvPr/>
        </p:nvCxnSpPr>
        <p:spPr>
          <a:xfrm>
            <a:off x="4729569" y="2819977"/>
            <a:ext cx="443456" cy="5126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943E6AD-09C5-4653-BED2-79D3DD19D025}"/>
              </a:ext>
            </a:extLst>
          </p:cNvPr>
          <p:cNvSpPr/>
          <p:nvPr/>
        </p:nvSpPr>
        <p:spPr>
          <a:xfrm>
            <a:off x="3571561" y="2012228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4EE524A-FDC3-4C45-903F-DE148A2BEAD8}"/>
              </a:ext>
            </a:extLst>
          </p:cNvPr>
          <p:cNvSpPr/>
          <p:nvPr/>
        </p:nvSpPr>
        <p:spPr>
          <a:xfrm>
            <a:off x="5154173" y="3066558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39" grpId="0"/>
      <p:bldP spid="7" grpId="0"/>
      <p:bldP spid="8" grpId="0"/>
      <p:bldP spid="9" grpId="0"/>
      <p:bldP spid="10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6E83DE6-6D43-4CA4-89FB-BDE4B0EA6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83" y="4584855"/>
            <a:ext cx="646790" cy="1293580"/>
          </a:xfrm>
          <a:prstGeom prst="rect">
            <a:avLst/>
          </a:prstGeom>
        </p:spPr>
      </p:pic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4DFE03F-6404-4E0A-B3DB-1062D2F1A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89" y="4497948"/>
            <a:ext cx="775051" cy="115679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5CAAE7-C11A-4AF7-AE7F-690D55759999}"/>
              </a:ext>
            </a:extLst>
          </p:cNvPr>
          <p:cNvSpPr txBox="1"/>
          <p:nvPr/>
        </p:nvSpPr>
        <p:spPr>
          <a:xfrm>
            <a:off x="838200" y="2301611"/>
            <a:ext cx="763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２．分子の数が、１人前となるので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B83C4A-2ABC-4D2F-9C18-DD23A91C042D}"/>
              </a:ext>
            </a:extLst>
          </p:cNvPr>
          <p:cNvSpPr txBox="1"/>
          <p:nvPr/>
        </p:nvSpPr>
        <p:spPr>
          <a:xfrm>
            <a:off x="838200" y="1541908"/>
            <a:ext cx="763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１．分母の数で、細かく分けるので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8CAB43-208B-4A43-AA02-514EF01C42DB}"/>
              </a:ext>
            </a:extLst>
          </p:cNvPr>
          <p:cNvSpPr txBox="1"/>
          <p:nvPr/>
        </p:nvSpPr>
        <p:spPr>
          <a:xfrm>
            <a:off x="838200" y="3061314"/>
            <a:ext cx="680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３．つまり、分数で割るときは、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F89711-688B-4FB9-89A6-75EACA557984}"/>
              </a:ext>
            </a:extLst>
          </p:cNvPr>
          <p:cNvSpPr txBox="1"/>
          <p:nvPr/>
        </p:nvSpPr>
        <p:spPr>
          <a:xfrm>
            <a:off x="1632679" y="3825152"/>
            <a:ext cx="992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逆にした分数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をかけることになる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23A84BB-AF7F-4582-B002-071D029B69AC}"/>
                  </a:ext>
                </a:extLst>
              </p:cNvPr>
              <p:cNvSpPr txBox="1"/>
              <p:nvPr/>
            </p:nvSpPr>
            <p:spPr>
              <a:xfrm>
                <a:off x="2465393" y="4584855"/>
                <a:ext cx="5542981" cy="115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１２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＝１２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23A84BB-AF7F-4582-B002-071D029B6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393" y="4584855"/>
                <a:ext cx="5542981" cy="1156792"/>
              </a:xfrm>
              <a:prstGeom prst="rect">
                <a:avLst/>
              </a:prstGeom>
              <a:blipFill>
                <a:blip r:embed="rId4"/>
                <a:stretch>
                  <a:fillRect l="-989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69E7F5-51F8-425F-B63D-105C2C0221A0}"/>
              </a:ext>
            </a:extLst>
          </p:cNvPr>
          <p:cNvSpPr txBox="1"/>
          <p:nvPr/>
        </p:nvSpPr>
        <p:spPr>
          <a:xfrm>
            <a:off x="1569386" y="5855019"/>
            <a:ext cx="1005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分子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を逆にした分数を</a:t>
            </a:r>
            <a:r>
              <a:rPr lang="ja-JP" altLang="en-US" sz="3200" u="sng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お互いの</a:t>
            </a:r>
            <a:r>
              <a:rPr lang="ja-JP" altLang="en-US" sz="3600" u="sng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逆数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E1534F-503D-7E99-16AA-8B639C218FA8}"/>
              </a:ext>
            </a:extLst>
          </p:cNvPr>
          <p:cNvSpPr txBox="1"/>
          <p:nvPr/>
        </p:nvSpPr>
        <p:spPr>
          <a:xfrm>
            <a:off x="1569386" y="510632"/>
            <a:ext cx="7520007" cy="769441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分数で割るときの、ポイント</a:t>
            </a:r>
            <a:endParaRPr kumimoji="1" lang="ja-JP" altLang="en-US" sz="4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E27EBF-181A-5C9A-AAEB-9DE08895C3DB}"/>
              </a:ext>
            </a:extLst>
          </p:cNvPr>
          <p:cNvSpPr txBox="1"/>
          <p:nvPr/>
        </p:nvSpPr>
        <p:spPr>
          <a:xfrm>
            <a:off x="8469086" y="1533351"/>
            <a:ext cx="296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かける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38097C-CA30-8771-8C02-4E4A28A83F08}"/>
              </a:ext>
            </a:extLst>
          </p:cNvPr>
          <p:cNvSpPr txBox="1"/>
          <p:nvPr/>
        </p:nvSpPr>
        <p:spPr>
          <a:xfrm>
            <a:off x="8469086" y="2288627"/>
            <a:ext cx="252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分子で割る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F909058-3E4A-13DA-6ADD-2E4B52A861DB}"/>
              </a:ext>
            </a:extLst>
          </p:cNvPr>
          <p:cNvCxnSpPr/>
          <p:nvPr/>
        </p:nvCxnSpPr>
        <p:spPr>
          <a:xfrm>
            <a:off x="8469086" y="2179682"/>
            <a:ext cx="275408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213A781-2AE0-0166-AA85-B827821CF104}"/>
              </a:ext>
            </a:extLst>
          </p:cNvPr>
          <p:cNvCxnSpPr/>
          <p:nvPr/>
        </p:nvCxnSpPr>
        <p:spPr>
          <a:xfrm>
            <a:off x="8469086" y="2934958"/>
            <a:ext cx="275408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6BAE4D8-D4A4-C090-9B7E-A3D1357DA9EB}"/>
              </a:ext>
            </a:extLst>
          </p:cNvPr>
          <p:cNvCxnSpPr>
            <a:cxnSpLocks/>
          </p:cNvCxnSpPr>
          <p:nvPr/>
        </p:nvCxnSpPr>
        <p:spPr>
          <a:xfrm>
            <a:off x="1632679" y="4471483"/>
            <a:ext cx="980499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0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050730" y="1619666"/>
                <a:ext cx="1322798" cy="1154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30" y="1619666"/>
                <a:ext cx="1322798" cy="1154034"/>
              </a:xfrm>
              <a:prstGeom prst="rect">
                <a:avLst/>
              </a:prstGeom>
              <a:blipFill>
                <a:blip r:embed="rId2"/>
                <a:stretch>
                  <a:fillRect l="-16129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180126" y="619871"/>
                <a:ext cx="7366119" cy="70788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次の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分数の逆数を書きましょう</a:t>
                </a:r>
                <a:endParaRPr lang="en-US" altLang="ja-JP" sz="4000" dirty="0">
                  <a:solidFill>
                    <a:schemeClr val="tx1"/>
                  </a:solidFill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126" y="619871"/>
                <a:ext cx="7366119" cy="707886"/>
              </a:xfrm>
              <a:prstGeom prst="rect">
                <a:avLst/>
              </a:prstGeom>
              <a:blipFill>
                <a:blip r:embed="rId3"/>
                <a:stretch>
                  <a:fillRect t="-13559" r="-1570" b="-3559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E0973F7E-38CA-46EE-B4C9-05D3ED263307}"/>
                  </a:ext>
                </a:extLst>
              </p:cNvPr>
              <p:cNvSpPr/>
              <p:nvPr/>
            </p:nvSpPr>
            <p:spPr>
              <a:xfrm>
                <a:off x="4595196" y="1619666"/>
                <a:ext cx="1322798" cy="1154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E0973F7E-38CA-46EE-B4C9-05D3ED263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196" y="1619666"/>
                <a:ext cx="1322798" cy="1154034"/>
              </a:xfrm>
              <a:prstGeom prst="rect">
                <a:avLst/>
              </a:prstGeom>
              <a:blipFill>
                <a:blip r:embed="rId4"/>
                <a:stretch>
                  <a:fillRect l="-16590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9D5D44D9-A04C-4623-9741-CBFCA55E4280}"/>
                  </a:ext>
                </a:extLst>
              </p:cNvPr>
              <p:cNvSpPr/>
              <p:nvPr/>
            </p:nvSpPr>
            <p:spPr>
              <a:xfrm>
                <a:off x="8214435" y="1619666"/>
                <a:ext cx="1322798" cy="1154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9D5D44D9-A04C-4623-9741-CBFCA55E4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435" y="1619666"/>
                <a:ext cx="1322798" cy="1154034"/>
              </a:xfrm>
              <a:prstGeom prst="rect">
                <a:avLst/>
              </a:prstGeom>
              <a:blipFill>
                <a:blip r:embed="rId5"/>
                <a:stretch>
                  <a:fillRect l="-16590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44B06A2F-BDBA-4A3D-974E-60B6C5FF62A1}"/>
                  </a:ext>
                </a:extLst>
              </p:cNvPr>
              <p:cNvSpPr/>
              <p:nvPr/>
            </p:nvSpPr>
            <p:spPr>
              <a:xfrm>
                <a:off x="1050730" y="3253350"/>
                <a:ext cx="1322798" cy="1154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44B06A2F-BDBA-4A3D-974E-60B6C5FF6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30" y="3253350"/>
                <a:ext cx="1322798" cy="1154034"/>
              </a:xfrm>
              <a:prstGeom prst="rect">
                <a:avLst/>
              </a:prstGeom>
              <a:blipFill>
                <a:blip r:embed="rId6"/>
                <a:stretch>
                  <a:fillRect l="-16129"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E342F22C-413A-4AE0-B847-CC13D9E4ED6B}"/>
                  </a:ext>
                </a:extLst>
              </p:cNvPr>
              <p:cNvSpPr/>
              <p:nvPr/>
            </p:nvSpPr>
            <p:spPr>
              <a:xfrm>
                <a:off x="4595196" y="3253350"/>
                <a:ext cx="1322798" cy="1154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⑤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E342F22C-413A-4AE0-B847-CC13D9E4E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196" y="3253350"/>
                <a:ext cx="1322798" cy="1154034"/>
              </a:xfrm>
              <a:prstGeom prst="rect">
                <a:avLst/>
              </a:prstGeom>
              <a:blipFill>
                <a:blip r:embed="rId7"/>
                <a:stretch>
                  <a:fillRect l="-16590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17849BD-A1EE-4F70-A62D-4DEF62FB7710}"/>
              </a:ext>
            </a:extLst>
          </p:cNvPr>
          <p:cNvSpPr/>
          <p:nvPr/>
        </p:nvSpPr>
        <p:spPr>
          <a:xfrm>
            <a:off x="8214435" y="3563033"/>
            <a:ext cx="1370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５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B8C54B23-F536-46FF-A600-CA6086FEE88E}"/>
                  </a:ext>
                </a:extLst>
              </p:cNvPr>
              <p:cNvSpPr/>
              <p:nvPr/>
            </p:nvSpPr>
            <p:spPr>
              <a:xfrm>
                <a:off x="1050730" y="4887034"/>
                <a:ext cx="1921232" cy="1143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⑦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B8C54B23-F536-46FF-A600-CA6086FEE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30" y="4887034"/>
                <a:ext cx="1921232" cy="1143005"/>
              </a:xfrm>
              <a:prstGeom prst="rect">
                <a:avLst/>
              </a:prstGeom>
              <a:blipFill>
                <a:blip r:embed="rId8"/>
                <a:stretch>
                  <a:fillRect l="-11076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001557CE-3299-4711-A893-8F0D663AFC6E}"/>
                  </a:ext>
                </a:extLst>
              </p:cNvPr>
              <p:cNvSpPr/>
              <p:nvPr/>
            </p:nvSpPr>
            <p:spPr>
              <a:xfrm>
                <a:off x="4595196" y="4887034"/>
                <a:ext cx="1322798" cy="1154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⑧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001557CE-3299-4711-A893-8F0D663AF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196" y="4887034"/>
                <a:ext cx="1322798" cy="1154034"/>
              </a:xfrm>
              <a:prstGeom prst="rect">
                <a:avLst/>
              </a:prstGeom>
              <a:blipFill>
                <a:blip r:embed="rId9"/>
                <a:stretch>
                  <a:fillRect l="-16590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C834B25-03E8-4504-A234-13387E0F24E2}"/>
              </a:ext>
            </a:extLst>
          </p:cNvPr>
          <p:cNvSpPr/>
          <p:nvPr/>
        </p:nvSpPr>
        <p:spPr>
          <a:xfrm>
            <a:off x="8214435" y="5249499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０</a:t>
            </a:r>
            <a:r>
              <a:rPr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4979CEE2-AC78-4FE8-B90E-0AF2BDB4630A}"/>
                  </a:ext>
                </a:extLst>
              </p:cNvPr>
              <p:cNvSpPr/>
              <p:nvPr/>
            </p:nvSpPr>
            <p:spPr>
              <a:xfrm>
                <a:off x="3249815" y="1619666"/>
                <a:ext cx="1210588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</a:rPr>
                  <a:t>　</a:t>
                </a:r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4979CEE2-AC78-4FE8-B90E-0AF2BDB46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815" y="1619666"/>
                <a:ext cx="1210588" cy="11530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F41CF97B-9903-492A-8C05-4C48809A2939}"/>
                  </a:ext>
                </a:extLst>
              </p:cNvPr>
              <p:cNvSpPr/>
              <p:nvPr/>
            </p:nvSpPr>
            <p:spPr>
              <a:xfrm>
                <a:off x="6682071" y="1619666"/>
                <a:ext cx="1210588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</a:rPr>
                  <a:t>　</a:t>
                </a:r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F41CF97B-9903-492A-8C05-4C48809A2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71" y="1619666"/>
                <a:ext cx="1210588" cy="11530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9EF4E612-552B-481A-8AF2-42008B2C2229}"/>
                  </a:ext>
                </a:extLst>
              </p:cNvPr>
              <p:cNvSpPr/>
              <p:nvPr/>
            </p:nvSpPr>
            <p:spPr>
              <a:xfrm>
                <a:off x="10289042" y="1619666"/>
                <a:ext cx="1210588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</a:rPr>
                  <a:t>　</a:t>
                </a:r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9EF4E612-552B-481A-8AF2-42008B2C2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042" y="1619666"/>
                <a:ext cx="1210588" cy="11530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F41E0C49-F228-46ED-B387-4D7766B23860}"/>
                  </a:ext>
                </a:extLst>
              </p:cNvPr>
              <p:cNvSpPr/>
              <p:nvPr/>
            </p:nvSpPr>
            <p:spPr>
              <a:xfrm>
                <a:off x="3249815" y="3250434"/>
                <a:ext cx="1210588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</a:rPr>
                  <a:t>　</a:t>
                </a:r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F41E0C49-F228-46ED-B387-4D7766B23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815" y="3250434"/>
                <a:ext cx="1210588" cy="11530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F8FF4168-4D05-4FD8-A6EC-CCBA7F24C6AC}"/>
                  </a:ext>
                </a:extLst>
              </p:cNvPr>
              <p:cNvSpPr/>
              <p:nvPr/>
            </p:nvSpPr>
            <p:spPr>
              <a:xfrm>
                <a:off x="6614338" y="3622967"/>
                <a:ext cx="8435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７</m:t>
                      </m:r>
                    </m:oMath>
                  </m:oMathPara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F8FF4168-4D05-4FD8-A6EC-CCBA7F24C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338" y="3622967"/>
                <a:ext cx="843500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CA01B4A7-4628-4579-9952-41A9144A10AD}"/>
                  </a:ext>
                </a:extLst>
              </p:cNvPr>
              <p:cNvSpPr/>
              <p:nvPr/>
            </p:nvSpPr>
            <p:spPr>
              <a:xfrm>
                <a:off x="10289042" y="3250434"/>
                <a:ext cx="1210588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</a:rPr>
                  <a:t>　</a:t>
                </a:r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CA01B4A7-4628-4579-9952-41A9144A1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042" y="3250434"/>
                <a:ext cx="1210588" cy="11530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DBFF7C12-8C2D-4B8D-AE87-5E1F0059985B}"/>
                  </a:ext>
                </a:extLst>
              </p:cNvPr>
              <p:cNvSpPr/>
              <p:nvPr/>
            </p:nvSpPr>
            <p:spPr>
              <a:xfrm>
                <a:off x="3249815" y="4876966"/>
                <a:ext cx="1210588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</a:rPr>
                  <a:t>　</a:t>
                </a:r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DBFF7C12-8C2D-4B8D-AE87-5E1F00599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815" y="4876966"/>
                <a:ext cx="1210588" cy="11530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605A112A-0ADD-4B8D-A19C-6B839D449BF7}"/>
                  </a:ext>
                </a:extLst>
              </p:cNvPr>
              <p:cNvSpPr/>
              <p:nvPr/>
            </p:nvSpPr>
            <p:spPr>
              <a:xfrm>
                <a:off x="6614338" y="5249499"/>
                <a:ext cx="8435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</m:oMath>
                  </m:oMathPara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605A112A-0ADD-4B8D-A19C-6B839D44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338" y="5249499"/>
                <a:ext cx="843500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0D6CD128-D56C-4BDA-86F0-97EEE85A0564}"/>
                  </a:ext>
                </a:extLst>
              </p:cNvPr>
              <p:cNvSpPr/>
              <p:nvPr/>
            </p:nvSpPr>
            <p:spPr>
              <a:xfrm>
                <a:off x="10289042" y="5249499"/>
                <a:ext cx="8435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</m:oMath>
                  </m:oMathPara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0D6CD128-D56C-4BDA-86F0-97EEE85A0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042" y="5249499"/>
                <a:ext cx="843500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0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7A49A-68E3-9C8C-8D22-0A9BE5819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740F3EC7-0857-E3F6-6CCD-844F8F022FF1}"/>
                  </a:ext>
                </a:extLst>
              </p:cNvPr>
              <p:cNvSpPr/>
              <p:nvPr/>
            </p:nvSpPr>
            <p:spPr>
              <a:xfrm>
                <a:off x="1050730" y="1444028"/>
                <a:ext cx="1435008" cy="1156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en-US" altLang="ja-JP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740F3EC7-0857-E3F6-6CCD-844F8F022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30" y="1444028"/>
                <a:ext cx="1435008" cy="1156792"/>
              </a:xfrm>
              <a:prstGeom prst="rect">
                <a:avLst/>
              </a:prstGeom>
              <a:blipFill>
                <a:blip r:embed="rId2"/>
                <a:stretch>
                  <a:fillRect l="-14831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F8612A8-DEFD-C996-CF3B-D17758C699F9}"/>
                  </a:ext>
                </a:extLst>
              </p:cNvPr>
              <p:cNvSpPr/>
              <p:nvPr/>
            </p:nvSpPr>
            <p:spPr>
              <a:xfrm>
                <a:off x="1180126" y="619871"/>
                <a:ext cx="9930924" cy="70788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つの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数の積が１になる組合せをさがそう</a:t>
                </a:r>
                <a:endParaRPr lang="en-US" altLang="ja-JP" sz="4000" dirty="0">
                  <a:solidFill>
                    <a:schemeClr val="tx1"/>
                  </a:solidFill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F8612A8-DEFD-C996-CF3B-D17758C69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126" y="619871"/>
                <a:ext cx="9930924" cy="707886"/>
              </a:xfrm>
              <a:prstGeom prst="rect">
                <a:avLst/>
              </a:prstGeom>
              <a:blipFill>
                <a:blip r:embed="rId3"/>
                <a:stretch>
                  <a:fillRect t="-13559" r="-797" b="-3559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346CA820-CA32-7D95-AC37-87259B4DEA5C}"/>
                  </a:ext>
                </a:extLst>
              </p:cNvPr>
              <p:cNvSpPr/>
              <p:nvPr/>
            </p:nvSpPr>
            <p:spPr>
              <a:xfrm>
                <a:off x="5354451" y="1444028"/>
                <a:ext cx="1483098" cy="1145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346CA820-CA32-7D95-AC37-87259B4DE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451" y="1444028"/>
                <a:ext cx="1483098" cy="1145250"/>
              </a:xfrm>
              <a:prstGeom prst="rect">
                <a:avLst/>
              </a:prstGeom>
              <a:blipFill>
                <a:blip r:embed="rId4"/>
                <a:stretch>
                  <a:fillRect l="-14344"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8B0CBD81-FA47-5CCA-F098-6F4A81F8503D}"/>
                  </a:ext>
                </a:extLst>
              </p:cNvPr>
              <p:cNvSpPr/>
              <p:nvPr/>
            </p:nvSpPr>
            <p:spPr>
              <a:xfrm>
                <a:off x="7490457" y="1444028"/>
                <a:ext cx="1435008" cy="1145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</a:t>
                </a:r>
                <a14:m>
                  <m:oMath xmlns:m="http://schemas.openxmlformats.org/officeDocument/2006/math">
                    <m:r>
                      <a:rPr lang="en-US" altLang="ja-JP" sz="4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8B0CBD81-FA47-5CCA-F098-6F4A81F85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457" y="1444028"/>
                <a:ext cx="1435008" cy="1145763"/>
              </a:xfrm>
              <a:prstGeom prst="rect">
                <a:avLst/>
              </a:prstGeom>
              <a:blipFill>
                <a:blip r:embed="rId5"/>
                <a:stretch>
                  <a:fillRect l="-15319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B5A0D135-5DEE-58EE-FCF7-0C48345BBD9A}"/>
                  </a:ext>
                </a:extLst>
              </p:cNvPr>
              <p:cNvSpPr/>
              <p:nvPr/>
            </p:nvSpPr>
            <p:spPr>
              <a:xfrm>
                <a:off x="9676042" y="1375868"/>
                <a:ext cx="1435008" cy="1153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⑤</a:t>
                </a:r>
                <a14:m>
                  <m:oMath xmlns:m="http://schemas.openxmlformats.org/officeDocument/2006/math">
                    <m:r>
                      <a:rPr lang="en-US" altLang="ja-JP" sz="4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B5A0D135-5DEE-58EE-FCF7-0C48345B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042" y="1375868"/>
                <a:ext cx="1435008" cy="1153521"/>
              </a:xfrm>
              <a:prstGeom prst="rect">
                <a:avLst/>
              </a:prstGeom>
              <a:blipFill>
                <a:blip r:embed="rId6"/>
                <a:stretch>
                  <a:fillRect l="-14831"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E8F2E69D-7A1F-F542-46B6-1202112CEB59}"/>
                  </a:ext>
                </a:extLst>
              </p:cNvPr>
              <p:cNvSpPr/>
              <p:nvPr/>
            </p:nvSpPr>
            <p:spPr>
              <a:xfrm>
                <a:off x="1050730" y="2675233"/>
                <a:ext cx="1435008" cy="1141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⑥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en-US" altLang="ja-JP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E8F2E69D-7A1F-F542-46B6-1202112CE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30" y="2675233"/>
                <a:ext cx="1435008" cy="1141531"/>
              </a:xfrm>
              <a:prstGeom prst="rect">
                <a:avLst/>
              </a:prstGeom>
              <a:blipFill>
                <a:blip r:embed="rId7"/>
                <a:stretch>
                  <a:fillRect l="-14831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E5ADC60B-8DEE-155D-ED74-B1CC8CC8B066}"/>
                  </a:ext>
                </a:extLst>
              </p:cNvPr>
              <p:cNvSpPr/>
              <p:nvPr/>
            </p:nvSpPr>
            <p:spPr>
              <a:xfrm>
                <a:off x="7490457" y="2577121"/>
                <a:ext cx="1883849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E5ADC60B-8DEE-155D-ED74-B1CC8CC8B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457" y="2577121"/>
                <a:ext cx="1883849" cy="1153073"/>
              </a:xfrm>
              <a:prstGeom prst="rect">
                <a:avLst/>
              </a:prstGeom>
              <a:blipFill>
                <a:blip r:embed="rId8"/>
                <a:stretch>
                  <a:fillRect l="-11650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FEB3E684-0E85-EEAB-1533-87AE9DD7AEE4}"/>
                  </a:ext>
                </a:extLst>
              </p:cNvPr>
              <p:cNvSpPr/>
              <p:nvPr/>
            </p:nvSpPr>
            <p:spPr>
              <a:xfrm>
                <a:off x="3131811" y="2659039"/>
                <a:ext cx="1435008" cy="1153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⑦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en-US" altLang="ja-JP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FEB3E684-0E85-EEAB-1533-87AE9DD7A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11" y="2659039"/>
                <a:ext cx="1435008" cy="1153521"/>
              </a:xfrm>
              <a:prstGeom prst="rect">
                <a:avLst/>
              </a:prstGeom>
              <a:blipFill>
                <a:blip r:embed="rId9"/>
                <a:stretch>
                  <a:fillRect l="-15319"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6376494-6283-37D1-2098-C5210FC7C90B}"/>
              </a:ext>
            </a:extLst>
          </p:cNvPr>
          <p:cNvSpPr/>
          <p:nvPr/>
        </p:nvSpPr>
        <p:spPr>
          <a:xfrm>
            <a:off x="5390487" y="2892055"/>
            <a:ext cx="1370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７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F2881F90-19A3-E4F9-3E27-C7D0B9693D33}"/>
                  </a:ext>
                </a:extLst>
              </p:cNvPr>
              <p:cNvSpPr/>
              <p:nvPr/>
            </p:nvSpPr>
            <p:spPr>
              <a:xfrm>
                <a:off x="9666124" y="2529389"/>
                <a:ext cx="1370888" cy="1156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F2881F90-19A3-E4F9-3E27-C7D0B9693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124" y="2529389"/>
                <a:ext cx="1370888" cy="1156792"/>
              </a:xfrm>
              <a:prstGeom prst="rect">
                <a:avLst/>
              </a:prstGeom>
              <a:blipFill>
                <a:blip r:embed="rId10"/>
                <a:stretch>
                  <a:fillRect l="-16000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B3489E23-E2FF-C7C2-3744-B6BC8CD77823}"/>
                  </a:ext>
                </a:extLst>
              </p:cNvPr>
              <p:cNvSpPr/>
              <p:nvPr/>
            </p:nvSpPr>
            <p:spPr>
              <a:xfrm>
                <a:off x="3078037" y="1449295"/>
                <a:ext cx="1921232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</m:t>
                    </m:r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B3489E23-E2FF-C7C2-3744-B6BC8CD77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037" y="1449295"/>
                <a:ext cx="1921232" cy="11530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C38089-1550-3774-A7EB-70A1BE9EAF0D}"/>
              </a:ext>
            </a:extLst>
          </p:cNvPr>
          <p:cNvSpPr/>
          <p:nvPr/>
        </p:nvSpPr>
        <p:spPr>
          <a:xfrm>
            <a:off x="1370703" y="5287361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と ⑩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4B5FF08-E9B3-D5C3-B6CC-42FC9863EEA5}"/>
              </a:ext>
            </a:extLst>
          </p:cNvPr>
          <p:cNvSpPr/>
          <p:nvPr/>
        </p:nvSpPr>
        <p:spPr>
          <a:xfrm>
            <a:off x="3972388" y="5287361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と ⑨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E850B37-EEA5-BDD3-BDD7-63D427752B71}"/>
              </a:ext>
            </a:extLst>
          </p:cNvPr>
          <p:cNvSpPr/>
          <p:nvPr/>
        </p:nvSpPr>
        <p:spPr>
          <a:xfrm>
            <a:off x="6574073" y="5287361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と ⑪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90B81A-A1E3-7F10-C3C4-0C7FCF93BB2F}"/>
              </a:ext>
            </a:extLst>
          </p:cNvPr>
          <p:cNvSpPr/>
          <p:nvPr/>
        </p:nvSpPr>
        <p:spPr>
          <a:xfrm>
            <a:off x="9066901" y="5287361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と ⑫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9032078-1821-E7AF-6D71-0AF560574311}"/>
                  </a:ext>
                </a:extLst>
              </p:cNvPr>
              <p:cNvSpPr/>
              <p:nvPr/>
            </p:nvSpPr>
            <p:spPr>
              <a:xfrm>
                <a:off x="1050730" y="3880983"/>
                <a:ext cx="1435008" cy="1141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⑪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en-US" altLang="ja-JP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9032078-1821-E7AF-6D71-0AF560574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30" y="3880983"/>
                <a:ext cx="1435008" cy="1141531"/>
              </a:xfrm>
              <a:prstGeom prst="rect">
                <a:avLst/>
              </a:prstGeom>
              <a:blipFill>
                <a:blip r:embed="rId12"/>
                <a:stretch>
                  <a:fillRect l="-14831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733569F-6794-4BC6-1334-ECB195352EA4}"/>
                  </a:ext>
                </a:extLst>
              </p:cNvPr>
              <p:cNvSpPr/>
              <p:nvPr/>
            </p:nvSpPr>
            <p:spPr>
              <a:xfrm>
                <a:off x="3131811" y="3864789"/>
                <a:ext cx="1435008" cy="1153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⑫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en-US" altLang="ja-JP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733569F-6794-4BC6-1334-ECB195352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11" y="3864789"/>
                <a:ext cx="1435008" cy="1153521"/>
              </a:xfrm>
              <a:prstGeom prst="rect">
                <a:avLst/>
              </a:prstGeom>
              <a:blipFill>
                <a:blip r:embed="rId13"/>
                <a:stretch>
                  <a:fillRect l="-15319"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B65547B-92E5-FCFE-A196-7093D20D821E}"/>
              </a:ext>
            </a:extLst>
          </p:cNvPr>
          <p:cNvSpPr/>
          <p:nvPr/>
        </p:nvSpPr>
        <p:spPr>
          <a:xfrm>
            <a:off x="1370703" y="5981580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と ⑦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3A8A18-44AE-05CF-72CF-641B1F3C6A61}"/>
              </a:ext>
            </a:extLst>
          </p:cNvPr>
          <p:cNvSpPr/>
          <p:nvPr/>
        </p:nvSpPr>
        <p:spPr>
          <a:xfrm>
            <a:off x="3972388" y="5981580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と ⑧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803055" y="678036"/>
                <a:ext cx="2321982" cy="1150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55" y="678036"/>
                <a:ext cx="2321982" cy="1150315"/>
              </a:xfrm>
              <a:prstGeom prst="rect">
                <a:avLst/>
              </a:prstGeom>
              <a:blipFill>
                <a:blip r:embed="rId2"/>
                <a:stretch>
                  <a:fillRect l="-9449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803055" y="2144599"/>
                <a:ext cx="2321982" cy="1150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９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55" y="2144599"/>
                <a:ext cx="2321982" cy="1150764"/>
              </a:xfrm>
              <a:prstGeom prst="rect">
                <a:avLst/>
              </a:prstGeom>
              <a:blipFill>
                <a:blip r:embed="rId3"/>
                <a:stretch>
                  <a:fillRect l="-9449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803055" y="3611162"/>
                <a:ext cx="2321982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６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55" y="3611162"/>
                <a:ext cx="2321982" cy="1153073"/>
              </a:xfrm>
              <a:prstGeom prst="rect">
                <a:avLst/>
              </a:prstGeom>
              <a:blipFill>
                <a:blip r:embed="rId4"/>
                <a:stretch>
                  <a:fillRect l="-9449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803055" y="5077725"/>
                <a:ext cx="2321982" cy="1153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８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55" y="5077725"/>
                <a:ext cx="2321982" cy="1153521"/>
              </a:xfrm>
              <a:prstGeom prst="rect">
                <a:avLst/>
              </a:prstGeom>
              <a:blipFill>
                <a:blip r:embed="rId5"/>
                <a:stretch>
                  <a:fillRect l="-9449"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133121" y="726816"/>
                <a:ext cx="2321982" cy="1154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121" y="726816"/>
                <a:ext cx="2321982" cy="1154034"/>
              </a:xfrm>
              <a:prstGeom prst="rect">
                <a:avLst/>
              </a:prstGeom>
              <a:blipFill>
                <a:blip r:embed="rId6"/>
                <a:stretch>
                  <a:fillRect l="-9186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133121" y="3610201"/>
                <a:ext cx="2321982" cy="1154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６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121" y="3610201"/>
                <a:ext cx="2321982" cy="1154034"/>
              </a:xfrm>
              <a:prstGeom prst="rect">
                <a:avLst/>
              </a:prstGeom>
              <a:blipFill>
                <a:blip r:embed="rId7"/>
                <a:stretch>
                  <a:fillRect l="-9186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133121" y="2142964"/>
                <a:ext cx="2321982" cy="1154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９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121" y="2142964"/>
                <a:ext cx="2321982" cy="1154034"/>
              </a:xfrm>
              <a:prstGeom prst="rect">
                <a:avLst/>
              </a:prstGeom>
              <a:blipFill>
                <a:blip r:embed="rId8"/>
                <a:stretch>
                  <a:fillRect l="-9186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304778" y="702290"/>
                <a:ext cx="1283525" cy="1150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solidFill>
                    <a:schemeClr val="tx1"/>
                  </a:solidFill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778" y="702290"/>
                <a:ext cx="1283525" cy="1150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6377715" y="245786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377715" y="393766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endParaRPr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4133121" y="5083906"/>
                <a:ext cx="2321982" cy="114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８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121" y="5083906"/>
                <a:ext cx="2321982" cy="1147558"/>
              </a:xfrm>
              <a:prstGeom prst="rect">
                <a:avLst/>
              </a:prstGeom>
              <a:blipFill>
                <a:blip r:embed="rId10"/>
                <a:stretch>
                  <a:fillRect l="-9186"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05EBF0F-326F-4A44-AE8C-C18C59995941}"/>
              </a:ext>
            </a:extLst>
          </p:cNvPr>
          <p:cNvSpPr/>
          <p:nvPr/>
        </p:nvSpPr>
        <p:spPr>
          <a:xfrm rot="19505327">
            <a:off x="753802" y="780866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</a:t>
            </a:r>
            <a:endParaRPr lang="ja-JP" altLang="en-US" sz="4000" dirty="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349FBC0-9836-44AD-861E-48121C2C3155}"/>
              </a:ext>
            </a:extLst>
          </p:cNvPr>
          <p:cNvCxnSpPr>
            <a:cxnSpLocks/>
          </p:cNvCxnSpPr>
          <p:nvPr/>
        </p:nvCxnSpPr>
        <p:spPr>
          <a:xfrm>
            <a:off x="4298653" y="2463644"/>
            <a:ext cx="443456" cy="5126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C777131-A640-4261-8396-A17426A1EE30}"/>
              </a:ext>
            </a:extLst>
          </p:cNvPr>
          <p:cNvCxnSpPr>
            <a:cxnSpLocks/>
          </p:cNvCxnSpPr>
          <p:nvPr/>
        </p:nvCxnSpPr>
        <p:spPr>
          <a:xfrm>
            <a:off x="5266014" y="2833758"/>
            <a:ext cx="443456" cy="5126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9F01CBD-7EA9-4C5A-9E45-5570B919337E}"/>
              </a:ext>
            </a:extLst>
          </p:cNvPr>
          <p:cNvSpPr/>
          <p:nvPr/>
        </p:nvSpPr>
        <p:spPr>
          <a:xfrm>
            <a:off x="4262004" y="1977616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BB61EDB-4680-40A0-9DA5-1C5C8D999CC7}"/>
              </a:ext>
            </a:extLst>
          </p:cNvPr>
          <p:cNvSpPr/>
          <p:nvPr/>
        </p:nvSpPr>
        <p:spPr>
          <a:xfrm>
            <a:off x="5604048" y="2990048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7AED8B7-3EA9-4458-BB16-81CA4B7DCBF6}"/>
              </a:ext>
            </a:extLst>
          </p:cNvPr>
          <p:cNvCxnSpPr>
            <a:cxnSpLocks/>
          </p:cNvCxnSpPr>
          <p:nvPr/>
        </p:nvCxnSpPr>
        <p:spPr>
          <a:xfrm>
            <a:off x="4298653" y="3976221"/>
            <a:ext cx="443456" cy="5126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B50E1DF-ACC8-4820-BAA3-F76DC84B9788}"/>
              </a:ext>
            </a:extLst>
          </p:cNvPr>
          <p:cNvCxnSpPr>
            <a:cxnSpLocks/>
          </p:cNvCxnSpPr>
          <p:nvPr/>
        </p:nvCxnSpPr>
        <p:spPr>
          <a:xfrm>
            <a:off x="5294112" y="4309623"/>
            <a:ext cx="443456" cy="5126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C768A5D-75B4-4002-9261-554799FA722E}"/>
              </a:ext>
            </a:extLst>
          </p:cNvPr>
          <p:cNvSpPr/>
          <p:nvPr/>
        </p:nvSpPr>
        <p:spPr>
          <a:xfrm>
            <a:off x="4262004" y="349019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EF19088-724C-4A9F-A8F1-EBC150C17BAC}"/>
              </a:ext>
            </a:extLst>
          </p:cNvPr>
          <p:cNvSpPr/>
          <p:nvPr/>
        </p:nvSpPr>
        <p:spPr>
          <a:xfrm>
            <a:off x="5604048" y="4502625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BDED0841-D5AD-4726-8D72-57A42426DDC9}"/>
              </a:ext>
            </a:extLst>
          </p:cNvPr>
          <p:cNvCxnSpPr>
            <a:cxnSpLocks/>
          </p:cNvCxnSpPr>
          <p:nvPr/>
        </p:nvCxnSpPr>
        <p:spPr>
          <a:xfrm>
            <a:off x="4298653" y="5417456"/>
            <a:ext cx="443456" cy="5126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5C554AF-EA6E-45CF-91BC-24985A123A78}"/>
              </a:ext>
            </a:extLst>
          </p:cNvPr>
          <p:cNvCxnSpPr>
            <a:cxnSpLocks/>
          </p:cNvCxnSpPr>
          <p:nvPr/>
        </p:nvCxnSpPr>
        <p:spPr>
          <a:xfrm>
            <a:off x="5294112" y="5750858"/>
            <a:ext cx="443456" cy="5126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5C295FA-A182-498C-B6A7-19BA25F58258}"/>
              </a:ext>
            </a:extLst>
          </p:cNvPr>
          <p:cNvSpPr/>
          <p:nvPr/>
        </p:nvSpPr>
        <p:spPr>
          <a:xfrm>
            <a:off x="5604048" y="591826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7036FE3-D5DB-489F-AB07-143915F25910}"/>
              </a:ext>
            </a:extLst>
          </p:cNvPr>
          <p:cNvSpPr/>
          <p:nvPr/>
        </p:nvSpPr>
        <p:spPr>
          <a:xfrm>
            <a:off x="4262004" y="494582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3B9C23F4-78F8-40CA-99DB-742FB60BFCA5}"/>
                  </a:ext>
                </a:extLst>
              </p:cNvPr>
              <p:cNvSpPr/>
              <p:nvPr/>
            </p:nvSpPr>
            <p:spPr>
              <a:xfrm>
                <a:off x="6394720" y="5006878"/>
                <a:ext cx="1377682" cy="1154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/>
                  <a:t>　</a:t>
                </a: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3B9C23F4-78F8-40CA-99DB-742FB60BF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720" y="5006878"/>
                <a:ext cx="1377682" cy="11540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44AD2EB-1112-E242-7A74-C6DA5B74FCE0}"/>
              </a:ext>
            </a:extLst>
          </p:cNvPr>
          <p:cNvSpPr/>
          <p:nvPr/>
        </p:nvSpPr>
        <p:spPr>
          <a:xfrm>
            <a:off x="7922426" y="1003687"/>
            <a:ext cx="3416320" cy="1754326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ea typeface="UD デジタル 教科書体 NP-B" panose="02020700000000000000" pitchFamily="18" charset="-128"/>
              </a:rPr>
              <a:t>分数の計算では</a:t>
            </a:r>
            <a:endParaRPr lang="en-US" altLang="ja-JP" sz="3600" dirty="0">
              <a:solidFill>
                <a:schemeClr val="tx1"/>
              </a:solidFill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ea typeface="UD デジタル 教科書体 NP-B" panose="02020700000000000000" pitchFamily="18" charset="-128"/>
              </a:rPr>
              <a:t>早めに約分を</a:t>
            </a:r>
            <a:endParaRPr lang="en-US" altLang="ja-JP" sz="3600" dirty="0">
              <a:solidFill>
                <a:schemeClr val="tx1"/>
              </a:solidFill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ea typeface="UD デジタル 教科書体 NP-B" panose="02020700000000000000" pitchFamily="18" charset="-128"/>
              </a:rPr>
              <a:t>しましょう</a:t>
            </a:r>
            <a:endParaRPr lang="en-US" altLang="ja-JP" sz="3600" dirty="0">
              <a:solidFill>
                <a:schemeClr val="tx1"/>
              </a:solidFill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69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5" grpId="0"/>
      <p:bldP spid="29" grpId="0"/>
      <p:bldP spid="30" grpId="0"/>
      <p:bldP spid="33" grpId="0"/>
      <p:bldP spid="34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7879978" y="3249038"/>
            <a:ext cx="2035256" cy="10995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844722" y="3249038"/>
            <a:ext cx="2035256" cy="10995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788996" y="3249038"/>
            <a:ext cx="2055726" cy="10995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774210" y="3249038"/>
            <a:ext cx="2035256" cy="10995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774210" y="3249038"/>
            <a:ext cx="1017628" cy="10995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659394" y="4431732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553626" y="4431731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38200" y="1960982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A5D2A09-DABC-4AE3-A0E8-CA8B35E0C28C}"/>
              </a:ext>
            </a:extLst>
          </p:cNvPr>
          <p:cNvSpPr/>
          <p:nvPr/>
        </p:nvSpPr>
        <p:spPr>
          <a:xfrm>
            <a:off x="2791838" y="3249038"/>
            <a:ext cx="1017628" cy="10995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BA09F10-814E-4E5E-9E9D-7F81A65D7321}"/>
              </a:ext>
            </a:extLst>
          </p:cNvPr>
          <p:cNvSpPr/>
          <p:nvPr/>
        </p:nvSpPr>
        <p:spPr>
          <a:xfrm>
            <a:off x="3809466" y="3249038"/>
            <a:ext cx="1017628" cy="10995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510ED9E-A376-4205-AB0D-9114E37144E8}"/>
              </a:ext>
            </a:extLst>
          </p:cNvPr>
          <p:cNvSpPr/>
          <p:nvPr/>
        </p:nvSpPr>
        <p:spPr>
          <a:xfrm>
            <a:off x="4827094" y="3249038"/>
            <a:ext cx="1017628" cy="10995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C3096DC-5FC4-4FE6-9283-3A96C1971B88}"/>
              </a:ext>
            </a:extLst>
          </p:cNvPr>
          <p:cNvSpPr/>
          <p:nvPr/>
        </p:nvSpPr>
        <p:spPr>
          <a:xfrm>
            <a:off x="5844722" y="3249038"/>
            <a:ext cx="1017628" cy="10995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68046E5-E42A-4439-B06F-CB450FAE6341}"/>
              </a:ext>
            </a:extLst>
          </p:cNvPr>
          <p:cNvSpPr/>
          <p:nvPr/>
        </p:nvSpPr>
        <p:spPr>
          <a:xfrm>
            <a:off x="6862350" y="3249038"/>
            <a:ext cx="1017628" cy="10995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6F324F1-AEF8-4424-A186-93B0CCC4B9B5}"/>
              </a:ext>
            </a:extLst>
          </p:cNvPr>
          <p:cNvSpPr/>
          <p:nvPr/>
        </p:nvSpPr>
        <p:spPr>
          <a:xfrm>
            <a:off x="7879978" y="3249038"/>
            <a:ext cx="1017628" cy="10995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D394D7C-F3C9-486D-9406-F98670FF6455}"/>
              </a:ext>
            </a:extLst>
          </p:cNvPr>
          <p:cNvSpPr/>
          <p:nvPr/>
        </p:nvSpPr>
        <p:spPr>
          <a:xfrm>
            <a:off x="8897606" y="3249038"/>
            <a:ext cx="1017628" cy="10995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8C6B6C3-052B-40FA-89FE-FA81FB986266}"/>
              </a:ext>
            </a:extLst>
          </p:cNvPr>
          <p:cNvSpPr txBox="1"/>
          <p:nvPr/>
        </p:nvSpPr>
        <p:spPr>
          <a:xfrm>
            <a:off x="5487998" y="1960982"/>
            <a:ext cx="5331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つある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19C2A1-53D5-4032-ABCF-DF34E2224616}"/>
              </a:ext>
            </a:extLst>
          </p:cNvPr>
          <p:cNvSpPr txBox="1"/>
          <p:nvPr/>
        </p:nvSpPr>
        <p:spPr>
          <a:xfrm>
            <a:off x="1315277" y="508697"/>
            <a:ext cx="90588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復習１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とは、どんな意味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757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9" grpId="0" animBg="1"/>
      <p:bldP spid="16" grpId="0" animBg="1"/>
      <p:bldP spid="3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605624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en-US" altLang="ja-JP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171056-5805-4CFA-86EA-9CE170822935}"/>
              </a:ext>
            </a:extLst>
          </p:cNvPr>
          <p:cNvSpPr txBox="1"/>
          <p:nvPr/>
        </p:nvSpPr>
        <p:spPr>
          <a:xfrm>
            <a:off x="1865590" y="3841815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整数の内容から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分数を比較して考えよう</a:t>
            </a:r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44EF4FE7-6372-50DC-2918-91AF49FA17F5}"/>
                  </a:ext>
                </a:extLst>
              </p14:cNvPr>
              <p14:cNvContentPartPr/>
              <p14:nvPr/>
            </p14:nvContentPartPr>
            <p14:xfrm>
              <a:off x="2361670" y="1214350"/>
              <a:ext cx="7329600" cy="223236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44EF4FE7-6372-50DC-2918-91AF49FA1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030" y="1106350"/>
                <a:ext cx="7437240" cy="24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1194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1822847" y="3620722"/>
            <a:ext cx="2776451" cy="107892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59489" y="380623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35940" y="380623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412391" y="380623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875157" y="4779362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240501" y="4779362"/>
                <a:ext cx="712053" cy="1048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01" y="4779362"/>
                <a:ext cx="712053" cy="1048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853000" y="1980781"/>
                <a:ext cx="2370649" cy="1256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0" y="1980781"/>
                <a:ext cx="2370649" cy="1256498"/>
              </a:xfrm>
              <a:prstGeom prst="rect">
                <a:avLst/>
              </a:prstGeom>
              <a:blipFill>
                <a:blip r:embed="rId5"/>
                <a:stretch>
                  <a:fillRect l="-10540" b="-9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7016953" y="4699643"/>
                <a:ext cx="712053" cy="1051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953" y="4699643"/>
                <a:ext cx="712053" cy="1051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E1EF362-FF50-4922-B38C-590A9235F254}"/>
              </a:ext>
            </a:extLst>
          </p:cNvPr>
          <p:cNvSpPr/>
          <p:nvPr/>
        </p:nvSpPr>
        <p:spPr>
          <a:xfrm>
            <a:off x="4596529" y="3620722"/>
            <a:ext cx="2776451" cy="107892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3643605-3352-4364-AC08-97DE2878B409}"/>
              </a:ext>
            </a:extLst>
          </p:cNvPr>
          <p:cNvSpPr/>
          <p:nvPr/>
        </p:nvSpPr>
        <p:spPr>
          <a:xfrm>
            <a:off x="7372980" y="3620722"/>
            <a:ext cx="2776451" cy="107892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FF7BCB2-BF52-4D88-9BAC-24C6F4F7B7D5}"/>
              </a:ext>
            </a:extLst>
          </p:cNvPr>
          <p:cNvSpPr txBox="1"/>
          <p:nvPr/>
        </p:nvSpPr>
        <p:spPr>
          <a:xfrm>
            <a:off x="3028998" y="2291589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17060BA-16A9-4528-890E-53EC3EEA2C87}"/>
                  </a:ext>
                </a:extLst>
              </p:cNvPr>
              <p:cNvSpPr txBox="1"/>
              <p:nvPr/>
            </p:nvSpPr>
            <p:spPr>
              <a:xfrm>
                <a:off x="6219844" y="1994119"/>
                <a:ext cx="5497018" cy="1256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4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kumimoji="1" lang="ja-JP" altLang="en-US" sz="44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の中に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kumimoji="1" lang="en-US" altLang="ja-JP" sz="44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</a:t>
                </a:r>
                <a:r>
                  <a:rPr kumimoji="1" lang="ja-JP" altLang="en-US" sz="44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つある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17060BA-16A9-4528-890E-53EC3EEA2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44" y="1994119"/>
                <a:ext cx="5497018" cy="1256498"/>
              </a:xfrm>
              <a:prstGeom prst="rect">
                <a:avLst/>
              </a:prstGeom>
              <a:blipFill>
                <a:blip r:embed="rId7"/>
                <a:stretch>
                  <a:fillRect l="-4435" r="-3880" b="-9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55BF1B5-DB39-4C6E-98D7-4BC6E44FCD2D}"/>
                  </a:ext>
                </a:extLst>
              </p:cNvPr>
              <p:cNvSpPr txBox="1"/>
              <p:nvPr/>
            </p:nvSpPr>
            <p:spPr>
              <a:xfrm>
                <a:off x="1315277" y="508697"/>
                <a:ext cx="9533379" cy="136236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800" dirty="0">
                    <a:solidFill>
                      <a:schemeClr val="accent6">
                        <a:lumMod val="75000"/>
                      </a:schemeClr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復習２</a:t>
                </a:r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kumimoji="1" lang="en-US" altLang="ja-JP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1÷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ja-JP" altLang="en-US" sz="48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とは、</m:t>
                    </m:r>
                  </m:oMath>
                </a14:m>
                <a:r>
                  <a:rPr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どんな意味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55BF1B5-DB39-4C6E-98D7-4BC6E44F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77" y="508697"/>
                <a:ext cx="9533379" cy="1362361"/>
              </a:xfrm>
              <a:prstGeom prst="rect">
                <a:avLst/>
              </a:prstGeom>
              <a:blipFill>
                <a:blip r:embed="rId8"/>
                <a:stretch>
                  <a:fillRect l="-2874" r="-1852" b="-929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0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5" grpId="0"/>
      <p:bldP spid="36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303124" y="354509"/>
                <a:ext cx="9585751" cy="1325563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kumimoji="1" lang="ja-JP" altLang="en-US" sz="4800" dirty="0">
                    <a:solidFill>
                      <a:schemeClr val="accent6">
                        <a:lumMod val="75000"/>
                      </a:schemeClr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復習３</a:t>
                </a:r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２</a:t>
                </a:r>
                <a:r>
                  <a:rPr kumimoji="1" lang="en-US" altLang="ja-JP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ja-JP" altLang="en-US" sz="48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とは、どんな意味</m:t>
                    </m:r>
                  </m:oMath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03124" y="354509"/>
                <a:ext cx="9585751" cy="1325563"/>
              </a:xfrm>
              <a:blipFill>
                <a:blip r:embed="rId3"/>
                <a:stretch>
                  <a:fillRect l="-2859" b="-772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/>
          <p:cNvSpPr/>
          <p:nvPr/>
        </p:nvSpPr>
        <p:spPr>
          <a:xfrm>
            <a:off x="1127037" y="3870790"/>
            <a:ext cx="1454717" cy="685800"/>
          </a:xfrm>
          <a:prstGeom prst="rect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505582" y="387332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954053" y="387967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02524" y="387079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235348" y="4621143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225727" y="4607511"/>
                <a:ext cx="712053" cy="1048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727" y="4607511"/>
                <a:ext cx="712053" cy="1048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/>
          <p:cNvSpPr txBox="1"/>
          <p:nvPr/>
        </p:nvSpPr>
        <p:spPr>
          <a:xfrm>
            <a:off x="9596376" y="465011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66610" y="38996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315081" y="39132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763552" y="389177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838200" y="1991479"/>
                <a:ext cx="2535759" cy="1256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91479"/>
                <a:ext cx="2535759" cy="1256498"/>
              </a:xfrm>
              <a:prstGeom prst="rect">
                <a:avLst/>
              </a:prstGeom>
              <a:blipFill>
                <a:blip r:embed="rId5"/>
                <a:stretch>
                  <a:fillRect l="-9880" b="-9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3260853" y="2286446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＝６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B9361A-8FD3-4376-AAB8-5A89F535B299}"/>
              </a:ext>
            </a:extLst>
          </p:cNvPr>
          <p:cNvSpPr/>
          <p:nvPr/>
        </p:nvSpPr>
        <p:spPr>
          <a:xfrm>
            <a:off x="2581754" y="3870790"/>
            <a:ext cx="1454717" cy="685800"/>
          </a:xfrm>
          <a:prstGeom prst="rect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E07A2A8-869F-4FD6-AF43-2ED353F593D7}"/>
              </a:ext>
            </a:extLst>
          </p:cNvPr>
          <p:cNvSpPr/>
          <p:nvPr/>
        </p:nvSpPr>
        <p:spPr>
          <a:xfrm>
            <a:off x="4036471" y="3870790"/>
            <a:ext cx="1454717" cy="685800"/>
          </a:xfrm>
          <a:prstGeom prst="rect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F50F83D-078F-4AF8-8199-1CF53326FE3E}"/>
              </a:ext>
            </a:extLst>
          </p:cNvPr>
          <p:cNvSpPr/>
          <p:nvPr/>
        </p:nvSpPr>
        <p:spPr>
          <a:xfrm>
            <a:off x="5494311" y="3870790"/>
            <a:ext cx="1454717" cy="685800"/>
          </a:xfrm>
          <a:prstGeom prst="rect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3361235-A592-4643-883A-7494E88A8A43}"/>
              </a:ext>
            </a:extLst>
          </p:cNvPr>
          <p:cNvSpPr/>
          <p:nvPr/>
        </p:nvSpPr>
        <p:spPr>
          <a:xfrm>
            <a:off x="6945905" y="3870790"/>
            <a:ext cx="1454717" cy="685800"/>
          </a:xfrm>
          <a:prstGeom prst="rect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A190BCF-3751-46E3-8036-5EFB17436A9E}"/>
              </a:ext>
            </a:extLst>
          </p:cNvPr>
          <p:cNvSpPr/>
          <p:nvPr/>
        </p:nvSpPr>
        <p:spPr>
          <a:xfrm>
            <a:off x="8397499" y="3870790"/>
            <a:ext cx="1454717" cy="685800"/>
          </a:xfrm>
          <a:prstGeom prst="rect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2A642FCC-D652-4F8E-BE5A-841BFB8B6ACF}"/>
                  </a:ext>
                </a:extLst>
              </p:cNvPr>
              <p:cNvSpPr/>
              <p:nvPr/>
            </p:nvSpPr>
            <p:spPr>
              <a:xfrm>
                <a:off x="3629757" y="4607511"/>
                <a:ext cx="712053" cy="1048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2A642FCC-D652-4F8E-BE5A-841BFB8B6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57" y="4607511"/>
                <a:ext cx="712053" cy="10485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0506CB2-8E58-479C-83F6-94A935BEE74A}"/>
                  </a:ext>
                </a:extLst>
              </p:cNvPr>
              <p:cNvSpPr txBox="1"/>
              <p:nvPr/>
            </p:nvSpPr>
            <p:spPr>
              <a:xfrm>
                <a:off x="6293793" y="1939281"/>
                <a:ext cx="5662127" cy="1256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4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kumimoji="1" lang="ja-JP" altLang="en-US" sz="44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の中に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kumimoji="1" lang="en-US" altLang="ja-JP" sz="44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</a:t>
                </a:r>
                <a:r>
                  <a:rPr kumimoji="1" lang="ja-JP" altLang="en-US" sz="44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つある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0506CB2-8E58-479C-83F6-94A935BEE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793" y="1939281"/>
                <a:ext cx="5662127" cy="1256498"/>
              </a:xfrm>
              <a:prstGeom prst="rect">
                <a:avLst/>
              </a:prstGeom>
              <a:blipFill>
                <a:blip r:embed="rId7"/>
                <a:stretch>
                  <a:fillRect l="-4306" r="-861" b="-9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0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5" grpId="0"/>
      <p:bldP spid="43" grpId="0"/>
      <p:bldP spid="44" grpId="0"/>
      <p:bldP spid="45" grpId="0"/>
      <p:bldP spid="20" grpId="0"/>
      <p:bldP spid="34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/>
          <p:cNvSpPr/>
          <p:nvPr/>
        </p:nvSpPr>
        <p:spPr>
          <a:xfrm>
            <a:off x="5407282" y="2150154"/>
            <a:ext cx="2223730" cy="685800"/>
          </a:xfrm>
          <a:prstGeom prst="rect">
            <a:avLst/>
          </a:prstGeom>
          <a:solidFill>
            <a:srgbClr val="FF99CC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7" name="正方形/長方形 56"/>
          <p:cNvSpPr/>
          <p:nvPr/>
        </p:nvSpPr>
        <p:spPr>
          <a:xfrm>
            <a:off x="3183553" y="2150154"/>
            <a:ext cx="222373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2" name="正方形/長方形 41"/>
          <p:cNvSpPr/>
          <p:nvPr/>
        </p:nvSpPr>
        <p:spPr>
          <a:xfrm>
            <a:off x="959823" y="2150154"/>
            <a:ext cx="2223730" cy="685800"/>
          </a:xfrm>
          <a:prstGeom prst="rect">
            <a:avLst/>
          </a:prstGeom>
          <a:solidFill>
            <a:srgbClr val="FFFF66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315550" y="414960"/>
                <a:ext cx="8577476" cy="12600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400" dirty="0">
                    <a:solidFill>
                      <a:schemeClr val="accent6">
                        <a:lumMod val="75000"/>
                      </a:schemeClr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復習４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とは、どんな意味</m:t>
                    </m:r>
                  </m:oMath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50" y="414960"/>
                <a:ext cx="8577476" cy="1260025"/>
              </a:xfrm>
              <a:prstGeom prst="rect">
                <a:avLst/>
              </a:prstGeom>
              <a:blipFill>
                <a:blip r:embed="rId2"/>
                <a:stretch>
                  <a:fillRect l="-2839" b="-86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/>
          <p:cNvSpPr txBox="1"/>
          <p:nvPr/>
        </p:nvSpPr>
        <p:spPr>
          <a:xfrm>
            <a:off x="4039578" y="293057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1767367" y="2871471"/>
                <a:ext cx="580608" cy="809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367" y="2871471"/>
                <a:ext cx="580608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/>
          <p:cNvSpPr txBox="1"/>
          <p:nvPr/>
        </p:nvSpPr>
        <p:spPr>
          <a:xfrm>
            <a:off x="7375173" y="293057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730340" y="5161048"/>
                <a:ext cx="6724918" cy="1047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が</m:t>
                    </m:r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２つなので、６の中に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40" y="5161048"/>
                <a:ext cx="6724918" cy="1047851"/>
              </a:xfrm>
              <a:prstGeom prst="rect">
                <a:avLst/>
              </a:prstGeom>
              <a:blipFill>
                <a:blip r:embed="rId4"/>
                <a:stretch>
                  <a:fillRect r="-181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/>
              <p:cNvSpPr/>
              <p:nvPr/>
            </p:nvSpPr>
            <p:spPr>
              <a:xfrm>
                <a:off x="2883775" y="2871471"/>
                <a:ext cx="580607" cy="81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5" name="正方形/長方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775" y="2871471"/>
                <a:ext cx="580607" cy="816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730341" y="3644514"/>
                <a:ext cx="3196048" cy="116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は２の中に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41" y="3644514"/>
                <a:ext cx="3196048" cy="11680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8742875" y="2447882"/>
                <a:ext cx="1569660" cy="1047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875" y="2447882"/>
                <a:ext cx="1569660" cy="1047851"/>
              </a:xfrm>
              <a:prstGeom prst="rect">
                <a:avLst/>
              </a:prstGeom>
              <a:blipFill>
                <a:blip r:embed="rId7"/>
                <a:stretch>
                  <a:fillRect l="-11628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63DF93-C0FB-40F5-B2C5-130A9E02123E}"/>
                  </a:ext>
                </a:extLst>
              </p:cNvPr>
              <p:cNvSpPr txBox="1"/>
              <p:nvPr/>
            </p:nvSpPr>
            <p:spPr>
              <a:xfrm>
                <a:off x="8265612" y="3659949"/>
                <a:ext cx="2031325" cy="104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63DF93-C0FB-40F5-B2C5-130A9E021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612" y="3659949"/>
                <a:ext cx="2031325" cy="1046953"/>
              </a:xfrm>
              <a:prstGeom prst="rect">
                <a:avLst/>
              </a:prstGeom>
              <a:blipFill>
                <a:blip r:embed="rId8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5D39498-C38C-4CAB-98E5-0C87C898F4E9}"/>
              </a:ext>
            </a:extLst>
          </p:cNvPr>
          <p:cNvSpPr txBox="1"/>
          <p:nvPr/>
        </p:nvSpPr>
        <p:spPr>
          <a:xfrm>
            <a:off x="10296937" y="390535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＝３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C55E809-98A6-4B7B-A9FF-83C0B5C78C2F}"/>
              </a:ext>
            </a:extLst>
          </p:cNvPr>
          <p:cNvSpPr/>
          <p:nvPr/>
        </p:nvSpPr>
        <p:spPr>
          <a:xfrm>
            <a:off x="959823" y="2167676"/>
            <a:ext cx="6671189" cy="685800"/>
          </a:xfrm>
          <a:prstGeom prst="rect">
            <a:avLst/>
          </a:prstGeom>
          <a:noFill/>
          <a:ln w="571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454A5B85-C96D-4F82-8AE5-E9EBEBE1B2CA}"/>
              </a:ext>
            </a:extLst>
          </p:cNvPr>
          <p:cNvCxnSpPr>
            <a:cxnSpLocks/>
          </p:cNvCxnSpPr>
          <p:nvPr/>
        </p:nvCxnSpPr>
        <p:spPr>
          <a:xfrm>
            <a:off x="2071688" y="2176576"/>
            <a:ext cx="0" cy="65937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A930440-03E0-461E-A32D-2B6A944524F9}"/>
              </a:ext>
            </a:extLst>
          </p:cNvPr>
          <p:cNvCxnSpPr>
            <a:cxnSpLocks/>
          </p:cNvCxnSpPr>
          <p:nvPr/>
        </p:nvCxnSpPr>
        <p:spPr>
          <a:xfrm>
            <a:off x="3173522" y="2194098"/>
            <a:ext cx="0" cy="65937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FCD8FC9-D9AC-4345-8647-3FB0830D3260}"/>
              </a:ext>
            </a:extLst>
          </p:cNvPr>
          <p:cNvCxnSpPr>
            <a:cxnSpLocks/>
          </p:cNvCxnSpPr>
          <p:nvPr/>
        </p:nvCxnSpPr>
        <p:spPr>
          <a:xfrm>
            <a:off x="4295418" y="2167676"/>
            <a:ext cx="0" cy="65937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1109855-032E-41F8-B9F5-D64838E55E22}"/>
              </a:ext>
            </a:extLst>
          </p:cNvPr>
          <p:cNvCxnSpPr>
            <a:cxnSpLocks/>
          </p:cNvCxnSpPr>
          <p:nvPr/>
        </p:nvCxnSpPr>
        <p:spPr>
          <a:xfrm>
            <a:off x="5407282" y="2194098"/>
            <a:ext cx="0" cy="65937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213F5E5-0527-4589-AEAF-373A7D8EE76E}"/>
              </a:ext>
            </a:extLst>
          </p:cNvPr>
          <p:cNvCxnSpPr>
            <a:cxnSpLocks/>
          </p:cNvCxnSpPr>
          <p:nvPr/>
        </p:nvCxnSpPr>
        <p:spPr>
          <a:xfrm>
            <a:off x="6519148" y="2163364"/>
            <a:ext cx="0" cy="65937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38095DD-1C96-47D5-8EF6-4294BE19ED53}"/>
              </a:ext>
            </a:extLst>
          </p:cNvPr>
          <p:cNvSpPr txBox="1"/>
          <p:nvPr/>
        </p:nvSpPr>
        <p:spPr>
          <a:xfrm>
            <a:off x="9683497" y="422852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6C9C643-0468-497B-8859-2BE451D287C6}"/>
              </a:ext>
            </a:extLst>
          </p:cNvPr>
          <p:cNvSpPr txBox="1"/>
          <p:nvPr/>
        </p:nvSpPr>
        <p:spPr>
          <a:xfrm>
            <a:off x="7375173" y="5421282"/>
            <a:ext cx="374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Cambria Math" panose="02040503050406030204" pitchFamily="18" charset="0"/>
                <a:ea typeface="UD デジタル 教科書体 NP-B" panose="02020700000000000000" pitchFamily="18" charset="-128"/>
              </a:rPr>
              <a:t>６</a:t>
            </a:r>
            <a:r>
              <a:rPr lang="en-US" altLang="ja-JP" sz="3600" dirty="0">
                <a:solidFill>
                  <a:srgbClr val="0000FF"/>
                </a:solidFill>
                <a:latin typeface="Cambria Math" panose="02040503050406030204" pitchFamily="18" charset="0"/>
                <a:ea typeface="UD デジタル 教科書体 NP-B" panose="02020700000000000000" pitchFamily="18" charset="-128"/>
              </a:rPr>
              <a:t>÷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＝３個ある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895B574-3C8A-4D47-A236-DB33B294B529}"/>
              </a:ext>
            </a:extLst>
          </p:cNvPr>
          <p:cNvSpPr/>
          <p:nvPr/>
        </p:nvSpPr>
        <p:spPr>
          <a:xfrm>
            <a:off x="8265612" y="2150154"/>
            <a:ext cx="3254828" cy="299109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CE0F143-D752-6EF4-2D15-307CCE244100}"/>
                  </a:ext>
                </a:extLst>
              </p:cNvPr>
              <p:cNvSpPr txBox="1"/>
              <p:nvPr/>
            </p:nvSpPr>
            <p:spPr>
              <a:xfrm>
                <a:off x="3647919" y="3985957"/>
                <a:ext cx="3983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  <m:r>
                        <m:rPr>
                          <m:nor/>
                        </m:rPr>
                        <a:rPr lang="en-US" altLang="ja-JP" sz="3600" dirty="0" smtClean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r>
                        <a:rPr lang="ja-JP" altLang="en-US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  <m:r>
                        <a:rPr lang="ja-JP" altLang="en-US" sz="36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６個ある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CE0F143-D752-6EF4-2D15-307CCE244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919" y="3985957"/>
                <a:ext cx="398309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4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  <p:bldP spid="42" grpId="0" animBg="1"/>
      <p:bldP spid="51" grpId="0"/>
      <p:bldP spid="19" grpId="0"/>
      <p:bldP spid="20" grpId="0"/>
      <p:bldP spid="29" grpId="0"/>
      <p:bldP spid="37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605624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en-US" altLang="ja-JP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171056-5805-4CFA-86EA-9CE170822935}"/>
              </a:ext>
            </a:extLst>
          </p:cNvPr>
          <p:cNvSpPr txBox="1"/>
          <p:nvPr/>
        </p:nvSpPr>
        <p:spPr>
          <a:xfrm>
            <a:off x="771465" y="3757549"/>
            <a:ext cx="10649069" cy="220733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①通分してから考えると答えが分かる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②整数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と同じ考えで計算できる</a:t>
            </a:r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F98911FE-AE18-B0CC-18FB-98C75B297738}"/>
                  </a:ext>
                </a:extLst>
              </p14:cNvPr>
              <p14:cNvContentPartPr/>
              <p14:nvPr/>
            </p14:nvContentPartPr>
            <p14:xfrm>
              <a:off x="2396230" y="1024630"/>
              <a:ext cx="7587000" cy="252180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F98911FE-AE18-B0CC-18FB-98C75B2977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2590" y="916990"/>
                <a:ext cx="7694640" cy="27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561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</a:p>
        </p:txBody>
      </p:sp>
      <p:sp>
        <p:nvSpPr>
          <p:cNvPr id="4" name="楕円 3"/>
          <p:cNvSpPr/>
          <p:nvPr/>
        </p:nvSpPr>
        <p:spPr>
          <a:xfrm>
            <a:off x="1854813" y="2775522"/>
            <a:ext cx="3453828" cy="345382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838200" y="1449959"/>
                <a:ext cx="5912709" cy="115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とは、どんな意味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9959"/>
                <a:ext cx="5912709" cy="1150764"/>
              </a:xfrm>
              <a:prstGeom prst="rect">
                <a:avLst/>
              </a:prstGeom>
              <a:blipFill>
                <a:blip r:embed="rId2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 13"/>
          <p:cNvSpPr/>
          <p:nvPr/>
        </p:nvSpPr>
        <p:spPr>
          <a:xfrm rot="16200000">
            <a:off x="1854813" y="2786062"/>
            <a:ext cx="3443288" cy="3443288"/>
          </a:xfrm>
          <a:prstGeom prst="pi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>
            <a:stCxn id="4" idx="0"/>
            <a:endCxn id="4" idx="4"/>
          </p:cNvCxnSpPr>
          <p:nvPr/>
        </p:nvCxnSpPr>
        <p:spPr>
          <a:xfrm>
            <a:off x="3581727" y="2775522"/>
            <a:ext cx="0" cy="34538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4" idx="2"/>
            <a:endCxn id="4" idx="6"/>
          </p:cNvCxnSpPr>
          <p:nvPr/>
        </p:nvCxnSpPr>
        <p:spPr>
          <a:xfrm>
            <a:off x="1854813" y="4502436"/>
            <a:ext cx="34538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5936391" y="2842014"/>
                <a:ext cx="2236510" cy="115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91" y="2842014"/>
                <a:ext cx="2236510" cy="1155829"/>
              </a:xfrm>
              <a:prstGeom prst="rect">
                <a:avLst/>
              </a:prstGeom>
              <a:blipFill>
                <a:blip r:embed="rId4"/>
                <a:stretch>
                  <a:fillRect r="-8174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正方形/長方形 46"/>
          <p:cNvSpPr/>
          <p:nvPr/>
        </p:nvSpPr>
        <p:spPr>
          <a:xfrm>
            <a:off x="8103024" y="314135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4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53708" y="35312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953709" y="49041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567746" y="49041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4D76AE-DEF1-1A37-94DD-DD800CA503F5}"/>
              </a:ext>
            </a:extLst>
          </p:cNvPr>
          <p:cNvSpPr txBox="1"/>
          <p:nvPr/>
        </p:nvSpPr>
        <p:spPr>
          <a:xfrm>
            <a:off x="5933199" y="4611796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同じ分母だと分かりやすい</a:t>
            </a:r>
          </a:p>
        </p:txBody>
      </p:sp>
    </p:spTree>
    <p:extLst>
      <p:ext uri="{BB962C8B-B14F-4D97-AF65-F5344CB8AC3E}">
        <p14:creationId xmlns:p14="http://schemas.microsoft.com/office/powerpoint/2010/main" val="165680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1" grpId="0"/>
      <p:bldP spid="5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</a:p>
        </p:txBody>
      </p:sp>
      <p:sp>
        <p:nvSpPr>
          <p:cNvPr id="4" name="楕円 3"/>
          <p:cNvSpPr/>
          <p:nvPr/>
        </p:nvSpPr>
        <p:spPr>
          <a:xfrm>
            <a:off x="1854813" y="2775522"/>
            <a:ext cx="3453828" cy="345382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838200" y="1449959"/>
                <a:ext cx="5912709" cy="115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とは、どんな意味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9959"/>
                <a:ext cx="5912709" cy="1155829"/>
              </a:xfrm>
              <a:prstGeom prst="rect">
                <a:avLst/>
              </a:prstGeom>
              <a:blipFill>
                <a:blip r:embed="rId2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 13"/>
          <p:cNvSpPr/>
          <p:nvPr/>
        </p:nvSpPr>
        <p:spPr>
          <a:xfrm rot="16200000">
            <a:off x="1854813" y="2786062"/>
            <a:ext cx="3443288" cy="3443288"/>
          </a:xfrm>
          <a:prstGeom prst="pi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>
            <a:stCxn id="4" idx="0"/>
            <a:endCxn id="4" idx="4"/>
          </p:cNvCxnSpPr>
          <p:nvPr/>
        </p:nvCxnSpPr>
        <p:spPr>
          <a:xfrm>
            <a:off x="3581727" y="2775522"/>
            <a:ext cx="0" cy="34538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4" idx="2"/>
            <a:endCxn id="4" idx="6"/>
          </p:cNvCxnSpPr>
          <p:nvPr/>
        </p:nvCxnSpPr>
        <p:spPr>
          <a:xfrm>
            <a:off x="1854813" y="4502436"/>
            <a:ext cx="34538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1854813" y="2775522"/>
            <a:ext cx="3453828" cy="345382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854813" y="2775522"/>
            <a:ext cx="3453828" cy="345382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5936391" y="3184498"/>
                <a:ext cx="2031325" cy="1049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91" y="3184498"/>
                <a:ext cx="2031325" cy="1049454"/>
              </a:xfrm>
              <a:prstGeom prst="rect">
                <a:avLst/>
              </a:prstGeom>
              <a:blipFill>
                <a:blip r:embed="rId4"/>
                <a:stretch>
                  <a:fillRect r="-8108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正方形/長方形 46"/>
          <p:cNvSpPr/>
          <p:nvPr/>
        </p:nvSpPr>
        <p:spPr>
          <a:xfrm>
            <a:off x="9265973" y="346551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＝６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5936391" y="4974142"/>
                <a:ext cx="3416320" cy="1049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８</a:t>
                </a:r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91" y="4974142"/>
                <a:ext cx="3416320" cy="1049454"/>
              </a:xfrm>
              <a:prstGeom prst="rect">
                <a:avLst/>
              </a:prstGeom>
              <a:blipFill>
                <a:blip r:embed="rId5"/>
                <a:stretch>
                  <a:fillRect r="-4464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正方形/長方形 48"/>
          <p:cNvSpPr/>
          <p:nvPr/>
        </p:nvSpPr>
        <p:spPr>
          <a:xfrm>
            <a:off x="9302922" y="529540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＝６</a:t>
            </a:r>
            <a:endParaRPr lang="ja-JP" altLang="en-US" sz="36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699881" y="318494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287367" y="371368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397508" y="464131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680462" y="527893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825024" y="527893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157155" y="462294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863488" y="3165779"/>
                <a:ext cx="1569660" cy="1055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488" y="3165779"/>
                <a:ext cx="1569660" cy="1055738"/>
              </a:xfrm>
              <a:prstGeom prst="rect">
                <a:avLst/>
              </a:prstGeom>
              <a:blipFill>
                <a:blip r:embed="rId6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5600444" y="4345358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逆数のかけ算にして計算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5DC48CD-07E7-4519-B2F7-64E32B49F81D}"/>
              </a:ext>
            </a:extLst>
          </p:cNvPr>
          <p:cNvCxnSpPr>
            <a:cxnSpLocks/>
          </p:cNvCxnSpPr>
          <p:nvPr/>
        </p:nvCxnSpPr>
        <p:spPr>
          <a:xfrm>
            <a:off x="7891648" y="5598100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2133A3E-5133-48EB-91E4-2CC7E68D9699}"/>
              </a:ext>
            </a:extLst>
          </p:cNvPr>
          <p:cNvCxnSpPr>
            <a:cxnSpLocks/>
          </p:cNvCxnSpPr>
          <p:nvPr/>
        </p:nvCxnSpPr>
        <p:spPr>
          <a:xfrm>
            <a:off x="8811302" y="5318113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6C3FB20-ADA4-41A3-9403-DE9B6FAC5845}"/>
              </a:ext>
            </a:extLst>
          </p:cNvPr>
          <p:cNvSpPr/>
          <p:nvPr/>
        </p:nvSpPr>
        <p:spPr>
          <a:xfrm>
            <a:off x="8343513" y="5783028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8BA788C-AC27-4924-B4E0-148F71D87305}"/>
              </a:ext>
            </a:extLst>
          </p:cNvPr>
          <p:cNvSpPr/>
          <p:nvPr/>
        </p:nvSpPr>
        <p:spPr>
          <a:xfrm>
            <a:off x="8993604" y="498442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B69D029-9D9D-424B-9870-D02DF2A965F6}"/>
              </a:ext>
            </a:extLst>
          </p:cNvPr>
          <p:cNvSpPr txBox="1"/>
          <p:nvPr/>
        </p:nvSpPr>
        <p:spPr>
          <a:xfrm>
            <a:off x="5600444" y="254822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通分してわり算する</a:t>
            </a:r>
          </a:p>
        </p:txBody>
      </p:sp>
    </p:spTree>
    <p:extLst>
      <p:ext uri="{BB962C8B-B14F-4D97-AF65-F5344CB8AC3E}">
        <p14:creationId xmlns:p14="http://schemas.microsoft.com/office/powerpoint/2010/main" val="79298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20" grpId="0"/>
      <p:bldP spid="21" grpId="0"/>
      <p:bldP spid="27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</a:p>
        </p:txBody>
      </p:sp>
      <p:sp>
        <p:nvSpPr>
          <p:cNvPr id="4" name="楕円 3"/>
          <p:cNvSpPr/>
          <p:nvPr/>
        </p:nvSpPr>
        <p:spPr>
          <a:xfrm>
            <a:off x="1854813" y="2775522"/>
            <a:ext cx="3453828" cy="345382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838200" y="1449959"/>
                <a:ext cx="5912709" cy="115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とは、どんな意味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9959"/>
                <a:ext cx="5912709" cy="1150764"/>
              </a:xfrm>
              <a:prstGeom prst="rect">
                <a:avLst/>
              </a:prstGeom>
              <a:blipFill>
                <a:blip r:embed="rId2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 13"/>
          <p:cNvSpPr/>
          <p:nvPr/>
        </p:nvSpPr>
        <p:spPr>
          <a:xfrm rot="16200000">
            <a:off x="1854813" y="2786062"/>
            <a:ext cx="3443288" cy="3443288"/>
          </a:xfrm>
          <a:prstGeom prst="pi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>
            <a:stCxn id="4" idx="0"/>
            <a:endCxn id="4" idx="4"/>
          </p:cNvCxnSpPr>
          <p:nvPr/>
        </p:nvCxnSpPr>
        <p:spPr>
          <a:xfrm>
            <a:off x="3581727" y="2775522"/>
            <a:ext cx="0" cy="34538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4" idx="2"/>
            <a:endCxn id="4" idx="6"/>
          </p:cNvCxnSpPr>
          <p:nvPr/>
        </p:nvCxnSpPr>
        <p:spPr>
          <a:xfrm>
            <a:off x="1854813" y="4502436"/>
            <a:ext cx="34538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1854813" y="2775522"/>
            <a:ext cx="3453828" cy="345382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854813" y="2775522"/>
            <a:ext cx="3453828" cy="345382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4A05EF3-69FA-7EE5-AD13-45EE1162BB8A}"/>
                  </a:ext>
                </a:extLst>
              </p:cNvPr>
              <p:cNvSpPr txBox="1"/>
              <p:nvPr/>
            </p:nvSpPr>
            <p:spPr>
              <a:xfrm>
                <a:off x="5936391" y="3139726"/>
                <a:ext cx="2031325" cy="1049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4A05EF3-69FA-7EE5-AD13-45EE1162B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91" y="3139726"/>
                <a:ext cx="2031325" cy="1049454"/>
              </a:xfrm>
              <a:prstGeom prst="rect">
                <a:avLst/>
              </a:prstGeom>
              <a:blipFill>
                <a:blip r:embed="rId4"/>
                <a:stretch>
                  <a:fillRect r="-810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95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</a:p>
        </p:txBody>
      </p:sp>
      <p:sp>
        <p:nvSpPr>
          <p:cNvPr id="4" name="楕円 3"/>
          <p:cNvSpPr/>
          <p:nvPr/>
        </p:nvSpPr>
        <p:spPr>
          <a:xfrm>
            <a:off x="1854813" y="2775522"/>
            <a:ext cx="3453828" cy="345382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838200" y="1449959"/>
                <a:ext cx="5912709" cy="115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とは、どんな意味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9959"/>
                <a:ext cx="5912709" cy="1150764"/>
              </a:xfrm>
              <a:prstGeom prst="rect">
                <a:avLst/>
              </a:prstGeom>
              <a:blipFill>
                <a:blip r:embed="rId2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 13"/>
          <p:cNvSpPr/>
          <p:nvPr/>
        </p:nvSpPr>
        <p:spPr>
          <a:xfrm rot="16200000">
            <a:off x="1854813" y="2786062"/>
            <a:ext cx="3443288" cy="3443288"/>
          </a:xfrm>
          <a:prstGeom prst="pi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7840613" y="3093478"/>
                <a:ext cx="1569660" cy="1055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13" y="3093478"/>
                <a:ext cx="1569660" cy="1055738"/>
              </a:xfrm>
              <a:prstGeom prst="rect">
                <a:avLst/>
              </a:prstGeom>
              <a:blipFill>
                <a:blip r:embed="rId4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正方形/長方形 46"/>
          <p:cNvSpPr/>
          <p:nvPr/>
        </p:nvSpPr>
        <p:spPr>
          <a:xfrm>
            <a:off x="9361355" y="336870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</a:t>
            </a:r>
            <a:endParaRPr lang="ja-JP" altLang="en-US" sz="3600" dirty="0"/>
          </a:p>
        </p:txBody>
      </p:sp>
      <p:sp>
        <p:nvSpPr>
          <p:cNvPr id="15" name="円 14"/>
          <p:cNvSpPr/>
          <p:nvPr/>
        </p:nvSpPr>
        <p:spPr>
          <a:xfrm rot="16200000">
            <a:off x="1876180" y="2786062"/>
            <a:ext cx="3443288" cy="3443288"/>
          </a:xfrm>
          <a:prstGeom prst="pie">
            <a:avLst>
              <a:gd name="adj1" fmla="val 0"/>
              <a:gd name="adj2" fmla="val 8186939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 15"/>
          <p:cNvSpPr/>
          <p:nvPr/>
        </p:nvSpPr>
        <p:spPr>
          <a:xfrm rot="2603358">
            <a:off x="1854814" y="2780791"/>
            <a:ext cx="3443288" cy="3443288"/>
          </a:xfrm>
          <a:prstGeom prst="pie">
            <a:avLst>
              <a:gd name="adj1" fmla="val 0"/>
              <a:gd name="adj2" fmla="val 8186939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1854813" y="2775522"/>
            <a:ext cx="3453828" cy="345382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1854813" y="2775522"/>
            <a:ext cx="3453828" cy="345382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stCxn id="4" idx="0"/>
            <a:endCxn id="4" idx="4"/>
          </p:cNvCxnSpPr>
          <p:nvPr/>
        </p:nvCxnSpPr>
        <p:spPr>
          <a:xfrm>
            <a:off x="3581727" y="2775522"/>
            <a:ext cx="0" cy="34538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4" idx="2"/>
            <a:endCxn id="4" idx="6"/>
          </p:cNvCxnSpPr>
          <p:nvPr/>
        </p:nvCxnSpPr>
        <p:spPr>
          <a:xfrm>
            <a:off x="1854813" y="4502436"/>
            <a:ext cx="34538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936391" y="3139726"/>
                <a:ext cx="2031325" cy="1049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91" y="3139726"/>
                <a:ext cx="2031325" cy="1049454"/>
              </a:xfrm>
              <a:prstGeom prst="rect">
                <a:avLst/>
              </a:prstGeom>
              <a:blipFill>
                <a:blip r:embed="rId6"/>
                <a:stretch>
                  <a:fillRect r="-810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3895134" y="3394440"/>
            <a:ext cx="916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06623" y="4811895"/>
            <a:ext cx="916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137602-B758-41A3-B61D-7A8FBD325D07}"/>
              </a:ext>
            </a:extLst>
          </p:cNvPr>
          <p:cNvSpPr txBox="1"/>
          <p:nvPr/>
        </p:nvSpPr>
        <p:spPr>
          <a:xfrm>
            <a:off x="5600444" y="254822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通分してわり算する</a:t>
            </a:r>
          </a:p>
        </p:txBody>
      </p:sp>
    </p:spTree>
    <p:extLst>
      <p:ext uri="{BB962C8B-B14F-4D97-AF65-F5344CB8AC3E}">
        <p14:creationId xmlns:p14="http://schemas.microsoft.com/office/powerpoint/2010/main" val="328244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15" grpId="0" animBg="1"/>
      <p:bldP spid="16" grpId="0" animBg="1"/>
      <p:bldP spid="19" grpId="0"/>
      <p:bldP spid="20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AF3FD-1E92-8B03-4DE4-CD3BAB10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308B6-78B1-7A29-A5DE-14CA075A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3F13B90-3A97-DAD2-56E6-E58274A01D0A}"/>
              </a:ext>
            </a:extLst>
          </p:cNvPr>
          <p:cNvSpPr/>
          <p:nvPr/>
        </p:nvSpPr>
        <p:spPr>
          <a:xfrm>
            <a:off x="1854813" y="2775522"/>
            <a:ext cx="3453828" cy="345382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255C412-164E-2F8F-279E-D3E6E3829DF3}"/>
                  </a:ext>
                </a:extLst>
              </p:cNvPr>
              <p:cNvSpPr txBox="1"/>
              <p:nvPr/>
            </p:nvSpPr>
            <p:spPr>
              <a:xfrm>
                <a:off x="838200" y="1449959"/>
                <a:ext cx="5912709" cy="115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とは、どんな意味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255C412-164E-2F8F-279E-D3E6E3829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9959"/>
                <a:ext cx="5912709" cy="1150764"/>
              </a:xfrm>
              <a:prstGeom prst="rect">
                <a:avLst/>
              </a:prstGeom>
              <a:blipFill>
                <a:blip r:embed="rId2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 13">
            <a:extLst>
              <a:ext uri="{FF2B5EF4-FFF2-40B4-BE49-F238E27FC236}">
                <a16:creationId xmlns:a16="http://schemas.microsoft.com/office/drawing/2014/main" id="{CDF1FACA-3677-EEF4-0941-4657D7A5BFF6}"/>
              </a:ext>
            </a:extLst>
          </p:cNvPr>
          <p:cNvSpPr/>
          <p:nvPr/>
        </p:nvSpPr>
        <p:spPr>
          <a:xfrm rot="16200000">
            <a:off x="1854813" y="2786062"/>
            <a:ext cx="3443288" cy="3443288"/>
          </a:xfrm>
          <a:prstGeom prst="pi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BE54DC7-CE0C-4014-68A4-C0FDE108214D}"/>
                  </a:ext>
                </a:extLst>
              </p:cNvPr>
              <p:cNvSpPr txBox="1"/>
              <p:nvPr/>
            </p:nvSpPr>
            <p:spPr>
              <a:xfrm>
                <a:off x="7840613" y="3093478"/>
                <a:ext cx="1569660" cy="1055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BE54DC7-CE0C-4014-68A4-C0FDE1082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13" y="3093478"/>
                <a:ext cx="1569660" cy="1055738"/>
              </a:xfrm>
              <a:prstGeom prst="rect">
                <a:avLst/>
              </a:prstGeom>
              <a:blipFill>
                <a:blip r:embed="rId4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A915F24A-CD46-8ABB-70B6-EDE4B023C2FB}"/>
              </a:ext>
            </a:extLst>
          </p:cNvPr>
          <p:cNvSpPr/>
          <p:nvPr/>
        </p:nvSpPr>
        <p:spPr>
          <a:xfrm>
            <a:off x="9361355" y="336870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9F90E0D-C659-337C-2436-5DB8D1179F0E}"/>
                  </a:ext>
                </a:extLst>
              </p:cNvPr>
              <p:cNvSpPr txBox="1"/>
              <p:nvPr/>
            </p:nvSpPr>
            <p:spPr>
              <a:xfrm>
                <a:off x="5936391" y="4904184"/>
                <a:ext cx="3416320" cy="1049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9F90E0D-C659-337C-2436-5DB8D1179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91" y="4904184"/>
                <a:ext cx="3416320" cy="1049454"/>
              </a:xfrm>
              <a:prstGeom prst="rect">
                <a:avLst/>
              </a:prstGeom>
              <a:blipFill>
                <a:blip r:embed="rId5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 14">
            <a:extLst>
              <a:ext uri="{FF2B5EF4-FFF2-40B4-BE49-F238E27FC236}">
                <a16:creationId xmlns:a16="http://schemas.microsoft.com/office/drawing/2014/main" id="{3D143911-FC48-47FD-6747-F4EDDA83E778}"/>
              </a:ext>
            </a:extLst>
          </p:cNvPr>
          <p:cNvSpPr/>
          <p:nvPr/>
        </p:nvSpPr>
        <p:spPr>
          <a:xfrm rot="16200000">
            <a:off x="1876180" y="2786062"/>
            <a:ext cx="3443288" cy="3443288"/>
          </a:xfrm>
          <a:prstGeom prst="pie">
            <a:avLst>
              <a:gd name="adj1" fmla="val 0"/>
              <a:gd name="adj2" fmla="val 8186939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606DBB9-C6C3-705B-C3F3-EB2C895D10D3}"/>
              </a:ext>
            </a:extLst>
          </p:cNvPr>
          <p:cNvSpPr/>
          <p:nvPr/>
        </p:nvSpPr>
        <p:spPr>
          <a:xfrm>
            <a:off x="9441183" y="517250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</a:t>
            </a:r>
            <a:endParaRPr lang="ja-JP" altLang="en-US" sz="3600" dirty="0"/>
          </a:p>
        </p:txBody>
      </p:sp>
      <p:sp>
        <p:nvSpPr>
          <p:cNvPr id="16" name="円 15">
            <a:extLst>
              <a:ext uri="{FF2B5EF4-FFF2-40B4-BE49-F238E27FC236}">
                <a16:creationId xmlns:a16="http://schemas.microsoft.com/office/drawing/2014/main" id="{DFC87F5E-B650-3BFD-7DB8-ADA200C4F2D3}"/>
              </a:ext>
            </a:extLst>
          </p:cNvPr>
          <p:cNvSpPr/>
          <p:nvPr/>
        </p:nvSpPr>
        <p:spPr>
          <a:xfrm rot="2603358">
            <a:off x="1854814" y="2780791"/>
            <a:ext cx="3443288" cy="3443288"/>
          </a:xfrm>
          <a:prstGeom prst="pie">
            <a:avLst>
              <a:gd name="adj1" fmla="val 0"/>
              <a:gd name="adj2" fmla="val 8186939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EC175D2-A566-8993-15A5-2683EDB43D25}"/>
              </a:ext>
            </a:extLst>
          </p:cNvPr>
          <p:cNvCxnSpPr/>
          <p:nvPr/>
        </p:nvCxnSpPr>
        <p:spPr>
          <a:xfrm>
            <a:off x="1854813" y="2775522"/>
            <a:ext cx="3453828" cy="345382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B19C6F4-3A46-1B7A-4767-0F9C2B44D414}"/>
              </a:ext>
            </a:extLst>
          </p:cNvPr>
          <p:cNvCxnSpPr/>
          <p:nvPr/>
        </p:nvCxnSpPr>
        <p:spPr>
          <a:xfrm flipH="1">
            <a:off x="1854813" y="2775522"/>
            <a:ext cx="3453828" cy="345382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5EFAD56-8A90-F163-EFB3-2EA6B8F6B2F6}"/>
              </a:ext>
            </a:extLst>
          </p:cNvPr>
          <p:cNvCxnSpPr>
            <a:stCxn id="4" idx="0"/>
            <a:endCxn id="4" idx="4"/>
          </p:cNvCxnSpPr>
          <p:nvPr/>
        </p:nvCxnSpPr>
        <p:spPr>
          <a:xfrm>
            <a:off x="3581727" y="2775522"/>
            <a:ext cx="0" cy="34538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F4EA35-10C1-41EF-31B4-584421540961}"/>
              </a:ext>
            </a:extLst>
          </p:cNvPr>
          <p:cNvCxnSpPr>
            <a:stCxn id="4" idx="2"/>
            <a:endCxn id="4" idx="6"/>
          </p:cNvCxnSpPr>
          <p:nvPr/>
        </p:nvCxnSpPr>
        <p:spPr>
          <a:xfrm>
            <a:off x="1854813" y="4502436"/>
            <a:ext cx="34538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73E606A-C459-C4CE-1740-1BAB576BAAD4}"/>
                  </a:ext>
                </a:extLst>
              </p:cNvPr>
              <p:cNvSpPr txBox="1"/>
              <p:nvPr/>
            </p:nvSpPr>
            <p:spPr>
              <a:xfrm>
                <a:off x="5936391" y="3139726"/>
                <a:ext cx="2031325" cy="1049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73E606A-C459-C4CE-1740-1BAB576BA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91" y="3139726"/>
                <a:ext cx="2031325" cy="1049454"/>
              </a:xfrm>
              <a:prstGeom prst="rect">
                <a:avLst/>
              </a:prstGeom>
              <a:blipFill>
                <a:blip r:embed="rId6"/>
                <a:stretch>
                  <a:fillRect r="-810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48B48F5-E94E-6FDF-6A40-90A83529CD60}"/>
              </a:ext>
            </a:extLst>
          </p:cNvPr>
          <p:cNvSpPr txBox="1"/>
          <p:nvPr/>
        </p:nvSpPr>
        <p:spPr>
          <a:xfrm>
            <a:off x="5600444" y="4257853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逆数のかけ算にして計算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2A1D25B-0B71-3739-CCA4-9538AC42A847}"/>
              </a:ext>
            </a:extLst>
          </p:cNvPr>
          <p:cNvSpPr txBox="1"/>
          <p:nvPr/>
        </p:nvSpPr>
        <p:spPr>
          <a:xfrm>
            <a:off x="3895134" y="3394440"/>
            <a:ext cx="916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D2930A6-B5B6-210C-58C4-EECAA47BDFF4}"/>
              </a:ext>
            </a:extLst>
          </p:cNvPr>
          <p:cNvSpPr txBox="1"/>
          <p:nvPr/>
        </p:nvSpPr>
        <p:spPr>
          <a:xfrm>
            <a:off x="2506623" y="4811895"/>
            <a:ext cx="916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AEE29A1-6A43-22BF-D3A4-9A3B57A4A9FF}"/>
              </a:ext>
            </a:extLst>
          </p:cNvPr>
          <p:cNvCxnSpPr>
            <a:cxnSpLocks/>
          </p:cNvCxnSpPr>
          <p:nvPr/>
        </p:nvCxnSpPr>
        <p:spPr>
          <a:xfrm>
            <a:off x="7848297" y="5530027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196798A-4AA8-27C8-9B2F-0378CC2D931A}"/>
              </a:ext>
            </a:extLst>
          </p:cNvPr>
          <p:cNvCxnSpPr>
            <a:cxnSpLocks/>
          </p:cNvCxnSpPr>
          <p:nvPr/>
        </p:nvCxnSpPr>
        <p:spPr>
          <a:xfrm>
            <a:off x="8808182" y="5002077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C2F1BC9-CCBE-9B19-C9D4-6AB4253C8787}"/>
              </a:ext>
            </a:extLst>
          </p:cNvPr>
          <p:cNvCxnSpPr>
            <a:cxnSpLocks/>
          </p:cNvCxnSpPr>
          <p:nvPr/>
        </p:nvCxnSpPr>
        <p:spPr>
          <a:xfrm>
            <a:off x="8738900" y="5503295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0AB99E-B1B0-0822-81B2-14D2A8AA9A56}"/>
              </a:ext>
            </a:extLst>
          </p:cNvPr>
          <p:cNvCxnSpPr>
            <a:cxnSpLocks/>
          </p:cNvCxnSpPr>
          <p:nvPr/>
        </p:nvCxnSpPr>
        <p:spPr>
          <a:xfrm>
            <a:off x="7848297" y="5011394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08BDAA7-D216-3D4E-E59B-48EA84C6BEED}"/>
              </a:ext>
            </a:extLst>
          </p:cNvPr>
          <p:cNvSpPr/>
          <p:nvPr/>
        </p:nvSpPr>
        <p:spPr>
          <a:xfrm>
            <a:off x="8284208" y="5690126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450197C-531A-1D46-DD68-289E55233D10}"/>
              </a:ext>
            </a:extLst>
          </p:cNvPr>
          <p:cNvSpPr/>
          <p:nvPr/>
        </p:nvSpPr>
        <p:spPr>
          <a:xfrm>
            <a:off x="9100167" y="481672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0189FBD-BDBC-9CB9-217B-525B1C8DFCFD}"/>
              </a:ext>
            </a:extLst>
          </p:cNvPr>
          <p:cNvSpPr/>
          <p:nvPr/>
        </p:nvSpPr>
        <p:spPr>
          <a:xfrm>
            <a:off x="8178591" y="479693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F9ABC26-B2AA-AD92-36D3-C463CA5DA4DB}"/>
              </a:ext>
            </a:extLst>
          </p:cNvPr>
          <p:cNvSpPr/>
          <p:nvPr/>
        </p:nvSpPr>
        <p:spPr>
          <a:xfrm>
            <a:off x="9150445" y="5678698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4E1C440-D77C-AF69-1A13-43FF65FB4407}"/>
              </a:ext>
            </a:extLst>
          </p:cNvPr>
          <p:cNvSpPr txBox="1"/>
          <p:nvPr/>
        </p:nvSpPr>
        <p:spPr>
          <a:xfrm>
            <a:off x="5600444" y="254822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通分してわり算する</a:t>
            </a:r>
          </a:p>
        </p:txBody>
      </p:sp>
    </p:spTree>
    <p:extLst>
      <p:ext uri="{BB962C8B-B14F-4D97-AF65-F5344CB8AC3E}">
        <p14:creationId xmlns:p14="http://schemas.microsoft.com/office/powerpoint/2010/main" val="20334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8" grpId="0"/>
      <p:bldP spid="28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5CAAE7-C11A-4AF7-AE7F-690D55759999}"/>
              </a:ext>
            </a:extLst>
          </p:cNvPr>
          <p:cNvSpPr txBox="1"/>
          <p:nvPr/>
        </p:nvSpPr>
        <p:spPr>
          <a:xfrm>
            <a:off x="838200" y="2301611"/>
            <a:ext cx="763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２．分子の数が、１人前となるので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B83C4A-2ABC-4D2F-9C18-DD23A91C042D}"/>
              </a:ext>
            </a:extLst>
          </p:cNvPr>
          <p:cNvSpPr txBox="1"/>
          <p:nvPr/>
        </p:nvSpPr>
        <p:spPr>
          <a:xfrm>
            <a:off x="838200" y="1541908"/>
            <a:ext cx="763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１．分母の数で、細かく分けるので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8CAB43-208B-4A43-AA02-514EF01C42DB}"/>
              </a:ext>
            </a:extLst>
          </p:cNvPr>
          <p:cNvSpPr txBox="1"/>
          <p:nvPr/>
        </p:nvSpPr>
        <p:spPr>
          <a:xfrm>
            <a:off x="838200" y="3061314"/>
            <a:ext cx="680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３．つまり、分数で割るときは、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F89711-688B-4FB9-89A6-75EACA557984}"/>
              </a:ext>
            </a:extLst>
          </p:cNvPr>
          <p:cNvSpPr txBox="1"/>
          <p:nvPr/>
        </p:nvSpPr>
        <p:spPr>
          <a:xfrm>
            <a:off x="1632679" y="3953789"/>
            <a:ext cx="992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逆にした分数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をかけることになる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E1534F-503D-7E99-16AA-8B639C218FA8}"/>
              </a:ext>
            </a:extLst>
          </p:cNvPr>
          <p:cNvSpPr txBox="1"/>
          <p:nvPr/>
        </p:nvSpPr>
        <p:spPr>
          <a:xfrm>
            <a:off x="1297243" y="510632"/>
            <a:ext cx="9777035" cy="769441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分数で割るときの、ポイント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（復習）</a:t>
            </a:r>
            <a:endParaRPr kumimoji="1" lang="ja-JP" altLang="en-US" sz="4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E27EBF-181A-5C9A-AAEB-9DE08895C3DB}"/>
              </a:ext>
            </a:extLst>
          </p:cNvPr>
          <p:cNvSpPr txBox="1"/>
          <p:nvPr/>
        </p:nvSpPr>
        <p:spPr>
          <a:xfrm>
            <a:off x="8469086" y="1533351"/>
            <a:ext cx="296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かける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38097C-CA30-8771-8C02-4E4A28A83F08}"/>
              </a:ext>
            </a:extLst>
          </p:cNvPr>
          <p:cNvSpPr txBox="1"/>
          <p:nvPr/>
        </p:nvSpPr>
        <p:spPr>
          <a:xfrm>
            <a:off x="8469086" y="2288627"/>
            <a:ext cx="252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分子で割る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F909058-3E4A-13DA-6ADD-2E4B52A861DB}"/>
              </a:ext>
            </a:extLst>
          </p:cNvPr>
          <p:cNvCxnSpPr/>
          <p:nvPr/>
        </p:nvCxnSpPr>
        <p:spPr>
          <a:xfrm>
            <a:off x="8469086" y="2179682"/>
            <a:ext cx="275408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213A781-2AE0-0166-AA85-B827821CF104}"/>
              </a:ext>
            </a:extLst>
          </p:cNvPr>
          <p:cNvCxnSpPr/>
          <p:nvPr/>
        </p:nvCxnSpPr>
        <p:spPr>
          <a:xfrm>
            <a:off x="8469086" y="2934958"/>
            <a:ext cx="275408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8AD0B85-1FA3-4688-A5DF-BD7445DF8B59}"/>
                  </a:ext>
                </a:extLst>
              </p:cNvPr>
              <p:cNvSpPr txBox="1"/>
              <p:nvPr/>
            </p:nvSpPr>
            <p:spPr>
              <a:xfrm>
                <a:off x="1410513" y="4853399"/>
                <a:ext cx="4577433" cy="115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□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＝□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8AD0B85-1FA3-4688-A5DF-BD7445DF8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13" y="4853399"/>
                <a:ext cx="4577433" cy="1156792"/>
              </a:xfrm>
              <a:prstGeom prst="rect">
                <a:avLst/>
              </a:prstGeom>
              <a:blipFill>
                <a:blip r:embed="rId2"/>
                <a:stretch>
                  <a:fillRect l="-1198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ECA30D-682C-85D5-3DC8-BABE23B48C03}"/>
              </a:ext>
            </a:extLst>
          </p:cNvPr>
          <p:cNvSpPr txBox="1"/>
          <p:nvPr/>
        </p:nvSpPr>
        <p:spPr>
          <a:xfrm>
            <a:off x="6096000" y="4853399"/>
            <a:ext cx="573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□に入る数字は、整数でも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分数でも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だよ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C30F152-9007-9659-C3DF-A84D4718EC0B}"/>
              </a:ext>
            </a:extLst>
          </p:cNvPr>
          <p:cNvCxnSpPr>
            <a:cxnSpLocks/>
          </p:cNvCxnSpPr>
          <p:nvPr/>
        </p:nvCxnSpPr>
        <p:spPr>
          <a:xfrm>
            <a:off x="1632679" y="4617707"/>
            <a:ext cx="980499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5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D221E0-9B3D-4EFA-A7FE-ACCCB7D9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98" y="404786"/>
            <a:ext cx="9487486" cy="1325563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ピザが６枚あります。このピザを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E100C-76CC-45CC-A9DE-0366A536BA7E}"/>
              </a:ext>
            </a:extLst>
          </p:cNvPr>
          <p:cNvSpPr txBox="1"/>
          <p:nvPr/>
        </p:nvSpPr>
        <p:spPr>
          <a:xfrm>
            <a:off x="974360" y="3028401"/>
            <a:ext cx="1002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３人で、同じ枚数になるように分けました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EEEBD8-D702-4B8E-9757-890C50973B9A}"/>
              </a:ext>
            </a:extLst>
          </p:cNvPr>
          <p:cNvSpPr txBox="1"/>
          <p:nvPr/>
        </p:nvSpPr>
        <p:spPr>
          <a:xfrm>
            <a:off x="974360" y="3894980"/>
            <a:ext cx="899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１人分は、ピザが何枚になりますか？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6D4D28-C093-4316-B5A6-51074040FDF1}"/>
              </a:ext>
            </a:extLst>
          </p:cNvPr>
          <p:cNvSpPr txBox="1"/>
          <p:nvPr/>
        </p:nvSpPr>
        <p:spPr>
          <a:xfrm>
            <a:off x="3252865" y="4820154"/>
            <a:ext cx="3233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C95D29-3D40-41F4-9B68-C91F671643B2}"/>
              </a:ext>
            </a:extLst>
          </p:cNvPr>
          <p:cNvSpPr txBox="1"/>
          <p:nvPr/>
        </p:nvSpPr>
        <p:spPr>
          <a:xfrm>
            <a:off x="3252866" y="5745328"/>
            <a:ext cx="6408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１人分は、ピザが２枚です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893807E2-1FAA-47FD-989D-EE6142AD6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42" y="4761830"/>
            <a:ext cx="1460842" cy="1460842"/>
          </a:xfrm>
          <a:prstGeom prst="rect">
            <a:avLst/>
          </a:prstGeom>
        </p:spPr>
      </p:pic>
      <p:pic>
        <p:nvPicPr>
          <p:cNvPr id="4" name="図 3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44DB0192-BFA3-428F-8586-227ACF72EF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0772" r="7186" b="7462"/>
          <a:stretch/>
        </p:blipFill>
        <p:spPr>
          <a:xfrm>
            <a:off x="1122259" y="1503396"/>
            <a:ext cx="1338302" cy="1332906"/>
          </a:xfrm>
          <a:prstGeom prst="rect">
            <a:avLst/>
          </a:prstGeom>
        </p:spPr>
      </p:pic>
      <p:pic>
        <p:nvPicPr>
          <p:cNvPr id="11" name="図 10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BA2DE13-3527-4B1D-B574-2C0C67B053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0772" r="7186" b="7462"/>
          <a:stretch/>
        </p:blipFill>
        <p:spPr>
          <a:xfrm>
            <a:off x="2854252" y="1503396"/>
            <a:ext cx="1338302" cy="1332906"/>
          </a:xfrm>
          <a:prstGeom prst="rect">
            <a:avLst/>
          </a:prstGeom>
        </p:spPr>
      </p:pic>
      <p:pic>
        <p:nvPicPr>
          <p:cNvPr id="13" name="図 1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8E070F57-37BC-4F47-8175-1753CEDD30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0772" r="7186" b="7462"/>
          <a:stretch/>
        </p:blipFill>
        <p:spPr>
          <a:xfrm>
            <a:off x="4561250" y="1503396"/>
            <a:ext cx="1338302" cy="1332906"/>
          </a:xfrm>
          <a:prstGeom prst="rect">
            <a:avLst/>
          </a:prstGeom>
        </p:spPr>
      </p:pic>
      <p:pic>
        <p:nvPicPr>
          <p:cNvPr id="14" name="図 13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C043196F-A231-4A7D-AB6E-3DFA5C556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0772" r="7186" b="7462"/>
          <a:stretch/>
        </p:blipFill>
        <p:spPr>
          <a:xfrm>
            <a:off x="6261411" y="1503396"/>
            <a:ext cx="1338302" cy="1332906"/>
          </a:xfrm>
          <a:prstGeom prst="rect">
            <a:avLst/>
          </a:prstGeom>
        </p:spPr>
      </p:pic>
      <p:pic>
        <p:nvPicPr>
          <p:cNvPr id="15" name="図 1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C8F5DDC4-9C1E-47B4-A747-F10E243C4D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0772" r="7186" b="7462"/>
          <a:stretch/>
        </p:blipFill>
        <p:spPr>
          <a:xfrm>
            <a:off x="7961572" y="1503396"/>
            <a:ext cx="1338302" cy="1332906"/>
          </a:xfrm>
          <a:prstGeom prst="rect">
            <a:avLst/>
          </a:prstGeom>
        </p:spPr>
      </p:pic>
      <p:pic>
        <p:nvPicPr>
          <p:cNvPr id="16" name="図 1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F3EB62C8-5400-46C8-B422-FEDF58C08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0772" r="7186" b="7462"/>
          <a:stretch/>
        </p:blipFill>
        <p:spPr>
          <a:xfrm>
            <a:off x="9661733" y="1503396"/>
            <a:ext cx="1338302" cy="13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090780" y="678036"/>
                <a:ext cx="2321982" cy="1150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780" y="678036"/>
                <a:ext cx="2321982" cy="1150315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090780" y="2144599"/>
                <a:ext cx="2321982" cy="1150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780" y="2144599"/>
                <a:ext cx="2321982" cy="1150764"/>
              </a:xfrm>
              <a:prstGeom prst="rect">
                <a:avLst/>
              </a:prstGeom>
              <a:blipFill>
                <a:blip r:embed="rId3"/>
                <a:stretch>
                  <a:fillRect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090780" y="3611162"/>
                <a:ext cx="2321982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780" y="3611162"/>
                <a:ext cx="2321982" cy="1153073"/>
              </a:xfrm>
              <a:prstGeom prst="rect">
                <a:avLst/>
              </a:prstGeom>
              <a:blipFill>
                <a:blip r:embed="rId4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090780" y="5077725"/>
                <a:ext cx="2321982" cy="1165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780" y="5077725"/>
                <a:ext cx="2321982" cy="1165063"/>
              </a:xfrm>
              <a:prstGeom prst="rect">
                <a:avLst/>
              </a:prstGeom>
              <a:blipFill>
                <a:blip r:embed="rId5"/>
                <a:stretch>
                  <a:fillRect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5420846" y="726816"/>
                <a:ext cx="2321982" cy="115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846" y="726816"/>
                <a:ext cx="2321982" cy="1155829"/>
              </a:xfrm>
              <a:prstGeom prst="rect">
                <a:avLst/>
              </a:prstGeom>
              <a:blipFill>
                <a:blip r:embed="rId6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5420846" y="3610201"/>
                <a:ext cx="2321982" cy="1149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846" y="3610201"/>
                <a:ext cx="2321982" cy="1149033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420846" y="2142964"/>
                <a:ext cx="2321982" cy="1156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846" y="2142964"/>
                <a:ext cx="2321982" cy="1156792"/>
              </a:xfrm>
              <a:prstGeom prst="rect">
                <a:avLst/>
              </a:prstGeom>
              <a:blipFill>
                <a:blip r:embed="rId8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665440" y="608497"/>
                <a:ext cx="843500" cy="1289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den>
                      </m:f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40" y="608497"/>
                <a:ext cx="843500" cy="12893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7665440" y="2016208"/>
                <a:ext cx="1356461" cy="1290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１５</m:t>
                          </m:r>
                        </m:den>
                      </m:f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40" y="2016208"/>
                <a:ext cx="1356461" cy="12908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665440" y="3497171"/>
                <a:ext cx="1356462" cy="129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３２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１５</m:t>
                          </m:r>
                        </m:den>
                      </m:f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40" y="3497171"/>
                <a:ext cx="1356462" cy="12903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7665440" y="4977621"/>
                <a:ext cx="1356461" cy="1290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１４</m:t>
                          </m:r>
                        </m:den>
                      </m:f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40" y="4977621"/>
                <a:ext cx="1356461" cy="12908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5420846" y="5083906"/>
                <a:ext cx="2321982" cy="114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846" y="5083906"/>
                <a:ext cx="2321982" cy="1147558"/>
              </a:xfrm>
              <a:prstGeom prst="rect">
                <a:avLst/>
              </a:prstGeom>
              <a:blipFill>
                <a:blip r:embed="rId13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E720B72-82D7-402F-9492-36D27843B641}"/>
              </a:ext>
            </a:extLst>
          </p:cNvPr>
          <p:cNvSpPr/>
          <p:nvPr/>
        </p:nvSpPr>
        <p:spPr>
          <a:xfrm rot="19505327">
            <a:off x="853870" y="771657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</a:t>
            </a:r>
            <a:endParaRPr lang="ja-JP" altLang="en-US" sz="5400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AC9D784-DFC6-48FE-88A3-F3DA5674BF3C}"/>
              </a:ext>
            </a:extLst>
          </p:cNvPr>
          <p:cNvCxnSpPr>
            <a:cxnSpLocks/>
          </p:cNvCxnSpPr>
          <p:nvPr/>
        </p:nvCxnSpPr>
        <p:spPr>
          <a:xfrm>
            <a:off x="5519738" y="5176516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E0A503D-57B5-461E-9042-C47E93E17F63}"/>
              </a:ext>
            </a:extLst>
          </p:cNvPr>
          <p:cNvCxnSpPr>
            <a:cxnSpLocks/>
          </p:cNvCxnSpPr>
          <p:nvPr/>
        </p:nvCxnSpPr>
        <p:spPr>
          <a:xfrm>
            <a:off x="6557236" y="5796250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3D65C5A-0B10-4CA4-AC53-43FA3FCF048E}"/>
              </a:ext>
            </a:extLst>
          </p:cNvPr>
          <p:cNvSpPr/>
          <p:nvPr/>
        </p:nvSpPr>
        <p:spPr>
          <a:xfrm>
            <a:off x="5832526" y="4914906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F18F52-C2DA-4D31-85FC-165041A14C70}"/>
              </a:ext>
            </a:extLst>
          </p:cNvPr>
          <p:cNvSpPr/>
          <p:nvPr/>
        </p:nvSpPr>
        <p:spPr>
          <a:xfrm>
            <a:off x="6938074" y="594718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C041132-B304-47A1-A344-4EA3A62B5247}"/>
              </a:ext>
            </a:extLst>
          </p:cNvPr>
          <p:cNvCxnSpPr>
            <a:cxnSpLocks/>
          </p:cNvCxnSpPr>
          <p:nvPr/>
        </p:nvCxnSpPr>
        <p:spPr>
          <a:xfrm>
            <a:off x="5519738" y="2219460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BDBE163-C279-4C52-A36E-FEBC1BD099FF}"/>
              </a:ext>
            </a:extLst>
          </p:cNvPr>
          <p:cNvCxnSpPr>
            <a:cxnSpLocks/>
          </p:cNvCxnSpPr>
          <p:nvPr/>
        </p:nvCxnSpPr>
        <p:spPr>
          <a:xfrm>
            <a:off x="6504837" y="2848825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74D4A66-C3C4-4878-B963-AC1BFDB8C84D}"/>
              </a:ext>
            </a:extLst>
          </p:cNvPr>
          <p:cNvSpPr/>
          <p:nvPr/>
        </p:nvSpPr>
        <p:spPr>
          <a:xfrm>
            <a:off x="5832526" y="1977388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F079213-A834-41E8-BB8B-F5CA76B69A0E}"/>
              </a:ext>
            </a:extLst>
          </p:cNvPr>
          <p:cNvSpPr/>
          <p:nvPr/>
        </p:nvSpPr>
        <p:spPr>
          <a:xfrm>
            <a:off x="6911874" y="294229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9" grpId="0"/>
      <p:bldP spid="20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793975" y="4286481"/>
                <a:ext cx="1987143" cy="9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200" dirty="0">
                    <a:ea typeface="UD デジタル 教科書体 NP-B" panose="02020700000000000000" pitchFamily="18" charset="-128"/>
                  </a:rPr>
                  <a:t>÷</a:t>
                </a:r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75" y="4286481"/>
                <a:ext cx="1987143" cy="942181"/>
              </a:xfrm>
              <a:prstGeom prst="rect">
                <a:avLst/>
              </a:prstGeom>
              <a:blipFill>
                <a:blip r:embed="rId2"/>
                <a:stretch>
                  <a:fillRect b="-7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669547" y="1208867"/>
            <a:ext cx="1763687" cy="4850969"/>
          </a:xfrm>
          <a:prstGeom prst="rect">
            <a:avLst/>
          </a:prstGeom>
          <a:solidFill>
            <a:srgbClr val="FFCC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85A194-6878-4BFF-8386-509723B5124F}"/>
              </a:ext>
            </a:extLst>
          </p:cNvPr>
          <p:cNvSpPr/>
          <p:nvPr/>
        </p:nvSpPr>
        <p:spPr>
          <a:xfrm>
            <a:off x="698983" y="1239864"/>
            <a:ext cx="1704813" cy="1542352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849915" y="1464296"/>
                <a:ext cx="1402948" cy="104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15" y="1464296"/>
                <a:ext cx="1402948" cy="1048300"/>
              </a:xfrm>
              <a:prstGeom prst="rect">
                <a:avLst/>
              </a:prstGeom>
              <a:blipFill>
                <a:blip r:embed="rId5"/>
                <a:stretch>
                  <a:fillRect r="-12121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F25848C0-9BA6-4FB8-AC5B-A5F7810B200F}"/>
              </a:ext>
            </a:extLst>
          </p:cNvPr>
          <p:cNvSpPr/>
          <p:nvPr/>
        </p:nvSpPr>
        <p:spPr>
          <a:xfrm>
            <a:off x="2626847" y="1203085"/>
            <a:ext cx="317831" cy="4850969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86BA2DE-4385-4A36-BABA-E363418C583A}"/>
                  </a:ext>
                </a:extLst>
              </p:cNvPr>
              <p:cNvSpPr txBox="1"/>
              <p:nvPr/>
            </p:nvSpPr>
            <p:spPr>
              <a:xfrm>
                <a:off x="3096362" y="2994653"/>
                <a:ext cx="1185492" cy="11490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86BA2DE-4385-4A36-BABA-E363418C5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362" y="2994653"/>
                <a:ext cx="1185492" cy="1149033"/>
              </a:xfrm>
              <a:prstGeom prst="rect">
                <a:avLst/>
              </a:prstGeom>
              <a:blipFill>
                <a:blip r:embed="rId6"/>
                <a:stretch>
                  <a:fillRect r="-3608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A24824F-E15A-4F5D-B14B-AE6BD2443CF6}"/>
                  </a:ext>
                </a:extLst>
              </p:cNvPr>
              <p:cNvSpPr txBox="1"/>
              <p:nvPr/>
            </p:nvSpPr>
            <p:spPr>
              <a:xfrm>
                <a:off x="4793975" y="2851857"/>
                <a:ext cx="6034314" cy="1434624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2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2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の中に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がいくつあるか</a:t>
                </a:r>
                <a:endParaRPr kumimoji="1" lang="en-US" altLang="ja-JP" sz="32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通分すると数えることができる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A24824F-E15A-4F5D-B14B-AE6BD2443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75" y="2851857"/>
                <a:ext cx="6034314" cy="1434624"/>
              </a:xfrm>
              <a:prstGeom prst="rect">
                <a:avLst/>
              </a:prstGeom>
              <a:blipFill>
                <a:blip r:embed="rId7"/>
                <a:stretch>
                  <a:fillRect l="-2419" r="-101" b="-1265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292967C-F58A-43E6-A908-1C4B9336E114}"/>
                  </a:ext>
                </a:extLst>
              </p:cNvPr>
              <p:cNvSpPr txBox="1"/>
              <p:nvPr/>
            </p:nvSpPr>
            <p:spPr>
              <a:xfrm>
                <a:off x="6781118" y="4310599"/>
                <a:ext cx="3101824" cy="9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en-US" altLang="ja-JP" sz="3200" dirty="0">
                    <a:ea typeface="UD デジタル 教科書体 NP-B" panose="02020700000000000000" pitchFamily="18" charset="-128"/>
                  </a:rPr>
                  <a:t> ÷</a:t>
                </a:r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292967C-F58A-43E6-A908-1C4B9336E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18" y="4310599"/>
                <a:ext cx="3101824" cy="942181"/>
              </a:xfrm>
              <a:prstGeom prst="rect">
                <a:avLst/>
              </a:prstGeom>
              <a:blipFill>
                <a:blip r:embed="rId8"/>
                <a:stretch>
                  <a:fillRect b="-7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4EB8AFC-CFB8-40E9-80FA-2E276159475A}"/>
                  </a:ext>
                </a:extLst>
              </p:cNvPr>
              <p:cNvSpPr txBox="1"/>
              <p:nvPr/>
            </p:nvSpPr>
            <p:spPr>
              <a:xfrm>
                <a:off x="6781118" y="6054054"/>
                <a:ext cx="7776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4EB8AFC-CFB8-40E9-80FA-2E2761594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18" y="6054054"/>
                <a:ext cx="777699" cy="584775"/>
              </a:xfrm>
              <a:prstGeom prst="rect">
                <a:avLst/>
              </a:prstGeom>
              <a:blipFill>
                <a:blip r:embed="rId9"/>
                <a:stretch>
                  <a:fillRect r="-54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F8052AB-8361-4846-ADBA-A9D0CB75E0D3}"/>
                  </a:ext>
                </a:extLst>
              </p:cNvPr>
              <p:cNvSpPr txBox="1"/>
              <p:nvPr/>
            </p:nvSpPr>
            <p:spPr>
              <a:xfrm>
                <a:off x="4826000" y="441325"/>
                <a:ext cx="5177971" cy="228004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家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に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牛乳が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あります。</a:t>
                </a:r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１日に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ずつ飲むと</a:t>
                </a:r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何日で飲み終わりますか？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F8052AB-8361-4846-ADBA-A9D0CB75E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0" y="441325"/>
                <a:ext cx="5177971" cy="2280048"/>
              </a:xfrm>
              <a:prstGeom prst="rect">
                <a:avLst/>
              </a:prstGeom>
              <a:blipFill>
                <a:blip r:embed="rId10"/>
                <a:stretch>
                  <a:fillRect l="-2938" r="-940" b="-74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AFE63A1-1A33-86DB-9525-9A523FD23E86}"/>
                  </a:ext>
                </a:extLst>
              </p:cNvPr>
              <p:cNvSpPr txBox="1"/>
              <p:nvPr/>
            </p:nvSpPr>
            <p:spPr>
              <a:xfrm>
                <a:off x="6781118" y="5428717"/>
                <a:ext cx="22322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</m:t>
                      </m:r>
                      <m:r>
                        <m:rPr>
                          <m:nor/>
                        </m:rPr>
                        <a:rPr lang="en-US" altLang="ja-JP" sz="3200" dirty="0">
                          <a:ea typeface="UD デジタル 教科書体 NP-B" panose="02020700000000000000" pitchFamily="18" charset="-128"/>
                        </a:rPr>
                        <m:t>÷</m:t>
                      </m:r>
                      <m:r>
                        <a:rPr lang="ja-JP" alt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AFE63A1-1A33-86DB-9525-9A523FD23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18" y="5428717"/>
                <a:ext cx="223225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59F8AC0-141A-C14D-EA1C-DAAEDFED4424}"/>
                  </a:ext>
                </a:extLst>
              </p:cNvPr>
              <p:cNvSpPr txBox="1"/>
              <p:nvPr/>
            </p:nvSpPr>
            <p:spPr>
              <a:xfrm>
                <a:off x="9226272" y="6054054"/>
                <a:ext cx="10716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日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59F8AC0-141A-C14D-EA1C-DAAEDFED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272" y="6054054"/>
                <a:ext cx="1071614" cy="584775"/>
              </a:xfrm>
              <a:prstGeom prst="rect">
                <a:avLst/>
              </a:prstGeom>
              <a:blipFill>
                <a:blip r:embed="rId12"/>
                <a:stretch>
                  <a:fillRect t="-13542" r="-795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9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3" grpId="0"/>
      <p:bldP spid="30" grpId="0" animBg="1"/>
      <p:bldP spid="12" grpId="0"/>
      <p:bldP spid="13" grpId="0"/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370114" y="4623415"/>
                <a:ext cx="3007080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÷</a:t>
                </a:r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114" y="4623415"/>
                <a:ext cx="3007080" cy="1154547"/>
              </a:xfrm>
              <a:prstGeom prst="rect">
                <a:avLst/>
              </a:prstGeom>
              <a:blipFill>
                <a:blip r:embed="rId2"/>
                <a:stretch>
                  <a:fillRect r="-5071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669547" y="1208867"/>
            <a:ext cx="1763687" cy="4850969"/>
          </a:xfrm>
          <a:prstGeom prst="rect">
            <a:avLst/>
          </a:prstGeom>
          <a:solidFill>
            <a:srgbClr val="FFCC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85A194-6878-4BFF-8386-509723B5124F}"/>
              </a:ext>
            </a:extLst>
          </p:cNvPr>
          <p:cNvSpPr/>
          <p:nvPr/>
        </p:nvSpPr>
        <p:spPr>
          <a:xfrm>
            <a:off x="698983" y="1239864"/>
            <a:ext cx="1704813" cy="1542352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849915" y="1464296"/>
                <a:ext cx="1402948" cy="104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15" y="1464296"/>
                <a:ext cx="1402948" cy="1048300"/>
              </a:xfrm>
              <a:prstGeom prst="rect">
                <a:avLst/>
              </a:prstGeom>
              <a:blipFill>
                <a:blip r:embed="rId5"/>
                <a:stretch>
                  <a:fillRect r="-12121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F25848C0-9BA6-4FB8-AC5B-A5F7810B200F}"/>
              </a:ext>
            </a:extLst>
          </p:cNvPr>
          <p:cNvSpPr/>
          <p:nvPr/>
        </p:nvSpPr>
        <p:spPr>
          <a:xfrm>
            <a:off x="2626847" y="1203085"/>
            <a:ext cx="317831" cy="4850969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A24824F-E15A-4F5D-B14B-AE6BD2443CF6}"/>
              </a:ext>
            </a:extLst>
          </p:cNvPr>
          <p:cNvSpPr txBox="1"/>
          <p:nvPr/>
        </p:nvSpPr>
        <p:spPr>
          <a:xfrm>
            <a:off x="4751004" y="3058700"/>
            <a:ext cx="4763001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わり算を逆数のかけ算に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なおして計算する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8579CDF-E04A-48EC-8023-29F850FD9928}"/>
                  </a:ext>
                </a:extLst>
              </p:cNvPr>
              <p:cNvSpPr txBox="1"/>
              <p:nvPr/>
            </p:nvSpPr>
            <p:spPr>
              <a:xfrm>
                <a:off x="3096362" y="2994653"/>
                <a:ext cx="1185492" cy="11490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8579CDF-E04A-48EC-8023-29F850FD9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362" y="2994653"/>
                <a:ext cx="1185492" cy="1149033"/>
              </a:xfrm>
              <a:prstGeom prst="rect">
                <a:avLst/>
              </a:prstGeom>
              <a:blipFill>
                <a:blip r:embed="rId6"/>
                <a:stretch>
                  <a:fillRect r="-3608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FECFF3B-485F-470D-90A9-C5818EAD9E93}"/>
                  </a:ext>
                </a:extLst>
              </p:cNvPr>
              <p:cNvSpPr txBox="1"/>
              <p:nvPr/>
            </p:nvSpPr>
            <p:spPr>
              <a:xfrm>
                <a:off x="7253207" y="4623415"/>
                <a:ext cx="3177152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×</a:t>
                </a:r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FECFF3B-485F-470D-90A9-C5818EAD9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207" y="4623415"/>
                <a:ext cx="3177152" cy="1153073"/>
              </a:xfrm>
              <a:prstGeom prst="rect">
                <a:avLst/>
              </a:prstGeom>
              <a:blipFill>
                <a:blip r:embed="rId7"/>
                <a:stretch>
                  <a:fillRect r="-3839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4FD1033-D706-4930-9E6D-17CCC917282C}"/>
                  </a:ext>
                </a:extLst>
              </p:cNvPr>
              <p:cNvSpPr txBox="1"/>
              <p:nvPr/>
            </p:nvSpPr>
            <p:spPr>
              <a:xfrm>
                <a:off x="10186227" y="4963582"/>
                <a:ext cx="8222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</m:oMath>
                  </m:oMathPara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4FD1033-D706-4930-9E6D-17CCC917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227" y="4963582"/>
                <a:ext cx="82229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7BB2EE3-ED11-4D34-868A-57FC4B5E405D}"/>
              </a:ext>
            </a:extLst>
          </p:cNvPr>
          <p:cNvCxnSpPr>
            <a:cxnSpLocks/>
          </p:cNvCxnSpPr>
          <p:nvPr/>
        </p:nvCxnSpPr>
        <p:spPr>
          <a:xfrm>
            <a:off x="7293669" y="4717995"/>
            <a:ext cx="542440" cy="4911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4BB1D2B-3AA0-442D-B48C-C1A22420245A}"/>
              </a:ext>
            </a:extLst>
          </p:cNvPr>
          <p:cNvCxnSpPr>
            <a:cxnSpLocks/>
          </p:cNvCxnSpPr>
          <p:nvPr/>
        </p:nvCxnSpPr>
        <p:spPr>
          <a:xfrm>
            <a:off x="8841783" y="5286051"/>
            <a:ext cx="542440" cy="4911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E6E84D-9C03-40DB-A317-19E20D4CEFA5}"/>
              </a:ext>
            </a:extLst>
          </p:cNvPr>
          <p:cNvCxnSpPr>
            <a:cxnSpLocks/>
          </p:cNvCxnSpPr>
          <p:nvPr/>
        </p:nvCxnSpPr>
        <p:spPr>
          <a:xfrm>
            <a:off x="7278170" y="5290849"/>
            <a:ext cx="542440" cy="4911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29FCDC0-3E66-4B6F-9BF2-C330CB88D2A3}"/>
              </a:ext>
            </a:extLst>
          </p:cNvPr>
          <p:cNvCxnSpPr>
            <a:cxnSpLocks/>
          </p:cNvCxnSpPr>
          <p:nvPr/>
        </p:nvCxnSpPr>
        <p:spPr>
          <a:xfrm>
            <a:off x="8841783" y="4659358"/>
            <a:ext cx="672222" cy="60869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B686D53-11D8-49AC-9522-E4B194A5037B}"/>
              </a:ext>
            </a:extLst>
          </p:cNvPr>
          <p:cNvSpPr/>
          <p:nvPr/>
        </p:nvSpPr>
        <p:spPr>
          <a:xfrm>
            <a:off x="7616337" y="4352376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A541816-E1E4-4CAA-8A6D-3A11884EFA70}"/>
              </a:ext>
            </a:extLst>
          </p:cNvPr>
          <p:cNvSpPr/>
          <p:nvPr/>
        </p:nvSpPr>
        <p:spPr>
          <a:xfrm>
            <a:off x="9410572" y="568664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9C7B9C1-E189-4099-9891-00BA5E90D434}"/>
              </a:ext>
            </a:extLst>
          </p:cNvPr>
          <p:cNvSpPr/>
          <p:nvPr/>
        </p:nvSpPr>
        <p:spPr>
          <a:xfrm>
            <a:off x="7690259" y="5670296"/>
            <a:ext cx="43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87A0DA4-F304-44A1-A98F-2B43D5451824}"/>
              </a:ext>
            </a:extLst>
          </p:cNvPr>
          <p:cNvSpPr/>
          <p:nvPr/>
        </p:nvSpPr>
        <p:spPr>
          <a:xfrm>
            <a:off x="9459249" y="4352766"/>
            <a:ext cx="43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4D3F7BC-F53B-49E7-926A-F1F14D524B5A}"/>
                  </a:ext>
                </a:extLst>
              </p:cNvPr>
              <p:cNvSpPr txBox="1"/>
              <p:nvPr/>
            </p:nvSpPr>
            <p:spPr>
              <a:xfrm>
                <a:off x="4826000" y="441325"/>
                <a:ext cx="5072793" cy="228004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家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に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牛乳が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あります。</a:t>
                </a:r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１日に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ずつ飲むと</a:t>
                </a:r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何日で飲み終わりますか？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4D3F7BC-F53B-49E7-926A-F1F14D524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0" y="441325"/>
                <a:ext cx="5072793" cy="2280048"/>
              </a:xfrm>
              <a:prstGeom prst="rect">
                <a:avLst/>
              </a:prstGeom>
              <a:blipFill>
                <a:blip r:embed="rId9"/>
                <a:stretch>
                  <a:fillRect l="-2998" r="-2878" b="-74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F476CC8-9BE0-DA25-6B84-E9920A47230A}"/>
                  </a:ext>
                </a:extLst>
              </p:cNvPr>
              <p:cNvSpPr txBox="1"/>
              <p:nvPr/>
            </p:nvSpPr>
            <p:spPr>
              <a:xfrm>
                <a:off x="10491048" y="5776488"/>
                <a:ext cx="10716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日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F476CC8-9BE0-DA25-6B84-E9920A47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048" y="5776488"/>
                <a:ext cx="1071614" cy="584775"/>
              </a:xfrm>
              <a:prstGeom prst="rect">
                <a:avLst/>
              </a:prstGeom>
              <a:blipFill>
                <a:blip r:embed="rId10"/>
                <a:stretch>
                  <a:fillRect t="-13542" r="-7386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5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  <p:bldP spid="13" grpId="0"/>
      <p:bldP spid="20" grpId="0"/>
      <p:bldP spid="26" grpId="0"/>
      <p:bldP spid="27" grpId="0"/>
      <p:bldP spid="28" grpId="0"/>
      <p:bldP spid="29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057107" y="1672285"/>
                <a:ext cx="1569660" cy="1040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07" y="1672285"/>
                <a:ext cx="1569660" cy="1040862"/>
              </a:xfrm>
              <a:prstGeom prst="rect">
                <a:avLst/>
              </a:prstGeom>
              <a:blipFill>
                <a:blip r:embed="rId2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704374" y="1674943"/>
                <a:ext cx="1569660" cy="104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374" y="1674943"/>
                <a:ext cx="1569660" cy="1040413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096000" y="1673486"/>
                <a:ext cx="2209259" cy="1049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73486"/>
                <a:ext cx="2209259" cy="1049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9019903" y="1674495"/>
                <a:ext cx="1569660" cy="1047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903" y="1674495"/>
                <a:ext cx="1569660" cy="1047403"/>
              </a:xfrm>
              <a:prstGeom prst="rect">
                <a:avLst/>
              </a:prstGeom>
              <a:blipFill>
                <a:blip r:embed="rId5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562600" y="3255848"/>
                <a:ext cx="2569934" cy="1040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＝４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0" y="3255848"/>
                <a:ext cx="2569934" cy="10408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5652119" y="3255848"/>
                <a:ext cx="2607753" cy="1050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＝６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19" y="3255848"/>
                <a:ext cx="2607753" cy="1050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7A8A2B6-2684-4C26-9707-AC1D00E213CD}"/>
              </a:ext>
            </a:extLst>
          </p:cNvPr>
          <p:cNvCxnSpPr/>
          <p:nvPr/>
        </p:nvCxnSpPr>
        <p:spPr>
          <a:xfrm>
            <a:off x="2074317" y="396353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/>
              <p:nvPr/>
            </p:nvSpPr>
            <p:spPr>
              <a:xfrm>
                <a:off x="8470582" y="3255848"/>
                <a:ext cx="2393604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582" y="3255848"/>
                <a:ext cx="2393604" cy="1171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2380733" y="556612"/>
            <a:ext cx="736467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分数の計算をしましょう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/>
              <p:nvPr/>
            </p:nvSpPr>
            <p:spPr>
              <a:xfrm>
                <a:off x="552624" y="4849747"/>
                <a:ext cx="12394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６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24" y="4849747"/>
                <a:ext cx="123944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/>
              <p:nvPr/>
            </p:nvSpPr>
            <p:spPr>
              <a:xfrm>
                <a:off x="3132313" y="3247353"/>
                <a:ext cx="2352531" cy="1040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313" y="3247353"/>
                <a:ext cx="2352531" cy="10404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/>
              <p:nvPr/>
            </p:nvSpPr>
            <p:spPr>
              <a:xfrm>
                <a:off x="5636920" y="4849747"/>
                <a:ext cx="1208033" cy="652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８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920" y="4849747"/>
                <a:ext cx="1208033" cy="6528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/>
              <p:nvPr/>
            </p:nvSpPr>
            <p:spPr>
              <a:xfrm>
                <a:off x="8571091" y="4492651"/>
                <a:ext cx="1872329" cy="1162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２４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091" y="4492651"/>
                <a:ext cx="1872329" cy="11621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311808CA-3656-4761-9784-CE5813C3CA86}"/>
              </a:ext>
            </a:extLst>
          </p:cNvPr>
          <p:cNvCxnSpPr/>
          <p:nvPr/>
        </p:nvCxnSpPr>
        <p:spPr>
          <a:xfrm>
            <a:off x="1068883" y="366534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DDBDE935-437C-4CC3-84F9-E774980C2EDE}"/>
              </a:ext>
            </a:extLst>
          </p:cNvPr>
          <p:cNvSpPr/>
          <p:nvPr/>
        </p:nvSpPr>
        <p:spPr>
          <a:xfrm>
            <a:off x="1244869" y="320841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0F2A231A-8709-4159-987A-8C9DAAF19D36}"/>
              </a:ext>
            </a:extLst>
          </p:cNvPr>
          <p:cNvSpPr/>
          <p:nvPr/>
        </p:nvSpPr>
        <p:spPr>
          <a:xfrm>
            <a:off x="2424734" y="418127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B43138DE-1D79-47CB-A1C5-5E6E5A3D01DC}"/>
                  </a:ext>
                </a:extLst>
              </p:cNvPr>
              <p:cNvSpPr/>
              <p:nvPr/>
            </p:nvSpPr>
            <p:spPr>
              <a:xfrm>
                <a:off x="3132313" y="4655720"/>
                <a:ext cx="1872329" cy="1040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den>
                    </m:f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B43138DE-1D79-47CB-A1C5-5E6E5A3D0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313" y="4655720"/>
                <a:ext cx="1872329" cy="1040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4D519EC-9947-46E3-A2B4-70E0E91422FE}"/>
              </a:ext>
            </a:extLst>
          </p:cNvPr>
          <p:cNvCxnSpPr/>
          <p:nvPr/>
        </p:nvCxnSpPr>
        <p:spPr>
          <a:xfrm>
            <a:off x="6194043" y="366534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2A088BC-79A2-4D4A-9B71-6BEE51ADD7E4}"/>
              </a:ext>
            </a:extLst>
          </p:cNvPr>
          <p:cNvCxnSpPr/>
          <p:nvPr/>
        </p:nvCxnSpPr>
        <p:spPr>
          <a:xfrm>
            <a:off x="7208634" y="396353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C32C42C-5FA1-4F28-9B70-A134B8C776E5}"/>
              </a:ext>
            </a:extLst>
          </p:cNvPr>
          <p:cNvSpPr/>
          <p:nvPr/>
        </p:nvSpPr>
        <p:spPr>
          <a:xfrm>
            <a:off x="7549619" y="418127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6BDAA93-9CF2-4929-95AE-329986F4115F}"/>
              </a:ext>
            </a:extLst>
          </p:cNvPr>
          <p:cNvSpPr/>
          <p:nvPr/>
        </p:nvSpPr>
        <p:spPr>
          <a:xfrm>
            <a:off x="6316413" y="320841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39" grpId="0"/>
      <p:bldP spid="42" grpId="0"/>
      <p:bldP spid="43" grpId="0"/>
      <p:bldP spid="44" grpId="0"/>
      <p:bldP spid="45" grpId="0"/>
      <p:bldP spid="49" grpId="0"/>
      <p:bldP spid="50" grpId="0"/>
      <p:bldP spid="24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871943" y="2033768"/>
                <a:ext cx="2108269" cy="1044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43" y="2033768"/>
                <a:ext cx="2108269" cy="1044901"/>
              </a:xfrm>
              <a:prstGeom prst="rect">
                <a:avLst/>
              </a:prstGeom>
              <a:blipFill>
                <a:blip r:embed="rId2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680436" y="2034729"/>
                <a:ext cx="2209259" cy="104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36" y="2034729"/>
                <a:ext cx="2209259" cy="1047851"/>
              </a:xfrm>
              <a:prstGeom prst="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363014" y="2033768"/>
                <a:ext cx="2209259" cy="1046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14" y="2033768"/>
                <a:ext cx="2209259" cy="1046953"/>
              </a:xfrm>
              <a:prstGeom prst="rect">
                <a:avLst/>
              </a:prstGeom>
              <a:blipFill>
                <a:blip r:embed="rId4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9193509" y="2034281"/>
                <a:ext cx="2209259" cy="1046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509" y="2034281"/>
                <a:ext cx="2209259" cy="1046953"/>
              </a:xfrm>
              <a:prstGeom prst="rect">
                <a:avLst/>
              </a:prstGeom>
              <a:blipFill>
                <a:blip r:embed="rId5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564167" y="3605419"/>
                <a:ext cx="2723823" cy="104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7" y="3605419"/>
                <a:ext cx="2723823" cy="10478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/>
              <p:nvPr/>
            </p:nvSpPr>
            <p:spPr>
              <a:xfrm>
                <a:off x="3372317" y="3605419"/>
                <a:ext cx="2723823" cy="104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317" y="3605419"/>
                <a:ext cx="2723823" cy="1047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6179455" y="3605419"/>
                <a:ext cx="2576378" cy="1168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455" y="3605419"/>
                <a:ext cx="2576378" cy="11684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/>
              <p:nvPr/>
            </p:nvSpPr>
            <p:spPr>
              <a:xfrm>
                <a:off x="8954529" y="3605419"/>
                <a:ext cx="2393604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529" y="3605419"/>
                <a:ext cx="2393604" cy="11714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896377" y="819367"/>
            <a:ext cx="103992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帯分数は仮分数に直してから計算をしましょう１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/>
              <p:nvPr/>
            </p:nvSpPr>
            <p:spPr>
              <a:xfrm>
                <a:off x="564167" y="5143079"/>
                <a:ext cx="1787953" cy="1046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7" y="5143079"/>
                <a:ext cx="1787953" cy="10469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/>
              <p:nvPr/>
            </p:nvSpPr>
            <p:spPr>
              <a:xfrm>
                <a:off x="3372317" y="5143079"/>
                <a:ext cx="2108269" cy="1044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317" y="5143079"/>
                <a:ext cx="2108269" cy="10444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/>
              <p:nvPr/>
            </p:nvSpPr>
            <p:spPr>
              <a:xfrm>
                <a:off x="6179455" y="5089907"/>
                <a:ext cx="1872329" cy="104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455" y="5089907"/>
                <a:ext cx="1872329" cy="10462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/>
              <p:nvPr/>
            </p:nvSpPr>
            <p:spPr>
              <a:xfrm>
                <a:off x="9036796" y="4967694"/>
                <a:ext cx="1764209" cy="1170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　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796" y="4967694"/>
                <a:ext cx="1764209" cy="11700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EF09F5F-37C0-4FF5-AA88-F863F73E4F22}"/>
              </a:ext>
            </a:extLst>
          </p:cNvPr>
          <p:cNvCxnSpPr/>
          <p:nvPr/>
        </p:nvCxnSpPr>
        <p:spPr>
          <a:xfrm>
            <a:off x="5028545" y="424196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66BD745-43FB-4902-9723-C94E1A49CB22}"/>
              </a:ext>
            </a:extLst>
          </p:cNvPr>
          <p:cNvSpPr/>
          <p:nvPr/>
        </p:nvSpPr>
        <p:spPr>
          <a:xfrm>
            <a:off x="4215109" y="3417145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9C4B3DC-2E9C-4D58-8072-0F98A96D79C4}"/>
              </a:ext>
            </a:extLst>
          </p:cNvPr>
          <p:cNvCxnSpPr/>
          <p:nvPr/>
        </p:nvCxnSpPr>
        <p:spPr>
          <a:xfrm>
            <a:off x="3931991" y="3688109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8182E32-81C7-477D-B20E-3AD63B9193F0}"/>
              </a:ext>
            </a:extLst>
          </p:cNvPr>
          <p:cNvSpPr/>
          <p:nvPr/>
        </p:nvSpPr>
        <p:spPr>
          <a:xfrm>
            <a:off x="5345919" y="456097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B9644E3-BAD4-4FB0-8103-EC61AE7F413C}"/>
              </a:ext>
            </a:extLst>
          </p:cNvPr>
          <p:cNvCxnSpPr/>
          <p:nvPr/>
        </p:nvCxnSpPr>
        <p:spPr>
          <a:xfrm>
            <a:off x="9642676" y="4384761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261C9BA-13C4-4900-81BD-E2C59BB3635B}"/>
              </a:ext>
            </a:extLst>
          </p:cNvPr>
          <p:cNvCxnSpPr/>
          <p:nvPr/>
        </p:nvCxnSpPr>
        <p:spPr>
          <a:xfrm>
            <a:off x="10718739" y="3688109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11581C3-0DD4-4F48-A74E-55BE24B9A40D}"/>
              </a:ext>
            </a:extLst>
          </p:cNvPr>
          <p:cNvSpPr/>
          <p:nvPr/>
        </p:nvSpPr>
        <p:spPr>
          <a:xfrm>
            <a:off x="10994964" y="3366979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40CE5AB-64B3-442D-A002-046D3F824BB0}"/>
              </a:ext>
            </a:extLst>
          </p:cNvPr>
          <p:cNvSpPr/>
          <p:nvPr/>
        </p:nvSpPr>
        <p:spPr>
          <a:xfrm>
            <a:off x="9975354" y="46664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39" grpId="0"/>
      <p:bldP spid="42" grpId="0"/>
      <p:bldP spid="43" grpId="0"/>
      <p:bldP spid="44" grpId="0"/>
      <p:bldP spid="45" grpId="0"/>
      <p:bldP spid="20" grpId="0"/>
      <p:bldP spid="23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397260" y="2033768"/>
                <a:ext cx="2569934" cy="104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260" y="2033768"/>
                <a:ext cx="2569934" cy="1040413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766263" y="2034729"/>
                <a:ext cx="2747868" cy="1050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263" y="2034729"/>
                <a:ext cx="2747868" cy="1050096"/>
              </a:xfrm>
              <a:prstGeom prst="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8293538" y="2033768"/>
                <a:ext cx="2209259" cy="1046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538" y="2033768"/>
                <a:ext cx="2209259" cy="1046953"/>
              </a:xfrm>
              <a:prstGeom prst="rect">
                <a:avLst/>
              </a:prstGeom>
              <a:blipFill>
                <a:blip r:embed="rId4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802806" y="3540302"/>
                <a:ext cx="3185487" cy="104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06" y="3540302"/>
                <a:ext cx="3185487" cy="10478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/>
              <p:nvPr/>
            </p:nvSpPr>
            <p:spPr>
              <a:xfrm>
                <a:off x="4199877" y="3540302"/>
                <a:ext cx="3647152" cy="1050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877" y="3540302"/>
                <a:ext cx="3647152" cy="1050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7872499" y="3540302"/>
                <a:ext cx="2532491" cy="1179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99" y="3540302"/>
                <a:ext cx="2532491" cy="1179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F11D10B-F18B-4261-A60B-874CC4355AE2}"/>
              </a:ext>
            </a:extLst>
          </p:cNvPr>
          <p:cNvCxnSpPr>
            <a:cxnSpLocks/>
          </p:cNvCxnSpPr>
          <p:nvPr/>
        </p:nvCxnSpPr>
        <p:spPr>
          <a:xfrm>
            <a:off x="1523500" y="3595585"/>
            <a:ext cx="730527" cy="4660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7A8A2B6-2684-4C26-9707-AC1D00E213CD}"/>
              </a:ext>
            </a:extLst>
          </p:cNvPr>
          <p:cNvCxnSpPr/>
          <p:nvPr/>
        </p:nvCxnSpPr>
        <p:spPr>
          <a:xfrm>
            <a:off x="4995011" y="4222571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4165EF2-8938-4DFE-9F6B-FD6BDEB84D20}"/>
              </a:ext>
            </a:extLst>
          </p:cNvPr>
          <p:cNvSpPr/>
          <p:nvPr/>
        </p:nvSpPr>
        <p:spPr>
          <a:xfrm>
            <a:off x="5447553" y="3203903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1E5742B-B969-44E1-9338-982E34143036}"/>
              </a:ext>
            </a:extLst>
          </p:cNvPr>
          <p:cNvSpPr/>
          <p:nvPr/>
        </p:nvSpPr>
        <p:spPr>
          <a:xfrm>
            <a:off x="3198640" y="45010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/>
              <p:nvPr/>
            </p:nvSpPr>
            <p:spPr>
              <a:xfrm>
                <a:off x="802806" y="5024254"/>
                <a:ext cx="2108269" cy="104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06" y="5024254"/>
                <a:ext cx="2108269" cy="10478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/>
              <p:nvPr/>
            </p:nvSpPr>
            <p:spPr>
              <a:xfrm>
                <a:off x="4219739" y="5225013"/>
                <a:ext cx="11987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739" y="5225013"/>
                <a:ext cx="119873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/>
              <p:nvPr/>
            </p:nvSpPr>
            <p:spPr>
              <a:xfrm>
                <a:off x="7872499" y="4868535"/>
                <a:ext cx="1558925" cy="1167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99" y="4868535"/>
                <a:ext cx="1558925" cy="11671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EE3C2F2-72A3-41E0-ADEB-9EC4B8937B92}"/>
              </a:ext>
            </a:extLst>
          </p:cNvPr>
          <p:cNvCxnSpPr/>
          <p:nvPr/>
        </p:nvCxnSpPr>
        <p:spPr>
          <a:xfrm>
            <a:off x="2918060" y="4163925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C3ED52B-1438-4646-84EA-5592D65EE6D5}"/>
              </a:ext>
            </a:extLst>
          </p:cNvPr>
          <p:cNvCxnSpPr/>
          <p:nvPr/>
        </p:nvCxnSpPr>
        <p:spPr>
          <a:xfrm>
            <a:off x="9525630" y="4279371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864812B-191D-4FE4-8DC2-1635A5D656AF}"/>
              </a:ext>
            </a:extLst>
          </p:cNvPr>
          <p:cNvSpPr/>
          <p:nvPr/>
        </p:nvSpPr>
        <p:spPr>
          <a:xfrm>
            <a:off x="2004211" y="3429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A766713-5ABE-48A2-B99B-2C31D741A54C}"/>
              </a:ext>
            </a:extLst>
          </p:cNvPr>
          <p:cNvCxnSpPr>
            <a:cxnSpLocks/>
          </p:cNvCxnSpPr>
          <p:nvPr/>
        </p:nvCxnSpPr>
        <p:spPr>
          <a:xfrm>
            <a:off x="8333992" y="3648141"/>
            <a:ext cx="730527" cy="4660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58E865E-094F-4646-A46C-88D8AEF42F7C}"/>
              </a:ext>
            </a:extLst>
          </p:cNvPr>
          <p:cNvSpPr/>
          <p:nvPr/>
        </p:nvSpPr>
        <p:spPr>
          <a:xfrm>
            <a:off x="8749577" y="3429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D8F7E2BA-BBDB-4FE4-971D-CDE362BE44A7}"/>
              </a:ext>
            </a:extLst>
          </p:cNvPr>
          <p:cNvCxnSpPr>
            <a:cxnSpLocks/>
          </p:cNvCxnSpPr>
          <p:nvPr/>
        </p:nvCxnSpPr>
        <p:spPr>
          <a:xfrm>
            <a:off x="6288520" y="4165770"/>
            <a:ext cx="730527" cy="4660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DAFEE65F-986E-49EC-B07A-B5D5E665C2F6}"/>
              </a:ext>
            </a:extLst>
          </p:cNvPr>
          <p:cNvSpPr/>
          <p:nvPr/>
        </p:nvSpPr>
        <p:spPr>
          <a:xfrm>
            <a:off x="10078080" y="460692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098A527-FCB8-4E21-B0EC-23852121AC97}"/>
              </a:ext>
            </a:extLst>
          </p:cNvPr>
          <p:cNvCxnSpPr>
            <a:cxnSpLocks/>
          </p:cNvCxnSpPr>
          <p:nvPr/>
        </p:nvCxnSpPr>
        <p:spPr>
          <a:xfrm>
            <a:off x="4933165" y="3524978"/>
            <a:ext cx="730527" cy="4660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E6E4CB1E-9DEE-4BD9-93BF-D49A0A7DB49B}"/>
              </a:ext>
            </a:extLst>
          </p:cNvPr>
          <p:cNvCxnSpPr/>
          <p:nvPr/>
        </p:nvCxnSpPr>
        <p:spPr>
          <a:xfrm>
            <a:off x="6567088" y="3629471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44318F7-DB1A-4C20-9658-F88434B4CF21}"/>
              </a:ext>
            </a:extLst>
          </p:cNvPr>
          <p:cNvSpPr/>
          <p:nvPr/>
        </p:nvSpPr>
        <p:spPr>
          <a:xfrm>
            <a:off x="5418469" y="4487407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E329BC7-A34E-4D15-AD57-BCCCB867D431}"/>
              </a:ext>
            </a:extLst>
          </p:cNvPr>
          <p:cNvSpPr/>
          <p:nvPr/>
        </p:nvSpPr>
        <p:spPr>
          <a:xfrm>
            <a:off x="7026380" y="4501034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D1C9D87-4876-4855-AE69-CF591A2AA8E1}"/>
              </a:ext>
            </a:extLst>
          </p:cNvPr>
          <p:cNvSpPr/>
          <p:nvPr/>
        </p:nvSpPr>
        <p:spPr>
          <a:xfrm>
            <a:off x="7026380" y="319966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82CB9-0753-82EE-2C50-E4BDB545EA1F}"/>
              </a:ext>
            </a:extLst>
          </p:cNvPr>
          <p:cNvSpPr txBox="1"/>
          <p:nvPr/>
        </p:nvSpPr>
        <p:spPr>
          <a:xfrm>
            <a:off x="896377" y="819367"/>
            <a:ext cx="1039924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帯分数は仮分数に直してから計算をしましょう２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7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34" grpId="0"/>
      <p:bldP spid="38" grpId="0"/>
      <p:bldP spid="42" grpId="0"/>
      <p:bldP spid="43" grpId="0"/>
      <p:bldP spid="44" grpId="0"/>
      <p:bldP spid="29" grpId="0"/>
      <p:bldP spid="40" grpId="0"/>
      <p:bldP spid="49" grpId="0"/>
      <p:bldP spid="53" grpId="0"/>
      <p:bldP spid="55" grpId="0"/>
      <p:bldP spid="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7A3615A-C683-44D0-830A-F2FE0DDA6EA6}"/>
                  </a:ext>
                </a:extLst>
              </p:cNvPr>
              <p:cNvSpPr txBox="1"/>
              <p:nvPr/>
            </p:nvSpPr>
            <p:spPr>
              <a:xfrm>
                <a:off x="1992086" y="432784"/>
                <a:ext cx="8142514" cy="160184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のテープを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ずつに切ると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何本 のテープができますか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7A3615A-C683-44D0-830A-F2FE0DDA6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86" y="432784"/>
                <a:ext cx="8142514" cy="1601849"/>
              </a:xfrm>
              <a:prstGeom prst="rect">
                <a:avLst/>
              </a:prstGeom>
              <a:blipFill>
                <a:blip r:embed="rId2"/>
                <a:stretch>
                  <a:fillRect l="-2242" r="-1196" b="-1320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50CF219-F714-40BA-93C8-3AC4FAFF2D18}"/>
                  </a:ext>
                </a:extLst>
              </p:cNvPr>
              <p:cNvSpPr txBox="1"/>
              <p:nvPr/>
            </p:nvSpPr>
            <p:spPr>
              <a:xfrm>
                <a:off x="1365633" y="3055761"/>
                <a:ext cx="3118996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50CF219-F714-40BA-93C8-3AC4FAFF2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633" y="3055761"/>
                <a:ext cx="3118996" cy="1047851"/>
              </a:xfrm>
              <a:prstGeom prst="rect">
                <a:avLst/>
              </a:prstGeom>
              <a:blipFill>
                <a:blip r:embed="rId3"/>
                <a:stretch>
                  <a:fillRect r="-2344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B5C11D7-5AB3-4153-8917-E2CD33AEC22A}"/>
                  </a:ext>
                </a:extLst>
              </p:cNvPr>
              <p:cNvSpPr txBox="1"/>
              <p:nvPr/>
            </p:nvSpPr>
            <p:spPr>
              <a:xfrm>
                <a:off x="9014511" y="5267045"/>
                <a:ext cx="1383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本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B5C11D7-5AB3-4153-8917-E2CD33AEC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511" y="5267045"/>
                <a:ext cx="1383668" cy="646331"/>
              </a:xfrm>
              <a:prstGeom prst="rect">
                <a:avLst/>
              </a:prstGeom>
              <a:blipFill>
                <a:blip r:embed="rId4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5516F50-329A-456E-96EE-93330506FB91}"/>
                  </a:ext>
                </a:extLst>
              </p:cNvPr>
              <p:cNvSpPr txBox="1"/>
              <p:nvPr/>
            </p:nvSpPr>
            <p:spPr>
              <a:xfrm>
                <a:off x="6891867" y="3055761"/>
                <a:ext cx="3118996" cy="104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num>
                      <m:den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5516F50-329A-456E-96EE-93330506F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67" y="3055761"/>
                <a:ext cx="3118996" cy="1048749"/>
              </a:xfrm>
              <a:prstGeom prst="rect">
                <a:avLst/>
              </a:prstGeom>
              <a:blipFill>
                <a:blip r:embed="rId5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D63C698-3970-437E-9725-B959197846E7}"/>
                  </a:ext>
                </a:extLst>
              </p:cNvPr>
              <p:cNvSpPr txBox="1"/>
              <p:nvPr/>
            </p:nvSpPr>
            <p:spPr>
              <a:xfrm>
                <a:off x="4365677" y="3055761"/>
                <a:ext cx="2526190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D63C698-3970-437E-9725-B95919784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677" y="3055761"/>
                <a:ext cx="2526190" cy="1047851"/>
              </a:xfrm>
              <a:prstGeom prst="rect">
                <a:avLst/>
              </a:prstGeom>
              <a:blipFill>
                <a:blip r:embed="rId6"/>
                <a:stretch>
                  <a:fillRect r="-506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246E88-54C2-43FB-9884-8BD4B3337107}"/>
              </a:ext>
            </a:extLst>
          </p:cNvPr>
          <p:cNvSpPr txBox="1"/>
          <p:nvPr/>
        </p:nvSpPr>
        <p:spPr>
          <a:xfrm>
            <a:off x="9752225" y="3307433"/>
            <a:ext cx="77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6BEDB5E-D9AF-4859-9A55-3192C19CCA3B}"/>
                  </a:ext>
                </a:extLst>
              </p:cNvPr>
              <p:cNvSpPr txBox="1"/>
              <p:nvPr/>
            </p:nvSpPr>
            <p:spPr>
              <a:xfrm>
                <a:off x="1365633" y="5109612"/>
                <a:ext cx="3104849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6BEDB5E-D9AF-4859-9A55-3192C19CC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633" y="5109612"/>
                <a:ext cx="3104849" cy="1047851"/>
              </a:xfrm>
              <a:prstGeom prst="rect">
                <a:avLst/>
              </a:prstGeom>
              <a:blipFill>
                <a:blip r:embed="rId7"/>
                <a:stretch>
                  <a:fillRect r="-2947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3CC9467-67A8-40D6-9774-C01753FEBEB8}"/>
                  </a:ext>
                </a:extLst>
              </p:cNvPr>
              <p:cNvSpPr txBox="1"/>
              <p:nvPr/>
            </p:nvSpPr>
            <p:spPr>
              <a:xfrm>
                <a:off x="4348477" y="5088674"/>
                <a:ext cx="2560590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3CC9467-67A8-40D6-9774-C01753FEB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7" y="5088674"/>
                <a:ext cx="2560590" cy="1047851"/>
              </a:xfrm>
              <a:prstGeom prst="rect">
                <a:avLst/>
              </a:prstGeom>
              <a:blipFill>
                <a:blip r:embed="rId8"/>
                <a:stretch>
                  <a:fillRect r="-381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9C01B3-319B-4467-91A8-43C822F0D514}"/>
              </a:ext>
            </a:extLst>
          </p:cNvPr>
          <p:cNvSpPr txBox="1"/>
          <p:nvPr/>
        </p:nvSpPr>
        <p:spPr>
          <a:xfrm>
            <a:off x="6782128" y="5339537"/>
            <a:ext cx="77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49A88B7-AAAF-40AA-8843-7DEEFF345065}"/>
              </a:ext>
            </a:extLst>
          </p:cNvPr>
          <p:cNvCxnSpPr>
            <a:cxnSpLocks/>
          </p:cNvCxnSpPr>
          <p:nvPr/>
        </p:nvCxnSpPr>
        <p:spPr>
          <a:xfrm>
            <a:off x="4374309" y="5093059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2F753C2-74E3-488C-B974-6FCEED0BCEF5}"/>
              </a:ext>
            </a:extLst>
          </p:cNvPr>
          <p:cNvSpPr/>
          <p:nvPr/>
        </p:nvSpPr>
        <p:spPr>
          <a:xfrm>
            <a:off x="4715461" y="4825380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2A47D39-E736-4039-9D19-86DC744D7A19}"/>
              </a:ext>
            </a:extLst>
          </p:cNvPr>
          <p:cNvCxnSpPr>
            <a:cxnSpLocks/>
          </p:cNvCxnSpPr>
          <p:nvPr/>
        </p:nvCxnSpPr>
        <p:spPr>
          <a:xfrm>
            <a:off x="5521989" y="5739665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5B536DB-06B9-4DF7-8F91-BC749793608A}"/>
              </a:ext>
            </a:extLst>
          </p:cNvPr>
          <p:cNvSpPr/>
          <p:nvPr/>
        </p:nvSpPr>
        <p:spPr>
          <a:xfrm>
            <a:off x="5974870" y="59629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2B85CEC-E582-421C-B77A-2B3CCBDD8797}"/>
              </a:ext>
            </a:extLst>
          </p:cNvPr>
          <p:cNvSpPr/>
          <p:nvPr/>
        </p:nvSpPr>
        <p:spPr>
          <a:xfrm>
            <a:off x="6027345" y="4800390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FCD3CD0-9DC9-4260-8BB2-DB657793B8AA}"/>
              </a:ext>
            </a:extLst>
          </p:cNvPr>
          <p:cNvCxnSpPr>
            <a:cxnSpLocks/>
          </p:cNvCxnSpPr>
          <p:nvPr/>
        </p:nvCxnSpPr>
        <p:spPr>
          <a:xfrm>
            <a:off x="5521989" y="5065714"/>
            <a:ext cx="704034" cy="59031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578AE99-04B8-4EA9-BA52-6A2CC854E038}"/>
              </a:ext>
            </a:extLst>
          </p:cNvPr>
          <p:cNvCxnSpPr>
            <a:cxnSpLocks/>
          </p:cNvCxnSpPr>
          <p:nvPr/>
        </p:nvCxnSpPr>
        <p:spPr>
          <a:xfrm>
            <a:off x="4410404" y="5706540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CE70AD6-DA8D-444C-94AE-E0D6221E38FE}"/>
              </a:ext>
            </a:extLst>
          </p:cNvPr>
          <p:cNvSpPr/>
          <p:nvPr/>
        </p:nvSpPr>
        <p:spPr>
          <a:xfrm>
            <a:off x="4746967" y="594731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1EB7DD0-E182-4381-8BD1-E02859310F80}"/>
              </a:ext>
            </a:extLst>
          </p:cNvPr>
          <p:cNvSpPr txBox="1"/>
          <p:nvPr/>
        </p:nvSpPr>
        <p:spPr>
          <a:xfrm>
            <a:off x="963044" y="239133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通分してわり算する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9706D4B-CFCC-41CF-8322-B4C079A0D02D}"/>
              </a:ext>
            </a:extLst>
          </p:cNvPr>
          <p:cNvSpPr txBox="1"/>
          <p:nvPr/>
        </p:nvSpPr>
        <p:spPr>
          <a:xfrm>
            <a:off x="963044" y="4205820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逆数のかけ算にして計算</a:t>
            </a:r>
          </a:p>
        </p:txBody>
      </p:sp>
    </p:spTree>
    <p:extLst>
      <p:ext uri="{BB962C8B-B14F-4D97-AF65-F5344CB8AC3E}">
        <p14:creationId xmlns:p14="http://schemas.microsoft.com/office/powerpoint/2010/main" val="42718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/>
      <p:bldP spid="14" grpId="0"/>
      <p:bldP spid="15" grpId="0"/>
      <p:bldP spid="18" grpId="0"/>
      <p:bldP spid="20" grpId="0"/>
      <p:bldP spid="21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E877C-BE6F-2DB7-A573-C57061E5E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D74970-514F-ED33-4327-90C7B8590F5F}"/>
                  </a:ext>
                </a:extLst>
              </p:cNvPr>
              <p:cNvSpPr txBox="1"/>
              <p:nvPr/>
            </p:nvSpPr>
            <p:spPr>
              <a:xfrm>
                <a:off x="1077686" y="322291"/>
                <a:ext cx="10243458" cy="2281458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ぬることのできるペンキを使って　  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では何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ぬれますか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D74970-514F-ED33-4327-90C7B8590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6" y="322291"/>
                <a:ext cx="10243458" cy="2281458"/>
              </a:xfrm>
              <a:prstGeom prst="rect">
                <a:avLst/>
              </a:prstGeom>
              <a:blipFill>
                <a:blip r:embed="rId3"/>
                <a:stretch>
                  <a:fillRect l="-1784" r="-476" b="-877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5127A1-9917-D088-B956-BEB4EF7DC5E8}"/>
              </a:ext>
            </a:extLst>
          </p:cNvPr>
          <p:cNvSpPr/>
          <p:nvPr/>
        </p:nvSpPr>
        <p:spPr>
          <a:xfrm>
            <a:off x="4030896" y="851070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334D8C7-FDF7-94ED-14E9-20E87C5E3F88}"/>
              </a:ext>
            </a:extLst>
          </p:cNvPr>
          <p:cNvSpPr/>
          <p:nvPr/>
        </p:nvSpPr>
        <p:spPr>
          <a:xfrm>
            <a:off x="3900531" y="1871690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81EC741D-530D-014F-6F44-E1EFCB2A7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963337"/>
              </p:ext>
            </p:extLst>
          </p:nvPr>
        </p:nvGraphicFramePr>
        <p:xfrm>
          <a:off x="1792514" y="3621253"/>
          <a:ext cx="8127999" cy="732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707618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846545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14184925"/>
                    </a:ext>
                  </a:extLst>
                </a:gridCol>
              </a:tblGrid>
              <a:tr h="73279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557274"/>
                  </a:ext>
                </a:extLst>
              </a:tr>
            </a:tbl>
          </a:graphicData>
        </a:graphic>
      </p:graphicFrame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5EEFCA8F-B881-438E-4369-312A843DD795}"/>
              </a:ext>
            </a:extLst>
          </p:cNvPr>
          <p:cNvSpPr/>
          <p:nvPr/>
        </p:nvSpPr>
        <p:spPr>
          <a:xfrm rot="5400000" flipH="1">
            <a:off x="5620524" y="-695593"/>
            <a:ext cx="471980" cy="81280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18BFCD-0E4D-34BE-144B-E03A747A4075}"/>
                  </a:ext>
                </a:extLst>
              </p:cNvPr>
              <p:cNvSpPr txBox="1"/>
              <p:nvPr/>
            </p:nvSpPr>
            <p:spPr>
              <a:xfrm>
                <a:off x="5415344" y="2655599"/>
                <a:ext cx="88233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r>
                  <a:rPr kumimoji="1"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18BFCD-0E4D-34BE-144B-E03A747A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44" y="2655599"/>
                <a:ext cx="882338" cy="461665"/>
              </a:xfrm>
              <a:prstGeom prst="rect">
                <a:avLst/>
              </a:prstGeom>
              <a:blipFill>
                <a:blip r:embed="rId5"/>
                <a:stretch>
                  <a:fillRect l="-2759" t="-10667" r="-10345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B91577F-CB68-1E3D-FC3F-E5DA95C99F97}"/>
                  </a:ext>
                </a:extLst>
              </p:cNvPr>
              <p:cNvSpPr txBox="1"/>
              <p:nvPr/>
            </p:nvSpPr>
            <p:spPr>
              <a:xfrm>
                <a:off x="2726458" y="4653956"/>
                <a:ext cx="1018642" cy="7273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B91577F-CB68-1E3D-FC3F-E5DA95C99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458" y="4653956"/>
                <a:ext cx="1018642" cy="727379"/>
              </a:xfrm>
              <a:prstGeom prst="rect">
                <a:avLst/>
              </a:prstGeom>
              <a:blipFill>
                <a:blip r:embed="rId6"/>
                <a:stretch>
                  <a:fillRect r="-2395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A6D50C0E-1F34-EAC9-3EB7-7C305FEAAB1C}"/>
              </a:ext>
            </a:extLst>
          </p:cNvPr>
          <p:cNvSpPr/>
          <p:nvPr/>
        </p:nvSpPr>
        <p:spPr>
          <a:xfrm rot="5400000">
            <a:off x="2970010" y="3220960"/>
            <a:ext cx="370064" cy="272505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25A016-64F1-62FE-2DAA-9F340E481DE4}"/>
              </a:ext>
            </a:extLst>
          </p:cNvPr>
          <p:cNvSpPr txBox="1"/>
          <p:nvPr/>
        </p:nvSpPr>
        <p:spPr>
          <a:xfrm>
            <a:off x="1649187" y="5502419"/>
            <a:ext cx="35530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３倍ぬれるので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F5A0ADE-3F90-4158-8134-622587000161}"/>
                  </a:ext>
                </a:extLst>
              </p:cNvPr>
              <p:cNvSpPr txBox="1"/>
              <p:nvPr/>
            </p:nvSpPr>
            <p:spPr>
              <a:xfrm>
                <a:off x="5324940" y="5183725"/>
                <a:ext cx="4595573" cy="1049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×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m</m:t>
                    </m:r>
                  </m:oMath>
                </a14:m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F5A0ADE-3F90-4158-8134-622587000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40" y="5183725"/>
                <a:ext cx="4595573" cy="1049454"/>
              </a:xfrm>
              <a:prstGeom prst="rect">
                <a:avLst/>
              </a:prstGeom>
              <a:blipFill>
                <a:blip r:embed="rId7"/>
                <a:stretch>
                  <a:fillRect b="-80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63D7DFC-B5EA-ECA9-F372-1A8E6B223225}"/>
              </a:ext>
            </a:extLst>
          </p:cNvPr>
          <p:cNvSpPr/>
          <p:nvPr/>
        </p:nvSpPr>
        <p:spPr>
          <a:xfrm>
            <a:off x="9393878" y="5331160"/>
            <a:ext cx="365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645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7BD45-664E-19FC-60EB-C1DCAE68C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DFBD3F1-E531-48A5-3696-42DFCE347C85}"/>
                  </a:ext>
                </a:extLst>
              </p:cNvPr>
              <p:cNvSpPr txBox="1"/>
              <p:nvPr/>
            </p:nvSpPr>
            <p:spPr>
              <a:xfrm>
                <a:off x="1055914" y="288733"/>
                <a:ext cx="10341429" cy="2281458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ぬることのできるペンキを使って　  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１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では何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ぬれますか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DFBD3F1-E531-48A5-3696-42DFCE347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14" y="288733"/>
                <a:ext cx="10341429" cy="2281458"/>
              </a:xfrm>
              <a:prstGeom prst="rect">
                <a:avLst/>
              </a:prstGeom>
              <a:blipFill>
                <a:blip r:embed="rId3"/>
                <a:stretch>
                  <a:fillRect l="-353" b="-87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1FA5B62-63C3-9267-338F-527425EEECA0}"/>
                  </a:ext>
                </a:extLst>
              </p:cNvPr>
              <p:cNvSpPr txBox="1"/>
              <p:nvPr/>
            </p:nvSpPr>
            <p:spPr>
              <a:xfrm>
                <a:off x="3449830" y="5459847"/>
                <a:ext cx="5553595" cy="1049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den>
                    </m:f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m</m:t>
                    </m:r>
                  </m:oMath>
                </a14:m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1FA5B62-63C3-9267-338F-527425EE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830" y="5459847"/>
                <a:ext cx="5553595" cy="1049454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AC5FC30-1BD6-7612-1A1B-AE12F33A27E6}"/>
              </a:ext>
            </a:extLst>
          </p:cNvPr>
          <p:cNvSpPr/>
          <p:nvPr/>
        </p:nvSpPr>
        <p:spPr>
          <a:xfrm>
            <a:off x="7362188" y="3028890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146DE9-7820-C7A0-B46D-C3C2A111A1B8}"/>
              </a:ext>
            </a:extLst>
          </p:cNvPr>
          <p:cNvSpPr/>
          <p:nvPr/>
        </p:nvSpPr>
        <p:spPr>
          <a:xfrm>
            <a:off x="3989771" y="1813171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5E13C0A-54D3-E3FE-A75D-DEC9F6363729}"/>
              </a:ext>
            </a:extLst>
          </p:cNvPr>
          <p:cNvSpPr/>
          <p:nvPr/>
        </p:nvSpPr>
        <p:spPr>
          <a:xfrm>
            <a:off x="8476790" y="5607282"/>
            <a:ext cx="365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60E356B9-D9C4-A813-DF6C-B6C912C343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3942829"/>
                  </p:ext>
                </p:extLst>
              </p:nvPr>
            </p:nvGraphicFramePr>
            <p:xfrm>
              <a:off x="3738307" y="2780969"/>
              <a:ext cx="4267202" cy="2102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1">
                      <a:extLst>
                        <a:ext uri="{9D8B030D-6E8A-4147-A177-3AD203B41FA5}">
                          <a16:colId xmlns:a16="http://schemas.microsoft.com/office/drawing/2014/main" val="1486911439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3877453138"/>
                        </a:ext>
                      </a:extLst>
                    </a:gridCol>
                  </a:tblGrid>
                  <a:tr h="10513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ja-JP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２</m:t>
                                  </m:r>
                                </m:num>
                                <m:den>
                                  <m:r>
                                    <a:rPr lang="ja-JP" alt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３</m:t>
                                  </m:r>
                                </m:den>
                              </m:f>
                            </m:oMath>
                          </a14:m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 </a:t>
                          </a:r>
                          <a:r>
                            <a:rPr lang="en-US" altLang="ja-JP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dL</a:t>
                          </a:r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ja-JP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３</m:t>
                                  </m:r>
                                </m:num>
                                <m:den>
                                  <m:r>
                                    <a:rPr lang="ja-JP" alt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５</m:t>
                                  </m:r>
                                </m:den>
                              </m:f>
                            </m:oMath>
                          </a14:m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 </a:t>
                          </a:r>
                          <a:r>
                            <a:rPr lang="en-US" altLang="ja-JP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m</a:t>
                          </a:r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 </a:t>
                          </a:r>
                          <a:endParaRPr kumimoji="1" lang="ja-JP" altLang="en-US" sz="2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2538350"/>
                      </a:ext>
                    </a:extLst>
                  </a:tr>
                  <a:tr h="1051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ja-JP" altLang="en-US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１</a:t>
                          </a:r>
                          <a:r>
                            <a:rPr lang="en-US" altLang="ja-JP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dL</a:t>
                          </a:r>
                          <a:endParaRPr kumimoji="1" lang="ja-JP" altLang="en-US" sz="32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01093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60E356B9-D9C4-A813-DF6C-B6C912C343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3942829"/>
                  </p:ext>
                </p:extLst>
              </p:nvPr>
            </p:nvGraphicFramePr>
            <p:xfrm>
              <a:off x="3738307" y="2780969"/>
              <a:ext cx="4267202" cy="2102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1">
                      <a:extLst>
                        <a:ext uri="{9D8B030D-6E8A-4147-A177-3AD203B41FA5}">
                          <a16:colId xmlns:a16="http://schemas.microsoft.com/office/drawing/2014/main" val="1486911439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3877453138"/>
                        </a:ext>
                      </a:extLst>
                    </a:gridCol>
                  </a:tblGrid>
                  <a:tr h="105137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" t="-578" r="-100285" b="-102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71" t="-578" r="-571" b="-102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538350"/>
                      </a:ext>
                    </a:extLst>
                  </a:tr>
                  <a:tr h="1051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ja-JP" altLang="en-US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１</a:t>
                          </a:r>
                          <a:r>
                            <a:rPr lang="en-US" altLang="ja-JP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dL</a:t>
                          </a:r>
                          <a:endParaRPr kumimoji="1" lang="ja-JP" altLang="en-US" sz="32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0109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矢印: 環状 11">
            <a:extLst>
              <a:ext uri="{FF2B5EF4-FFF2-40B4-BE49-F238E27FC236}">
                <a16:creationId xmlns:a16="http://schemas.microsoft.com/office/drawing/2014/main" id="{72EE0376-287A-8145-BBA9-F1B4BA2B885F}"/>
              </a:ext>
            </a:extLst>
          </p:cNvPr>
          <p:cNvSpPr/>
          <p:nvPr/>
        </p:nvSpPr>
        <p:spPr>
          <a:xfrm rot="5400000" flipV="1">
            <a:off x="2987192" y="3349001"/>
            <a:ext cx="1197428" cy="1110344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環状 12">
            <a:extLst>
              <a:ext uri="{FF2B5EF4-FFF2-40B4-BE49-F238E27FC236}">
                <a16:creationId xmlns:a16="http://schemas.microsoft.com/office/drawing/2014/main" id="{4E9F5C37-7A12-E749-ED8E-CB105DCA9385}"/>
              </a:ext>
            </a:extLst>
          </p:cNvPr>
          <p:cNvSpPr/>
          <p:nvPr/>
        </p:nvSpPr>
        <p:spPr>
          <a:xfrm rot="5400000">
            <a:off x="7570082" y="3316172"/>
            <a:ext cx="1197428" cy="1088571"/>
          </a:xfrm>
          <a:prstGeom prst="circular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BBC29BA-4249-87C7-A0E4-3D0A685CD640}"/>
                  </a:ext>
                </a:extLst>
              </p:cNvPr>
              <p:cNvSpPr txBox="1"/>
              <p:nvPr/>
            </p:nvSpPr>
            <p:spPr>
              <a:xfrm>
                <a:off x="1826919" y="3273724"/>
                <a:ext cx="1203815" cy="1173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倍</m:t>
                      </m:r>
                    </m:oMath>
                  </m:oMathPara>
                </a14:m>
                <a:endParaRPr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BBC29BA-4249-87C7-A0E4-3D0A685CD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19" y="3273724"/>
                <a:ext cx="1203815" cy="1173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3DEAF2-155F-2BDF-B27C-171067BB2713}"/>
                  </a:ext>
                </a:extLst>
              </p:cNvPr>
              <p:cNvSpPr txBox="1"/>
              <p:nvPr/>
            </p:nvSpPr>
            <p:spPr>
              <a:xfrm>
                <a:off x="8713082" y="3273724"/>
                <a:ext cx="1203815" cy="1173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a:rPr lang="ja-JP" altLang="en-US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倍</m:t>
                      </m:r>
                    </m:oMath>
                  </m:oMathPara>
                </a14:m>
                <a:endPara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3DEAF2-155F-2BDF-B27C-171067BB2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082" y="3273724"/>
                <a:ext cx="1203815" cy="1173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3D4234D-C8B2-B5C4-1BCA-81DFE26CE4E6}"/>
              </a:ext>
            </a:extLst>
          </p:cNvPr>
          <p:cNvSpPr/>
          <p:nvPr/>
        </p:nvSpPr>
        <p:spPr>
          <a:xfrm>
            <a:off x="3989771" y="791721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C7D786-8ED0-4355-3006-3CD09889A790}"/>
              </a:ext>
            </a:extLst>
          </p:cNvPr>
          <p:cNvSpPr txBox="1"/>
          <p:nvPr/>
        </p:nvSpPr>
        <p:spPr>
          <a:xfrm>
            <a:off x="1208692" y="4923493"/>
            <a:ext cx="72463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かけて１にするには、逆数をかける</a:t>
            </a:r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19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4" grpId="0"/>
      <p:bldP spid="15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761066" y="563071"/>
                <a:ext cx="9106358" cy="199163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の重さが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の油があります。　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この油１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では、何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になりますか？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66" y="563071"/>
                <a:ext cx="9106358" cy="1991635"/>
              </a:xfrm>
              <a:prstGeom prst="rect">
                <a:avLst/>
              </a:prstGeom>
              <a:blipFill>
                <a:blip r:embed="rId2"/>
                <a:stretch>
                  <a:fillRect l="-2005" b="-425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AB620B-E414-401C-BA0B-6835521C8297}"/>
                  </a:ext>
                </a:extLst>
              </p:cNvPr>
              <p:cNvSpPr txBox="1"/>
              <p:nvPr/>
            </p:nvSpPr>
            <p:spPr>
              <a:xfrm>
                <a:off x="693172" y="2761775"/>
                <a:ext cx="10805656" cy="10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の中に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kg(</a:t>
                </a:r>
                <a:r>
                  <a:rPr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1L)</a:t>
                </a:r>
                <a:r>
                  <a:rPr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がいくつあるかを考える</a:t>
                </a:r>
                <a:endParaRPr kumimoji="1" lang="ja-JP" altLang="en-US" sz="32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AB620B-E414-401C-BA0B-6835521C8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72" y="2761775"/>
                <a:ext cx="10805656" cy="1046056"/>
              </a:xfrm>
              <a:prstGeom prst="rect">
                <a:avLst/>
              </a:prstGeom>
              <a:blipFill>
                <a:blip r:embed="rId3"/>
                <a:stretch>
                  <a:fillRect r="-339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BDD4EA0-881C-491E-A90D-B87A5DC851E7}"/>
                  </a:ext>
                </a:extLst>
              </p:cNvPr>
              <p:cNvSpPr txBox="1"/>
              <p:nvPr/>
            </p:nvSpPr>
            <p:spPr>
              <a:xfrm>
                <a:off x="1471753" y="4266661"/>
                <a:ext cx="2568402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BDD4EA0-881C-491E-A90D-B87A5DC85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53" y="4266661"/>
                <a:ext cx="2568402" cy="1047851"/>
              </a:xfrm>
              <a:prstGeom prst="rect">
                <a:avLst/>
              </a:prstGeom>
              <a:blipFill>
                <a:blip r:embed="rId4"/>
                <a:stretch>
                  <a:fillRect r="-6398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47DC18C-B857-4811-82B4-B90F422B9A84}"/>
                  </a:ext>
                </a:extLst>
              </p:cNvPr>
              <p:cNvSpPr txBox="1"/>
              <p:nvPr/>
            </p:nvSpPr>
            <p:spPr>
              <a:xfrm>
                <a:off x="6010580" y="4266661"/>
                <a:ext cx="2098367" cy="104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47DC18C-B857-4811-82B4-B90F422B9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580" y="4266661"/>
                <a:ext cx="2098367" cy="1048749"/>
              </a:xfrm>
              <a:prstGeom prst="rect">
                <a:avLst/>
              </a:prstGeom>
              <a:blipFill>
                <a:blip r:embed="rId5"/>
                <a:stretch>
                  <a:fillRect r="-4651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1D7A748-29F9-416A-B0FF-EB05E3CB1B3F}"/>
                  </a:ext>
                </a:extLst>
              </p:cNvPr>
              <p:cNvSpPr txBox="1"/>
              <p:nvPr/>
            </p:nvSpPr>
            <p:spPr>
              <a:xfrm>
                <a:off x="3997634" y="4266661"/>
                <a:ext cx="2098366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1D7A748-29F9-416A-B0FF-EB05E3CB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34" y="4266661"/>
                <a:ext cx="2098366" cy="1047851"/>
              </a:xfrm>
              <a:prstGeom prst="rect">
                <a:avLst/>
              </a:prstGeom>
              <a:blipFill>
                <a:blip r:embed="rId6"/>
                <a:stretch>
                  <a:fillRect r="-4651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3211B6-28D3-4DAC-848A-33CE275EA108}"/>
                  </a:ext>
                </a:extLst>
              </p:cNvPr>
              <p:cNvSpPr txBox="1"/>
              <p:nvPr/>
            </p:nvSpPr>
            <p:spPr>
              <a:xfrm>
                <a:off x="7981006" y="4266661"/>
                <a:ext cx="793712" cy="103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3211B6-28D3-4DAC-848A-33CE275EA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006" y="4266661"/>
                <a:ext cx="793712" cy="1032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90A1BE2-AA9E-4BAF-A9B4-634610A7B15A}"/>
              </a:ext>
            </a:extLst>
          </p:cNvPr>
          <p:cNvCxnSpPr>
            <a:cxnSpLocks/>
          </p:cNvCxnSpPr>
          <p:nvPr/>
        </p:nvCxnSpPr>
        <p:spPr>
          <a:xfrm>
            <a:off x="6096000" y="4307223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B95734F-950A-4FF8-832C-80CBCE27BFB8}"/>
              </a:ext>
            </a:extLst>
          </p:cNvPr>
          <p:cNvCxnSpPr>
            <a:cxnSpLocks/>
          </p:cNvCxnSpPr>
          <p:nvPr/>
        </p:nvCxnSpPr>
        <p:spPr>
          <a:xfrm>
            <a:off x="6991669" y="4900948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6A38604-7E57-41C1-9F23-84347FA4CD50}"/>
              </a:ext>
            </a:extLst>
          </p:cNvPr>
          <p:cNvSpPr/>
          <p:nvPr/>
        </p:nvSpPr>
        <p:spPr>
          <a:xfrm>
            <a:off x="7380086" y="508587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537151C-F448-4C71-B825-D00C01102E72}"/>
              </a:ext>
            </a:extLst>
          </p:cNvPr>
          <p:cNvSpPr/>
          <p:nvPr/>
        </p:nvSpPr>
        <p:spPr>
          <a:xfrm>
            <a:off x="6228483" y="40304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6F2C8E7-B7CE-4896-A3D9-1DFACCB8FE1D}"/>
                  </a:ext>
                </a:extLst>
              </p:cNvPr>
              <p:cNvSpPr txBox="1"/>
              <p:nvPr/>
            </p:nvSpPr>
            <p:spPr>
              <a:xfrm>
                <a:off x="9163349" y="4247923"/>
                <a:ext cx="1133926" cy="103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	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6F2C8E7-B7CE-4896-A3D9-1DFACCB8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349" y="4247923"/>
                <a:ext cx="1133926" cy="1032975"/>
              </a:xfrm>
              <a:prstGeom prst="rect">
                <a:avLst/>
              </a:prstGeom>
              <a:blipFill>
                <a:blip r:embed="rId8"/>
                <a:stretch>
                  <a:fillRect r="-4301" b="-142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2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9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D221E0-9B3D-4EFA-A7FE-ACCCB7D9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28163" cy="1325563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ピザが１枚あります。このピザを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24AD1-25AE-48E4-A99D-35B19E18CCE0}"/>
              </a:ext>
            </a:extLst>
          </p:cNvPr>
          <p:cNvSpPr txBox="1"/>
          <p:nvPr/>
        </p:nvSpPr>
        <p:spPr>
          <a:xfrm>
            <a:off x="2638409" y="4951092"/>
            <a:ext cx="872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ちなみに、ピザを切った後の数え方は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３ピース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あるいは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３切れ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というそうです。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/>
              <p:nvPr/>
            </p:nvSpPr>
            <p:spPr>
              <a:xfrm>
                <a:off x="925285" y="1988786"/>
                <a:ext cx="6074044" cy="239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人で分けるので</m:t>
                      </m:r>
                    </m:oMath>
                  </m:oMathPara>
                </a14:m>
                <a:endParaRPr lang="en-US" altLang="ja-JP" sz="4000" i="1" dirty="0"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ずつに分けました。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何ピースできましたか？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85" y="1988786"/>
                <a:ext cx="6074044" cy="2395977"/>
              </a:xfrm>
              <a:prstGeom prst="rect">
                <a:avLst/>
              </a:prstGeom>
              <a:blipFill>
                <a:blip r:embed="rId2"/>
                <a:stretch>
                  <a:fillRect l="-3614" b="-9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ピザのアップ画面&#10;&#10;自動的に生成された説明">
            <a:extLst>
              <a:ext uri="{FF2B5EF4-FFF2-40B4-BE49-F238E27FC236}">
                <a16:creationId xmlns:a16="http://schemas.microsoft.com/office/drawing/2014/main" id="{78803517-56C7-45B3-9A65-49FFBFB6FB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5453" r="580" b="4580"/>
          <a:stretch/>
        </p:blipFill>
        <p:spPr>
          <a:xfrm>
            <a:off x="7132640" y="2069826"/>
            <a:ext cx="2112837" cy="19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257650" y="736440"/>
                <a:ext cx="8771253" cy="160717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面積が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10cm 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の平行四辺形があります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高さが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cm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のとき、底辺を求めましょう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50" y="736440"/>
                <a:ext cx="8771253" cy="1607171"/>
              </a:xfrm>
              <a:prstGeom prst="rect">
                <a:avLst/>
              </a:prstGeom>
              <a:blipFill>
                <a:blip r:embed="rId2"/>
                <a:stretch>
                  <a:fillRect l="-2012" t="-4906" r="-1319" b="-528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AB620B-E414-401C-BA0B-6835521C8297}"/>
                  </a:ext>
                </a:extLst>
              </p:cNvPr>
              <p:cNvSpPr txBox="1"/>
              <p:nvPr/>
            </p:nvSpPr>
            <p:spPr>
              <a:xfrm>
                <a:off x="693172" y="2792577"/>
                <a:ext cx="10805656" cy="1203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底辺</m:t>
                    </m:r>
                  </m:oMath>
                </a14:m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と高さをかけると平行四辺形の面積がでるので</a:t>
                </a:r>
                <a:endPara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面積を高さで割れば、底辺が求められる</a:t>
                </a:r>
                <a:endPara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AB620B-E414-401C-BA0B-6835521C8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72" y="2792577"/>
                <a:ext cx="10805656" cy="1203856"/>
              </a:xfrm>
              <a:prstGeom prst="rect">
                <a:avLst/>
              </a:prstGeom>
              <a:blipFill>
                <a:blip r:embed="rId3"/>
                <a:stretch>
                  <a:fillRect l="-1749" t="-6566" r="-847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BDD4EA0-881C-491E-A90D-B87A5DC851E7}"/>
                  </a:ext>
                </a:extLst>
              </p:cNvPr>
              <p:cNvSpPr txBox="1"/>
              <p:nvPr/>
            </p:nvSpPr>
            <p:spPr>
              <a:xfrm>
                <a:off x="1455171" y="4353179"/>
                <a:ext cx="2568402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１０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BDD4EA0-881C-491E-A90D-B87A5DC85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171" y="4353179"/>
                <a:ext cx="2568402" cy="1047851"/>
              </a:xfrm>
              <a:prstGeom prst="rect">
                <a:avLst/>
              </a:prstGeom>
              <a:blipFill>
                <a:blip r:embed="rId4"/>
                <a:stretch>
                  <a:fillRect l="-7363" r="-3325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1D7A748-29F9-416A-B0FF-EB05E3CB1B3F}"/>
                  </a:ext>
                </a:extLst>
              </p:cNvPr>
              <p:cNvSpPr txBox="1"/>
              <p:nvPr/>
            </p:nvSpPr>
            <p:spPr>
              <a:xfrm>
                <a:off x="3855725" y="4353179"/>
                <a:ext cx="2831556" cy="104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１０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1D7A748-29F9-416A-B0FF-EB05E3CB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725" y="4353179"/>
                <a:ext cx="2831556" cy="1048749"/>
              </a:xfrm>
              <a:prstGeom prst="rect">
                <a:avLst/>
              </a:prstGeom>
              <a:blipFill>
                <a:blip r:embed="rId5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3211B6-28D3-4DAC-848A-33CE275EA108}"/>
                  </a:ext>
                </a:extLst>
              </p:cNvPr>
              <p:cNvSpPr txBox="1"/>
              <p:nvPr/>
            </p:nvSpPr>
            <p:spPr>
              <a:xfrm>
                <a:off x="6627894" y="4353179"/>
                <a:ext cx="793712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3211B6-28D3-4DAC-848A-33CE275EA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94" y="4353179"/>
                <a:ext cx="793712" cy="1046953"/>
              </a:xfrm>
              <a:prstGeom prst="rect">
                <a:avLst/>
              </a:prstGeom>
              <a:blipFill>
                <a:blip r:embed="rId6"/>
                <a:stretch>
                  <a:fillRect r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90A1BE2-AA9E-4BAF-A9B4-634610A7B15A}"/>
              </a:ext>
            </a:extLst>
          </p:cNvPr>
          <p:cNvCxnSpPr>
            <a:cxnSpLocks/>
          </p:cNvCxnSpPr>
          <p:nvPr/>
        </p:nvCxnSpPr>
        <p:spPr>
          <a:xfrm>
            <a:off x="4214070" y="4646397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B95734F-950A-4FF8-832C-80CBCE27BFB8}"/>
              </a:ext>
            </a:extLst>
          </p:cNvPr>
          <p:cNvCxnSpPr>
            <a:cxnSpLocks/>
          </p:cNvCxnSpPr>
          <p:nvPr/>
        </p:nvCxnSpPr>
        <p:spPr>
          <a:xfrm>
            <a:off x="5440010" y="4992375"/>
            <a:ext cx="532560" cy="4465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6A38604-7E57-41C1-9F23-84347FA4CD50}"/>
              </a:ext>
            </a:extLst>
          </p:cNvPr>
          <p:cNvSpPr/>
          <p:nvPr/>
        </p:nvSpPr>
        <p:spPr>
          <a:xfrm>
            <a:off x="5643277" y="543891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537151C-F448-4C71-B825-D00C01102E72}"/>
              </a:ext>
            </a:extLst>
          </p:cNvPr>
          <p:cNvSpPr/>
          <p:nvPr/>
        </p:nvSpPr>
        <p:spPr>
          <a:xfrm>
            <a:off x="4532124" y="419939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6F2C8E7-B7CE-4896-A3D9-1DFACCB8FE1D}"/>
                  </a:ext>
                </a:extLst>
              </p:cNvPr>
              <p:cNvSpPr txBox="1"/>
              <p:nvPr/>
            </p:nvSpPr>
            <p:spPr>
              <a:xfrm>
                <a:off x="8470404" y="4353179"/>
                <a:ext cx="2044981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cm	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6F2C8E7-B7CE-4896-A3D9-1DFACCB8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404" y="4353179"/>
                <a:ext cx="2044981" cy="1046953"/>
              </a:xfrm>
              <a:prstGeom prst="rect">
                <a:avLst/>
              </a:prstGeom>
              <a:blipFill>
                <a:blip r:embed="rId7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EF6F363-BA54-457E-904E-A9D4AFC64E97}"/>
              </a:ext>
            </a:extLst>
          </p:cNvPr>
          <p:cNvSpPr/>
          <p:nvPr/>
        </p:nvSpPr>
        <p:spPr>
          <a:xfrm>
            <a:off x="3855725" y="69086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239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29" grpId="0"/>
      <p:bldP spid="32" grpId="0"/>
      <p:bldP spid="33" grpId="0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962838" y="2130056"/>
                <a:ext cx="2068195" cy="1044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８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38" y="2130056"/>
                <a:ext cx="2068195" cy="1044901"/>
              </a:xfrm>
              <a:prstGeom prst="rect">
                <a:avLst/>
              </a:prstGeom>
              <a:blipFill>
                <a:blip r:embed="rId2"/>
                <a:stretch>
                  <a:fillRect l="-9145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606745" y="2131017"/>
                <a:ext cx="2169184" cy="104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÷1.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45" y="2131017"/>
                <a:ext cx="2169184" cy="1040413"/>
              </a:xfrm>
              <a:prstGeom prst="rect">
                <a:avLst/>
              </a:prstGeom>
              <a:blipFill>
                <a:blip r:embed="rId3"/>
                <a:stretch>
                  <a:fillRect r="-7606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351641" y="2130056"/>
                <a:ext cx="2068195" cy="104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1.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41" y="2130056"/>
                <a:ext cx="2068195" cy="1040413"/>
              </a:xfrm>
              <a:prstGeom prst="rect">
                <a:avLst/>
              </a:prstGeom>
              <a:blipFill>
                <a:blip r:embed="rId4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9019903" y="2130569"/>
                <a:ext cx="2707793" cy="1044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1.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903" y="2130569"/>
                <a:ext cx="2707793" cy="1044453"/>
              </a:xfrm>
              <a:prstGeom prst="rect">
                <a:avLst/>
              </a:prstGeom>
              <a:blipFill>
                <a:blip r:embed="rId5"/>
                <a:stretch>
                  <a:fillRect r="-5856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463988" y="3613333"/>
                <a:ext cx="2723823" cy="104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88" y="3613333"/>
                <a:ext cx="2723823" cy="1048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/>
              <p:nvPr/>
            </p:nvSpPr>
            <p:spPr>
              <a:xfrm>
                <a:off x="3116273" y="3613333"/>
                <a:ext cx="2723823" cy="105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273" y="3613333"/>
                <a:ext cx="2723823" cy="1054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5904123" y="3613333"/>
                <a:ext cx="2876800" cy="1171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１７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23" y="3613333"/>
                <a:ext cx="2876800" cy="1171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7A8A2B6-2684-4C26-9707-AC1D00E213CD}"/>
              </a:ext>
            </a:extLst>
          </p:cNvPr>
          <p:cNvCxnSpPr/>
          <p:nvPr/>
        </p:nvCxnSpPr>
        <p:spPr>
          <a:xfrm>
            <a:off x="8024073" y="374521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4165EF2-8938-4DFE-9F6B-FD6BDEB84D20}"/>
              </a:ext>
            </a:extLst>
          </p:cNvPr>
          <p:cNvSpPr/>
          <p:nvPr/>
        </p:nvSpPr>
        <p:spPr>
          <a:xfrm>
            <a:off x="7296740" y="4607023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AEA4795-2126-4435-B67F-DF9DD1E89BEB}"/>
              </a:ext>
            </a:extLst>
          </p:cNvPr>
          <p:cNvSpPr/>
          <p:nvPr/>
        </p:nvSpPr>
        <p:spPr>
          <a:xfrm>
            <a:off x="8300298" y="339820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/>
              <p:nvPr/>
            </p:nvSpPr>
            <p:spPr>
              <a:xfrm>
                <a:off x="8780923" y="3599184"/>
                <a:ext cx="2393604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923" y="3599184"/>
                <a:ext cx="2393604" cy="11714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1034450" y="556612"/>
            <a:ext cx="75846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小数が入った計算をしましょう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/>
              <p:nvPr/>
            </p:nvSpPr>
            <p:spPr>
              <a:xfrm>
                <a:off x="463988" y="5143079"/>
                <a:ext cx="1646605" cy="1041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88" y="5143079"/>
                <a:ext cx="1646605" cy="10413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/>
              <p:nvPr/>
            </p:nvSpPr>
            <p:spPr>
              <a:xfrm>
                <a:off x="3116273" y="5143079"/>
                <a:ext cx="1646605" cy="1047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273" y="5143079"/>
                <a:ext cx="1646605" cy="10474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/>
              <p:nvPr/>
            </p:nvSpPr>
            <p:spPr>
              <a:xfrm>
                <a:off x="5904123" y="5089907"/>
                <a:ext cx="1872329" cy="104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23" y="5089907"/>
                <a:ext cx="1872329" cy="10462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/>
              <p:nvPr/>
            </p:nvSpPr>
            <p:spPr>
              <a:xfrm>
                <a:off x="8818781" y="5058720"/>
                <a:ext cx="1872329" cy="1039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781" y="5058720"/>
                <a:ext cx="1872329" cy="10399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EE3C2F2-72A3-41E0-ADEB-9EC4B8937B92}"/>
              </a:ext>
            </a:extLst>
          </p:cNvPr>
          <p:cNvCxnSpPr>
            <a:cxnSpLocks/>
          </p:cNvCxnSpPr>
          <p:nvPr/>
        </p:nvCxnSpPr>
        <p:spPr>
          <a:xfrm>
            <a:off x="3733306" y="430586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47875B-AA59-43FC-A96C-CD7F082C95AE}"/>
              </a:ext>
            </a:extLst>
          </p:cNvPr>
          <p:cNvSpPr txBox="1"/>
          <p:nvPr/>
        </p:nvSpPr>
        <p:spPr>
          <a:xfrm>
            <a:off x="2131079" y="1422778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すべて分数にしてから計算するのが基本です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0BE12F4-9FE3-4551-BF6B-8EFF62E95DAE}"/>
              </a:ext>
            </a:extLst>
          </p:cNvPr>
          <p:cNvCxnSpPr/>
          <p:nvPr/>
        </p:nvCxnSpPr>
        <p:spPr>
          <a:xfrm>
            <a:off x="9425275" y="435928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A95C55E-C695-4231-9E94-6AB178098E97}"/>
              </a:ext>
            </a:extLst>
          </p:cNvPr>
          <p:cNvCxnSpPr/>
          <p:nvPr/>
        </p:nvCxnSpPr>
        <p:spPr>
          <a:xfrm>
            <a:off x="10457432" y="3709186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2EFACD3-D940-49CB-8A72-9279205CE05B}"/>
              </a:ext>
            </a:extLst>
          </p:cNvPr>
          <p:cNvSpPr/>
          <p:nvPr/>
        </p:nvSpPr>
        <p:spPr>
          <a:xfrm>
            <a:off x="9745164" y="4559650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07867C2-4750-4B28-8DA6-B000DB402C1D}"/>
              </a:ext>
            </a:extLst>
          </p:cNvPr>
          <p:cNvSpPr/>
          <p:nvPr/>
        </p:nvSpPr>
        <p:spPr>
          <a:xfrm>
            <a:off x="10829664" y="3356101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C78F67-656D-4A64-99CC-EA1D65204E49}"/>
              </a:ext>
            </a:extLst>
          </p:cNvPr>
          <p:cNvCxnSpPr>
            <a:cxnSpLocks/>
          </p:cNvCxnSpPr>
          <p:nvPr/>
        </p:nvCxnSpPr>
        <p:spPr>
          <a:xfrm>
            <a:off x="3733306" y="374521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F1DCE80-4A1E-4E13-A6C2-D479C674258B}"/>
              </a:ext>
            </a:extLst>
          </p:cNvPr>
          <p:cNvSpPr/>
          <p:nvPr/>
        </p:nvSpPr>
        <p:spPr>
          <a:xfrm>
            <a:off x="4044704" y="4538307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E3C36B9-DBE9-4F18-A60F-3470F9FC954C}"/>
              </a:ext>
            </a:extLst>
          </p:cNvPr>
          <p:cNvSpPr/>
          <p:nvPr/>
        </p:nvSpPr>
        <p:spPr>
          <a:xfrm>
            <a:off x="4027857" y="3525928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B5E04CF-FF7A-4BEF-A8AC-35B3BD91890A}"/>
              </a:ext>
            </a:extLst>
          </p:cNvPr>
          <p:cNvSpPr/>
          <p:nvPr/>
        </p:nvSpPr>
        <p:spPr>
          <a:xfrm>
            <a:off x="5169140" y="34514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FEF752F-2D9C-45E8-A021-F884ADF7A631}"/>
              </a:ext>
            </a:extLst>
          </p:cNvPr>
          <p:cNvSpPr/>
          <p:nvPr/>
        </p:nvSpPr>
        <p:spPr>
          <a:xfrm>
            <a:off x="5181739" y="45355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E815F03-97D8-4D55-8AA7-C264F29668E8}"/>
              </a:ext>
            </a:extLst>
          </p:cNvPr>
          <p:cNvCxnSpPr>
            <a:cxnSpLocks/>
          </p:cNvCxnSpPr>
          <p:nvPr/>
        </p:nvCxnSpPr>
        <p:spPr>
          <a:xfrm>
            <a:off x="6647424" y="4359287"/>
            <a:ext cx="720118" cy="299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EE02672-7461-4B4E-99F1-AFD6DF1F0BF7}"/>
              </a:ext>
            </a:extLst>
          </p:cNvPr>
          <p:cNvCxnSpPr>
            <a:cxnSpLocks/>
          </p:cNvCxnSpPr>
          <p:nvPr/>
        </p:nvCxnSpPr>
        <p:spPr>
          <a:xfrm>
            <a:off x="4795812" y="429162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B7691C6-B57C-4CDB-B97E-7FFE962D34E8}"/>
              </a:ext>
            </a:extLst>
          </p:cNvPr>
          <p:cNvCxnSpPr>
            <a:cxnSpLocks/>
          </p:cNvCxnSpPr>
          <p:nvPr/>
        </p:nvCxnSpPr>
        <p:spPr>
          <a:xfrm>
            <a:off x="4795812" y="374521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BA4F4466-22E4-42D1-A548-7E2C03ED8F25}"/>
              </a:ext>
            </a:extLst>
          </p:cNvPr>
          <p:cNvCxnSpPr>
            <a:cxnSpLocks/>
          </p:cNvCxnSpPr>
          <p:nvPr/>
        </p:nvCxnSpPr>
        <p:spPr>
          <a:xfrm>
            <a:off x="2110593" y="430586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06D65C41-7C3A-41D5-A29C-5CFA43E6611E}"/>
              </a:ext>
            </a:extLst>
          </p:cNvPr>
          <p:cNvCxnSpPr>
            <a:cxnSpLocks/>
          </p:cNvCxnSpPr>
          <p:nvPr/>
        </p:nvCxnSpPr>
        <p:spPr>
          <a:xfrm>
            <a:off x="1034450" y="374521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E719C32-1F2B-4CEC-B98C-4F3DBF452E14}"/>
              </a:ext>
            </a:extLst>
          </p:cNvPr>
          <p:cNvSpPr/>
          <p:nvPr/>
        </p:nvSpPr>
        <p:spPr>
          <a:xfrm>
            <a:off x="2487294" y="4538307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985064D-A6A3-48F5-98DB-83E1AB02AFD9}"/>
              </a:ext>
            </a:extLst>
          </p:cNvPr>
          <p:cNvSpPr/>
          <p:nvPr/>
        </p:nvSpPr>
        <p:spPr>
          <a:xfrm>
            <a:off x="1337712" y="343196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34" grpId="0"/>
      <p:bldP spid="37" grpId="0"/>
      <p:bldP spid="39" grpId="0"/>
      <p:bldP spid="42" grpId="0"/>
      <p:bldP spid="43" grpId="0"/>
      <p:bldP spid="44" grpId="0"/>
      <p:bldP spid="45" grpId="0"/>
      <p:bldP spid="24" grpId="0"/>
      <p:bldP spid="25" grpId="0"/>
      <p:bldP spid="30" grpId="0"/>
      <p:bldP spid="31" grpId="0"/>
      <p:bldP spid="35" grpId="0"/>
      <p:bldP spid="36" grpId="0"/>
      <p:bldP spid="49" grpId="0"/>
      <p:bldP spid="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772767" y="2210291"/>
                <a:ext cx="2867580" cy="936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67" y="2210291"/>
                <a:ext cx="2867580" cy="936538"/>
              </a:xfrm>
              <a:prstGeom prst="rect">
                <a:avLst/>
              </a:prstGeom>
              <a:blipFill>
                <a:blip r:embed="rId2"/>
                <a:stretch>
                  <a:fillRect b="-91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212820" y="2181081"/>
                <a:ext cx="2867580" cy="941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32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</m:t>
                    </m:r>
                  </m:oMath>
                </a14:m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r>
                      <a:rPr lang="ja-JP" altLang="en-US" sz="32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820" y="2181081"/>
                <a:ext cx="2867580" cy="941348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743525" y="2210195"/>
                <a:ext cx="3846502" cy="936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０</m:t>
                    </m:r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  <m:r>
                      <m:rPr>
                        <m:nor/>
                      </m:rPr>
                      <a:rPr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５</m:t>
                    </m:r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525" y="2210195"/>
                <a:ext cx="3846502" cy="936731"/>
              </a:xfrm>
              <a:prstGeom prst="rect">
                <a:avLst/>
              </a:prstGeom>
              <a:blipFill>
                <a:blip r:embed="rId4"/>
                <a:stretch>
                  <a:fillRect b="-84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379514" y="3605419"/>
                <a:ext cx="3447932" cy="947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den>
                    </m:f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en-US" altLang="ja-JP" sz="32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den>
                    </m:f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" y="3605419"/>
                <a:ext cx="3447932" cy="947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4266835" y="3510726"/>
                <a:ext cx="3487560" cy="1051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35" y="3510726"/>
                <a:ext cx="3487560" cy="1051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7A8A2B6-2684-4C26-9707-AC1D00E213CD}"/>
              </a:ext>
            </a:extLst>
          </p:cNvPr>
          <p:cNvCxnSpPr/>
          <p:nvPr/>
        </p:nvCxnSpPr>
        <p:spPr>
          <a:xfrm>
            <a:off x="881198" y="3684086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4165EF2-8938-4DFE-9F6B-FD6BDEB84D20}"/>
              </a:ext>
            </a:extLst>
          </p:cNvPr>
          <p:cNvSpPr/>
          <p:nvPr/>
        </p:nvSpPr>
        <p:spPr>
          <a:xfrm>
            <a:off x="5067638" y="3322998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AEA4795-2126-4435-B67F-DF9DD1E89BEB}"/>
              </a:ext>
            </a:extLst>
          </p:cNvPr>
          <p:cNvSpPr/>
          <p:nvPr/>
        </p:nvSpPr>
        <p:spPr>
          <a:xfrm>
            <a:off x="6067689" y="439537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/>
              <p:nvPr/>
            </p:nvSpPr>
            <p:spPr>
              <a:xfrm>
                <a:off x="7680168" y="3535223"/>
                <a:ext cx="3516347" cy="1055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68" y="3535223"/>
                <a:ext cx="3516347" cy="10550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1360599" y="556612"/>
            <a:ext cx="948829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３つの数のかけ算とわり算の計算です１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/>
              <p:nvPr/>
            </p:nvSpPr>
            <p:spPr>
              <a:xfrm>
                <a:off x="379514" y="4988709"/>
                <a:ext cx="1484189" cy="927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200" dirty="0"/>
                  <a:t>　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" y="4988709"/>
                <a:ext cx="1484189" cy="927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/>
              <p:nvPr/>
            </p:nvSpPr>
            <p:spPr>
              <a:xfrm>
                <a:off x="4253954" y="4950574"/>
                <a:ext cx="1312163" cy="943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200" dirty="0"/>
                  <a:t>　</a:t>
                </a: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54" y="4950574"/>
                <a:ext cx="1312163" cy="943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/>
              <p:nvPr/>
            </p:nvSpPr>
            <p:spPr>
              <a:xfrm>
                <a:off x="7709614" y="4951317"/>
                <a:ext cx="2342144" cy="105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１４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２７</m:t>
                          </m:r>
                        </m:den>
                      </m:f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　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614" y="4951317"/>
                <a:ext cx="2342144" cy="10525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EE3C2F2-72A3-41E0-ADEB-9EC4B8937B92}"/>
              </a:ext>
            </a:extLst>
          </p:cNvPr>
          <p:cNvCxnSpPr>
            <a:cxnSpLocks/>
          </p:cNvCxnSpPr>
          <p:nvPr/>
        </p:nvCxnSpPr>
        <p:spPr>
          <a:xfrm>
            <a:off x="2883084" y="4205558"/>
            <a:ext cx="849381" cy="3666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03C43B-0583-45DC-8C9A-B62D7F84CD8F}"/>
              </a:ext>
            </a:extLst>
          </p:cNvPr>
          <p:cNvSpPr txBox="1"/>
          <p:nvPr/>
        </p:nvSpPr>
        <p:spPr>
          <a:xfrm>
            <a:off x="1084374" y="1422778"/>
            <a:ext cx="987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すべてかけ算にしてから約分をはじめましょう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3BEB521-2DFA-42EF-A774-2D9E1BAE57A2}"/>
              </a:ext>
            </a:extLst>
          </p:cNvPr>
          <p:cNvCxnSpPr/>
          <p:nvPr/>
        </p:nvCxnSpPr>
        <p:spPr>
          <a:xfrm>
            <a:off x="5777669" y="4199904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ACAAE0D-BFE8-40BC-BFA3-B4303FC58379}"/>
              </a:ext>
            </a:extLst>
          </p:cNvPr>
          <p:cNvSpPr/>
          <p:nvPr/>
        </p:nvSpPr>
        <p:spPr>
          <a:xfrm>
            <a:off x="3591881" y="454105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25E810B-5D41-434B-A9E9-24032CB255BE}"/>
              </a:ext>
            </a:extLst>
          </p:cNvPr>
          <p:cNvCxnSpPr/>
          <p:nvPr/>
        </p:nvCxnSpPr>
        <p:spPr>
          <a:xfrm>
            <a:off x="4792962" y="360541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304D1E8-3B89-43A5-8509-560FEAFA809D}"/>
              </a:ext>
            </a:extLst>
          </p:cNvPr>
          <p:cNvSpPr/>
          <p:nvPr/>
        </p:nvSpPr>
        <p:spPr>
          <a:xfrm>
            <a:off x="1084374" y="3399778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44BA810-EFAF-4CB4-BB3F-84CF524CEC0A}"/>
              </a:ext>
            </a:extLst>
          </p:cNvPr>
          <p:cNvCxnSpPr/>
          <p:nvPr/>
        </p:nvCxnSpPr>
        <p:spPr>
          <a:xfrm>
            <a:off x="4767034" y="418863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DFE435-5E01-4D4E-A5C2-3F1C8E138224}"/>
              </a:ext>
            </a:extLst>
          </p:cNvPr>
          <p:cNvCxnSpPr/>
          <p:nvPr/>
        </p:nvCxnSpPr>
        <p:spPr>
          <a:xfrm>
            <a:off x="5721903" y="3605419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3E2F01B-166F-4E41-8A6B-CD7AFB81B7E7}"/>
              </a:ext>
            </a:extLst>
          </p:cNvPr>
          <p:cNvSpPr/>
          <p:nvPr/>
        </p:nvSpPr>
        <p:spPr>
          <a:xfrm>
            <a:off x="6067689" y="3288406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E852932-1D05-41F3-9888-E04266C5DB7A}"/>
              </a:ext>
            </a:extLst>
          </p:cNvPr>
          <p:cNvSpPr/>
          <p:nvPr/>
        </p:nvSpPr>
        <p:spPr>
          <a:xfrm>
            <a:off x="5024346" y="4427373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2BA5B21-77B2-4741-B69E-DE4DEF2CA22A}"/>
              </a:ext>
            </a:extLst>
          </p:cNvPr>
          <p:cNvCxnSpPr>
            <a:cxnSpLocks/>
          </p:cNvCxnSpPr>
          <p:nvPr/>
        </p:nvCxnSpPr>
        <p:spPr>
          <a:xfrm>
            <a:off x="9002168" y="4585022"/>
            <a:ext cx="522989" cy="2227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17C4DF0-6F30-4A9A-912D-D5F0A0740448}"/>
              </a:ext>
            </a:extLst>
          </p:cNvPr>
          <p:cNvCxnSpPr/>
          <p:nvPr/>
        </p:nvCxnSpPr>
        <p:spPr>
          <a:xfrm>
            <a:off x="9644014" y="3635414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8B843FB-66D3-4633-93E3-214B26496A3E}"/>
              </a:ext>
            </a:extLst>
          </p:cNvPr>
          <p:cNvSpPr/>
          <p:nvPr/>
        </p:nvSpPr>
        <p:spPr>
          <a:xfrm>
            <a:off x="9849378" y="3326204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56CA057-8FD1-49D7-A5FD-A96C4CCDB9D9}"/>
              </a:ext>
            </a:extLst>
          </p:cNvPr>
          <p:cNvSpPr/>
          <p:nvPr/>
        </p:nvSpPr>
        <p:spPr>
          <a:xfrm>
            <a:off x="8981418" y="4431217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609EB25-E683-48D6-A839-DF97A0FF321B}"/>
              </a:ext>
            </a:extLst>
          </p:cNvPr>
          <p:cNvCxnSpPr/>
          <p:nvPr/>
        </p:nvCxnSpPr>
        <p:spPr>
          <a:xfrm>
            <a:off x="1830873" y="3684086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468DE6D-5CA5-41A7-8F0D-234026CE35D9}"/>
              </a:ext>
            </a:extLst>
          </p:cNvPr>
          <p:cNvSpPr/>
          <p:nvPr/>
        </p:nvSpPr>
        <p:spPr>
          <a:xfrm>
            <a:off x="2115588" y="3399778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3743CC0C-2690-4E28-A99C-07B221EF95A4}"/>
              </a:ext>
            </a:extLst>
          </p:cNvPr>
          <p:cNvCxnSpPr/>
          <p:nvPr/>
        </p:nvCxnSpPr>
        <p:spPr>
          <a:xfrm>
            <a:off x="10634956" y="3635414"/>
            <a:ext cx="552450" cy="352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A53E5E2-CBDC-4901-A020-21E2D78E1F46}"/>
              </a:ext>
            </a:extLst>
          </p:cNvPr>
          <p:cNvSpPr/>
          <p:nvPr/>
        </p:nvSpPr>
        <p:spPr>
          <a:xfrm>
            <a:off x="10848894" y="3313776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E843D1D-D33E-4685-8874-1366D7E36A09}"/>
              </a:ext>
            </a:extLst>
          </p:cNvPr>
          <p:cNvCxnSpPr>
            <a:cxnSpLocks/>
          </p:cNvCxnSpPr>
          <p:nvPr/>
        </p:nvCxnSpPr>
        <p:spPr>
          <a:xfrm>
            <a:off x="8345294" y="4205558"/>
            <a:ext cx="849381" cy="3666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B4CCDF8D-217A-4EC5-9297-B828F76DC43C}"/>
              </a:ext>
            </a:extLst>
          </p:cNvPr>
          <p:cNvSpPr/>
          <p:nvPr/>
        </p:nvSpPr>
        <p:spPr>
          <a:xfrm>
            <a:off x="9351347" y="4437380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82CF5B2-FED2-4998-84FD-5CF345F12BB5}"/>
              </a:ext>
            </a:extLst>
          </p:cNvPr>
          <p:cNvSpPr txBox="1"/>
          <p:nvPr/>
        </p:nvSpPr>
        <p:spPr>
          <a:xfrm>
            <a:off x="2318353" y="6016554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約分は何回かにわけてすることも多くなります</a:t>
            </a: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38B2348-8F7F-4FAB-939A-C2C92CEE5F4E}"/>
              </a:ext>
            </a:extLst>
          </p:cNvPr>
          <p:cNvCxnSpPr>
            <a:cxnSpLocks/>
          </p:cNvCxnSpPr>
          <p:nvPr/>
        </p:nvCxnSpPr>
        <p:spPr>
          <a:xfrm>
            <a:off x="3600939" y="4638179"/>
            <a:ext cx="522989" cy="2227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6A2F5E4-F21C-4BFF-820B-EAE595DC9C90}"/>
              </a:ext>
            </a:extLst>
          </p:cNvPr>
          <p:cNvSpPr/>
          <p:nvPr/>
        </p:nvSpPr>
        <p:spPr>
          <a:xfrm>
            <a:off x="3916630" y="4386378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D2062B8B-C8E0-4E94-A792-8C704B9FD2A1}"/>
              </a:ext>
            </a:extLst>
          </p:cNvPr>
          <p:cNvSpPr/>
          <p:nvPr/>
        </p:nvSpPr>
        <p:spPr>
          <a:xfrm>
            <a:off x="3628391" y="3337078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E5ACCD7-148D-4E83-BF01-71259FBE8C28}"/>
              </a:ext>
            </a:extLst>
          </p:cNvPr>
          <p:cNvCxnSpPr>
            <a:cxnSpLocks/>
          </p:cNvCxnSpPr>
          <p:nvPr/>
        </p:nvCxnSpPr>
        <p:spPr>
          <a:xfrm>
            <a:off x="2957849" y="3639423"/>
            <a:ext cx="806123" cy="318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34" grpId="0"/>
      <p:bldP spid="37" grpId="0"/>
      <p:bldP spid="39" grpId="0"/>
      <p:bldP spid="42" grpId="0"/>
      <p:bldP spid="44" grpId="0"/>
      <p:bldP spid="45" grpId="0"/>
      <p:bldP spid="23" grpId="0"/>
      <p:bldP spid="25" grpId="0"/>
      <p:bldP spid="28" grpId="0"/>
      <p:bldP spid="29" grpId="0"/>
      <p:bldP spid="36" grpId="0"/>
      <p:bldP spid="38" grpId="0"/>
      <p:bldP spid="43" grpId="0"/>
      <p:bldP spid="48" grpId="0"/>
      <p:bldP spid="50" grpId="0"/>
      <p:bldP spid="51" grpId="0"/>
      <p:bldP spid="53" grpId="0"/>
      <p:bldP spid="5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536452" y="2210291"/>
                <a:ext cx="2799164" cy="941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r>
                      <a:rPr lang="ja-JP" altLang="en-US" sz="32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０</m:t>
                    </m:r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</m:oMath>
                </a14:m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452" y="2210291"/>
                <a:ext cx="2799164" cy="941348"/>
              </a:xfrm>
              <a:prstGeom prst="rect">
                <a:avLst/>
              </a:prstGeom>
              <a:blipFill>
                <a:blip r:embed="rId2"/>
                <a:stretch>
                  <a:fillRect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611377" y="2469456"/>
                <a:ext cx="45940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０</m:t>
                    </m:r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32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２５</m:t>
                    </m:r>
                  </m:oMath>
                </a14:m>
                <a:r>
                  <a:rPr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１５</m:t>
                    </m:r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２５</m:t>
                    </m:r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377" y="2469456"/>
                <a:ext cx="4594015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1060957" y="3605419"/>
                <a:ext cx="3447932" cy="94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den>
                    </m:f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2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57" y="3605419"/>
                <a:ext cx="3447932" cy="943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5168890" y="3510726"/>
                <a:ext cx="3487560" cy="1053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１５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90" y="3510726"/>
                <a:ext cx="3487560" cy="1053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7A8A2B6-2684-4C26-9707-AC1D00E213CD}"/>
              </a:ext>
            </a:extLst>
          </p:cNvPr>
          <p:cNvCxnSpPr/>
          <p:nvPr/>
        </p:nvCxnSpPr>
        <p:spPr>
          <a:xfrm>
            <a:off x="3916929" y="372495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4165EF2-8938-4DFE-9F6B-FD6BDEB84D20}"/>
              </a:ext>
            </a:extLst>
          </p:cNvPr>
          <p:cNvSpPr/>
          <p:nvPr/>
        </p:nvSpPr>
        <p:spPr>
          <a:xfrm>
            <a:off x="7209479" y="318314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AEA4795-2126-4435-B67F-DF9DD1E89BEB}"/>
              </a:ext>
            </a:extLst>
          </p:cNvPr>
          <p:cNvSpPr/>
          <p:nvPr/>
        </p:nvSpPr>
        <p:spPr>
          <a:xfrm>
            <a:off x="8112711" y="450488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1360599" y="556612"/>
            <a:ext cx="948829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３つの数のかけ算とわり算の計算です２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/>
              <p:nvPr/>
            </p:nvSpPr>
            <p:spPr>
              <a:xfrm>
                <a:off x="1041984" y="5165274"/>
                <a:ext cx="160632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２０</a:t>
                </a:r>
                <a:r>
                  <a:rPr lang="ja-JP" altLang="en-US" sz="3200" dirty="0"/>
                  <a:t>　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84" y="5165274"/>
                <a:ext cx="1606329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/>
              <p:nvPr/>
            </p:nvSpPr>
            <p:spPr>
              <a:xfrm>
                <a:off x="5168890" y="5215004"/>
                <a:ext cx="114435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90" y="5215004"/>
                <a:ext cx="114435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03C43B-0583-45DC-8C9A-B62D7F84CD8F}"/>
              </a:ext>
            </a:extLst>
          </p:cNvPr>
          <p:cNvSpPr txBox="1"/>
          <p:nvPr/>
        </p:nvSpPr>
        <p:spPr>
          <a:xfrm>
            <a:off x="1084374" y="1422778"/>
            <a:ext cx="987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すべてかけ算にしてから約分をはじめましょう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3BEB521-2DFA-42EF-A774-2D9E1BAE57A2}"/>
              </a:ext>
            </a:extLst>
          </p:cNvPr>
          <p:cNvCxnSpPr/>
          <p:nvPr/>
        </p:nvCxnSpPr>
        <p:spPr>
          <a:xfrm>
            <a:off x="5695959" y="4196907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ACAAE0D-BFE8-40BC-BFA3-B4303FC58379}"/>
              </a:ext>
            </a:extLst>
          </p:cNvPr>
          <p:cNvSpPr/>
          <p:nvPr/>
        </p:nvSpPr>
        <p:spPr>
          <a:xfrm>
            <a:off x="1802304" y="344475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25E810B-5D41-434B-A9E9-24032CB255BE}"/>
              </a:ext>
            </a:extLst>
          </p:cNvPr>
          <p:cNvCxnSpPr/>
          <p:nvPr/>
        </p:nvCxnSpPr>
        <p:spPr>
          <a:xfrm>
            <a:off x="1556721" y="3724949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304D1E8-3B89-43A5-8509-560FEAFA809D}"/>
              </a:ext>
            </a:extLst>
          </p:cNvPr>
          <p:cNvSpPr/>
          <p:nvPr/>
        </p:nvSpPr>
        <p:spPr>
          <a:xfrm>
            <a:off x="3038676" y="4334083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44BA810-EFAF-4CB4-BB3F-84CF524CEC0A}"/>
              </a:ext>
            </a:extLst>
          </p:cNvPr>
          <p:cNvCxnSpPr/>
          <p:nvPr/>
        </p:nvCxnSpPr>
        <p:spPr>
          <a:xfrm>
            <a:off x="7916383" y="362197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DFE435-5E01-4D4E-A5C2-3F1C8E138224}"/>
              </a:ext>
            </a:extLst>
          </p:cNvPr>
          <p:cNvCxnSpPr/>
          <p:nvPr/>
        </p:nvCxnSpPr>
        <p:spPr>
          <a:xfrm>
            <a:off x="3926507" y="424326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3E2F01B-166F-4E41-8A6B-CD7AFB81B7E7}"/>
              </a:ext>
            </a:extLst>
          </p:cNvPr>
          <p:cNvSpPr/>
          <p:nvPr/>
        </p:nvSpPr>
        <p:spPr>
          <a:xfrm>
            <a:off x="8206519" y="3286357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E852932-1D05-41F3-9888-E04266C5DB7A}"/>
              </a:ext>
            </a:extLst>
          </p:cNvPr>
          <p:cNvSpPr/>
          <p:nvPr/>
        </p:nvSpPr>
        <p:spPr>
          <a:xfrm>
            <a:off x="4093161" y="4499976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609EB25-E683-48D6-A839-DF97A0FF321B}"/>
              </a:ext>
            </a:extLst>
          </p:cNvPr>
          <p:cNvCxnSpPr/>
          <p:nvPr/>
        </p:nvCxnSpPr>
        <p:spPr>
          <a:xfrm>
            <a:off x="2664967" y="4196907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468DE6D-5CA5-41A7-8F0D-234026CE35D9}"/>
              </a:ext>
            </a:extLst>
          </p:cNvPr>
          <p:cNvSpPr/>
          <p:nvPr/>
        </p:nvSpPr>
        <p:spPr>
          <a:xfrm>
            <a:off x="4151406" y="3403575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38B2348-8F7F-4FAB-939A-C2C92CEE5F4E}"/>
              </a:ext>
            </a:extLst>
          </p:cNvPr>
          <p:cNvCxnSpPr>
            <a:cxnSpLocks/>
          </p:cNvCxnSpPr>
          <p:nvPr/>
        </p:nvCxnSpPr>
        <p:spPr>
          <a:xfrm>
            <a:off x="8027661" y="4273145"/>
            <a:ext cx="522989" cy="22270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6A2F5E4-F21C-4BFF-820B-EAE595DC9C90}"/>
              </a:ext>
            </a:extLst>
          </p:cNvPr>
          <p:cNvSpPr/>
          <p:nvPr/>
        </p:nvSpPr>
        <p:spPr>
          <a:xfrm>
            <a:off x="5897351" y="4497816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/>
              </a:solidFill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E5ACCD7-148D-4E83-BF01-71259FBE8C28}"/>
              </a:ext>
            </a:extLst>
          </p:cNvPr>
          <p:cNvCxnSpPr>
            <a:cxnSpLocks/>
          </p:cNvCxnSpPr>
          <p:nvPr/>
        </p:nvCxnSpPr>
        <p:spPr>
          <a:xfrm>
            <a:off x="6740395" y="3615691"/>
            <a:ext cx="806123" cy="31842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52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34" grpId="0"/>
      <p:bldP spid="37" grpId="0"/>
      <p:bldP spid="42" grpId="0"/>
      <p:bldP spid="44" grpId="0"/>
      <p:bldP spid="23" grpId="0"/>
      <p:bldP spid="25" grpId="0"/>
      <p:bldP spid="28" grpId="0"/>
      <p:bldP spid="29" grpId="0"/>
      <p:bldP spid="43" grpId="0"/>
      <p:bldP spid="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68681B3-5336-4085-B0A2-6C891FDEEE82}"/>
                  </a:ext>
                </a:extLst>
              </p:cNvPr>
              <p:cNvSpPr/>
              <p:nvPr/>
            </p:nvSpPr>
            <p:spPr>
              <a:xfrm>
                <a:off x="1035509" y="2832662"/>
                <a:ext cx="2832314" cy="935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①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１２０</m:t>
                    </m:r>
                    <m:r>
                      <m:rPr>
                        <m:nor/>
                      </m:rPr>
                      <a:rPr lang="en-US" altLang="ja-JP" sz="3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68681B3-5336-4085-B0A2-6C891FDEE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09" y="2832662"/>
                <a:ext cx="2832314" cy="935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47A1DC69-5D60-4FCD-87F9-A37B947EB58C}"/>
                  </a:ext>
                </a:extLst>
              </p:cNvPr>
              <p:cNvSpPr/>
              <p:nvPr/>
            </p:nvSpPr>
            <p:spPr>
              <a:xfrm>
                <a:off x="1035509" y="3972582"/>
                <a:ext cx="2715295" cy="595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１２０</m:t>
                    </m:r>
                    <m:r>
                      <m:rPr>
                        <m:nor/>
                      </m:rPr>
                      <a:rPr lang="en-US" altLang="ja-JP" sz="3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47A1DC69-5D60-4FCD-87F9-A37B947EB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09" y="3972582"/>
                <a:ext cx="2715295" cy="595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BCA2CE62-AB7A-43AF-8DEF-CDFFCEF96D65}"/>
                  </a:ext>
                </a:extLst>
              </p:cNvPr>
              <p:cNvSpPr/>
              <p:nvPr/>
            </p:nvSpPr>
            <p:spPr>
              <a:xfrm>
                <a:off x="976999" y="4608227"/>
                <a:ext cx="2832314" cy="1043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③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÷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BCA2CE62-AB7A-43AF-8DEF-CDFFCEF96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99" y="4608227"/>
                <a:ext cx="2832314" cy="1043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51C6E1B-0B33-4C60-9B97-840D602CB282}"/>
                  </a:ext>
                </a:extLst>
              </p:cNvPr>
              <p:cNvSpPr/>
              <p:nvPr/>
            </p:nvSpPr>
            <p:spPr>
              <a:xfrm>
                <a:off x="976999" y="5622459"/>
                <a:ext cx="2832314" cy="1051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÷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51C6E1B-0B33-4C60-9B97-840D602CB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99" y="5622459"/>
                <a:ext cx="2832314" cy="1051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FD1F93-40C6-44B8-B03A-77DD1EB3DF61}"/>
              </a:ext>
            </a:extLst>
          </p:cNvPr>
          <p:cNvSpPr txBox="1"/>
          <p:nvPr/>
        </p:nvSpPr>
        <p:spPr>
          <a:xfrm>
            <a:off x="2679446" y="478631"/>
            <a:ext cx="704484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大小関係を理解しましょう１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A6528E-B213-4A76-80C1-B9F5E485BB69}"/>
              </a:ext>
            </a:extLst>
          </p:cNvPr>
          <p:cNvSpPr txBox="1"/>
          <p:nvPr/>
        </p:nvSpPr>
        <p:spPr>
          <a:xfrm>
            <a:off x="838984" y="1440636"/>
            <a:ext cx="108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次のわり算の商を、大きい順に番号で書きましょう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398AFC-8015-4284-9ECF-E4E4A16FE284}"/>
              </a:ext>
            </a:extLst>
          </p:cNvPr>
          <p:cNvSpPr txBox="1"/>
          <p:nvPr/>
        </p:nvSpPr>
        <p:spPr>
          <a:xfrm>
            <a:off x="3660269" y="2177930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わり算はかけ算に直してから考えましょう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FB6D940-6643-4A56-A0FC-5A6112F26C74}"/>
                  </a:ext>
                </a:extLst>
              </p:cNvPr>
              <p:cNvSpPr/>
              <p:nvPr/>
            </p:nvSpPr>
            <p:spPr>
              <a:xfrm>
                <a:off x="3867823" y="2822004"/>
                <a:ext cx="2832315" cy="1051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FB6D940-6643-4A56-A0FC-5A6112F26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823" y="2822004"/>
                <a:ext cx="2832315" cy="1051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8361B36-E33D-42F8-807C-8E370660EBD3}"/>
                  </a:ext>
                </a:extLst>
              </p:cNvPr>
              <p:cNvSpPr/>
              <p:nvPr/>
            </p:nvSpPr>
            <p:spPr>
              <a:xfrm>
                <a:off x="3867822" y="3981493"/>
                <a:ext cx="28323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8361B36-E33D-42F8-807C-8E370660E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822" y="3981493"/>
                <a:ext cx="283231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7B063B8-9B1F-47B7-86A7-8B0FB875B452}"/>
                  </a:ext>
                </a:extLst>
              </p:cNvPr>
              <p:cNvSpPr/>
              <p:nvPr/>
            </p:nvSpPr>
            <p:spPr>
              <a:xfrm>
                <a:off x="3867822" y="4601623"/>
                <a:ext cx="2832314" cy="104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7B063B8-9B1F-47B7-86A7-8B0FB875B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822" y="4601623"/>
                <a:ext cx="2832314" cy="10499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990B825B-223B-4E37-8E86-71B397E2D44E}"/>
                  </a:ext>
                </a:extLst>
              </p:cNvPr>
              <p:cNvSpPr/>
              <p:nvPr/>
            </p:nvSpPr>
            <p:spPr>
              <a:xfrm>
                <a:off x="3867822" y="5622459"/>
                <a:ext cx="2832314" cy="1043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990B825B-223B-4E37-8E86-71B397E2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822" y="5622459"/>
                <a:ext cx="2832314" cy="10433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686AB80-D0E1-C9B9-5C8F-2C152CFB3369}"/>
                  </a:ext>
                </a:extLst>
              </p:cNvPr>
              <p:cNvSpPr txBox="1"/>
              <p:nvPr/>
            </p:nvSpPr>
            <p:spPr>
              <a:xfrm>
                <a:off x="6817155" y="3139146"/>
                <a:ext cx="5080931" cy="142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１倍より大きい数は</a:t>
                </a:r>
                <a:endPara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どちらが大きい？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686AB80-D0E1-C9B9-5C8F-2C152CFB3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155" y="3139146"/>
                <a:ext cx="5080931" cy="1428981"/>
              </a:xfrm>
              <a:prstGeom prst="rect">
                <a:avLst/>
              </a:prstGeom>
              <a:blipFill>
                <a:blip r:embed="rId11"/>
                <a:stretch>
                  <a:fillRect l="-2998" t="-5556" r="-2998"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A2B8DC1-6548-98AF-876A-81BD1754F3D5}"/>
                  </a:ext>
                </a:extLst>
              </p:cNvPr>
              <p:cNvSpPr txBox="1"/>
              <p:nvPr/>
            </p:nvSpPr>
            <p:spPr>
              <a:xfrm>
                <a:off x="6817155" y="4626859"/>
                <a:ext cx="5080931" cy="158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万円を</m:t>
                    </m:r>
                    <m:r>
                      <a:rPr lang="ja-JP" alt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人</m:t>
                    </m:r>
                    <m:r>
                      <a:rPr lang="ja-JP" alt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で</m:t>
                    </m:r>
                    <m:r>
                      <a:rPr lang="ja-JP" alt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分けた時と</m:t>
                    </m:r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４人</a:t>
                </a:r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で分けた時はどちらが多い？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A2B8DC1-6548-98AF-876A-81BD1754F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155" y="4626859"/>
                <a:ext cx="5080931" cy="1581010"/>
              </a:xfrm>
              <a:prstGeom prst="rect">
                <a:avLst/>
              </a:prstGeom>
              <a:blipFill>
                <a:blip r:embed="rId12"/>
                <a:stretch>
                  <a:fillRect l="-2998" t="-3861" r="-2998" b="-119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BC9552-3784-AC40-9E10-FB9E9F3C30DD}"/>
                  </a:ext>
                </a:extLst>
              </p:cNvPr>
              <p:cNvSpPr txBox="1"/>
              <p:nvPr/>
            </p:nvSpPr>
            <p:spPr>
              <a:xfrm>
                <a:off x="9357620" y="5643232"/>
                <a:ext cx="10874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BC9552-3784-AC40-9E10-FB9E9F3C3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620" y="5643232"/>
                <a:ext cx="1087432" cy="584775"/>
              </a:xfrm>
              <a:prstGeom prst="rect">
                <a:avLst/>
              </a:prstGeom>
              <a:blipFill>
                <a:blip r:embed="rId13"/>
                <a:stretch>
                  <a:fillRect t="-13542" r="-67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06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7" grpId="0"/>
      <p:bldP spid="16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69DB8-E67D-0AFB-1920-0DE0C6311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B702E01-3E03-1AA8-4827-E955625FF9F0}"/>
                  </a:ext>
                </a:extLst>
              </p:cNvPr>
              <p:cNvSpPr/>
              <p:nvPr/>
            </p:nvSpPr>
            <p:spPr>
              <a:xfrm>
                <a:off x="1035509" y="2832662"/>
                <a:ext cx="2832314" cy="935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①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１２０</m:t>
                    </m:r>
                    <m:r>
                      <m:rPr>
                        <m:nor/>
                      </m:rPr>
                      <a:rPr lang="en-US" altLang="ja-JP" sz="3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B702E01-3E03-1AA8-4827-E955625FF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09" y="2832662"/>
                <a:ext cx="2832314" cy="935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2F1E30C-92E7-0423-6991-02DF86F58215}"/>
                  </a:ext>
                </a:extLst>
              </p:cNvPr>
              <p:cNvSpPr/>
              <p:nvPr/>
            </p:nvSpPr>
            <p:spPr>
              <a:xfrm>
                <a:off x="1035509" y="3972582"/>
                <a:ext cx="2715295" cy="595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１２０</m:t>
                    </m:r>
                    <m:r>
                      <m:rPr>
                        <m:nor/>
                      </m:rPr>
                      <a:rPr lang="en-US" altLang="ja-JP" sz="3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2F1E30C-92E7-0423-6991-02DF86F58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09" y="3972582"/>
                <a:ext cx="2715295" cy="595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FD05676-A710-32CF-D817-F75D55F01631}"/>
                  </a:ext>
                </a:extLst>
              </p:cNvPr>
              <p:cNvSpPr/>
              <p:nvPr/>
            </p:nvSpPr>
            <p:spPr>
              <a:xfrm>
                <a:off x="976999" y="4608227"/>
                <a:ext cx="2832314" cy="1043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③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÷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FD05676-A710-32CF-D817-F75D55F01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99" y="4608227"/>
                <a:ext cx="2832314" cy="1043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2072D90-E6A6-0EB5-C5D5-5BF4A79A0ACB}"/>
                  </a:ext>
                </a:extLst>
              </p:cNvPr>
              <p:cNvSpPr/>
              <p:nvPr/>
            </p:nvSpPr>
            <p:spPr>
              <a:xfrm>
                <a:off x="976999" y="5622459"/>
                <a:ext cx="2832314" cy="1051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÷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2072D90-E6A6-0EB5-C5D5-5BF4A79A0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99" y="5622459"/>
                <a:ext cx="2832314" cy="1051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6D8167-ECD2-F3EE-80B5-2C3B7C1B63AA}"/>
              </a:ext>
            </a:extLst>
          </p:cNvPr>
          <p:cNvSpPr txBox="1"/>
          <p:nvPr/>
        </p:nvSpPr>
        <p:spPr>
          <a:xfrm>
            <a:off x="2679446" y="478631"/>
            <a:ext cx="704484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大小関係を理解しましょう１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8C4758-BA36-9DBE-3797-4E80A7019738}"/>
              </a:ext>
            </a:extLst>
          </p:cNvPr>
          <p:cNvSpPr txBox="1"/>
          <p:nvPr/>
        </p:nvSpPr>
        <p:spPr>
          <a:xfrm>
            <a:off x="838984" y="1440636"/>
            <a:ext cx="108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次のわり算の商を、大きい順に番号で書きましょう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E032A4-FE58-6E2B-E906-E1943D0384AD}"/>
              </a:ext>
            </a:extLst>
          </p:cNvPr>
          <p:cNvSpPr txBox="1"/>
          <p:nvPr/>
        </p:nvSpPr>
        <p:spPr>
          <a:xfrm>
            <a:off x="7139449" y="3475402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①，④，②，③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726C7AF-0852-A563-9AD4-8D80D5827D7D}"/>
                  </a:ext>
                </a:extLst>
              </p:cNvPr>
              <p:cNvSpPr/>
              <p:nvPr/>
            </p:nvSpPr>
            <p:spPr>
              <a:xfrm>
                <a:off x="3867823" y="2822004"/>
                <a:ext cx="2832315" cy="1051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726C7AF-0852-A563-9AD4-8D80D5827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823" y="2822004"/>
                <a:ext cx="2832315" cy="1051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9748F95-7C08-86E9-2DEA-90622C5399FE}"/>
                  </a:ext>
                </a:extLst>
              </p:cNvPr>
              <p:cNvSpPr/>
              <p:nvPr/>
            </p:nvSpPr>
            <p:spPr>
              <a:xfrm>
                <a:off x="3867822" y="3981493"/>
                <a:ext cx="28323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9748F95-7C08-86E9-2DEA-90622C53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822" y="3981493"/>
                <a:ext cx="283231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7A0BA62-663D-EEDB-1776-81003C2D2BDD}"/>
                  </a:ext>
                </a:extLst>
              </p:cNvPr>
              <p:cNvSpPr/>
              <p:nvPr/>
            </p:nvSpPr>
            <p:spPr>
              <a:xfrm>
                <a:off x="3867822" y="4601623"/>
                <a:ext cx="2832314" cy="104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7A0BA62-663D-EEDB-1776-81003C2D2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822" y="4601623"/>
                <a:ext cx="2832314" cy="10499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169510CC-BA9E-0263-BA35-FFA1AC3F3156}"/>
                  </a:ext>
                </a:extLst>
              </p:cNvPr>
              <p:cNvSpPr/>
              <p:nvPr/>
            </p:nvSpPr>
            <p:spPr>
              <a:xfrm>
                <a:off x="3867822" y="5622459"/>
                <a:ext cx="2832314" cy="1043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１２０</m:t>
                      </m:r>
                      <m:r>
                        <m:rPr>
                          <m:nor/>
                        </m:rPr>
                        <a:rPr lang="en-US" altLang="ja-JP" sz="32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169510CC-BA9E-0263-BA35-FFA1AC3F3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822" y="5622459"/>
                <a:ext cx="2832314" cy="10433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FFC17-BFAD-53EC-3D4A-26720CE3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1F47D6A-CF38-2FF9-F17B-0E4EF8BC97F7}"/>
                  </a:ext>
                </a:extLst>
              </p:cNvPr>
              <p:cNvSpPr/>
              <p:nvPr/>
            </p:nvSpPr>
            <p:spPr>
              <a:xfrm>
                <a:off x="908574" y="3249338"/>
                <a:ext cx="2715295" cy="940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①</m:t>
                    </m:r>
                    <m:r>
                      <a:rPr lang="ja-JP" alt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３１</m:t>
                    </m:r>
                    <m:r>
                      <m:rPr>
                        <m:nor/>
                      </m:rPr>
                      <a:rPr lang="en-US" altLang="ja-JP" sz="3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1F47D6A-CF38-2FF9-F17B-0E4EF8BC9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74" y="3249338"/>
                <a:ext cx="2715295" cy="940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F0ECED2-F422-A312-8148-A43C7C133CEB}"/>
                  </a:ext>
                </a:extLst>
              </p:cNvPr>
              <p:cNvSpPr/>
              <p:nvPr/>
            </p:nvSpPr>
            <p:spPr>
              <a:xfrm>
                <a:off x="3488655" y="3271655"/>
                <a:ext cx="2715295" cy="934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</m:t>
                    </m:r>
                    <m:r>
                      <a:rPr lang="ja-JP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en-US" altLang="ja-JP" sz="3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F0ECED2-F422-A312-8148-A43C7C133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655" y="3271655"/>
                <a:ext cx="2715295" cy="93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9E1D56A7-277C-487C-C3E3-01ECB53A0B67}"/>
                  </a:ext>
                </a:extLst>
              </p:cNvPr>
              <p:cNvSpPr/>
              <p:nvPr/>
            </p:nvSpPr>
            <p:spPr>
              <a:xfrm>
                <a:off x="6096000" y="3226972"/>
                <a:ext cx="2832314" cy="939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３１</m:t>
                    </m:r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</m:oMath>
                </a14:m>
                <a:r>
                  <a:rPr lang="ja-JP" altLang="en-US" sz="32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9E1D56A7-277C-487C-C3E3-01ECB53A0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26972"/>
                <a:ext cx="2832314" cy="939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5F97A902-E0F6-2FA8-F113-6C9C0CA3B381}"/>
                  </a:ext>
                </a:extLst>
              </p:cNvPr>
              <p:cNvSpPr/>
              <p:nvPr/>
            </p:nvSpPr>
            <p:spPr>
              <a:xfrm>
                <a:off x="9249268" y="3171539"/>
                <a:ext cx="2421945" cy="104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</m:t>
                      </m:r>
                      <m:r>
                        <a:rPr lang="ja-JP" alt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３１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÷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5F97A902-E0F6-2FA8-F113-6C9C0CA3B3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268" y="3171539"/>
                <a:ext cx="2421945" cy="1049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479898-94D7-96BD-EA14-FC463766AE69}"/>
              </a:ext>
            </a:extLst>
          </p:cNvPr>
          <p:cNvSpPr txBox="1"/>
          <p:nvPr/>
        </p:nvSpPr>
        <p:spPr>
          <a:xfrm>
            <a:off x="2679446" y="478631"/>
            <a:ext cx="704484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大小関係を理解しましょう２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B34A04-25CC-A485-C7FF-881540F7BBEA}"/>
              </a:ext>
            </a:extLst>
          </p:cNvPr>
          <p:cNvSpPr txBox="1"/>
          <p:nvPr/>
        </p:nvSpPr>
        <p:spPr>
          <a:xfrm>
            <a:off x="838984" y="1440636"/>
            <a:ext cx="108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次のわり算の商を、大きい順に番号で書きましょう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348A5D-16FA-847F-AD29-9CA49ADD1E05}"/>
              </a:ext>
            </a:extLst>
          </p:cNvPr>
          <p:cNvSpPr txBox="1"/>
          <p:nvPr/>
        </p:nvSpPr>
        <p:spPr>
          <a:xfrm>
            <a:off x="838984" y="2256030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わり算はかけ算に直してから考えましょう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9CEE1E3-D670-AE40-F8BB-0E49893A1D9D}"/>
                  </a:ext>
                </a:extLst>
              </p:cNvPr>
              <p:cNvSpPr/>
              <p:nvPr/>
            </p:nvSpPr>
            <p:spPr>
              <a:xfrm>
                <a:off x="908574" y="4700208"/>
                <a:ext cx="23535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３１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r>
                        <a:rPr lang="ja-JP" alt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</m:t>
                      </m:r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9CEE1E3-D670-AE40-F8BB-0E49893A1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74" y="4700208"/>
                <a:ext cx="235352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960366B-5BFA-1A70-A55E-74F6B44F000A}"/>
                  </a:ext>
                </a:extLst>
              </p:cNvPr>
              <p:cNvSpPr/>
              <p:nvPr/>
            </p:nvSpPr>
            <p:spPr>
              <a:xfrm>
                <a:off x="3488655" y="4513001"/>
                <a:ext cx="2715295" cy="934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960366B-5BFA-1A70-A55E-74F6B44F0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655" y="4513001"/>
                <a:ext cx="2715295" cy="934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5D91D34-AE65-C196-50A0-745B63669D9D}"/>
                  </a:ext>
                </a:extLst>
              </p:cNvPr>
              <p:cNvSpPr/>
              <p:nvPr/>
            </p:nvSpPr>
            <p:spPr>
              <a:xfrm>
                <a:off x="6096000" y="4468318"/>
                <a:ext cx="2421945" cy="104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＝３１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5D91D34-AE65-C196-50A0-745B63669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68318"/>
                <a:ext cx="2421945" cy="10499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25A6265-7326-58BD-5FDC-AC6707A9C16C}"/>
                  </a:ext>
                </a:extLst>
              </p:cNvPr>
              <p:cNvSpPr/>
              <p:nvPr/>
            </p:nvSpPr>
            <p:spPr>
              <a:xfrm>
                <a:off x="9249268" y="4412885"/>
                <a:ext cx="2421945" cy="104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３１</m:t>
                      </m:r>
                      <m:r>
                        <m:rPr>
                          <m:nor/>
                        </m:rPr>
                        <a:rPr lang="en-US" altLang="ja-JP" sz="32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25A6265-7326-58BD-5FDC-AC6707A9C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268" y="4412885"/>
                <a:ext cx="2421945" cy="10499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1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02E7C-3744-F2AB-1A93-3DD253B9D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99F9BB2-610C-C8E2-C1C2-C6A9744943BF}"/>
                  </a:ext>
                </a:extLst>
              </p:cNvPr>
              <p:cNvSpPr/>
              <p:nvPr/>
            </p:nvSpPr>
            <p:spPr>
              <a:xfrm>
                <a:off x="908574" y="2755427"/>
                <a:ext cx="2353528" cy="595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３１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</m:t>
                      </m:r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99F9BB2-610C-C8E2-C1C2-C6A974494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74" y="2755427"/>
                <a:ext cx="2353528" cy="5957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34691B9-0511-AE3B-882F-83630F9F8E8B}"/>
                  </a:ext>
                </a:extLst>
              </p:cNvPr>
              <p:cNvSpPr/>
              <p:nvPr/>
            </p:nvSpPr>
            <p:spPr>
              <a:xfrm>
                <a:off x="3488655" y="2478256"/>
                <a:ext cx="2900730" cy="104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②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３１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en-US" sz="3200" dirty="0"/>
                        <m:t>　</m:t>
                      </m:r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34691B9-0511-AE3B-882F-83630F9F8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655" y="2478256"/>
                <a:ext cx="2900730" cy="1049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A886715A-E750-BF97-AA51-BA7B429DC89E}"/>
                  </a:ext>
                </a:extLst>
              </p:cNvPr>
              <p:cNvSpPr/>
              <p:nvPr/>
            </p:nvSpPr>
            <p:spPr>
              <a:xfrm>
                <a:off x="6096000" y="2433573"/>
                <a:ext cx="2421945" cy="104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③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３１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A886715A-E750-BF97-AA51-BA7B429DC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33573"/>
                <a:ext cx="2421945" cy="10499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BDF10FF-7117-C965-3FF0-84AB784D92CC}"/>
                  </a:ext>
                </a:extLst>
              </p:cNvPr>
              <p:cNvSpPr/>
              <p:nvPr/>
            </p:nvSpPr>
            <p:spPr>
              <a:xfrm>
                <a:off x="9249268" y="2378140"/>
                <a:ext cx="2421945" cy="104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３１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BDF10FF-7117-C965-3FF0-84AB784D9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268" y="2378140"/>
                <a:ext cx="2421945" cy="1049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95723D-473F-587B-94CB-E1AC57E592F7}"/>
              </a:ext>
            </a:extLst>
          </p:cNvPr>
          <p:cNvSpPr txBox="1"/>
          <p:nvPr/>
        </p:nvSpPr>
        <p:spPr>
          <a:xfrm>
            <a:off x="2679446" y="478631"/>
            <a:ext cx="704484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大小関係を理解しましょう１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41FACF-F719-D399-D94E-219BB4CA694E}"/>
              </a:ext>
            </a:extLst>
          </p:cNvPr>
          <p:cNvSpPr txBox="1"/>
          <p:nvPr/>
        </p:nvSpPr>
        <p:spPr>
          <a:xfrm>
            <a:off x="838984" y="1440636"/>
            <a:ext cx="108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次のわり算の商を、大きい順に番号で書きましょう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196220-0F35-B3B2-AA5B-D7DF66781561}"/>
              </a:ext>
            </a:extLst>
          </p:cNvPr>
          <p:cNvSpPr txBox="1"/>
          <p:nvPr/>
        </p:nvSpPr>
        <p:spPr>
          <a:xfrm>
            <a:off x="6240462" y="537456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①，④，③，②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A4AE16F-D279-3B69-2E28-D23FEF6A58BB}"/>
                  </a:ext>
                </a:extLst>
              </p:cNvPr>
              <p:cNvSpPr/>
              <p:nvPr/>
            </p:nvSpPr>
            <p:spPr>
              <a:xfrm>
                <a:off x="1761204" y="3725111"/>
                <a:ext cx="6785786" cy="943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を比べると　　の方が大きい</a:t>
                </a:r>
                <a:r>
                  <a:rPr lang="ja-JP" altLang="en-US" sz="3200" dirty="0">
                    <a:solidFill>
                      <a:schemeClr val="tx1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A4AE16F-D279-3B69-2E28-D23FEF6A5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204" y="3725111"/>
                <a:ext cx="6785786" cy="943143"/>
              </a:xfrm>
              <a:prstGeom prst="rect">
                <a:avLst/>
              </a:prstGeom>
              <a:blipFill>
                <a:blip r:embed="rId6"/>
                <a:stretch>
                  <a:fillRect r="-1078" b="-7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DDC2966-6911-DE80-D54C-FDA036A89B7D}"/>
                  </a:ext>
                </a:extLst>
              </p:cNvPr>
              <p:cNvSpPr/>
              <p:nvPr/>
            </p:nvSpPr>
            <p:spPr>
              <a:xfrm>
                <a:off x="1761204" y="4745013"/>
                <a:ext cx="1081671" cy="1043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a:rPr lang="ja-JP" altLang="en-US" sz="3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DDC2966-6911-DE80-D54C-FDA036A8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204" y="4745013"/>
                <a:ext cx="1081671" cy="1043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BB7CD761-976B-EDE5-CF92-B018D0D136E4}"/>
                  </a:ext>
                </a:extLst>
              </p:cNvPr>
              <p:cNvSpPr/>
              <p:nvPr/>
            </p:nvSpPr>
            <p:spPr>
              <a:xfrm>
                <a:off x="5202719" y="3618287"/>
                <a:ext cx="646242" cy="1049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BB7CD761-976B-EDE5-CF92-B018D0D13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719" y="3618287"/>
                <a:ext cx="646242" cy="10499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B9D3EBF-1BCD-EDA9-9F58-80DBC59A751F}"/>
                  </a:ext>
                </a:extLst>
              </p:cNvPr>
              <p:cNvSpPr/>
              <p:nvPr/>
            </p:nvSpPr>
            <p:spPr>
              <a:xfrm>
                <a:off x="2767917" y="5042197"/>
                <a:ext cx="10816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．</m:t>
                      </m:r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lang="ja-JP" alt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B9D3EBF-1BCD-EDA9-9F58-80DBC59A7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917" y="5042197"/>
                <a:ext cx="1081670" cy="584775"/>
              </a:xfrm>
              <a:prstGeom prst="rect">
                <a:avLst/>
              </a:prstGeom>
              <a:blipFill>
                <a:blip r:embed="rId9"/>
                <a:stretch>
                  <a:fillRect r="-135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0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911083" y="2142786"/>
                <a:ext cx="2701381" cy="1168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①</m:t>
                      </m:r>
                      <m:r>
                        <a:rPr lang="ja-JP" altLang="en-US" sz="36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４１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÷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83" y="2142786"/>
                <a:ext cx="2701381" cy="11684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180572" y="2202526"/>
                <a:ext cx="2802369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②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４１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÷</m:t>
                      </m:r>
                      <m:r>
                        <a:rPr lang="en-US" altLang="ja-JP" sz="36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 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572" y="2202526"/>
                <a:ext cx="2802369" cy="1171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772328" y="2228763"/>
                <a:ext cx="3086101" cy="1047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４１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28" y="2228763"/>
                <a:ext cx="3086101" cy="1047146"/>
              </a:xfrm>
              <a:prstGeom prst="rect">
                <a:avLst/>
              </a:prstGeom>
              <a:blipFill>
                <a:blip r:embed="rId4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908574" y="3548101"/>
                <a:ext cx="2701381" cy="117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４１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÷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74" y="3548101"/>
                <a:ext cx="2701381" cy="1170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4180572" y="3563562"/>
                <a:ext cx="3487560" cy="1168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⑤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４１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÷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１１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572" y="3563562"/>
                <a:ext cx="3487560" cy="11680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/>
              <p:nvPr/>
            </p:nvSpPr>
            <p:spPr>
              <a:xfrm>
                <a:off x="7668132" y="3853408"/>
                <a:ext cx="3719288" cy="658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⑥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４１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÷</m:t>
                      </m:r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０</m:t>
                      </m:r>
                      <m:r>
                        <m:rPr>
                          <m:nor/>
                        </m:rPr>
                        <a:rPr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.</m:t>
                      </m:r>
                      <m:r>
                        <a:rPr lang="ja-JP" alt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９８</m:t>
                      </m:r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132" y="3853408"/>
                <a:ext cx="3719288" cy="658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2679446" y="478631"/>
            <a:ext cx="704484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大小関係を理解しましょう２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03C43B-0583-45DC-8C9A-B62D7F84CD8F}"/>
              </a:ext>
            </a:extLst>
          </p:cNvPr>
          <p:cNvSpPr txBox="1"/>
          <p:nvPr/>
        </p:nvSpPr>
        <p:spPr>
          <a:xfrm>
            <a:off x="838984" y="1440636"/>
            <a:ext cx="1126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次のかけ算の積が４１より大きくなるのはどれですか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6FB317-3961-4106-9B5F-07439907A671}"/>
              </a:ext>
            </a:extLst>
          </p:cNvPr>
          <p:cNvSpPr txBox="1"/>
          <p:nvPr/>
        </p:nvSpPr>
        <p:spPr>
          <a:xfrm>
            <a:off x="838984" y="4907790"/>
            <a:ext cx="987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１より小さい数字で割れば大きくなるので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……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EFE67F-2EB4-4C4C-B95D-2AC38AB1B81B}"/>
              </a:ext>
            </a:extLst>
          </p:cNvPr>
          <p:cNvSpPr txBox="1"/>
          <p:nvPr/>
        </p:nvSpPr>
        <p:spPr>
          <a:xfrm>
            <a:off x="7427705" y="5671483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①と⑤と⑥</a:t>
            </a:r>
          </a:p>
        </p:txBody>
      </p:sp>
    </p:spTree>
    <p:extLst>
      <p:ext uri="{BB962C8B-B14F-4D97-AF65-F5344CB8AC3E}">
        <p14:creationId xmlns:p14="http://schemas.microsoft.com/office/powerpoint/2010/main" val="236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637208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年生分数２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945F7D-68F7-453E-9070-F2F13D975513}"/>
              </a:ext>
            </a:extLst>
          </p:cNvPr>
          <p:cNvSpPr txBox="1"/>
          <p:nvPr/>
        </p:nvSpPr>
        <p:spPr>
          <a:xfrm>
            <a:off x="3440398" y="3238824"/>
            <a:ext cx="80887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わり算は逆数を使って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かけ算に直せば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小数は分数に直して計算しよう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A3FE2A4-77BB-F80A-BACA-B8513886D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12660" r="12980" b="6187"/>
          <a:stretch/>
        </p:blipFill>
        <p:spPr>
          <a:xfrm>
            <a:off x="979715" y="3238824"/>
            <a:ext cx="2373085" cy="22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1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2A0645-F054-4104-B54A-D0EE655BFD4F}"/>
              </a:ext>
            </a:extLst>
          </p:cNvPr>
          <p:cNvSpPr txBox="1"/>
          <p:nvPr/>
        </p:nvSpPr>
        <p:spPr>
          <a:xfrm>
            <a:off x="2210087" y="2057129"/>
            <a:ext cx="6133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簡単だよ！３ピースです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516092-C018-47C2-9162-63F03DE840B3}"/>
              </a:ext>
            </a:extLst>
          </p:cNvPr>
          <p:cNvSpPr txBox="1"/>
          <p:nvPr/>
        </p:nvSpPr>
        <p:spPr>
          <a:xfrm>
            <a:off x="2210087" y="3550204"/>
            <a:ext cx="596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どんな式になるのかな？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EDB30A-86EF-4A76-9A1E-EDE56C15DFF1}"/>
              </a:ext>
            </a:extLst>
          </p:cNvPr>
          <p:cNvSpPr txBox="1"/>
          <p:nvPr/>
        </p:nvSpPr>
        <p:spPr>
          <a:xfrm>
            <a:off x="2210088" y="4896486"/>
            <a:ext cx="6133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３つに分けたので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３倍すればいいだけです</a:t>
            </a: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96A3859-29CF-4E2C-BF06-71E8D7184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2" y="1690688"/>
            <a:ext cx="741518" cy="1483036"/>
          </a:xfrm>
          <a:prstGeom prst="rect">
            <a:avLst/>
          </a:prstGeom>
        </p:spPr>
      </p:pic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3F2C6C4-5896-4AC6-8CAF-1D9C6BCF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2" y="4759427"/>
            <a:ext cx="730249" cy="146049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936C95D-6A51-4AD4-9A6B-373A79C64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03" y="3359764"/>
            <a:ext cx="904577" cy="1088766"/>
          </a:xfrm>
          <a:prstGeom prst="rect">
            <a:avLst/>
          </a:prstGeom>
        </p:spPr>
      </p:pic>
      <p:pic>
        <p:nvPicPr>
          <p:cNvPr id="14" name="図 13" descr="ピザのアップ画面&#10;&#10;自動的に生成された説明">
            <a:extLst>
              <a:ext uri="{FF2B5EF4-FFF2-40B4-BE49-F238E27FC236}">
                <a16:creationId xmlns:a16="http://schemas.microsoft.com/office/drawing/2014/main" id="{78803517-56C7-45B3-9A65-49FFBFB6FB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5453" r="580" b="4580"/>
          <a:stretch/>
        </p:blipFill>
        <p:spPr>
          <a:xfrm>
            <a:off x="8532656" y="2586285"/>
            <a:ext cx="2112837" cy="1994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B4E42BE-7B2A-4564-ADE5-875BE8F13538}"/>
                  </a:ext>
                </a:extLst>
              </p:cNvPr>
              <p:cNvSpPr txBox="1"/>
              <p:nvPr/>
            </p:nvSpPr>
            <p:spPr>
              <a:xfrm>
                <a:off x="945495" y="365426"/>
                <a:ext cx="10443885" cy="11507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ピザ１枚を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ずつに分けました。何ピース？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B4E42BE-7B2A-4564-ADE5-875BE8F13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95" y="365426"/>
                <a:ext cx="10443885" cy="1150764"/>
              </a:xfrm>
              <a:prstGeom prst="rect">
                <a:avLst/>
              </a:prstGeom>
              <a:blipFill>
                <a:blip r:embed="rId5"/>
                <a:stretch>
                  <a:fillRect l="-1983" r="-758" b="-83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18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988F73-1083-4EFB-8C0A-D0CED71F51D9}"/>
              </a:ext>
            </a:extLst>
          </p:cNvPr>
          <p:cNvSpPr txBox="1"/>
          <p:nvPr/>
        </p:nvSpPr>
        <p:spPr>
          <a:xfrm>
            <a:off x="2248660" y="1922781"/>
            <a:ext cx="8569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そうか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で３ピースになるのか？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D67290-A172-459B-BAF8-3AAD43758E4D}"/>
              </a:ext>
            </a:extLst>
          </p:cNvPr>
          <p:cNvSpPr txBox="1"/>
          <p:nvPr/>
        </p:nvSpPr>
        <p:spPr>
          <a:xfrm>
            <a:off x="2248660" y="3465513"/>
            <a:ext cx="7393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でも最初の式は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分ける問題で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だったよ</a:t>
            </a:r>
          </a:p>
        </p:txBody>
      </p:sp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887B29-317E-49F5-B09F-27C36065D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5" y="1802589"/>
            <a:ext cx="967233" cy="1443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AB1D122-2F36-4B73-8442-37AF13C6A85C}"/>
                  </a:ext>
                </a:extLst>
              </p:cNvPr>
              <p:cNvSpPr txBox="1"/>
              <p:nvPr/>
            </p:nvSpPr>
            <p:spPr>
              <a:xfrm>
                <a:off x="2275119" y="5008245"/>
                <a:ext cx="9493547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だから、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式は</a:t>
                </a:r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kumimoji="1"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になると思うけど？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AB1D122-2F36-4B73-8442-37AF13C6A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19" y="5008245"/>
                <a:ext cx="9493547" cy="1150764"/>
              </a:xfrm>
              <a:prstGeom prst="rect">
                <a:avLst/>
              </a:prstGeom>
              <a:blipFill>
                <a:blip r:embed="rId3"/>
                <a:stretch>
                  <a:fillRect l="-2246" r="-1797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F688793-3D12-4281-A7F2-5C355D668A28}"/>
                  </a:ext>
                </a:extLst>
              </p:cNvPr>
              <p:cNvSpPr txBox="1"/>
              <p:nvPr/>
            </p:nvSpPr>
            <p:spPr>
              <a:xfrm>
                <a:off x="945495" y="365426"/>
                <a:ext cx="10443885" cy="11507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ピザ１枚を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ずつに分けました。何ピース？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F688793-3D12-4281-A7F2-5C355D668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95" y="365426"/>
                <a:ext cx="10443885" cy="1150764"/>
              </a:xfrm>
              <a:prstGeom prst="rect">
                <a:avLst/>
              </a:prstGeom>
              <a:blipFill>
                <a:blip r:embed="rId4"/>
                <a:stretch>
                  <a:fillRect l="-1983" r="-758" b="-83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858946E2-6550-4C11-BF69-CE530E51C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8" y="1822813"/>
            <a:ext cx="1365578" cy="1365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3988F73-1083-4EFB-8C0A-D0CED71F51D9}"/>
                  </a:ext>
                </a:extLst>
              </p:cNvPr>
              <p:cNvSpPr txBox="1"/>
              <p:nvPr/>
            </p:nvSpPr>
            <p:spPr>
              <a:xfrm>
                <a:off x="2074506" y="1888971"/>
                <a:ext cx="9408567" cy="2381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分かったぞ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１の中には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が３つあるからだ</a:t>
                </a:r>
                <a:endParaRPr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２つの式は、同じ内容を表しているんだ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3988F73-1083-4EFB-8C0A-D0CED71F5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506" y="1888971"/>
                <a:ext cx="9408567" cy="2381870"/>
              </a:xfrm>
              <a:prstGeom prst="rect">
                <a:avLst/>
              </a:prstGeom>
              <a:blipFill>
                <a:blip r:embed="rId3"/>
                <a:stretch>
                  <a:fillRect l="-2267" t="-4604" r="-1101" b="-99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AB1D122-2F36-4B73-8442-37AF13C6A85C}"/>
                  </a:ext>
                </a:extLst>
              </p:cNvPr>
              <p:cNvSpPr txBox="1"/>
              <p:nvPr/>
            </p:nvSpPr>
            <p:spPr>
              <a:xfrm>
                <a:off x="2074506" y="4204683"/>
                <a:ext cx="9032536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kumimoji="1"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＝１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ということだと思うよ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AB1D122-2F36-4B73-8442-37AF13C6A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506" y="4204683"/>
                <a:ext cx="9032536" cy="1150764"/>
              </a:xfrm>
              <a:prstGeom prst="rect">
                <a:avLst/>
              </a:prstGeom>
              <a:blipFill>
                <a:blip r:embed="rId4"/>
                <a:stretch>
                  <a:fillRect l="-2362" r="-1282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A028B5-0B18-41B8-89D6-EA269450060E}"/>
              </a:ext>
            </a:extLst>
          </p:cNvPr>
          <p:cNvSpPr txBox="1"/>
          <p:nvPr/>
        </p:nvSpPr>
        <p:spPr>
          <a:xfrm>
            <a:off x="2199660" y="5647688"/>
            <a:ext cx="719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素晴らしい！　その通～り！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7FE6E31-5E52-4A73-BA4B-88E779D21247}"/>
                  </a:ext>
                </a:extLst>
              </p:cNvPr>
              <p:cNvSpPr txBox="1"/>
              <p:nvPr/>
            </p:nvSpPr>
            <p:spPr>
              <a:xfrm>
                <a:off x="945495" y="365426"/>
                <a:ext cx="10443885" cy="11507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ピザ１枚を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ずつに分けました。何ピース？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7FE6E31-5E52-4A73-BA4B-88E779D21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95" y="365426"/>
                <a:ext cx="10443885" cy="1150764"/>
              </a:xfrm>
              <a:prstGeom prst="rect">
                <a:avLst/>
              </a:prstGeom>
              <a:blipFill>
                <a:blip r:embed="rId6"/>
                <a:stretch>
                  <a:fillRect l="-1983" r="-758" b="-83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CCBF9956-D4C3-84D5-0C34-86CC0AECF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03" y="5266808"/>
            <a:ext cx="904577" cy="108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828676" y="480440"/>
                <a:ext cx="10604185" cy="177458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ピザが３枚をそれぞれ６等分しました。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ひとり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枚ずつ配ると、何人に配れますか？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6" y="480440"/>
                <a:ext cx="10604185" cy="1774588"/>
              </a:xfrm>
              <a:prstGeom prst="rect">
                <a:avLst/>
              </a:prstGeom>
              <a:blipFill>
                <a:blip r:embed="rId2"/>
                <a:stretch>
                  <a:fillRect l="-2010" t="-5802" r="-689" b="-477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2590801"/>
            <a:ext cx="2305664" cy="230566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4" y="2590801"/>
            <a:ext cx="2305664" cy="23056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85" y="2590801"/>
            <a:ext cx="2305664" cy="2305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28677" y="5230267"/>
                <a:ext cx="2305664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7" y="5230267"/>
                <a:ext cx="2305664" cy="1159035"/>
              </a:xfrm>
              <a:prstGeom prst="rect">
                <a:avLst/>
              </a:prstGeom>
              <a:blipFill>
                <a:blip r:embed="rId4"/>
                <a:stretch>
                  <a:fillRect l="-9524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6466131" y="5539527"/>
            <a:ext cx="548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人に配ることができる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12090" y="225699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4087" y="27592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03199" y="392396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24873" y="463185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38083" y="393578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09723" y="279064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71008" y="5539527"/>
            <a:ext cx="311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18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828676" y="459342"/>
                <a:ext cx="10604185" cy="176631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ピザが４枚をそれぞれ３等分しました。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ひとり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枚ずつ配ると、何人に配れますか？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6" y="459342"/>
                <a:ext cx="10604185" cy="1766317"/>
              </a:xfrm>
              <a:prstGeom prst="rect">
                <a:avLst/>
              </a:prstGeom>
              <a:blipFill>
                <a:blip r:embed="rId2"/>
                <a:stretch>
                  <a:fillRect l="-2010" t="-5822" r="-689" b="-513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28677" y="4601146"/>
                <a:ext cx="2356975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7" y="4601146"/>
                <a:ext cx="2356975" cy="1150764"/>
              </a:xfrm>
              <a:prstGeom prst="rect">
                <a:avLst/>
              </a:prstGeom>
              <a:blipFill>
                <a:blip r:embed="rId3"/>
                <a:stretch>
                  <a:fillRect l="-9302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st2.depositphotos.com/7541698/10384/v/450/depositphotos_103846740-stock-illustration-sun-rays-abstract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2466405"/>
            <a:ext cx="202565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t2.depositphotos.com/7541698/10384/v/450/depositphotos_103846740-stock-illustration-sun-rays-abstract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2466405"/>
            <a:ext cx="202565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t2.depositphotos.com/7541698/10384/v/450/depositphotos_103846740-stock-illustration-sun-rays-abstract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9" y="2466405"/>
            <a:ext cx="202565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t2.depositphotos.com/7541698/10384/v/450/depositphotos_103846740-stock-illustration-sun-rays-abstract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2466405"/>
            <a:ext cx="202565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グループ化 24"/>
          <p:cNvGrpSpPr/>
          <p:nvPr/>
        </p:nvGrpSpPr>
        <p:grpSpPr>
          <a:xfrm>
            <a:off x="1692322" y="2575587"/>
            <a:ext cx="1677941" cy="1436595"/>
            <a:chOff x="1692322" y="2575587"/>
            <a:chExt cx="1677941" cy="1436595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2541255" y="2575587"/>
              <a:ext cx="0" cy="962595"/>
            </a:xfrm>
            <a:prstGeom prst="line">
              <a:avLst/>
            </a:prstGeom>
            <a:ln w="762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2541255" y="3429000"/>
              <a:ext cx="829008" cy="58318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1692322" y="3429000"/>
              <a:ext cx="848933" cy="5647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/>
          <p:cNvGrpSpPr/>
          <p:nvPr/>
        </p:nvGrpSpPr>
        <p:grpSpPr>
          <a:xfrm>
            <a:off x="3533836" y="2575587"/>
            <a:ext cx="1677941" cy="1436595"/>
            <a:chOff x="1692322" y="2575587"/>
            <a:chExt cx="1677941" cy="1436595"/>
          </a:xfrm>
        </p:grpSpPr>
        <p:cxnSp>
          <p:nvCxnSpPr>
            <p:cNvPr id="28" name="直線コネクタ 27"/>
            <p:cNvCxnSpPr/>
            <p:nvPr/>
          </p:nvCxnSpPr>
          <p:spPr>
            <a:xfrm flipV="1">
              <a:off x="2541255" y="2575587"/>
              <a:ext cx="0" cy="962595"/>
            </a:xfrm>
            <a:prstGeom prst="line">
              <a:avLst/>
            </a:prstGeom>
            <a:ln w="762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2541255" y="3429000"/>
              <a:ext cx="829008" cy="58318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1692322" y="3429000"/>
              <a:ext cx="848933" cy="5647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/>
          <p:cNvGrpSpPr/>
          <p:nvPr/>
        </p:nvGrpSpPr>
        <p:grpSpPr>
          <a:xfrm>
            <a:off x="5432474" y="2575587"/>
            <a:ext cx="1677941" cy="1436595"/>
            <a:chOff x="1692322" y="2575587"/>
            <a:chExt cx="1677941" cy="1436595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2541255" y="2575587"/>
              <a:ext cx="0" cy="962595"/>
            </a:xfrm>
            <a:prstGeom prst="line">
              <a:avLst/>
            </a:prstGeom>
            <a:ln w="762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2541255" y="3429000"/>
              <a:ext cx="829008" cy="58318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1692322" y="3429000"/>
              <a:ext cx="848933" cy="5647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/>
        </p:nvGrpSpPr>
        <p:grpSpPr>
          <a:xfrm>
            <a:off x="7302550" y="2575587"/>
            <a:ext cx="1677941" cy="1436595"/>
            <a:chOff x="1692322" y="2575587"/>
            <a:chExt cx="1677941" cy="1436595"/>
          </a:xfrm>
        </p:grpSpPr>
        <p:cxnSp>
          <p:nvCxnSpPr>
            <p:cNvPr id="36" name="直線コネクタ 35"/>
            <p:cNvCxnSpPr/>
            <p:nvPr/>
          </p:nvCxnSpPr>
          <p:spPr>
            <a:xfrm flipV="1">
              <a:off x="2541255" y="2575587"/>
              <a:ext cx="0" cy="962595"/>
            </a:xfrm>
            <a:prstGeom prst="line">
              <a:avLst/>
            </a:prstGeom>
            <a:ln w="762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2541255" y="3429000"/>
              <a:ext cx="829008" cy="58318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1692322" y="3429000"/>
              <a:ext cx="848933" cy="5647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/>
          <p:cNvSpPr txBox="1"/>
          <p:nvPr/>
        </p:nvSpPr>
        <p:spPr>
          <a:xfrm>
            <a:off x="5699777" y="5672923"/>
            <a:ext cx="6186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人に配ることができる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97346" y="4910492"/>
            <a:ext cx="315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623FF6D-9591-4790-9D73-B5BAEFC06301}"/>
              </a:ext>
            </a:extLst>
          </p:cNvPr>
          <p:cNvSpPr txBox="1"/>
          <p:nvPr/>
        </p:nvSpPr>
        <p:spPr>
          <a:xfrm>
            <a:off x="2899677" y="261193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896575E-133F-4DE0-8E3D-BA7179A92A22}"/>
              </a:ext>
            </a:extLst>
          </p:cNvPr>
          <p:cNvSpPr txBox="1"/>
          <p:nvPr/>
        </p:nvSpPr>
        <p:spPr>
          <a:xfrm>
            <a:off x="2221003" y="399338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24A0922-5396-441A-B66A-13F359F00BD5}"/>
              </a:ext>
            </a:extLst>
          </p:cNvPr>
          <p:cNvSpPr txBox="1"/>
          <p:nvPr/>
        </p:nvSpPr>
        <p:spPr>
          <a:xfrm>
            <a:off x="1459023" y="270272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74897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6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2329</Words>
  <Application>Microsoft Office PowerPoint</Application>
  <PresentationFormat>ワイド画面</PresentationFormat>
  <Paragraphs>573</Paragraphs>
  <Slides>49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5" baseType="lpstr">
      <vt:lpstr>游ゴシック Light</vt:lpstr>
      <vt:lpstr>UD デジタル 教科書体 NP-B</vt:lpstr>
      <vt:lpstr>游ゴシック</vt:lpstr>
      <vt:lpstr>Cambria Math</vt:lpstr>
      <vt:lpstr>Arial</vt:lpstr>
      <vt:lpstr>Office テーマ</vt:lpstr>
      <vt:lpstr>6年生分数２</vt:lpstr>
      <vt:lpstr>整数÷分数</vt:lpstr>
      <vt:lpstr>ピザが６枚あります。このピザを…</vt:lpstr>
      <vt:lpstr>ピザが１枚あります。このピザを…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復習３　２÷１/３ "とは、どんな意味"</vt:lpstr>
      <vt:lpstr>PowerPoint プレゼンテーション</vt:lpstr>
      <vt:lpstr>分数÷分数</vt:lpstr>
      <vt:lpstr>分数÷分数</vt:lpstr>
      <vt:lpstr>分数÷分数</vt:lpstr>
      <vt:lpstr>分数÷分数</vt:lpstr>
      <vt:lpstr>分数÷分数</vt:lpstr>
      <vt:lpstr>分数÷分数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6年生分数２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分数÷分数</dc:title>
  <dc:creator>大磯町教育委員会</dc:creator>
  <cp:lastModifiedBy>tutomu ito</cp:lastModifiedBy>
  <cp:revision>122</cp:revision>
  <dcterms:created xsi:type="dcterms:W3CDTF">2021-06-14T04:30:44Z</dcterms:created>
  <dcterms:modified xsi:type="dcterms:W3CDTF">2025-04-13T05:32:00Z</dcterms:modified>
</cp:coreProperties>
</file>