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433" r:id="rId3"/>
    <p:sldId id="391" r:id="rId4"/>
    <p:sldId id="397" r:id="rId5"/>
    <p:sldId id="398" r:id="rId6"/>
    <p:sldId id="396" r:id="rId7"/>
    <p:sldId id="446" r:id="rId8"/>
    <p:sldId id="447" r:id="rId9"/>
    <p:sldId id="438" r:id="rId10"/>
    <p:sldId id="434" r:id="rId11"/>
    <p:sldId id="390" r:id="rId12"/>
    <p:sldId id="435" r:id="rId13"/>
    <p:sldId id="437" r:id="rId14"/>
    <p:sldId id="432" r:id="rId15"/>
    <p:sldId id="439" r:id="rId16"/>
    <p:sldId id="441" r:id="rId17"/>
    <p:sldId id="442" r:id="rId18"/>
    <p:sldId id="440" r:id="rId19"/>
    <p:sldId id="443" r:id="rId20"/>
    <p:sldId id="444" r:id="rId21"/>
    <p:sldId id="445" r:id="rId22"/>
    <p:sldId id="448" r:id="rId23"/>
    <p:sldId id="449" r:id="rId24"/>
    <p:sldId id="450" r:id="rId25"/>
    <p:sldId id="452" r:id="rId26"/>
    <p:sldId id="451" r:id="rId27"/>
    <p:sldId id="453" r:id="rId28"/>
    <p:sldId id="455" r:id="rId29"/>
    <p:sldId id="456" r:id="rId30"/>
    <p:sldId id="454" r:id="rId31"/>
    <p:sldId id="430" r:id="rId32"/>
  </p:sldIdLst>
  <p:sldSz cx="12192000" cy="6858000"/>
  <p:notesSz cx="6858000" cy="9144000"/>
  <p:embeddedFontLst>
    <p:embeddedFont>
      <p:font typeface="Bodoni MT Black" panose="02070A03080606020203" pitchFamily="18" charset="0"/>
      <p:bold r:id="rId34"/>
      <p:boldItalic r:id="rId35"/>
    </p:embeddedFont>
    <p:embeddedFont>
      <p:font typeface="Cambria Math" panose="02040503050406030204" pitchFamily="18" charset="0"/>
      <p:regular r:id="rId36"/>
    </p:embeddedFont>
    <p:embeddedFont>
      <p:font typeface="UD デジタル 教科書体 NP-B" panose="02020700000000000000" pitchFamily="18" charset="-128"/>
      <p:bold r:id="rId37"/>
    </p:embeddedFont>
    <p:embeddedFont>
      <p:font typeface="游ゴシック" panose="020B0400000000000000" pitchFamily="50" charset="-128"/>
      <p:regular r:id="rId38"/>
      <p:bold r:id="rId39"/>
    </p:embeddedFont>
    <p:embeddedFont>
      <p:font typeface="游ゴシック Light" panose="020B0300000000000000" pitchFamily="50" charset="-128"/>
      <p:regular r:id="rId40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FF66"/>
    <a:srgbClr val="FFFFCC"/>
    <a:srgbClr val="00FFCC"/>
    <a:srgbClr val="66FF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276" y="52"/>
      </p:cViewPr>
      <p:guideLst>
        <p:guide orient="horz" pos="2183"/>
        <p:guide pos="3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B9537-0728-4E4B-B345-151AFFD49A85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FAA6A-0EEE-4A78-867E-31E087706F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06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DC7D7-1110-A746-8C04-3127DD4F7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E3D998F-1FBB-DD11-4FE7-9000CB2468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16C5D1E-4F83-671B-5C6E-8E5580805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DD7AB0-AAC0-87CA-DD57-3ACB90DDF6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525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8EB07-7D0C-D7A6-1BD8-63135CD35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3B66E11-7A74-935C-1207-307FFC422E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386EF3C-DA95-18B1-1EDF-99FA8DF9D1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4F6B3A-04BC-75F2-BE0A-6C3C763CF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FAA6A-0EEE-4A78-867E-31E087706FA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346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881C7-7273-C418-BFD4-663B3821A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0E96082-3EDC-9396-9C9B-A9E356CA18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FE72A2B-1747-9A4A-1EE0-04C2592A1E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CA324A-0077-77E5-0133-D632F9A85E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FAA6A-0EEE-4A78-867E-31E087706FAC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554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56CBE-D7FB-3D9F-A8CA-9778CC048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06881BC-A548-9C1C-BBB6-F5600A4A3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92B2B22-FBB0-1CB4-053A-E483C12D97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90B605-313D-52EC-F3C5-4F46BC03ED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FAA6A-0EEE-4A78-867E-31E087706FAC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968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34A88-3539-5579-28B1-BB8296187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E390353-E0C2-E8D9-9772-4830ABAB43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A9C7467-3835-3DD4-8B5F-898694C3D0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676A04-76C6-4F62-46DC-CAB5EFD7AB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FAA6A-0EEE-4A78-867E-31E087706FAC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8064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1884B-A2FF-502F-A2FD-8F9FCE855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E6094FB-D22D-75C0-2663-551E638B2E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EC060D4-8AE7-1BC1-A082-646D4AF44B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9982A87-BB0D-0ABD-3335-DE100FF86F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90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74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484DD-2ED9-3EF2-EF3D-03C0280FA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51CBD83-22CF-344D-CCDA-207EBF3867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295039-47C7-F407-852F-320798542A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C9328B-8B74-DE50-9C52-40FAD02656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447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56347-36C1-5D59-2DF6-D8FAA63EA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E9D8B5-D72E-31E3-C8BD-9029A5AEF3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474FC98-4F4E-0F6E-64E7-C9CF0D3D8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FC4F0E-5877-459E-8E39-ED1141BD90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160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538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D2816-5547-332F-7758-3C1B200C4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E02FD39-3CB6-8599-D903-79DD5A1DEF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AA1D981-44E9-D273-AE5D-F2586D2F6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C8F818-6C5B-3F20-DC55-09A2AF4A37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247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0B769-A201-9C72-5E82-228DD503E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D9E1E85-E448-E197-2496-0D2A69E2ED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BBD5098-92C7-9FAA-35F8-356A22E015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C64FE0-C575-90BF-CFBE-E87FD4E0B3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273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506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FAA6A-0EEE-4A78-867E-31E087706FA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17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68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73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65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33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48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67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6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82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25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07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82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02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3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0.png"/><Relationship Id="rId3" Type="http://schemas.openxmlformats.org/officeDocument/2006/relationships/image" Target="../media/image1990.png"/><Relationship Id="rId7" Type="http://schemas.openxmlformats.org/officeDocument/2006/relationships/image" Target="../media/image20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0.png"/><Relationship Id="rId5" Type="http://schemas.openxmlformats.org/officeDocument/2006/relationships/image" Target="../media/image2080.png"/><Relationship Id="rId10" Type="http://schemas.openxmlformats.org/officeDocument/2006/relationships/image" Target="../media/image3.jpeg"/><Relationship Id="rId4" Type="http://schemas.openxmlformats.org/officeDocument/2006/relationships/image" Target="../media/image2.jpg"/><Relationship Id="rId9" Type="http://schemas.openxmlformats.org/officeDocument/2006/relationships/image" Target="../media/image210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0.png"/><Relationship Id="rId13" Type="http://schemas.openxmlformats.org/officeDocument/2006/relationships/image" Target="../media/image2310.png"/><Relationship Id="rId3" Type="http://schemas.openxmlformats.org/officeDocument/2006/relationships/image" Target="../media/image2.jpg"/><Relationship Id="rId7" Type="http://schemas.openxmlformats.org/officeDocument/2006/relationships/image" Target="../media/image2250.png"/><Relationship Id="rId12" Type="http://schemas.openxmlformats.org/officeDocument/2006/relationships/image" Target="../media/image2300.png"/><Relationship Id="rId17" Type="http://schemas.openxmlformats.org/officeDocument/2006/relationships/image" Target="../media/image4.jpeg"/><Relationship Id="rId2" Type="http://schemas.openxmlformats.org/officeDocument/2006/relationships/image" Target="../media/image2210.png"/><Relationship Id="rId16" Type="http://schemas.openxmlformats.org/officeDocument/2006/relationships/image" Target="../media/image23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40.png"/><Relationship Id="rId11" Type="http://schemas.openxmlformats.org/officeDocument/2006/relationships/image" Target="../media/image2290.png"/><Relationship Id="rId5" Type="http://schemas.openxmlformats.org/officeDocument/2006/relationships/image" Target="../media/image2230.png"/><Relationship Id="rId15" Type="http://schemas.openxmlformats.org/officeDocument/2006/relationships/image" Target="../media/image2330.png"/><Relationship Id="rId10" Type="http://schemas.openxmlformats.org/officeDocument/2006/relationships/image" Target="../media/image2280.png"/><Relationship Id="rId9" Type="http://schemas.openxmlformats.org/officeDocument/2006/relationships/image" Target="../media/image2270.png"/><Relationship Id="rId14" Type="http://schemas.openxmlformats.org/officeDocument/2006/relationships/image" Target="../media/image23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0.png"/><Relationship Id="rId3" Type="http://schemas.openxmlformats.org/officeDocument/2006/relationships/image" Target="../media/image2360.png"/><Relationship Id="rId7" Type="http://schemas.openxmlformats.org/officeDocument/2006/relationships/image" Target="../media/image2400.png"/><Relationship Id="rId2" Type="http://schemas.openxmlformats.org/officeDocument/2006/relationships/image" Target="../media/image2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0.png"/><Relationship Id="rId5" Type="http://schemas.openxmlformats.org/officeDocument/2006/relationships/image" Target="../media/image5.jpeg"/><Relationship Id="rId4" Type="http://schemas.openxmlformats.org/officeDocument/2006/relationships/image" Target="../media/image23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637208"/>
            <a:ext cx="9144000" cy="2387600"/>
          </a:xfrm>
        </p:spPr>
        <p:txBody>
          <a:bodyPr>
            <a:normAutofit/>
          </a:bodyPr>
          <a:lstStyle/>
          <a:p>
            <a:r>
              <a:rPr kumimoji="1" lang="en-US" altLang="ja-JP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年生分数３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945F7D-68F7-453E-9070-F2F13D975513}"/>
              </a:ext>
            </a:extLst>
          </p:cNvPr>
          <p:cNvSpPr txBox="1"/>
          <p:nvPr/>
        </p:nvSpPr>
        <p:spPr>
          <a:xfrm>
            <a:off x="5257800" y="3514265"/>
            <a:ext cx="5159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分数を使って解く問題（割合含む）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B61020A-E054-210C-6F5B-0174F270B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2" t="7679" r="21798" b="7094"/>
          <a:stretch/>
        </p:blipFill>
        <p:spPr>
          <a:xfrm>
            <a:off x="2601686" y="2917872"/>
            <a:ext cx="2405743" cy="29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7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610E9-5975-E58C-61DF-6204FE122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56A8F5-38FC-C650-3CE5-311DBE558C67}"/>
              </a:ext>
            </a:extLst>
          </p:cNvPr>
          <p:cNvSpPr txBox="1"/>
          <p:nvPr/>
        </p:nvSpPr>
        <p:spPr>
          <a:xfrm>
            <a:off x="874984" y="2170710"/>
            <a:ext cx="9417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赤のリボンは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、白のリボン</a:t>
            </a:r>
            <a:r>
              <a:rPr kumimoji="1" lang="ja-JP" altLang="en-US" sz="4000" dirty="0">
                <a:solidFill>
                  <a:srgbClr val="7030A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何倍ですか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F503390-CCC0-0A6B-6989-2D0A9A4E0214}"/>
                  </a:ext>
                </a:extLst>
              </p:cNvPr>
              <p:cNvSpPr txBox="1"/>
              <p:nvPr/>
            </p:nvSpPr>
            <p:spPr>
              <a:xfrm>
                <a:off x="664030" y="564471"/>
                <a:ext cx="10994570" cy="1050352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赤は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、</a:t>
                </a:r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青は２</a:t>
                </a:r>
                <a:r>
                  <a:rPr kumimoji="1"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、</a:t>
                </a:r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白は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のリボンがあります。</a:t>
                </a:r>
                <a:endParaRPr kumimoji="1" lang="ja-JP" altLang="en-US" sz="3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F503390-CCC0-0A6B-6989-2D0A9A4E0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30" y="564471"/>
                <a:ext cx="10994570" cy="1050352"/>
              </a:xfrm>
              <a:prstGeom prst="rect">
                <a:avLst/>
              </a:prstGeom>
              <a:blipFill>
                <a:blip r:embed="rId3"/>
                <a:stretch>
                  <a:fillRect l="-1603" r="-5583" b="-7345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1F4642A-558D-2D69-9C05-41EC72D0EA60}"/>
              </a:ext>
            </a:extLst>
          </p:cNvPr>
          <p:cNvSpPr txBox="1"/>
          <p:nvPr/>
        </p:nvSpPr>
        <p:spPr>
          <a:xfrm>
            <a:off x="874984" y="4225794"/>
            <a:ext cx="9417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青のリボンは、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白のリボン</a:t>
            </a:r>
            <a:r>
              <a:rPr kumimoji="1" lang="ja-JP" altLang="en-US" sz="4000" dirty="0">
                <a:solidFill>
                  <a:srgbClr val="7030A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何倍ですか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8620F607-2767-23E8-A819-08F12380E9A4}"/>
                  </a:ext>
                </a:extLst>
              </p:cNvPr>
              <p:cNvSpPr txBox="1"/>
              <p:nvPr/>
            </p:nvSpPr>
            <p:spPr>
              <a:xfrm>
                <a:off x="3391471" y="2935483"/>
                <a:ext cx="1790130" cy="1050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8620F607-2767-23E8-A819-08F12380E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471" y="2935483"/>
                <a:ext cx="1790130" cy="1050352"/>
              </a:xfrm>
              <a:prstGeom prst="rect">
                <a:avLst/>
              </a:prstGeom>
              <a:blipFill>
                <a:blip r:embed="rId4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C788A71B-905D-09DF-425B-60A92E69C14F}"/>
                  </a:ext>
                </a:extLst>
              </p:cNvPr>
              <p:cNvSpPr txBox="1"/>
              <p:nvPr/>
            </p:nvSpPr>
            <p:spPr>
              <a:xfrm>
                <a:off x="3391471" y="4933680"/>
                <a:ext cx="1790130" cy="1050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C788A71B-905D-09DF-425B-60A92E69C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471" y="4933680"/>
                <a:ext cx="1790130" cy="1050352"/>
              </a:xfrm>
              <a:prstGeom prst="rect">
                <a:avLst/>
              </a:prstGeom>
              <a:blipFill>
                <a:blip r:embed="rId5"/>
                <a:stretch>
                  <a:fillRect b="-86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9843970-9F53-702C-D597-1480A39DC679}"/>
              </a:ext>
            </a:extLst>
          </p:cNvPr>
          <p:cNvCxnSpPr>
            <a:cxnSpLocks/>
          </p:cNvCxnSpPr>
          <p:nvPr/>
        </p:nvCxnSpPr>
        <p:spPr>
          <a:xfrm>
            <a:off x="5498556" y="5240693"/>
            <a:ext cx="478971" cy="4784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E09D4EB-1263-49A0-C9B8-062F0B27C70F}"/>
              </a:ext>
            </a:extLst>
          </p:cNvPr>
          <p:cNvSpPr/>
          <p:nvPr/>
        </p:nvSpPr>
        <p:spPr>
          <a:xfrm>
            <a:off x="6781800" y="598403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3DF6FD9-CCC7-0833-8687-8CB37CECC1C6}"/>
              </a:ext>
            </a:extLst>
          </p:cNvPr>
          <p:cNvSpPr/>
          <p:nvPr/>
        </p:nvSpPr>
        <p:spPr>
          <a:xfrm>
            <a:off x="5705657" y="489186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rgbClr val="0000FF"/>
              </a:solidFill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D889D5B-0937-E473-722A-554D9C5EF47E}"/>
              </a:ext>
            </a:extLst>
          </p:cNvPr>
          <p:cNvCxnSpPr>
            <a:cxnSpLocks/>
          </p:cNvCxnSpPr>
          <p:nvPr/>
        </p:nvCxnSpPr>
        <p:spPr>
          <a:xfrm>
            <a:off x="6542314" y="5528018"/>
            <a:ext cx="478971" cy="4784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B21F5E5-1E4D-9013-0782-B99C631FF2C1}"/>
                  </a:ext>
                </a:extLst>
              </p:cNvPr>
              <p:cNvSpPr txBox="1"/>
              <p:nvPr/>
            </p:nvSpPr>
            <p:spPr>
              <a:xfrm>
                <a:off x="6969335" y="4938568"/>
                <a:ext cx="2644755" cy="1050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36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B21F5E5-1E4D-9013-0782-B99C631FF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335" y="4938568"/>
                <a:ext cx="2644755" cy="1050352"/>
              </a:xfrm>
              <a:prstGeom prst="rect">
                <a:avLst/>
              </a:prstGeom>
              <a:blipFill>
                <a:blip r:embed="rId6"/>
                <a:stretch>
                  <a:fillRect l="-6912" r="-4147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B463FAF-1518-E92B-DF0D-403805DE227B}"/>
                  </a:ext>
                </a:extLst>
              </p:cNvPr>
              <p:cNvSpPr txBox="1"/>
              <p:nvPr/>
            </p:nvSpPr>
            <p:spPr>
              <a:xfrm>
                <a:off x="4977504" y="2986996"/>
                <a:ext cx="4152330" cy="1050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en-US" altLang="ja-JP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en-US" altLang="ja-JP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en-US" altLang="ja-JP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B463FAF-1518-E92B-DF0D-403805DE2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504" y="2986996"/>
                <a:ext cx="4152330" cy="1050352"/>
              </a:xfrm>
              <a:prstGeom prst="rect">
                <a:avLst/>
              </a:prstGeom>
              <a:blipFill>
                <a:blip r:embed="rId7"/>
                <a:stretch>
                  <a:fillRect l="-4552" r="-2643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5CF77B3-797B-7E5F-E6E4-6429394476A5}"/>
                  </a:ext>
                </a:extLst>
              </p:cNvPr>
              <p:cNvSpPr txBox="1"/>
              <p:nvPr/>
            </p:nvSpPr>
            <p:spPr>
              <a:xfrm>
                <a:off x="4963210" y="4933680"/>
                <a:ext cx="2242457" cy="1049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＝２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endParaRPr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5CF77B3-797B-7E5F-E6E4-642939447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210" y="4933680"/>
                <a:ext cx="2242457" cy="1049454"/>
              </a:xfrm>
              <a:prstGeom prst="rect">
                <a:avLst/>
              </a:prstGeom>
              <a:blipFill>
                <a:blip r:embed="rId8"/>
                <a:stretch>
                  <a:fillRect l="-8152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73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  <p:bldP spid="6" grpId="0"/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AA04A46-E5F7-4A81-8F19-8196E0012171}"/>
                  </a:ext>
                </a:extLst>
              </p:cNvPr>
              <p:cNvSpPr txBox="1"/>
              <p:nvPr/>
            </p:nvSpPr>
            <p:spPr>
              <a:xfrm>
                <a:off x="843415" y="532564"/>
                <a:ext cx="10505168" cy="1928798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白のリボンの長さは</a:t>
                </a:r>
                <a:r>
                  <a:rPr kumimoji="1"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24cm</a:t>
                </a:r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。</a:t>
                </a:r>
                <a:r>
                  <a:rPr kumimoji="1" lang="ja-JP" altLang="en-US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赤のリボンは</a:t>
                </a:r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白のリボンの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。</a:t>
                </a:r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青のリボンは</a:t>
                </a:r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白の</a:t>
                </a:r>
                <a14:m>
                  <m:oMath xmlns:m="http://schemas.openxmlformats.org/officeDocument/2006/math">
                    <m:r>
                      <a:rPr lang="ja-JP" alt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リボンの</m:t>
                    </m:r>
                    <m:f>
                      <m:fPr>
                        <m:ctrlPr>
                          <a:rPr lang="en-US" altLang="ja-JP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の長さです。赤のリボンと青のリボンでは、どちらが何</a:t>
                </a:r>
                <a:r>
                  <a:rPr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cm</a:t>
                </a:r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長いですか。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AA04A46-E5F7-4A81-8F19-8196E0012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15" y="532564"/>
                <a:ext cx="10505168" cy="1928798"/>
              </a:xfrm>
              <a:prstGeom prst="rect">
                <a:avLst/>
              </a:prstGeom>
              <a:blipFill>
                <a:blip r:embed="rId3"/>
                <a:stretch>
                  <a:fillRect l="-1330" t="-3416" r="-578" b="-8075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655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22F24-AB04-FA2B-32C8-30B4F204E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62C48C9-CC18-4C5E-5EBE-3F3E682E270B}"/>
                  </a:ext>
                </a:extLst>
              </p:cNvPr>
              <p:cNvSpPr txBox="1"/>
              <p:nvPr/>
            </p:nvSpPr>
            <p:spPr>
              <a:xfrm>
                <a:off x="843415" y="532564"/>
                <a:ext cx="10505168" cy="1928798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白のリボンの長さは</a:t>
                </a:r>
                <a:r>
                  <a:rPr kumimoji="1"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24cm</a:t>
                </a:r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。</a:t>
                </a:r>
                <a:r>
                  <a:rPr kumimoji="1" lang="ja-JP" altLang="en-US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赤のリボンは</a:t>
                </a:r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白のリボンの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。</a:t>
                </a:r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青のリボンは</a:t>
                </a:r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白の</a:t>
                </a:r>
                <a14:m>
                  <m:oMath xmlns:m="http://schemas.openxmlformats.org/officeDocument/2006/math">
                    <m:r>
                      <a:rPr lang="ja-JP" alt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リボンの</m:t>
                    </m:r>
                    <m:f>
                      <m:fPr>
                        <m:ctrlPr>
                          <a:rPr lang="en-US" altLang="ja-JP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の長さです。</a:t>
                </a:r>
                <a:r>
                  <a:rPr lang="ja-JP" altLang="en-US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赤のリボン</a:t>
                </a:r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</a:t>
                </a:r>
                <a:r>
                  <a:rPr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青のリボン</a:t>
                </a:r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では、どちらが何</a:t>
                </a:r>
                <a:r>
                  <a:rPr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cm</a:t>
                </a:r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長いですか。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62C48C9-CC18-4C5E-5EBE-3F3E682E2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15" y="532564"/>
                <a:ext cx="10505168" cy="1928798"/>
              </a:xfrm>
              <a:prstGeom prst="rect">
                <a:avLst/>
              </a:prstGeom>
              <a:blipFill>
                <a:blip r:embed="rId3"/>
                <a:stretch>
                  <a:fillRect l="-1330" t="-3416" r="-578" b="-8075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67944A6-DECE-BEA6-A653-44811857FC13}"/>
              </a:ext>
            </a:extLst>
          </p:cNvPr>
          <p:cNvSpPr txBox="1"/>
          <p:nvPr/>
        </p:nvSpPr>
        <p:spPr>
          <a:xfrm>
            <a:off x="843415" y="2782670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それぞれの長さを求める方法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D6B1014-3FF7-6059-5BD6-D13303E3F14E}"/>
                  </a:ext>
                </a:extLst>
              </p:cNvPr>
              <p:cNvSpPr txBox="1"/>
              <p:nvPr/>
            </p:nvSpPr>
            <p:spPr>
              <a:xfrm>
                <a:off x="3757398" y="3429000"/>
                <a:ext cx="3334777" cy="1050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24×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</a:t>
                </a:r>
                <a:endParaRPr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D6B1014-3FF7-6059-5BD6-D13303E3F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398" y="3429000"/>
                <a:ext cx="3334777" cy="1050352"/>
              </a:xfrm>
              <a:prstGeom prst="rect">
                <a:avLst/>
              </a:prstGeom>
              <a:blipFill>
                <a:blip r:embed="rId4"/>
                <a:stretch>
                  <a:fillRect l="-5484" b="-7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F7A1AA-6487-CC83-3F4D-AB395DF21B4A}"/>
              </a:ext>
            </a:extLst>
          </p:cNvPr>
          <p:cNvSpPr txBox="1"/>
          <p:nvPr/>
        </p:nvSpPr>
        <p:spPr>
          <a:xfrm>
            <a:off x="843415" y="3631011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赤のリボン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FB506E-25CF-FC59-84BD-1EB025186842}"/>
              </a:ext>
            </a:extLst>
          </p:cNvPr>
          <p:cNvSpPr txBox="1"/>
          <p:nvPr/>
        </p:nvSpPr>
        <p:spPr>
          <a:xfrm>
            <a:off x="843415" y="4681362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青のリボン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60466A4-84A7-6CAD-4D53-747B878F5474}"/>
                  </a:ext>
                </a:extLst>
              </p:cNvPr>
              <p:cNvSpPr txBox="1"/>
              <p:nvPr/>
            </p:nvSpPr>
            <p:spPr>
              <a:xfrm>
                <a:off x="3757398" y="4479352"/>
                <a:ext cx="3334777" cy="1050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24×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32</a:t>
                </a:r>
                <a:endParaRPr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60466A4-84A7-6CAD-4D53-747B878F5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398" y="4479352"/>
                <a:ext cx="3334777" cy="1050352"/>
              </a:xfrm>
              <a:prstGeom prst="rect">
                <a:avLst/>
              </a:prstGeom>
              <a:blipFill>
                <a:blip r:embed="rId5"/>
                <a:stretch>
                  <a:fillRect l="-5484"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DD52B5C-4416-F382-55D0-B7754133087D}"/>
              </a:ext>
            </a:extLst>
          </p:cNvPr>
          <p:cNvSpPr txBox="1"/>
          <p:nvPr/>
        </p:nvSpPr>
        <p:spPr>
          <a:xfrm>
            <a:off x="1880478" y="5731713"/>
            <a:ext cx="926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青のリボンの方が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ｍ長い</a:t>
            </a:r>
          </a:p>
        </p:txBody>
      </p:sp>
    </p:spTree>
    <p:extLst>
      <p:ext uri="{BB962C8B-B14F-4D97-AF65-F5344CB8AC3E}">
        <p14:creationId xmlns:p14="http://schemas.microsoft.com/office/powerpoint/2010/main" val="400506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2" grpId="0"/>
      <p:bldP spid="3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8ECD8-209D-6D60-E350-456D5A970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1494F46-8F11-B01C-DC39-F21312EE3061}"/>
                  </a:ext>
                </a:extLst>
              </p:cNvPr>
              <p:cNvSpPr txBox="1"/>
              <p:nvPr/>
            </p:nvSpPr>
            <p:spPr>
              <a:xfrm>
                <a:off x="843415" y="532564"/>
                <a:ext cx="10505168" cy="1928798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白のリボンの長さは</a:t>
                </a:r>
                <a:r>
                  <a:rPr kumimoji="1"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24cm</a:t>
                </a:r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。</a:t>
                </a:r>
                <a:r>
                  <a:rPr kumimoji="1" lang="ja-JP" altLang="en-US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赤のリボンは</a:t>
                </a:r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白のリボンの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。</a:t>
                </a:r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青のリボンは</a:t>
                </a:r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白の</a:t>
                </a:r>
                <a14:m>
                  <m:oMath xmlns:m="http://schemas.openxmlformats.org/officeDocument/2006/math">
                    <m:r>
                      <a:rPr lang="ja-JP" alt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リボンの</m:t>
                    </m:r>
                    <m:f>
                      <m:fPr>
                        <m:ctrlPr>
                          <a:rPr lang="en-US" altLang="ja-JP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の長さです。赤のリボンと青のリボンでは、どちらが何</a:t>
                </a:r>
                <a:r>
                  <a:rPr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cm</a:t>
                </a:r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長いですか。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1494F46-8F11-B01C-DC39-F21312EE3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15" y="532564"/>
                <a:ext cx="10505168" cy="1928798"/>
              </a:xfrm>
              <a:prstGeom prst="rect">
                <a:avLst/>
              </a:prstGeom>
              <a:blipFill>
                <a:blip r:embed="rId3"/>
                <a:stretch>
                  <a:fillRect l="-1330" t="-3416" r="-578" b="-8075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E6E0519-87FE-5D14-F1DD-214032A11584}"/>
              </a:ext>
            </a:extLst>
          </p:cNvPr>
          <p:cNvSpPr txBox="1"/>
          <p:nvPr/>
        </p:nvSpPr>
        <p:spPr>
          <a:xfrm>
            <a:off x="843415" y="2782670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違いを先に求める方法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C77E2AF-F684-6899-FF9C-4885AADC49D5}"/>
                  </a:ext>
                </a:extLst>
              </p:cNvPr>
              <p:cNvSpPr txBox="1"/>
              <p:nvPr/>
            </p:nvSpPr>
            <p:spPr>
              <a:xfrm>
                <a:off x="7974482" y="2511334"/>
                <a:ext cx="2347925" cy="3502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　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32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2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32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a:rPr lang="en-US" altLang="ja-JP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lang="en-US" altLang="ja-JP" sz="3200" dirty="0">
                  <a:ea typeface="UD デジタル 教科書体 NP-B" panose="02020700000000000000" pitchFamily="18" charset="-128"/>
                </a:endParaRPr>
              </a:p>
              <a:p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2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a:rPr lang="en-US" altLang="ja-JP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2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en-US" altLang="ja-JP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C77E2AF-F684-6899-FF9C-4885AADC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482" y="2511334"/>
                <a:ext cx="2347925" cy="3502305"/>
              </a:xfrm>
              <a:prstGeom prst="rect">
                <a:avLst/>
              </a:prstGeom>
              <a:blipFill>
                <a:blip r:embed="rId4"/>
                <a:stretch>
                  <a:fillRect l="-6494" b="-15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43475C7-7699-4258-5BF9-D1E255EC8334}"/>
              </a:ext>
            </a:extLst>
          </p:cNvPr>
          <p:cNvSpPr txBox="1"/>
          <p:nvPr/>
        </p:nvSpPr>
        <p:spPr>
          <a:xfrm>
            <a:off x="930991" y="6033048"/>
            <a:ext cx="785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青のリボン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の方が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24m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の半分の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ｍ長い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DA98D7B-AAF8-7C55-6D6F-B14FEE93B842}"/>
                  </a:ext>
                </a:extLst>
              </p:cNvPr>
              <p:cNvSpPr txBox="1"/>
              <p:nvPr/>
            </p:nvSpPr>
            <p:spPr>
              <a:xfrm>
                <a:off x="833020" y="3106252"/>
                <a:ext cx="5262979" cy="2285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の方が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より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大きいことが分かるので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DA98D7B-AAF8-7C55-6D6F-B14FEE93B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20" y="3106252"/>
                <a:ext cx="5262979" cy="2285241"/>
              </a:xfrm>
              <a:prstGeom prst="rect">
                <a:avLst/>
              </a:prstGeom>
              <a:blipFill>
                <a:blip r:embed="rId5"/>
                <a:stretch>
                  <a:fillRect l="-3592" r="-2549" b="-96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49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EE6693DD-E1B1-4DD5-98D0-AC48288DE59A}"/>
              </a:ext>
            </a:extLst>
          </p:cNvPr>
          <p:cNvCxnSpPr>
            <a:cxnSpLocks/>
          </p:cNvCxnSpPr>
          <p:nvPr/>
        </p:nvCxnSpPr>
        <p:spPr>
          <a:xfrm>
            <a:off x="3125294" y="3569751"/>
            <a:ext cx="381069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D6A5E79-58DC-49FD-A600-4DF2226B1FC2}"/>
              </a:ext>
            </a:extLst>
          </p:cNvPr>
          <p:cNvSpPr txBox="1"/>
          <p:nvPr/>
        </p:nvSpPr>
        <p:spPr>
          <a:xfrm>
            <a:off x="5717244" y="2769799"/>
            <a:ext cx="930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2L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FE0E167B-5DEA-41BF-9726-2DCB43DA1C50}"/>
              </a:ext>
            </a:extLst>
          </p:cNvPr>
          <p:cNvCxnSpPr>
            <a:cxnSpLocks/>
          </p:cNvCxnSpPr>
          <p:nvPr/>
        </p:nvCxnSpPr>
        <p:spPr>
          <a:xfrm>
            <a:off x="5214631" y="2844981"/>
            <a:ext cx="0" cy="1737905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834B3752-DC92-4CD0-9A80-4EF41470CCA6}"/>
                  </a:ext>
                </a:extLst>
              </p:cNvPr>
              <p:cNvSpPr txBox="1"/>
              <p:nvPr/>
            </p:nvSpPr>
            <p:spPr>
              <a:xfrm>
                <a:off x="3781854" y="2522348"/>
                <a:ext cx="941283" cy="1047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endParaRPr kumimoji="1" lang="ja-JP" altLang="en-US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834B3752-DC92-4CD0-9A80-4EF41470C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854" y="2522348"/>
                <a:ext cx="941283" cy="1047403"/>
              </a:xfrm>
              <a:prstGeom prst="rect">
                <a:avLst/>
              </a:prstGeom>
              <a:blipFill>
                <a:blip r:embed="rId3"/>
                <a:stretch>
                  <a:fillRect r="-18710"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48896FB-02E2-4E53-848F-BD1B787F49E3}"/>
                  </a:ext>
                </a:extLst>
              </p:cNvPr>
              <p:cNvSpPr txBox="1"/>
              <p:nvPr/>
            </p:nvSpPr>
            <p:spPr>
              <a:xfrm>
                <a:off x="1337361" y="312421"/>
                <a:ext cx="9276899" cy="2155398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2L</a:t>
                </a:r>
                <a:r>
                  <a:rPr kumimoji="1"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のジュース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のうち、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L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を飲みました。</a:t>
                </a:r>
                <a:b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</a:br>
                <a:r>
                  <a:rPr kumimoji="1"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はじめの量を１としたとき</a:t>
                </a:r>
                <a:b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</a:b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飲んだ量はどれだけにあたりますか。　</a:t>
                </a:r>
                <a:endParaRPr kumimoji="1" lang="ja-JP" altLang="en-US" sz="3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48896FB-02E2-4E53-848F-BD1B787F4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361" y="312421"/>
                <a:ext cx="9276899" cy="2155398"/>
              </a:xfrm>
              <a:prstGeom prst="rect">
                <a:avLst/>
              </a:prstGeom>
              <a:blipFill>
                <a:blip r:embed="rId4"/>
                <a:stretch>
                  <a:fillRect l="-1834" b="-8914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2BA7ECE-EE0D-4DCE-98FB-46AF52D9A73C}"/>
              </a:ext>
            </a:extLst>
          </p:cNvPr>
          <p:cNvSpPr txBox="1"/>
          <p:nvPr/>
        </p:nvSpPr>
        <p:spPr>
          <a:xfrm>
            <a:off x="5793951" y="3808645"/>
            <a:ext cx="60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95DA9B1-F68A-46FA-A441-EDE202124E76}"/>
                  </a:ext>
                </a:extLst>
              </p:cNvPr>
              <p:cNvSpPr txBox="1"/>
              <p:nvPr/>
            </p:nvSpPr>
            <p:spPr>
              <a:xfrm>
                <a:off x="3862155" y="3665601"/>
                <a:ext cx="773158" cy="104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95DA9B1-F68A-46FA-A441-EDE202124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155" y="3665601"/>
                <a:ext cx="773158" cy="10404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76AC1C91-7B05-45C9-9E1D-5131A8408AD6}"/>
                  </a:ext>
                </a:extLst>
              </p:cNvPr>
              <p:cNvSpPr txBox="1"/>
              <p:nvPr/>
            </p:nvSpPr>
            <p:spPr>
              <a:xfrm>
                <a:off x="2475968" y="4491672"/>
                <a:ext cx="8138292" cy="835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横ばかりでなく、縦に見れば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28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の半分だと分かる</a:t>
                </a:r>
                <a:endParaRPr kumimoji="1" lang="ja-JP" altLang="en-US" sz="2800" dirty="0">
                  <a:solidFill>
                    <a:schemeClr val="accent6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76AC1C91-7B05-45C9-9E1D-5131A8408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968" y="4491672"/>
                <a:ext cx="8138292" cy="835100"/>
              </a:xfrm>
              <a:prstGeom prst="rect">
                <a:avLst/>
              </a:prstGeom>
              <a:blipFill>
                <a:blip r:embed="rId6"/>
                <a:stretch>
                  <a:fillRect l="-1498" r="-524" b="-80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98F807A-6831-4FA5-B2AB-F8990EAA5313}"/>
              </a:ext>
            </a:extLst>
          </p:cNvPr>
          <p:cNvSpPr txBox="1"/>
          <p:nvPr/>
        </p:nvSpPr>
        <p:spPr>
          <a:xfrm>
            <a:off x="7754980" y="3219086"/>
            <a:ext cx="1183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半分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68E475B-8023-452F-ACD2-9CC73A8C09FB}"/>
              </a:ext>
            </a:extLst>
          </p:cNvPr>
          <p:cNvSpPr txBox="1"/>
          <p:nvPr/>
        </p:nvSpPr>
        <p:spPr>
          <a:xfrm>
            <a:off x="1359725" y="3342435"/>
            <a:ext cx="115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5E119FE-F6CF-4EB2-A1E0-139AB0EF8FCD}"/>
                  </a:ext>
                </a:extLst>
              </p:cNvPr>
              <p:cNvSpPr txBox="1"/>
              <p:nvPr/>
            </p:nvSpPr>
            <p:spPr>
              <a:xfrm>
                <a:off x="3862154" y="5326772"/>
                <a:ext cx="4465415" cy="105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  <m:r>
                          <m:rPr>
                            <m:nor/>
                          </m:rPr>
                          <a:rPr lang="en-US" altLang="ja-JP" sz="3600" dirty="0">
                            <a:solidFill>
                              <a:schemeClr val="tx1"/>
                            </a:solidFill>
                            <a:latin typeface="UD デジタル 教科書体 NP-B" panose="02020700000000000000" pitchFamily="18" charset="-128"/>
                            <a:ea typeface="UD デジタル 教科書体 NP-B" panose="02020700000000000000" pitchFamily="18" charset="-128"/>
                          </a:rPr>
                          <m:t>×</m:t>
                        </m:r>
                        <m:r>
                          <a:rPr lang="ja-JP" alt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m:rPr>
                        <m:nor/>
                      </m:rPr>
                      <a:rPr lang="ja-JP" altLang="en-US" sz="3600" dirty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5E119FE-F6CF-4EB2-A1E0-139AB0EF8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154" y="5326772"/>
                <a:ext cx="4465415" cy="1055289"/>
              </a:xfrm>
              <a:prstGeom prst="rect">
                <a:avLst/>
              </a:prstGeom>
              <a:blipFill>
                <a:blip r:embed="rId7"/>
                <a:stretch>
                  <a:fillRect b="-86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矢印: 環状 1">
            <a:extLst>
              <a:ext uri="{FF2B5EF4-FFF2-40B4-BE49-F238E27FC236}">
                <a16:creationId xmlns:a16="http://schemas.microsoft.com/office/drawing/2014/main" id="{0F983A9D-FB28-F794-0FE4-1A8414EBE70D}"/>
              </a:ext>
            </a:extLst>
          </p:cNvPr>
          <p:cNvSpPr/>
          <p:nvPr/>
        </p:nvSpPr>
        <p:spPr>
          <a:xfrm rot="5400000">
            <a:off x="6518874" y="2988811"/>
            <a:ext cx="1197428" cy="1088571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矢印: 環状 2">
            <a:extLst>
              <a:ext uri="{FF2B5EF4-FFF2-40B4-BE49-F238E27FC236}">
                <a16:creationId xmlns:a16="http://schemas.microsoft.com/office/drawing/2014/main" id="{52535DF3-2311-1643-DFD1-B0342810CD09}"/>
              </a:ext>
            </a:extLst>
          </p:cNvPr>
          <p:cNvSpPr/>
          <p:nvPr/>
        </p:nvSpPr>
        <p:spPr>
          <a:xfrm rot="5400000" flipV="1">
            <a:off x="2503805" y="3031921"/>
            <a:ext cx="1197428" cy="1110344"/>
          </a:xfrm>
          <a:prstGeom prst="circular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1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13" grpId="0"/>
      <p:bldP spid="38" grpId="0"/>
      <p:bldP spid="4" grpId="0"/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C74FEE-8A0C-5237-3F71-ABAB879F7151}"/>
              </a:ext>
            </a:extLst>
          </p:cNvPr>
          <p:cNvSpPr txBox="1"/>
          <p:nvPr/>
        </p:nvSpPr>
        <p:spPr>
          <a:xfrm>
            <a:off x="909323" y="580611"/>
            <a:ext cx="10373353" cy="107721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ジュースの値段の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倍がアイスの値段で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360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円でした。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ジュースの値段はいくらですか。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B9FB27E-32B6-9841-5AD8-EF5C7ABB9559}"/>
              </a:ext>
            </a:extLst>
          </p:cNvPr>
          <p:cNvSpPr txBox="1"/>
          <p:nvPr/>
        </p:nvSpPr>
        <p:spPr>
          <a:xfrm>
            <a:off x="3126568" y="3821368"/>
            <a:ext cx="716103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倍したら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360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円になるのだから</a:t>
            </a:r>
            <a:endParaRPr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91C9BB-1500-40DF-74DA-F3AADCC34792}"/>
              </a:ext>
            </a:extLst>
          </p:cNvPr>
          <p:cNvSpPr txBox="1"/>
          <p:nvPr/>
        </p:nvSpPr>
        <p:spPr>
          <a:xfrm>
            <a:off x="6214249" y="2382214"/>
            <a:ext cx="147992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360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5ECCE16-E045-B318-B026-23626804B61B}"/>
              </a:ext>
            </a:extLst>
          </p:cNvPr>
          <p:cNvSpPr txBox="1"/>
          <p:nvPr/>
        </p:nvSpPr>
        <p:spPr>
          <a:xfrm>
            <a:off x="3892709" y="2325628"/>
            <a:ext cx="72721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AD1EC21-F6E4-78BD-11CB-6FC96209F2E9}"/>
              </a:ext>
            </a:extLst>
          </p:cNvPr>
          <p:cNvSpPr txBox="1"/>
          <p:nvPr/>
        </p:nvSpPr>
        <p:spPr>
          <a:xfrm>
            <a:off x="3126568" y="4578161"/>
            <a:ext cx="58517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360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で割ればいいのだ</a:t>
            </a:r>
            <a:endParaRPr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2FC3A7-AB73-5790-1BBE-CC339B911E07}"/>
              </a:ext>
            </a:extLst>
          </p:cNvPr>
          <p:cNvSpPr txBox="1"/>
          <p:nvPr/>
        </p:nvSpPr>
        <p:spPr>
          <a:xfrm>
            <a:off x="3126568" y="5764872"/>
            <a:ext cx="535449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360÷3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BA2868A-D882-6B0B-DD25-1B5F769DAF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66" y="1993969"/>
            <a:ext cx="727209" cy="126746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9A990B3-C781-4F8A-EDCF-1A8E6D5692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59" y="1993969"/>
            <a:ext cx="727209" cy="126746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7D98D81-15E8-EA9E-856F-963A90002F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706" y="1993969"/>
            <a:ext cx="727209" cy="126746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A07B339-B663-171C-39BC-68DC4C7333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13" y="1973750"/>
            <a:ext cx="1270742" cy="135545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6DF102D0-91D3-E856-47E4-741BF6434A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2" t="10877" r="25788" b="11466"/>
          <a:stretch/>
        </p:blipFill>
        <p:spPr>
          <a:xfrm>
            <a:off x="1730517" y="3679040"/>
            <a:ext cx="1126108" cy="1491508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A4DD3DC-D5EA-A5DF-CEB5-D58FF71391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7" t="18642" r="28301" b="13181"/>
          <a:stretch/>
        </p:blipFill>
        <p:spPr>
          <a:xfrm>
            <a:off x="1726937" y="5224492"/>
            <a:ext cx="1126108" cy="137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0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9D6ED-2279-343E-D775-9EB344E05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EA33E6C-3EC5-959A-FE2D-AB0F9F57A8F2}"/>
                  </a:ext>
                </a:extLst>
              </p:cNvPr>
              <p:cNvSpPr txBox="1"/>
              <p:nvPr/>
            </p:nvSpPr>
            <p:spPr>
              <a:xfrm>
                <a:off x="1286029" y="580611"/>
                <a:ext cx="8571577" cy="1926553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びんにジュースが</a:t>
                </a:r>
                <a:r>
                  <a:rPr kumimoji="1"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600</a:t>
                </a:r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ｍ</a:t>
                </a:r>
                <a:r>
                  <a:rPr kumimoji="1"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入っています。</a:t>
                </a:r>
                <a:endParaRPr kumimoji="1"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これは、びん全体の容積の</a:t>
                </a:r>
                <a14:m>
                  <m:oMath xmlns:m="http://schemas.openxmlformats.org/officeDocument/2006/math">
                    <m:r>
                      <a:rPr lang="en-US" altLang="ja-JP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にあたります。</a:t>
                </a:r>
                <a:endParaRPr kumimoji="1"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びん全体では、何ｍ</a:t>
                </a:r>
                <a:r>
                  <a:rPr kumimoji="1"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はいりますか。</a:t>
                </a: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EA33E6C-3EC5-959A-FE2D-AB0F9F57A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029" y="580611"/>
                <a:ext cx="8571577" cy="1926553"/>
              </a:xfrm>
              <a:prstGeom prst="rect">
                <a:avLst/>
              </a:prstGeom>
              <a:blipFill>
                <a:blip r:embed="rId2"/>
                <a:stretch>
                  <a:fillRect l="-1774" t="-3762" r="-923" b="-8777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E89DFB2-E61E-FBCA-2296-C807F200ADCD}"/>
                  </a:ext>
                </a:extLst>
              </p:cNvPr>
              <p:cNvSpPr txBox="1"/>
              <p:nvPr/>
            </p:nvSpPr>
            <p:spPr>
              <a:xfrm>
                <a:off x="6052455" y="2628058"/>
                <a:ext cx="4741924" cy="14384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倍したら</a:t>
                </a:r>
                <a:r>
                  <a:rPr kumimoji="1" lang="en-US" altLang="ja-JP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600</a:t>
                </a:r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ｍ</a:t>
                </a:r>
                <a:r>
                  <a:rPr kumimoji="1" lang="en-US" altLang="ja-JP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に</a:t>
                </a:r>
                <a:endParaRPr kumimoji="1" lang="en-US" altLang="ja-JP" sz="32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なるのだから</a:t>
                </a:r>
                <a:endParaRPr lang="ja-JP" altLang="en-US" sz="32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E89DFB2-E61E-FBCA-2296-C807F200A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55" y="2628058"/>
                <a:ext cx="4741924" cy="1438471"/>
              </a:xfrm>
              <a:prstGeom prst="rect">
                <a:avLst/>
              </a:prstGeom>
              <a:blipFill>
                <a:blip r:embed="rId3"/>
                <a:stretch>
                  <a:fillRect l="-3205" b="-1218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289D2EA0-BC71-2A69-689D-941FD9DF9589}"/>
              </a:ext>
            </a:extLst>
          </p:cNvPr>
          <p:cNvGraphicFramePr>
            <a:graphicFrameLocks noGrp="1"/>
          </p:cNvGraphicFramePr>
          <p:nvPr/>
        </p:nvGraphicFramePr>
        <p:xfrm>
          <a:off x="1836057" y="3027435"/>
          <a:ext cx="1690914" cy="3166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914">
                  <a:extLst>
                    <a:ext uri="{9D8B030D-6E8A-4147-A177-3AD203B41FA5}">
                      <a16:colId xmlns:a16="http://schemas.microsoft.com/office/drawing/2014/main" val="1837732200"/>
                    </a:ext>
                  </a:extLst>
                </a:gridCol>
              </a:tblGrid>
              <a:tr h="105551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600432"/>
                  </a:ext>
                </a:extLst>
              </a:tr>
              <a:tr h="105551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578139"/>
                  </a:ext>
                </a:extLst>
              </a:tr>
              <a:tr h="105551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210357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DF226D-6C64-50A2-B724-9C85D627BCE8}"/>
              </a:ext>
            </a:extLst>
          </p:cNvPr>
          <p:cNvSpPr txBox="1"/>
          <p:nvPr/>
        </p:nvSpPr>
        <p:spPr>
          <a:xfrm>
            <a:off x="4256314" y="4856554"/>
            <a:ext cx="179614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ｍ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1952D7A1-1045-649B-C4C8-E7039506E841}"/>
              </a:ext>
            </a:extLst>
          </p:cNvPr>
          <p:cNvSpPr/>
          <p:nvPr/>
        </p:nvSpPr>
        <p:spPr>
          <a:xfrm>
            <a:off x="3733802" y="4103914"/>
            <a:ext cx="468084" cy="2090057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D17DC52-39BC-110B-DC48-B3A9927A08CF}"/>
                  </a:ext>
                </a:extLst>
              </p:cNvPr>
              <p:cNvSpPr txBox="1"/>
              <p:nvPr/>
            </p:nvSpPr>
            <p:spPr>
              <a:xfrm>
                <a:off x="6052454" y="4122697"/>
                <a:ext cx="4741925" cy="14341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前の問題と同じで</a:t>
                </a:r>
                <a:r>
                  <a:rPr kumimoji="1" lang="en-US" altLang="ja-JP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600</a:t>
                </a:r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で割ればいいのか？</a:t>
                </a:r>
                <a:endParaRPr lang="ja-JP" altLang="en-US" sz="32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D17DC52-39BC-110B-DC48-B3A9927A0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54" y="4122697"/>
                <a:ext cx="4741925" cy="1434111"/>
              </a:xfrm>
              <a:prstGeom prst="rect">
                <a:avLst/>
              </a:prstGeom>
              <a:blipFill>
                <a:blip r:embed="rId4"/>
                <a:stretch>
                  <a:fillRect l="-3205" t="-5042" r="-2564" b="-420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EDC43D6-E93E-C911-EABA-E1BA419C5E6E}"/>
                  </a:ext>
                </a:extLst>
              </p:cNvPr>
              <p:cNvSpPr txBox="1"/>
              <p:nvPr/>
            </p:nvSpPr>
            <p:spPr>
              <a:xfrm>
                <a:off x="6052453" y="5645682"/>
                <a:ext cx="4741925" cy="9416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600</a:t>
                </a:r>
                <a:r>
                  <a:rPr kumimoji="1" lang="en-US" altLang="ja-JP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lang="en-US" altLang="ja-JP" sz="3200" dirty="0">
                    <a:solidFill>
                      <a:srgbClr val="FF0000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28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 これで良い？</a:t>
                </a:r>
                <a:endParaRPr lang="ja-JP" altLang="en-US" sz="32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EDC43D6-E93E-C911-EABA-E1BA419C5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53" y="5645682"/>
                <a:ext cx="4741925" cy="941668"/>
              </a:xfrm>
              <a:prstGeom prst="rect">
                <a:avLst/>
              </a:prstGeom>
              <a:blipFill>
                <a:blip r:embed="rId5"/>
                <a:stretch>
                  <a:fillRect l="-3205" b="-700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10">
            <a:extLst>
              <a:ext uri="{FF2B5EF4-FFF2-40B4-BE49-F238E27FC236}">
                <a16:creationId xmlns:a16="http://schemas.microsoft.com/office/drawing/2014/main" id="{87D29A02-17BE-B595-C37F-96209E9F3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2" t="10877" r="25788" b="11466"/>
          <a:stretch/>
        </p:blipFill>
        <p:spPr>
          <a:xfrm>
            <a:off x="4591330" y="2998118"/>
            <a:ext cx="1126108" cy="14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3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946B4-A0A8-7938-5746-DCD460AC6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5F4B96B4-4449-E932-B591-BD0AEE74BC45}"/>
                  </a:ext>
                </a:extLst>
              </p:cNvPr>
              <p:cNvSpPr txBox="1"/>
              <p:nvPr/>
            </p:nvSpPr>
            <p:spPr>
              <a:xfrm>
                <a:off x="1286029" y="580611"/>
                <a:ext cx="8571577" cy="1926553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びんにジュースが</a:t>
                </a:r>
                <a:r>
                  <a:rPr kumimoji="1"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600</a:t>
                </a:r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ｍ</a:t>
                </a:r>
                <a:r>
                  <a:rPr kumimoji="1"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入っています。</a:t>
                </a:r>
                <a:endParaRPr kumimoji="1"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これは、びん全体の容積の</a:t>
                </a:r>
                <a14:m>
                  <m:oMath xmlns:m="http://schemas.openxmlformats.org/officeDocument/2006/math">
                    <m:r>
                      <a:rPr lang="en-US" altLang="ja-JP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にあたります。</a:t>
                </a:r>
                <a:endParaRPr kumimoji="1"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びん全体では、何ｍ</a:t>
                </a:r>
                <a:r>
                  <a:rPr kumimoji="1"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はいりますか。</a:t>
                </a: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5F4B96B4-4449-E932-B591-BD0AEE74B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029" y="580611"/>
                <a:ext cx="8571577" cy="1926553"/>
              </a:xfrm>
              <a:prstGeom prst="rect">
                <a:avLst/>
              </a:prstGeom>
              <a:blipFill>
                <a:blip r:embed="rId2"/>
                <a:stretch>
                  <a:fillRect l="-1774" t="-3762" r="-923" b="-8777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CFCB1E4-CE13-E627-8869-72ADE95C5CFC}"/>
                  </a:ext>
                </a:extLst>
              </p:cNvPr>
              <p:cNvSpPr txBox="1"/>
              <p:nvPr/>
            </p:nvSpPr>
            <p:spPr>
              <a:xfrm>
                <a:off x="6052455" y="2628058"/>
                <a:ext cx="4441374" cy="14315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600</a:t>
                </a:r>
                <a:r>
                  <a:rPr kumimoji="1" lang="en-US" altLang="ja-JP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kumimoji="1" lang="en-US" altLang="ja-JP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300</a:t>
                </a:r>
              </a:p>
              <a:p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これは</a:t>
                </a:r>
                <a14:m>
                  <m:oMath xmlns:m="http://schemas.openxmlformats.org/officeDocument/2006/math">
                    <m:r>
                      <a:rPr lang="ja-JP" altLang="en-US" sz="3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容積の</m:t>
                    </m:r>
                    <m:f>
                      <m:fPr>
                        <m:ctrlPr>
                          <a:rPr lang="en-US" altLang="ja-JP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になる</a:t>
                </a:r>
                <a:endParaRPr lang="ja-JP" altLang="en-US" sz="32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CFCB1E4-CE13-E627-8869-72ADE95C5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55" y="2628058"/>
                <a:ext cx="4441374" cy="1431546"/>
              </a:xfrm>
              <a:prstGeom prst="rect">
                <a:avLst/>
              </a:prstGeom>
              <a:blipFill>
                <a:blip r:embed="rId3"/>
                <a:stretch>
                  <a:fillRect l="-3425" t="-5063" r="-822" b="-421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4BD6BFB0-EDA7-3B3F-CFF4-D9D795844C1D}"/>
              </a:ext>
            </a:extLst>
          </p:cNvPr>
          <p:cNvGraphicFramePr>
            <a:graphicFrameLocks noGrp="1"/>
          </p:cNvGraphicFramePr>
          <p:nvPr/>
        </p:nvGraphicFramePr>
        <p:xfrm>
          <a:off x="1836057" y="3027435"/>
          <a:ext cx="1690914" cy="3166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914">
                  <a:extLst>
                    <a:ext uri="{9D8B030D-6E8A-4147-A177-3AD203B41FA5}">
                      <a16:colId xmlns:a16="http://schemas.microsoft.com/office/drawing/2014/main" val="1837732200"/>
                    </a:ext>
                  </a:extLst>
                </a:gridCol>
              </a:tblGrid>
              <a:tr h="105551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600432"/>
                  </a:ext>
                </a:extLst>
              </a:tr>
              <a:tr h="105551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578139"/>
                  </a:ext>
                </a:extLst>
              </a:tr>
              <a:tr h="105551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210357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C4BB0E4-673E-5933-0A2A-E237AF887B36}"/>
              </a:ext>
            </a:extLst>
          </p:cNvPr>
          <p:cNvSpPr txBox="1"/>
          <p:nvPr/>
        </p:nvSpPr>
        <p:spPr>
          <a:xfrm>
            <a:off x="4256314" y="4856554"/>
            <a:ext cx="179614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ｍ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CC3E320A-BB5F-E624-2117-2252B09CAAB4}"/>
              </a:ext>
            </a:extLst>
          </p:cNvPr>
          <p:cNvSpPr/>
          <p:nvPr/>
        </p:nvSpPr>
        <p:spPr>
          <a:xfrm>
            <a:off x="3733802" y="4103914"/>
            <a:ext cx="468084" cy="2090057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03EB51B-4592-9E84-1CB0-7EF1F10260E8}"/>
              </a:ext>
            </a:extLst>
          </p:cNvPr>
          <p:cNvSpPr txBox="1"/>
          <p:nvPr/>
        </p:nvSpPr>
        <p:spPr>
          <a:xfrm>
            <a:off x="1995716" y="5441329"/>
            <a:ext cx="13715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kumimoji="1" lang="ja-JP" altLang="en-US" sz="2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ｍ</a:t>
            </a:r>
            <a:r>
              <a:rPr kumimoji="1" lang="en-US" altLang="ja-JP" sz="2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lang="ja-JP" altLang="en-US" sz="2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B0CB60A-967C-5A1B-7F33-C327ECF6224A}"/>
                  </a:ext>
                </a:extLst>
              </p:cNvPr>
              <p:cNvSpPr txBox="1"/>
              <p:nvPr/>
            </p:nvSpPr>
            <p:spPr>
              <a:xfrm>
                <a:off x="6052455" y="4122697"/>
                <a:ext cx="4441374" cy="10815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300</a:t>
                </a:r>
                <a:r>
                  <a:rPr kumimoji="1" lang="en-US" altLang="ja-JP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×3</a:t>
                </a:r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kumimoji="1" lang="en-US" altLang="ja-JP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900</a:t>
                </a:r>
              </a:p>
              <a:p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びん全体の</a:t>
                </a:r>
                <a14:m>
                  <m:oMath xmlns:m="http://schemas.openxmlformats.org/officeDocument/2006/math">
                    <m:r>
                      <a:rPr lang="ja-JP" altLang="en-US" sz="3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容積</m:t>
                    </m:r>
                  </m:oMath>
                </a14:m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になる</a:t>
                </a:r>
                <a:endParaRPr lang="ja-JP" altLang="en-US" sz="32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B0CB60A-967C-5A1B-7F33-C327ECF62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55" y="4122697"/>
                <a:ext cx="4441374" cy="1081578"/>
              </a:xfrm>
              <a:prstGeom prst="rect">
                <a:avLst/>
              </a:prstGeom>
              <a:blipFill>
                <a:blip r:embed="rId4"/>
                <a:stretch>
                  <a:fillRect l="-3425" t="-6667" b="-1722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2867C87-4199-0E9A-2CAF-AE4E6019C09D}"/>
                  </a:ext>
                </a:extLst>
              </p:cNvPr>
              <p:cNvSpPr txBox="1"/>
              <p:nvPr/>
            </p:nvSpPr>
            <p:spPr>
              <a:xfrm>
                <a:off x="6052455" y="5284554"/>
                <a:ext cx="4441374" cy="14333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２つの式をまとめると</a:t>
                </a:r>
                <a:r>
                  <a:rPr kumimoji="1" lang="en-US" altLang="ja-JP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600</a:t>
                </a:r>
                <a:r>
                  <a:rPr kumimoji="1" lang="en-US" altLang="ja-JP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en-US" altLang="ja-JP" sz="3200" dirty="0">
                    <a:solidFill>
                      <a:srgbClr val="FF0000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en-US" altLang="ja-JP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kumimoji="1" lang="en-US" altLang="ja-JP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900</a:t>
                </a:r>
                <a:endParaRPr lang="ja-JP" altLang="en-US" sz="32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2867C87-4199-0E9A-2CAF-AE4E6019C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55" y="5284554"/>
                <a:ext cx="4441374" cy="1433341"/>
              </a:xfrm>
              <a:prstGeom prst="rect">
                <a:avLst/>
              </a:prstGeom>
              <a:blipFill>
                <a:blip r:embed="rId5"/>
                <a:stretch>
                  <a:fillRect l="-3425" t="-5063" b="-464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10">
            <a:extLst>
              <a:ext uri="{FF2B5EF4-FFF2-40B4-BE49-F238E27FC236}">
                <a16:creationId xmlns:a16="http://schemas.microsoft.com/office/drawing/2014/main" id="{CEC17557-291F-2352-914B-DA45C917C8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518" y="3019926"/>
            <a:ext cx="1469304" cy="179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3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3723A-0C6A-9DCC-6F3D-941FB2510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79EC5D39-83D5-C7DD-8323-CF835DB7A24F}"/>
                  </a:ext>
                </a:extLst>
              </p:cNvPr>
              <p:cNvSpPr txBox="1"/>
              <p:nvPr/>
            </p:nvSpPr>
            <p:spPr>
              <a:xfrm>
                <a:off x="1286029" y="580611"/>
                <a:ext cx="8571577" cy="1926553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びんにジュースが</a:t>
                </a:r>
                <a:r>
                  <a:rPr kumimoji="1"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600</a:t>
                </a:r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ｍ</a:t>
                </a:r>
                <a:r>
                  <a:rPr kumimoji="1"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入っています。</a:t>
                </a:r>
                <a:endParaRPr kumimoji="1"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これは、びん全体の容積の</a:t>
                </a:r>
                <a14:m>
                  <m:oMath xmlns:m="http://schemas.openxmlformats.org/officeDocument/2006/math">
                    <m:r>
                      <a:rPr lang="en-US" altLang="ja-JP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にあたります。</a:t>
                </a:r>
                <a:endParaRPr kumimoji="1"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びん全体では、何ｍ</a:t>
                </a:r>
                <a:r>
                  <a:rPr kumimoji="1"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はいりますか。</a:t>
                </a: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79EC5D39-83D5-C7DD-8323-CF835DB7A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029" y="580611"/>
                <a:ext cx="8571577" cy="1926553"/>
              </a:xfrm>
              <a:prstGeom prst="rect">
                <a:avLst/>
              </a:prstGeom>
              <a:blipFill>
                <a:blip r:embed="rId2"/>
                <a:stretch>
                  <a:fillRect l="-1774" t="-3762" r="-923" b="-8777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49C250E-4B49-35D1-D1A2-1522B44A7FCA}"/>
                  </a:ext>
                </a:extLst>
              </p:cNvPr>
              <p:cNvSpPr txBox="1"/>
              <p:nvPr/>
            </p:nvSpPr>
            <p:spPr>
              <a:xfrm>
                <a:off x="6052455" y="4955490"/>
                <a:ext cx="4386945" cy="14333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つまり</a:t>
                </a:r>
                <a:endParaRPr kumimoji="1" lang="en-US" altLang="ja-JP" sz="32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lang="en-US" altLang="ja-JP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600</a:t>
                </a:r>
                <a:r>
                  <a:rPr lang="en-US" altLang="ja-JP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lang="en-US" altLang="ja-JP" sz="3200" dirty="0">
                    <a:solidFill>
                      <a:srgbClr val="FF0000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en-US" altLang="ja-JP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kumimoji="1" lang="en-US" altLang="ja-JP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600</a:t>
                </a:r>
                <a:r>
                  <a:rPr kumimoji="1" lang="en-US" altLang="ja-JP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en-US" altLang="ja-JP" sz="3200" dirty="0">
                    <a:solidFill>
                      <a:srgbClr val="FF0000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en-US" altLang="ja-JP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lang="ja-JP" altLang="en-US" sz="32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49C250E-4B49-35D1-D1A2-1522B44A7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55" y="4955490"/>
                <a:ext cx="4386945" cy="1433341"/>
              </a:xfrm>
              <a:prstGeom prst="rect">
                <a:avLst/>
              </a:prstGeom>
              <a:blipFill>
                <a:blip r:embed="rId3"/>
                <a:stretch>
                  <a:fillRect l="-3463" t="-5063" b="-464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DFF2ABE7-70DF-9792-2E41-6E4BA3CE4E4F}"/>
              </a:ext>
            </a:extLst>
          </p:cNvPr>
          <p:cNvGraphicFramePr>
            <a:graphicFrameLocks noGrp="1"/>
          </p:cNvGraphicFramePr>
          <p:nvPr/>
        </p:nvGraphicFramePr>
        <p:xfrm>
          <a:off x="1836057" y="3027435"/>
          <a:ext cx="1690914" cy="3166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914">
                  <a:extLst>
                    <a:ext uri="{9D8B030D-6E8A-4147-A177-3AD203B41FA5}">
                      <a16:colId xmlns:a16="http://schemas.microsoft.com/office/drawing/2014/main" val="1837732200"/>
                    </a:ext>
                  </a:extLst>
                </a:gridCol>
              </a:tblGrid>
              <a:tr h="105551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600432"/>
                  </a:ext>
                </a:extLst>
              </a:tr>
              <a:tr h="105551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578139"/>
                  </a:ext>
                </a:extLst>
              </a:tr>
              <a:tr h="105551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210357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434F24-0DD4-F8EC-2FA7-7A1E1B611EA0}"/>
              </a:ext>
            </a:extLst>
          </p:cNvPr>
          <p:cNvSpPr txBox="1"/>
          <p:nvPr/>
        </p:nvSpPr>
        <p:spPr>
          <a:xfrm>
            <a:off x="4256314" y="4856554"/>
            <a:ext cx="179614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ｍ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C391D883-DD25-19B1-1CDA-3F9FA5483258}"/>
              </a:ext>
            </a:extLst>
          </p:cNvPr>
          <p:cNvSpPr/>
          <p:nvPr/>
        </p:nvSpPr>
        <p:spPr>
          <a:xfrm>
            <a:off x="3733802" y="4103914"/>
            <a:ext cx="468084" cy="2090057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ECBA4A-310E-DE76-397E-446F03256D7B}"/>
              </a:ext>
            </a:extLst>
          </p:cNvPr>
          <p:cNvSpPr txBox="1"/>
          <p:nvPr/>
        </p:nvSpPr>
        <p:spPr>
          <a:xfrm>
            <a:off x="1995716" y="5441329"/>
            <a:ext cx="13715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kumimoji="1" lang="ja-JP" altLang="en-US" sz="2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ｍ</a:t>
            </a:r>
            <a:r>
              <a:rPr kumimoji="1" lang="en-US" altLang="ja-JP" sz="2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lang="ja-JP" altLang="en-US" sz="2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3521AFB-D9F6-0529-940E-A44E865C47B6}"/>
                  </a:ext>
                </a:extLst>
              </p:cNvPr>
              <p:cNvSpPr txBox="1"/>
              <p:nvPr/>
            </p:nvSpPr>
            <p:spPr>
              <a:xfrm>
                <a:off x="6052454" y="2740191"/>
                <a:ext cx="4386945" cy="9416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わり算だと</a:t>
                </a:r>
                <a:r>
                  <a:rPr kumimoji="1" lang="en-US" altLang="ja-JP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600</a:t>
                </a:r>
                <a:r>
                  <a:rPr kumimoji="1" lang="en-US" altLang="ja-JP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lang="en-US" altLang="ja-JP" sz="3200" dirty="0">
                    <a:solidFill>
                      <a:srgbClr val="FF0000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en-US" altLang="ja-JP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kumimoji="1" lang="en-US" altLang="ja-JP" sz="32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3521AFB-D9F6-0529-940E-A44E865C4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54" y="2740191"/>
                <a:ext cx="4386945" cy="941668"/>
              </a:xfrm>
              <a:prstGeom prst="rect">
                <a:avLst/>
              </a:prstGeom>
              <a:blipFill>
                <a:blip r:embed="rId4"/>
                <a:stretch>
                  <a:fillRect l="-3467" b="-769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>
            <a:extLst>
              <a:ext uri="{FF2B5EF4-FFF2-40B4-BE49-F238E27FC236}">
                <a16:creationId xmlns:a16="http://schemas.microsoft.com/office/drawing/2014/main" id="{2E293132-744C-E06A-68E2-E68FAAA20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16"/>
          <a:stretch/>
        </p:blipFill>
        <p:spPr>
          <a:xfrm>
            <a:off x="4134565" y="2890201"/>
            <a:ext cx="1830192" cy="16817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1B8BA05-F638-9449-2212-3EB04FE4B0B2}"/>
                  </a:ext>
                </a:extLst>
              </p:cNvPr>
              <p:cNvSpPr txBox="1"/>
              <p:nvPr/>
            </p:nvSpPr>
            <p:spPr>
              <a:xfrm>
                <a:off x="6052454" y="3798372"/>
                <a:ext cx="4386945" cy="9408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かけ算だと</a:t>
                </a:r>
                <a:r>
                  <a:rPr lang="en-US" altLang="ja-JP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600</a:t>
                </a:r>
                <a:r>
                  <a:rPr lang="en-US" altLang="ja-JP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en-US" altLang="ja-JP" sz="3200" dirty="0">
                    <a:solidFill>
                      <a:srgbClr val="FF0000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endParaRPr kumimoji="1" lang="en-US" altLang="ja-JP" sz="32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1B8BA05-F638-9449-2212-3EB04FE4B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54" y="3798372"/>
                <a:ext cx="4386945" cy="940899"/>
              </a:xfrm>
              <a:prstGeom prst="rect">
                <a:avLst/>
              </a:prstGeom>
              <a:blipFill>
                <a:blip r:embed="rId6"/>
                <a:stretch>
                  <a:fillRect l="-3467" b="-769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3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9D6ED-2279-343E-D775-9EB344E05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EA33E6C-3EC5-959A-FE2D-AB0F9F57A8F2}"/>
                  </a:ext>
                </a:extLst>
              </p:cNvPr>
              <p:cNvSpPr txBox="1"/>
              <p:nvPr/>
            </p:nvSpPr>
            <p:spPr>
              <a:xfrm>
                <a:off x="1380606" y="416597"/>
                <a:ext cx="9430787" cy="2284151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全体の長さの</a:t>
                </a:r>
                <a14:m>
                  <m:oMath xmlns:m="http://schemas.openxmlformats.org/officeDocument/2006/math">
                    <m:r>
                      <a:rPr lang="en-US" altLang="ja-JP" sz="320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に色がついたテープがあります。</a:t>
                </a:r>
                <a:endParaRPr kumimoji="1"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色のついた部分の長さは</a:t>
                </a:r>
                <a14:m>
                  <m:oMath xmlns:m="http://schemas.openxmlformats.org/officeDocument/2006/math">
                    <m:r>
                      <a:rPr lang="en-US" altLang="ja-JP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ｍです。</a:t>
                </a:r>
                <a:endParaRPr kumimoji="1"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テープ全体の長さは、何ｍですか。</a:t>
                </a: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EA33E6C-3EC5-959A-FE2D-AB0F9F57A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606" y="416597"/>
                <a:ext cx="9430787" cy="2284151"/>
              </a:xfrm>
              <a:prstGeom prst="rect">
                <a:avLst/>
              </a:prstGeom>
              <a:blipFill>
                <a:blip r:embed="rId2"/>
                <a:stretch>
                  <a:fillRect l="-1547" r="-709" b="-7143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5DF226D-6C64-50A2-B724-9C85D627BCE8}"/>
                  </a:ext>
                </a:extLst>
              </p:cNvPr>
              <p:cNvSpPr txBox="1"/>
              <p:nvPr/>
            </p:nvSpPr>
            <p:spPr>
              <a:xfrm>
                <a:off x="3984793" y="3954126"/>
                <a:ext cx="882338" cy="728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2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ｍ</a:t>
                </a:r>
                <a:endParaRPr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5DF226D-6C64-50A2-B724-9C85D627B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793" y="3954126"/>
                <a:ext cx="882338" cy="728789"/>
              </a:xfrm>
              <a:prstGeom prst="rect">
                <a:avLst/>
              </a:prstGeom>
              <a:blipFill>
                <a:blip r:embed="rId3"/>
                <a:stretch>
                  <a:fillRect r="-8333" b="-67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中かっこ 6">
            <a:extLst>
              <a:ext uri="{FF2B5EF4-FFF2-40B4-BE49-F238E27FC236}">
                <a16:creationId xmlns:a16="http://schemas.microsoft.com/office/drawing/2014/main" id="{1952D7A1-1045-649B-C4C8-E7039506E841}"/>
              </a:ext>
            </a:extLst>
          </p:cNvPr>
          <p:cNvSpPr/>
          <p:nvPr/>
        </p:nvSpPr>
        <p:spPr>
          <a:xfrm rot="5400000">
            <a:off x="4257389" y="908769"/>
            <a:ext cx="337146" cy="609071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17DC52-39BC-110B-DC48-B3A9927A08CF}"/>
              </a:ext>
            </a:extLst>
          </p:cNvPr>
          <p:cNvSpPr txBox="1"/>
          <p:nvPr/>
        </p:nvSpPr>
        <p:spPr>
          <a:xfrm>
            <a:off x="1380605" y="4793078"/>
            <a:ext cx="666393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方法① 何倍かを考えて求める方法</a:t>
            </a:r>
            <a:endParaRPr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EDC43D6-E93E-C911-EABA-E1BA419C5E6E}"/>
              </a:ext>
            </a:extLst>
          </p:cNvPr>
          <p:cNvSpPr txBox="1"/>
          <p:nvPr/>
        </p:nvSpPr>
        <p:spPr>
          <a:xfrm>
            <a:off x="1363593" y="5645682"/>
            <a:ext cx="848797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方法② １マスを出してから全体を求める方法</a:t>
            </a:r>
            <a:endParaRPr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B25963EC-2952-D0C8-787C-B94695D46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6972"/>
              </p:ext>
            </p:extLst>
          </p:nvPr>
        </p:nvGraphicFramePr>
        <p:xfrm>
          <a:off x="1380606" y="2809318"/>
          <a:ext cx="8128000" cy="841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110793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893941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98550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81035343"/>
                    </a:ext>
                  </a:extLst>
                </a:gridCol>
              </a:tblGrid>
              <a:tr h="84140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49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30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F76CA-25FD-D740-37DB-B5AFBF868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2191F9B-534E-D12C-5C19-BFCEA87B6150}"/>
                  </a:ext>
                </a:extLst>
              </p:cNvPr>
              <p:cNvSpPr txBox="1"/>
              <p:nvPr/>
            </p:nvSpPr>
            <p:spPr>
              <a:xfrm>
                <a:off x="874984" y="1584804"/>
                <a:ext cx="9530173" cy="1153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このリボンの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倍の長さを求めましょう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2191F9B-534E-D12C-5C19-BFCEA87B6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84" y="1584804"/>
                <a:ext cx="9530173" cy="1153073"/>
              </a:xfrm>
              <a:prstGeom prst="rect">
                <a:avLst/>
              </a:prstGeom>
              <a:blipFill>
                <a:blip r:embed="rId3"/>
                <a:stretch>
                  <a:fillRect l="-2303" r="-1024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EF304B4-38DF-72BE-E35C-256B7F91E5E9}"/>
              </a:ext>
            </a:extLst>
          </p:cNvPr>
          <p:cNvSpPr txBox="1"/>
          <p:nvPr/>
        </p:nvSpPr>
        <p:spPr>
          <a:xfrm>
            <a:off x="874985" y="564471"/>
            <a:ext cx="5732644" cy="707886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3m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リボンがあります</a:t>
            </a:r>
            <a:endParaRPr kumimoji="1" lang="ja-JP" altLang="en-US" sz="4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13BB5128-D9A9-56A3-37E0-C2BA454E3C2E}"/>
                  </a:ext>
                </a:extLst>
              </p:cNvPr>
              <p:cNvSpPr txBox="1"/>
              <p:nvPr/>
            </p:nvSpPr>
            <p:spPr>
              <a:xfrm>
                <a:off x="874984" y="3871633"/>
                <a:ext cx="9578263" cy="1153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このリボンの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倍の長さを求めましょう</a:t>
                </a: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13BB5128-D9A9-56A3-37E0-C2BA454E3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84" y="3871633"/>
                <a:ext cx="9578263" cy="1153073"/>
              </a:xfrm>
              <a:prstGeom prst="rect">
                <a:avLst/>
              </a:prstGeom>
              <a:blipFill>
                <a:blip r:embed="rId4"/>
                <a:stretch>
                  <a:fillRect l="-2292" r="-1018" b="-84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455C6EE-566B-3514-74BD-E891C3B098C6}"/>
                  </a:ext>
                </a:extLst>
              </p:cNvPr>
              <p:cNvSpPr txBox="1"/>
              <p:nvPr/>
            </p:nvSpPr>
            <p:spPr>
              <a:xfrm>
                <a:off x="4559940" y="2721582"/>
                <a:ext cx="4910667" cy="1055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r>
                      <m:rPr>
                        <m:nor/>
                      </m:rPr>
                      <a:rPr lang="en-US" altLang="ja-JP" sz="3600" dirty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</a:t>
                </a:r>
                <a:r>
                  <a:rPr lang="en-US" altLang="ja-JP" sz="36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endParaRPr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455C6EE-566B-3514-74BD-E891C3B09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940" y="2721582"/>
                <a:ext cx="4910667" cy="1055289"/>
              </a:xfrm>
              <a:prstGeom prst="rect">
                <a:avLst/>
              </a:prstGeom>
              <a:blipFill>
                <a:blip r:embed="rId5"/>
                <a:stretch>
                  <a:fillRect b="-74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4882BDF1-76D2-BB05-69F0-37913B0017AD}"/>
                  </a:ext>
                </a:extLst>
              </p:cNvPr>
              <p:cNvSpPr txBox="1"/>
              <p:nvPr/>
            </p:nvSpPr>
            <p:spPr>
              <a:xfrm>
                <a:off x="4559940" y="5111828"/>
                <a:ext cx="1699346" cy="1049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4882BDF1-76D2-BB05-69F0-37913B001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940" y="5111828"/>
                <a:ext cx="1699346" cy="1049903"/>
              </a:xfrm>
              <a:prstGeom prst="rect">
                <a:avLst/>
              </a:prstGeom>
              <a:blipFill>
                <a:blip r:embed="rId6"/>
                <a:stretch>
                  <a:fillRect l="-10753" b="-8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03A3C8B6-D57E-628E-181C-11BE7E82409C}"/>
                  </a:ext>
                </a:extLst>
              </p:cNvPr>
              <p:cNvSpPr txBox="1"/>
              <p:nvPr/>
            </p:nvSpPr>
            <p:spPr>
              <a:xfrm>
                <a:off x="6160769" y="5111827"/>
                <a:ext cx="2994118" cy="1049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  </a:t>
                </a:r>
                <a:r>
                  <a:rPr lang="en-US" altLang="ja-JP" sz="36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ｍ</a:t>
                </a: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03A3C8B6-D57E-628E-181C-11BE7E824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769" y="5111827"/>
                <a:ext cx="2994118" cy="1049903"/>
              </a:xfrm>
              <a:prstGeom prst="rect">
                <a:avLst/>
              </a:prstGeom>
              <a:blipFill>
                <a:blip r:embed="rId7"/>
                <a:stretch>
                  <a:fillRect r="-5092" b="-8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F51917CB-36BF-0E62-9C6E-0560AD847855}"/>
              </a:ext>
            </a:extLst>
          </p:cNvPr>
          <p:cNvCxnSpPr>
            <a:cxnSpLocks/>
          </p:cNvCxnSpPr>
          <p:nvPr/>
        </p:nvCxnSpPr>
        <p:spPr>
          <a:xfrm>
            <a:off x="4693013" y="5441214"/>
            <a:ext cx="478971" cy="4784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936F703-352F-5D8D-0497-A5604C2B8033}"/>
              </a:ext>
            </a:extLst>
          </p:cNvPr>
          <p:cNvCxnSpPr>
            <a:cxnSpLocks/>
          </p:cNvCxnSpPr>
          <p:nvPr/>
        </p:nvCxnSpPr>
        <p:spPr>
          <a:xfrm>
            <a:off x="5617029" y="5747636"/>
            <a:ext cx="478971" cy="4784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90EA8C5-CA8F-BA00-27E5-555BD4B0220F}"/>
              </a:ext>
            </a:extLst>
          </p:cNvPr>
          <p:cNvSpPr/>
          <p:nvPr/>
        </p:nvSpPr>
        <p:spPr>
          <a:xfrm>
            <a:off x="5617029" y="615846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8B72E97-4E10-A75B-B64C-C9F9AAD76A52}"/>
              </a:ext>
            </a:extLst>
          </p:cNvPr>
          <p:cNvSpPr/>
          <p:nvPr/>
        </p:nvSpPr>
        <p:spPr>
          <a:xfrm>
            <a:off x="4603482" y="497908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7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83C0396-B51F-0FE7-AE4D-47694D2A618E}"/>
                  </a:ext>
                </a:extLst>
              </p:cNvPr>
              <p:cNvSpPr txBox="1"/>
              <p:nvPr/>
            </p:nvSpPr>
            <p:spPr>
              <a:xfrm>
                <a:off x="4420221" y="2234183"/>
                <a:ext cx="882338" cy="728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2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ｍ</a:t>
                </a:r>
                <a:endParaRPr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83C0396-B51F-0FE7-AE4D-47694D2A6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221" y="2234183"/>
                <a:ext cx="882338" cy="728789"/>
              </a:xfrm>
              <a:prstGeom prst="rect">
                <a:avLst/>
              </a:prstGeom>
              <a:blipFill>
                <a:blip r:embed="rId2"/>
                <a:stretch>
                  <a:fillRect r="-8276" b="-5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右中かっこ 2">
            <a:extLst>
              <a:ext uri="{FF2B5EF4-FFF2-40B4-BE49-F238E27FC236}">
                <a16:creationId xmlns:a16="http://schemas.microsoft.com/office/drawing/2014/main" id="{4A04E8B0-7F02-404F-CF47-CB952056DE65}"/>
              </a:ext>
            </a:extLst>
          </p:cNvPr>
          <p:cNvSpPr/>
          <p:nvPr/>
        </p:nvSpPr>
        <p:spPr>
          <a:xfrm rot="5400000">
            <a:off x="4692817" y="-811174"/>
            <a:ext cx="337146" cy="609071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C9F03892-F31E-CC31-B81D-79CEC81C7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18282"/>
              </p:ext>
            </p:extLst>
          </p:nvPr>
        </p:nvGraphicFramePr>
        <p:xfrm>
          <a:off x="1816034" y="1089375"/>
          <a:ext cx="8128000" cy="841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110793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893941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98550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81035343"/>
                    </a:ext>
                  </a:extLst>
                </a:gridCol>
              </a:tblGrid>
              <a:tr h="84140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49937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281D1E-3F70-11CD-9A3E-FD5054856FC9}"/>
              </a:ext>
            </a:extLst>
          </p:cNvPr>
          <p:cNvSpPr txBox="1"/>
          <p:nvPr/>
        </p:nvSpPr>
        <p:spPr>
          <a:xfrm>
            <a:off x="1402377" y="348439"/>
            <a:ext cx="666393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方法① 何倍かを考えて求める方法</a:t>
            </a:r>
            <a:endParaRPr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F8C37FF-E22E-8D8E-AFCA-4796E9EE547A}"/>
                  </a:ext>
                </a:extLst>
              </p:cNvPr>
              <p:cNvSpPr txBox="1"/>
              <p:nvPr/>
            </p:nvSpPr>
            <p:spPr>
              <a:xfrm>
                <a:off x="1816033" y="3063172"/>
                <a:ext cx="6434398" cy="9431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全体の長さの</a:t>
                </a:r>
                <a14:m>
                  <m:oMath xmlns:m="http://schemas.openxmlformats.org/officeDocument/2006/math">
                    <m:r>
                      <a:rPr lang="en-US" altLang="ja-JP" sz="320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倍が</a:t>
                </a:r>
                <a14:m>
                  <m:oMath xmlns:m="http://schemas.openxmlformats.org/officeDocument/2006/math">
                    <m:r>
                      <a:rPr lang="en-US" altLang="ja-JP" sz="320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en-US" altLang="ja-JP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ｍなので</a:t>
                </a:r>
                <a:endParaRPr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F8C37FF-E22E-8D8E-AFCA-4796E9EE5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033" y="3063172"/>
                <a:ext cx="6434398" cy="943143"/>
              </a:xfrm>
              <a:prstGeom prst="rect">
                <a:avLst/>
              </a:prstGeom>
              <a:blipFill>
                <a:blip r:embed="rId3"/>
                <a:stretch>
                  <a:fillRect l="-2464" b="-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3000970-9F82-B693-DA60-2A7F36C41C77}"/>
                  </a:ext>
                </a:extLst>
              </p:cNvPr>
              <p:cNvSpPr txBox="1"/>
              <p:nvPr/>
            </p:nvSpPr>
            <p:spPr>
              <a:xfrm>
                <a:off x="4420221" y="4117793"/>
                <a:ext cx="3646094" cy="9431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r>
                      <a:rPr lang="en-US" altLang="ja-JP" sz="320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en-US" altLang="ja-JP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r>
                      <a:rPr lang="en-US" altLang="ja-JP" sz="320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en-US" altLang="ja-JP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3000970-9F82-B693-DA60-2A7F36C41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221" y="4117793"/>
                <a:ext cx="3646094" cy="943143"/>
              </a:xfrm>
              <a:prstGeom prst="rect">
                <a:avLst/>
              </a:prstGeom>
              <a:blipFill>
                <a:blip r:embed="rId4"/>
                <a:stretch>
                  <a:fillRect b="-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CBA8680-923E-D15E-E352-1FF9EF7B72BF}"/>
              </a:ext>
            </a:extLst>
          </p:cNvPr>
          <p:cNvCxnSpPr/>
          <p:nvPr/>
        </p:nvCxnSpPr>
        <p:spPr>
          <a:xfrm>
            <a:off x="6444343" y="4156928"/>
            <a:ext cx="381000" cy="43243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6E51184-04DE-4473-AA60-539C5F4A7DFC}"/>
              </a:ext>
            </a:extLst>
          </p:cNvPr>
          <p:cNvCxnSpPr/>
          <p:nvPr/>
        </p:nvCxnSpPr>
        <p:spPr>
          <a:xfrm>
            <a:off x="7460433" y="4661317"/>
            <a:ext cx="381000" cy="43243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996EC5C-46CE-8258-F6C3-7B9F10C04D48}"/>
              </a:ext>
            </a:extLst>
          </p:cNvPr>
          <p:cNvSpPr/>
          <p:nvPr/>
        </p:nvSpPr>
        <p:spPr>
          <a:xfrm>
            <a:off x="7794445" y="481573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CB9FA4A-CB54-CA2E-B871-D89D653AC0DA}"/>
              </a:ext>
            </a:extLst>
          </p:cNvPr>
          <p:cNvSpPr/>
          <p:nvPr/>
        </p:nvSpPr>
        <p:spPr>
          <a:xfrm>
            <a:off x="6553473" y="389531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rgbClr val="0000FF"/>
              </a:solidFill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FB12475-B11B-7B47-F777-DA68273070DD}"/>
              </a:ext>
            </a:extLst>
          </p:cNvPr>
          <p:cNvCxnSpPr/>
          <p:nvPr/>
        </p:nvCxnSpPr>
        <p:spPr>
          <a:xfrm>
            <a:off x="6444343" y="4695020"/>
            <a:ext cx="381000" cy="4324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DFE1D67-FB99-54D8-2A35-D0FD09C15149}"/>
              </a:ext>
            </a:extLst>
          </p:cNvPr>
          <p:cNvCxnSpPr/>
          <p:nvPr/>
        </p:nvCxnSpPr>
        <p:spPr>
          <a:xfrm>
            <a:off x="7460433" y="4194807"/>
            <a:ext cx="381000" cy="4324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CABD121-8FDC-9893-D917-0CB1A470153F}"/>
              </a:ext>
            </a:extLst>
          </p:cNvPr>
          <p:cNvSpPr/>
          <p:nvPr/>
        </p:nvSpPr>
        <p:spPr>
          <a:xfrm>
            <a:off x="6666189" y="483214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E835013-6DC7-53F1-C099-3D4DDE7FFA43}"/>
              </a:ext>
            </a:extLst>
          </p:cNvPr>
          <p:cNvSpPr/>
          <p:nvPr/>
        </p:nvSpPr>
        <p:spPr>
          <a:xfrm>
            <a:off x="7732302" y="3916160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2577F39-A907-B3F4-2869-66C014BE4AAB}"/>
              </a:ext>
            </a:extLst>
          </p:cNvPr>
          <p:cNvSpPr txBox="1"/>
          <p:nvPr/>
        </p:nvSpPr>
        <p:spPr>
          <a:xfrm>
            <a:off x="6011957" y="5598142"/>
            <a:ext cx="92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D04EDAC-85B1-5B5B-9F6E-7FD750DB1E04}"/>
              </a:ext>
            </a:extLst>
          </p:cNvPr>
          <p:cNvSpPr txBox="1"/>
          <p:nvPr/>
        </p:nvSpPr>
        <p:spPr>
          <a:xfrm>
            <a:off x="8250431" y="5598142"/>
            <a:ext cx="1084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２ｍ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125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  <p:bldP spid="12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CB19F-EF25-64EB-1069-6560FB832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1DD84378-8CAB-E591-7C58-5A7B27A4E7D7}"/>
                  </a:ext>
                </a:extLst>
              </p:cNvPr>
              <p:cNvSpPr txBox="1"/>
              <p:nvPr/>
            </p:nvSpPr>
            <p:spPr>
              <a:xfrm>
                <a:off x="4420221" y="2234183"/>
                <a:ext cx="882338" cy="728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2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ｍ</a:t>
                </a:r>
                <a:endParaRPr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1DD84378-8CAB-E591-7C58-5A7B27A4E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221" y="2234183"/>
                <a:ext cx="882338" cy="728789"/>
              </a:xfrm>
              <a:prstGeom prst="rect">
                <a:avLst/>
              </a:prstGeom>
              <a:blipFill>
                <a:blip r:embed="rId2"/>
                <a:stretch>
                  <a:fillRect r="-8276" b="-5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右中かっこ 2">
            <a:extLst>
              <a:ext uri="{FF2B5EF4-FFF2-40B4-BE49-F238E27FC236}">
                <a16:creationId xmlns:a16="http://schemas.microsoft.com/office/drawing/2014/main" id="{D7A13B98-CF73-F579-06D6-A93D00633BF8}"/>
              </a:ext>
            </a:extLst>
          </p:cNvPr>
          <p:cNvSpPr/>
          <p:nvPr/>
        </p:nvSpPr>
        <p:spPr>
          <a:xfrm rot="5400000">
            <a:off x="4692817" y="-811174"/>
            <a:ext cx="337146" cy="609071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0BA2E47-7B63-DF5B-BFB6-0DD21C6C464C}"/>
              </a:ext>
            </a:extLst>
          </p:cNvPr>
          <p:cNvGraphicFramePr>
            <a:graphicFrameLocks noGrp="1"/>
          </p:cNvGraphicFramePr>
          <p:nvPr/>
        </p:nvGraphicFramePr>
        <p:xfrm>
          <a:off x="1816034" y="1089375"/>
          <a:ext cx="8128000" cy="841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110793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893941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98550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81035343"/>
                    </a:ext>
                  </a:extLst>
                </a:gridCol>
              </a:tblGrid>
              <a:tr h="84140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49937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635E836-E554-EFE5-4C37-023C6CC47D80}"/>
              </a:ext>
            </a:extLst>
          </p:cNvPr>
          <p:cNvSpPr txBox="1"/>
          <p:nvPr/>
        </p:nvSpPr>
        <p:spPr>
          <a:xfrm>
            <a:off x="1402376" y="348439"/>
            <a:ext cx="854165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方法② １マスを出してから全体を求める方法</a:t>
            </a:r>
            <a:endParaRPr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39D12D8-21B2-9EBE-FB8D-361C10AD7C94}"/>
                  </a:ext>
                </a:extLst>
              </p:cNvPr>
              <p:cNvSpPr txBox="1"/>
              <p:nvPr/>
            </p:nvSpPr>
            <p:spPr>
              <a:xfrm>
                <a:off x="1816033" y="3020001"/>
                <a:ext cx="5793081" cy="9431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３マス（</a:t>
                </a:r>
                <a14:m>
                  <m:oMath xmlns:m="http://schemas.openxmlformats.org/officeDocument/2006/math">
                    <m:r>
                      <a:rPr lang="en-US" altLang="ja-JP" sz="320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）が</a:t>
                </a:r>
                <a14:m>
                  <m:oMath xmlns:m="http://schemas.openxmlformats.org/officeDocument/2006/math">
                    <m:r>
                      <a:rPr lang="en-US" altLang="ja-JP" sz="320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en-US" altLang="ja-JP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ｍなので</a:t>
                </a:r>
                <a:endParaRPr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39D12D8-21B2-9EBE-FB8D-361C10AD7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033" y="3020001"/>
                <a:ext cx="5793081" cy="943143"/>
              </a:xfrm>
              <a:prstGeom prst="rect">
                <a:avLst/>
              </a:prstGeom>
              <a:blipFill>
                <a:blip r:embed="rId3"/>
                <a:stretch>
                  <a:fillRect l="-2737" b="-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4F356E6-4427-A081-674B-34D35D8F96B1}"/>
              </a:ext>
            </a:extLst>
          </p:cNvPr>
          <p:cNvSpPr txBox="1"/>
          <p:nvPr/>
        </p:nvSpPr>
        <p:spPr>
          <a:xfrm>
            <a:off x="8498389" y="5423646"/>
            <a:ext cx="1084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２ｍ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51A2DC2-234C-E663-0178-ED6F2812CED4}"/>
                  </a:ext>
                </a:extLst>
              </p:cNvPr>
              <p:cNvSpPr txBox="1"/>
              <p:nvPr/>
            </p:nvSpPr>
            <p:spPr>
              <a:xfrm>
                <a:off x="1816033" y="4097874"/>
                <a:ext cx="5793081" cy="9409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１マス（</a:t>
                </a:r>
                <a14:m>
                  <m:oMath xmlns:m="http://schemas.openxmlformats.org/officeDocument/2006/math">
                    <m:r>
                      <a:rPr lang="en-US" altLang="ja-JP" sz="320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）は</a:t>
                </a:r>
                <a14:m>
                  <m:oMath xmlns:m="http://schemas.openxmlformats.org/officeDocument/2006/math">
                    <m:r>
                      <a:rPr lang="en-US" altLang="ja-JP" sz="320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en-US" altLang="ja-JP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３＝</a:t>
                </a:r>
                <a:r>
                  <a:rPr lang="en-US" altLang="ja-JP" sz="32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en-US" altLang="ja-JP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51A2DC2-234C-E663-0178-ED6F2812C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033" y="4097874"/>
                <a:ext cx="5793081" cy="940963"/>
              </a:xfrm>
              <a:prstGeom prst="rect">
                <a:avLst/>
              </a:prstGeom>
              <a:blipFill>
                <a:blip r:embed="rId4"/>
                <a:stretch>
                  <a:fillRect l="-2737" b="-70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D759F18-ABED-0CD7-45DA-07356652F4A7}"/>
                  </a:ext>
                </a:extLst>
              </p:cNvPr>
              <p:cNvSpPr txBox="1"/>
              <p:nvPr/>
            </p:nvSpPr>
            <p:spPr>
              <a:xfrm>
                <a:off x="1816033" y="5173567"/>
                <a:ext cx="6402681" cy="9457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全体４マス（</a:t>
                </a:r>
                <a14:m>
                  <m:oMath xmlns:m="http://schemas.openxmlformats.org/officeDocument/2006/math">
                    <m:r>
                      <a:rPr lang="en-US" altLang="ja-JP" sz="320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）は</a:t>
                </a:r>
                <a14:m>
                  <m:oMath xmlns:m="http://schemas.openxmlformats.org/officeDocument/2006/math">
                    <m:r>
                      <a:rPr lang="en-US" altLang="ja-JP" sz="320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en-US" altLang="ja-JP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４＝２</a:t>
                </a:r>
                <a:endParaRPr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D759F18-ABED-0CD7-45DA-07356652F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033" y="5173567"/>
                <a:ext cx="6402681" cy="945772"/>
              </a:xfrm>
              <a:prstGeom prst="rect">
                <a:avLst/>
              </a:prstGeom>
              <a:blipFill>
                <a:blip r:embed="rId5"/>
                <a:stretch>
                  <a:fillRect l="-2476" r="-476" b="-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83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8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D0D6802A-137D-3953-2525-13BF0C7EC49F}"/>
                  </a:ext>
                </a:extLst>
              </p:cNvPr>
              <p:cNvSpPr txBox="1"/>
              <p:nvPr/>
            </p:nvSpPr>
            <p:spPr>
              <a:xfrm>
                <a:off x="999604" y="755773"/>
                <a:ext cx="6261167" cy="1039515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①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4kg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</a:t>
                </a:r>
                <a:r>
                  <a:rPr lang="ja-JP" altLang="en-US" sz="3600" u="sng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　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です</a:t>
                </a:r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D0D6802A-137D-3953-2525-13BF0C7EC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604" y="755773"/>
                <a:ext cx="6261167" cy="1039515"/>
              </a:xfrm>
              <a:prstGeom prst="rect">
                <a:avLst/>
              </a:prstGeom>
              <a:blipFill>
                <a:blip r:embed="rId2"/>
                <a:stretch>
                  <a:fillRect l="-2915" r="-680" b="-867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9E332B6-8567-6C48-2288-9336477B91D9}"/>
                  </a:ext>
                </a:extLst>
              </p:cNvPr>
              <p:cNvSpPr txBox="1"/>
              <p:nvPr/>
            </p:nvSpPr>
            <p:spPr>
              <a:xfrm>
                <a:off x="2316776" y="2092386"/>
                <a:ext cx="6609510" cy="1039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u="sng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　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倍が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4kg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なので</a:t>
                </a:r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9E332B6-8567-6C48-2288-9336477B9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776" y="2092386"/>
                <a:ext cx="6609510" cy="1039515"/>
              </a:xfrm>
              <a:prstGeom prst="rect">
                <a:avLst/>
              </a:prstGeom>
              <a:blipFill>
                <a:blip r:embed="rId3"/>
                <a:stretch>
                  <a:fillRect r="-277" b="-93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0F1FF1A-45B1-4909-28DB-0498A342940E}"/>
                  </a:ext>
                </a:extLst>
              </p:cNvPr>
              <p:cNvSpPr txBox="1"/>
              <p:nvPr/>
            </p:nvSpPr>
            <p:spPr>
              <a:xfrm>
                <a:off x="3100548" y="3429000"/>
                <a:ext cx="6892538" cy="1039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４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ja-JP" altLang="en-US" sz="36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14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14kg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0F1FF1A-45B1-4909-28DB-0498A3429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48" y="3429000"/>
                <a:ext cx="6892538" cy="1039515"/>
              </a:xfrm>
              <a:prstGeom prst="rect">
                <a:avLst/>
              </a:prstGeom>
              <a:blipFill>
                <a:blip r:embed="rId4"/>
                <a:stretch>
                  <a:fillRect l="-2743" r="-442" b="-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AA0B0F4-7E1F-6B3F-C2AD-25AE58DC5E6C}"/>
                  </a:ext>
                </a:extLst>
              </p:cNvPr>
              <p:cNvSpPr txBox="1"/>
              <p:nvPr/>
            </p:nvSpPr>
            <p:spPr>
              <a:xfrm>
                <a:off x="2316776" y="4765614"/>
                <a:ext cx="767631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あるいは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4÷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７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14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14kg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AA0B0F4-7E1F-6B3F-C2AD-25AE58DC5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776" y="4765614"/>
                <a:ext cx="7676310" cy="646331"/>
              </a:xfrm>
              <a:prstGeom prst="rect">
                <a:avLst/>
              </a:prstGeom>
              <a:blipFill>
                <a:blip r:embed="rId5"/>
                <a:stretch>
                  <a:fillRect l="-2383" t="-14151" r="-635" b="-358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516A1EF-AD3F-81B6-8192-B3DCC9958554}"/>
              </a:ext>
            </a:extLst>
          </p:cNvPr>
          <p:cNvCxnSpPr/>
          <p:nvPr/>
        </p:nvCxnSpPr>
        <p:spPr>
          <a:xfrm>
            <a:off x="4256314" y="5421086"/>
            <a:ext cx="13280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BCA3E48-8894-992F-68F1-5509F547B204}"/>
                  </a:ext>
                </a:extLst>
              </p:cNvPr>
              <p:cNvSpPr txBox="1"/>
              <p:nvPr/>
            </p:nvSpPr>
            <p:spPr>
              <a:xfrm>
                <a:off x="3814501" y="5529462"/>
                <a:ext cx="2536371" cy="834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28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１マス（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）</a:t>
                </a:r>
                <a:endParaRPr lang="ja-JP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BCA3E48-8894-992F-68F1-5509F547B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501" y="5529462"/>
                <a:ext cx="2536371" cy="834716"/>
              </a:xfrm>
              <a:prstGeom prst="rect">
                <a:avLst/>
              </a:prstGeom>
              <a:blipFill>
                <a:blip r:embed="rId6"/>
                <a:stretch>
                  <a:fillRect l="-5048" r="-3606" b="-72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4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ADFC8-21F9-3AB6-1BDF-4255E7E10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31798C01-ABB5-67F0-39EB-9C561CEC7A0F}"/>
                  </a:ext>
                </a:extLst>
              </p:cNvPr>
              <p:cNvSpPr txBox="1"/>
              <p:nvPr/>
            </p:nvSpPr>
            <p:spPr>
              <a:xfrm>
                <a:off x="999604" y="755773"/>
                <a:ext cx="7208225" cy="1046953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②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時間は</a:t>
                </a:r>
                <a:r>
                  <a:rPr lang="ja-JP" altLang="en-US" sz="3600" u="sng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　時間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です</a:t>
                </a:r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31798C01-ABB5-67F0-39EB-9C561CEC7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604" y="755773"/>
                <a:ext cx="7208225" cy="1046953"/>
              </a:xfrm>
              <a:prstGeom prst="rect">
                <a:avLst/>
              </a:prstGeom>
              <a:blipFill>
                <a:blip r:embed="rId3"/>
                <a:stretch>
                  <a:fillRect l="-2534" r="-1098" b="-804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0378D7C-3EC1-373E-653A-C5FD18121F7B}"/>
                  </a:ext>
                </a:extLst>
              </p:cNvPr>
              <p:cNvSpPr txBox="1"/>
              <p:nvPr/>
            </p:nvSpPr>
            <p:spPr>
              <a:xfrm>
                <a:off x="2316776" y="2092386"/>
                <a:ext cx="7447710" cy="10469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u="sng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　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時間の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倍が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時間なので</a:t>
                </a:r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0378D7C-3EC1-373E-653A-C5FD18121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776" y="2092386"/>
                <a:ext cx="7447710" cy="1046953"/>
              </a:xfrm>
              <a:prstGeom prst="rect">
                <a:avLst/>
              </a:prstGeom>
              <a:blipFill>
                <a:blip r:embed="rId4"/>
                <a:stretch>
                  <a:fillRect r="-2209" b="-87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52C20A0-90FB-18D6-8C3D-FB7728465380}"/>
                  </a:ext>
                </a:extLst>
              </p:cNvPr>
              <p:cNvSpPr txBox="1"/>
              <p:nvPr/>
            </p:nvSpPr>
            <p:spPr>
              <a:xfrm>
                <a:off x="3220290" y="3428999"/>
                <a:ext cx="7447710" cy="10494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ja-JP" altLang="en-US" sz="36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時間</m:t>
                    </m:r>
                  </m:oMath>
                </a14:m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52C20A0-90FB-18D6-8C3D-FB7728465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290" y="3428999"/>
                <a:ext cx="7447710" cy="1049454"/>
              </a:xfrm>
              <a:prstGeom prst="rect">
                <a:avLst/>
              </a:prstGeom>
              <a:blipFill>
                <a:blip r:embed="rId5"/>
                <a:stretch>
                  <a:fillRect b="-80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708710D-5F2C-177D-D9E4-326C38E9632D}"/>
                  </a:ext>
                </a:extLst>
              </p:cNvPr>
              <p:cNvSpPr txBox="1"/>
              <p:nvPr/>
            </p:nvSpPr>
            <p:spPr>
              <a:xfrm>
                <a:off x="1491343" y="4768115"/>
                <a:ext cx="9176657" cy="10494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３倍すれば良い</a:t>
                </a:r>
                <a:r>
                  <a:rPr lang="ja-JP" altLang="en-US" sz="2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と気づけば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m:rPr>
                        <m:nor/>
                      </m:rPr>
                      <a:rPr lang="ja-JP" altLang="en-US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　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m:rPr>
                        <m:nor/>
                      </m:rPr>
                      <a:rPr lang="ja-JP" altLang="en-US" sz="360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時間</m:t>
                    </m:r>
                  </m:oMath>
                </a14:m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708710D-5F2C-177D-D9E4-326C38E96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343" y="4768115"/>
                <a:ext cx="9176657" cy="1049454"/>
              </a:xfrm>
              <a:prstGeom prst="rect">
                <a:avLst/>
              </a:prstGeom>
              <a:blipFill>
                <a:blip r:embed="rId6"/>
                <a:stretch>
                  <a:fillRect l="-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42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15DA2-46F8-8F2F-9FD9-8D4C725F0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9FC11BF-A0C8-7E1D-D546-0BF2C913BB0D}"/>
                  </a:ext>
                </a:extLst>
              </p:cNvPr>
              <p:cNvSpPr txBox="1"/>
              <p:nvPr/>
            </p:nvSpPr>
            <p:spPr>
              <a:xfrm>
                <a:off x="1032260" y="568689"/>
                <a:ext cx="9951425" cy="1049454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③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600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円の油１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の値段はいくらですか</a:t>
                </a:r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9FC11BF-A0C8-7E1D-D546-0BF2C913B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260" y="568689"/>
                <a:ext cx="9951425" cy="1049454"/>
              </a:xfrm>
              <a:prstGeom prst="rect">
                <a:avLst/>
              </a:prstGeom>
              <a:blipFill>
                <a:blip r:embed="rId3"/>
                <a:stretch>
                  <a:fillRect l="-1774" r="-245" b="-804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9D2CBAA-A0D6-DFD2-A197-FDE1FC10711F}"/>
                  </a:ext>
                </a:extLst>
              </p:cNvPr>
              <p:cNvSpPr txBox="1"/>
              <p:nvPr/>
            </p:nvSpPr>
            <p:spPr>
              <a:xfrm>
                <a:off x="3172245" y="5019833"/>
                <a:ext cx="2335926" cy="10503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600 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9D2CBAA-A0D6-DFD2-A197-FDE1FC107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245" y="5019833"/>
                <a:ext cx="2335926" cy="1050352"/>
              </a:xfrm>
              <a:prstGeom prst="rect">
                <a:avLst/>
              </a:prstGeom>
              <a:blipFill>
                <a:blip r:embed="rId4"/>
                <a:stretch>
                  <a:fillRect l="-7813" b="-86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EB08FF7-D631-8695-A4A8-B9C0915AAFEA}"/>
              </a:ext>
            </a:extLst>
          </p:cNvPr>
          <p:cNvSpPr txBox="1"/>
          <p:nvPr/>
        </p:nvSpPr>
        <p:spPr>
          <a:xfrm>
            <a:off x="1767047" y="4373502"/>
            <a:ext cx="724632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かけて１になるのは、逆数ですね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 2">
                <a:extLst>
                  <a:ext uri="{FF2B5EF4-FFF2-40B4-BE49-F238E27FC236}">
                    <a16:creationId xmlns:a16="http://schemas.microsoft.com/office/drawing/2014/main" id="{5B911731-7D14-D0CF-2B95-C6F0D65AD7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6361201"/>
                  </p:ext>
                </p:extLst>
              </p:nvPr>
            </p:nvGraphicFramePr>
            <p:xfrm>
              <a:off x="3788231" y="1805229"/>
              <a:ext cx="4267202" cy="21040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1">
                      <a:extLst>
                        <a:ext uri="{9D8B030D-6E8A-4147-A177-3AD203B41FA5}">
                          <a16:colId xmlns:a16="http://schemas.microsoft.com/office/drawing/2014/main" val="1486911439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3877453138"/>
                        </a:ext>
                      </a:extLst>
                    </a:gridCol>
                  </a:tblGrid>
                  <a:tr h="10513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ja-JP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UD デジタル 教科書体 NP-B" panose="02020700000000000000" pitchFamily="18" charset="-128"/>
                                    </a:rPr>
                                  </m:ctrlPr>
                                </m:fPr>
                                <m:num>
                                  <m:r>
                                    <a:rPr lang="ja-JP" alt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UD デジタル 教科書体 NP-B" panose="02020700000000000000" pitchFamily="18" charset="-128"/>
                                    </a:rPr>
                                    <m:t>３</m:t>
                                  </m:r>
                                </m:num>
                                <m:den>
                                  <m:r>
                                    <a:rPr lang="ja-JP" alt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UD デジタル 教科書体 NP-B" panose="02020700000000000000" pitchFamily="18" charset="-128"/>
                                    </a:rPr>
                                    <m:t>４</m:t>
                                  </m:r>
                                </m:den>
                              </m:f>
                            </m:oMath>
                          </a14:m>
                          <a:r>
                            <a:rPr lang="ja-JP" altLang="en-US" sz="3600" dirty="0">
                              <a:solidFill>
                                <a:schemeClr val="tx1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 </a:t>
                          </a:r>
                          <a:r>
                            <a:rPr lang="en-US" altLang="ja-JP" sz="3600" dirty="0">
                              <a:solidFill>
                                <a:schemeClr val="tx1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L</a:t>
                          </a:r>
                          <a:endParaRPr kumimoji="1" lang="ja-JP" altLang="en-US" sz="2100" dirty="0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ja-JP" sz="3600" dirty="0">
                              <a:solidFill>
                                <a:schemeClr val="tx1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600</a:t>
                          </a:r>
                          <a:r>
                            <a:rPr lang="ja-JP" altLang="en-US" sz="3600" dirty="0">
                              <a:solidFill>
                                <a:schemeClr val="tx1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円</a:t>
                          </a:r>
                          <a:r>
                            <a:rPr kumimoji="1" lang="en-US" altLang="ja-JP" sz="2000" dirty="0"/>
                            <a:t>/</a:t>
                          </a:r>
                          <a:endParaRPr kumimoji="1" lang="ja-JP" altLang="en-US" sz="2100" dirty="0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32538350"/>
                      </a:ext>
                    </a:extLst>
                  </a:tr>
                  <a:tr h="10513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ja-JP" altLang="en-US" sz="3600" dirty="0"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１</a:t>
                          </a:r>
                          <a:r>
                            <a:rPr lang="en-US" altLang="ja-JP" sz="3600" dirty="0"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L</a:t>
                          </a:r>
                          <a:endParaRPr kumimoji="1" lang="ja-JP" altLang="en-US" sz="3200" dirty="0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100" dirty="0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0109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 2">
                <a:extLst>
                  <a:ext uri="{FF2B5EF4-FFF2-40B4-BE49-F238E27FC236}">
                    <a16:creationId xmlns:a16="http://schemas.microsoft.com/office/drawing/2014/main" id="{5B911731-7D14-D0CF-2B95-C6F0D65AD7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6361201"/>
                  </p:ext>
                </p:extLst>
              </p:nvPr>
            </p:nvGraphicFramePr>
            <p:xfrm>
              <a:off x="3788231" y="1805229"/>
              <a:ext cx="4267202" cy="21040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1">
                      <a:extLst>
                        <a:ext uri="{9D8B030D-6E8A-4147-A177-3AD203B41FA5}">
                          <a16:colId xmlns:a16="http://schemas.microsoft.com/office/drawing/2014/main" val="1486911439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3877453138"/>
                        </a:ext>
                      </a:extLst>
                    </a:gridCol>
                  </a:tblGrid>
                  <a:tr h="1052659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" t="-578" r="-100285" b="-102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ja-JP" sz="3600" dirty="0">
                              <a:solidFill>
                                <a:schemeClr val="tx1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600</a:t>
                          </a:r>
                          <a:r>
                            <a:rPr lang="ja-JP" altLang="en-US" sz="3600" dirty="0">
                              <a:solidFill>
                                <a:schemeClr val="tx1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円</a:t>
                          </a:r>
                          <a:r>
                            <a:rPr kumimoji="1" lang="en-US" altLang="ja-JP" sz="2000" dirty="0"/>
                            <a:t>/</a:t>
                          </a:r>
                          <a:endParaRPr kumimoji="1" lang="ja-JP" altLang="en-US" sz="2100" dirty="0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32538350"/>
                      </a:ext>
                    </a:extLst>
                  </a:tr>
                  <a:tr h="10513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ja-JP" altLang="en-US" sz="3600" dirty="0"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１</a:t>
                          </a:r>
                          <a:r>
                            <a:rPr lang="en-US" altLang="ja-JP" sz="3600" dirty="0"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L</a:t>
                          </a:r>
                          <a:endParaRPr kumimoji="1" lang="ja-JP" altLang="en-US" sz="3200" dirty="0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100" dirty="0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01093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矢印: 環状 3">
            <a:extLst>
              <a:ext uri="{FF2B5EF4-FFF2-40B4-BE49-F238E27FC236}">
                <a16:creationId xmlns:a16="http://schemas.microsoft.com/office/drawing/2014/main" id="{808B4300-B27F-E906-5C83-3C4538E50063}"/>
              </a:ext>
            </a:extLst>
          </p:cNvPr>
          <p:cNvSpPr/>
          <p:nvPr/>
        </p:nvSpPr>
        <p:spPr>
          <a:xfrm rot="5400000" flipV="1">
            <a:off x="3037116" y="2373261"/>
            <a:ext cx="1197428" cy="1110344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矢印: 環状 7">
            <a:extLst>
              <a:ext uri="{FF2B5EF4-FFF2-40B4-BE49-F238E27FC236}">
                <a16:creationId xmlns:a16="http://schemas.microsoft.com/office/drawing/2014/main" id="{B55352B2-03C1-827D-DB17-4B1EC0E51576}"/>
              </a:ext>
            </a:extLst>
          </p:cNvPr>
          <p:cNvSpPr/>
          <p:nvPr/>
        </p:nvSpPr>
        <p:spPr>
          <a:xfrm rot="5400000">
            <a:off x="7620006" y="2340432"/>
            <a:ext cx="1197428" cy="1088571"/>
          </a:xfrm>
          <a:prstGeom prst="circular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C9B50C6-1CA8-63F8-F44B-46F6BFC45F46}"/>
                  </a:ext>
                </a:extLst>
              </p:cNvPr>
              <p:cNvSpPr txBox="1"/>
              <p:nvPr/>
            </p:nvSpPr>
            <p:spPr>
              <a:xfrm>
                <a:off x="1876843" y="2297984"/>
                <a:ext cx="1203815" cy="11734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  <m:r>
                        <a:rPr lang="ja-JP" alt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倍</m:t>
                      </m:r>
                    </m:oMath>
                  </m:oMathPara>
                </a14:m>
                <a:endParaRPr lang="en-US" altLang="ja-JP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C9B50C6-1CA8-63F8-F44B-46F6BFC45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843" y="2297984"/>
                <a:ext cx="1203815" cy="11734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DFC11A2-7651-17DD-90E3-B2A0269C6579}"/>
                  </a:ext>
                </a:extLst>
              </p:cNvPr>
              <p:cNvSpPr txBox="1"/>
              <p:nvPr/>
            </p:nvSpPr>
            <p:spPr>
              <a:xfrm>
                <a:off x="8763006" y="2297984"/>
                <a:ext cx="1203815" cy="11734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  <m:r>
                        <a:rPr lang="ja-JP" altLang="en-US" sz="3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倍</m:t>
                      </m:r>
                    </m:oMath>
                  </m:oMathPara>
                </a14:m>
                <a:endParaRPr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DFC11A2-7651-17DD-90E3-B2A0269C6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6" y="2297984"/>
                <a:ext cx="1203815" cy="11734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0905F27-89D1-E41B-941C-56CB5675B8EC}"/>
              </a:ext>
            </a:extLst>
          </p:cNvPr>
          <p:cNvCxnSpPr/>
          <p:nvPr/>
        </p:nvCxnSpPr>
        <p:spPr>
          <a:xfrm>
            <a:off x="3254829" y="5301343"/>
            <a:ext cx="1066800" cy="478971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7BBB31B-70D7-2B68-6459-15E97B7E008A}"/>
              </a:ext>
            </a:extLst>
          </p:cNvPr>
          <p:cNvCxnSpPr/>
          <p:nvPr/>
        </p:nvCxnSpPr>
        <p:spPr>
          <a:xfrm>
            <a:off x="4833257" y="5704114"/>
            <a:ext cx="478972" cy="283029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59E9D1E-3DFD-4CD9-E12A-9143A55BB6DE}"/>
              </a:ext>
            </a:extLst>
          </p:cNvPr>
          <p:cNvSpPr txBox="1"/>
          <p:nvPr/>
        </p:nvSpPr>
        <p:spPr>
          <a:xfrm>
            <a:off x="3635830" y="4960533"/>
            <a:ext cx="80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6E5A016-E871-19D5-C993-9C50E1307B4B}"/>
              </a:ext>
            </a:extLst>
          </p:cNvPr>
          <p:cNvSpPr txBox="1"/>
          <p:nvPr/>
        </p:nvSpPr>
        <p:spPr>
          <a:xfrm>
            <a:off x="5262123" y="5987143"/>
            <a:ext cx="478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DC8F001D-1E7C-3620-639D-E10707A6A216}"/>
                  </a:ext>
                </a:extLst>
              </p:cNvPr>
              <p:cNvSpPr txBox="1"/>
              <p:nvPr/>
            </p:nvSpPr>
            <p:spPr>
              <a:xfrm>
                <a:off x="5334006" y="5244471"/>
                <a:ext cx="3782964" cy="7139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800</m:t>
                    </m:r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　</m:t>
                    </m:r>
                    <m:r>
                      <m:rPr>
                        <m:nor/>
                      </m:rPr>
                      <a:rPr lang="en-US" altLang="ja-JP" sz="3600" b="0" i="0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 </m:t>
                    </m:r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800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円</a:t>
                </a:r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DC8F001D-1E7C-3620-639D-E10707A6A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6" y="5244471"/>
                <a:ext cx="3782964" cy="713978"/>
              </a:xfrm>
              <a:prstGeom prst="rect">
                <a:avLst/>
              </a:prstGeom>
              <a:blipFill>
                <a:blip r:embed="rId8"/>
                <a:stretch>
                  <a:fillRect t="-3419" r="-2738" b="-316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81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  <p:bldP spid="15" grpId="0"/>
      <p:bldP spid="16" grpId="0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D5C70-D44F-D6AD-A7BF-A76C075CF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7F25189F-56F4-D4B3-C953-552D784550AF}"/>
                  </a:ext>
                </a:extLst>
              </p:cNvPr>
              <p:cNvSpPr txBox="1"/>
              <p:nvPr/>
            </p:nvSpPr>
            <p:spPr>
              <a:xfrm>
                <a:off x="1032260" y="568689"/>
                <a:ext cx="9951425" cy="1049454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③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600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円の油１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の値段はいくらですか</a:t>
                </a:r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7F25189F-56F4-D4B3-C953-552D78455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260" y="568689"/>
                <a:ext cx="9951425" cy="1049454"/>
              </a:xfrm>
              <a:prstGeom prst="rect">
                <a:avLst/>
              </a:prstGeom>
              <a:blipFill>
                <a:blip r:embed="rId3"/>
                <a:stretch>
                  <a:fillRect l="-1774" r="-245" b="-804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AF0EBB-5E57-A692-408A-61C3105FFF10}"/>
              </a:ext>
            </a:extLst>
          </p:cNvPr>
          <p:cNvSpPr txBox="1"/>
          <p:nvPr/>
        </p:nvSpPr>
        <p:spPr>
          <a:xfrm>
            <a:off x="1203679" y="4617361"/>
            <a:ext cx="553457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１マスは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600÷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68BFF81-6148-91F5-FDFD-B494F6281C77}"/>
                  </a:ext>
                </a:extLst>
              </p:cNvPr>
              <p:cNvSpPr txBox="1"/>
              <p:nvPr/>
            </p:nvSpPr>
            <p:spPr>
              <a:xfrm>
                <a:off x="3973908" y="3888572"/>
                <a:ext cx="882338" cy="728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2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endParaRPr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68BFF81-6148-91F5-FDFD-B494F6281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908" y="3888572"/>
                <a:ext cx="882338" cy="728789"/>
              </a:xfrm>
              <a:prstGeom prst="rect">
                <a:avLst/>
              </a:prstGeom>
              <a:blipFill>
                <a:blip r:embed="rId4"/>
                <a:stretch>
                  <a:fillRect b="-67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中かっこ 8">
            <a:extLst>
              <a:ext uri="{FF2B5EF4-FFF2-40B4-BE49-F238E27FC236}">
                <a16:creationId xmlns:a16="http://schemas.microsoft.com/office/drawing/2014/main" id="{DCBF9615-39E4-6BFF-FADC-14DBD3AFEA5C}"/>
              </a:ext>
            </a:extLst>
          </p:cNvPr>
          <p:cNvSpPr/>
          <p:nvPr/>
        </p:nvSpPr>
        <p:spPr>
          <a:xfrm rot="5400000">
            <a:off x="4246504" y="750785"/>
            <a:ext cx="337146" cy="609071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6442A2D3-1CF5-959C-0CD6-FD080088D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395429"/>
              </p:ext>
            </p:extLst>
          </p:nvPr>
        </p:nvGraphicFramePr>
        <p:xfrm>
          <a:off x="1369721" y="2680097"/>
          <a:ext cx="8128000" cy="841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110793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893941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98550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81035343"/>
                    </a:ext>
                  </a:extLst>
                </a:gridCol>
              </a:tblGrid>
              <a:tr h="84140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49937"/>
                  </a:ext>
                </a:extLst>
              </a:tr>
            </a:tbl>
          </a:graphicData>
        </a:graphic>
      </p:graphicFrame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9D47F403-C45E-064B-B224-6A2694007FE5}"/>
              </a:ext>
            </a:extLst>
          </p:cNvPr>
          <p:cNvSpPr/>
          <p:nvPr/>
        </p:nvSpPr>
        <p:spPr>
          <a:xfrm rot="5400000" flipH="1">
            <a:off x="5197730" y="-1769347"/>
            <a:ext cx="471980" cy="81280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91A5207-B69F-0557-8874-AA878F210202}"/>
                  </a:ext>
                </a:extLst>
              </p:cNvPr>
              <p:cNvSpPr txBox="1"/>
              <p:nvPr/>
            </p:nvSpPr>
            <p:spPr>
              <a:xfrm>
                <a:off x="5125634" y="1672464"/>
                <a:ext cx="88233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</m:oMath>
                </a14:m>
                <a:r>
                  <a:rPr kumimoji="1" lang="en-US" altLang="ja-JP" sz="2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endParaRPr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91A5207-B69F-0557-8874-AA878F210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634" y="1672464"/>
                <a:ext cx="882338" cy="461665"/>
              </a:xfrm>
              <a:prstGeom prst="rect">
                <a:avLst/>
              </a:prstGeom>
              <a:blipFill>
                <a:blip r:embed="rId5"/>
                <a:stretch>
                  <a:fillRect l="-3448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E91784E-950D-7BCF-9CF4-A07841B01AE7}"/>
              </a:ext>
            </a:extLst>
          </p:cNvPr>
          <p:cNvSpPr txBox="1"/>
          <p:nvPr/>
        </p:nvSpPr>
        <p:spPr>
          <a:xfrm>
            <a:off x="3603150" y="2808978"/>
            <a:ext cx="162385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B2AE6FE-95BD-9A6C-7604-9459E8DC1585}"/>
                  </a:ext>
                </a:extLst>
              </p:cNvPr>
              <p:cNvSpPr txBox="1"/>
              <p:nvPr/>
            </p:nvSpPr>
            <p:spPr>
              <a:xfrm>
                <a:off x="1203678" y="5356235"/>
                <a:ext cx="9007121" cy="7139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４マス（１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）は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200×4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800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　</m:t>
                    </m:r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800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円</a:t>
                </a:r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B2AE6FE-95BD-9A6C-7604-9459E8DC1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678" y="5356235"/>
                <a:ext cx="9007121" cy="713978"/>
              </a:xfrm>
              <a:prstGeom prst="rect">
                <a:avLst/>
              </a:prstGeom>
              <a:blipFill>
                <a:blip r:embed="rId6"/>
                <a:stretch>
                  <a:fillRect l="-2030" t="-4274" r="-609" b="-316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5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7BD45-664E-19FC-60EB-C1DCAE68C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CDFBD3F1-E531-48A5-3696-42DFCE347C85}"/>
                  </a:ext>
                </a:extLst>
              </p:cNvPr>
              <p:cNvSpPr txBox="1"/>
              <p:nvPr/>
            </p:nvSpPr>
            <p:spPr>
              <a:xfrm>
                <a:off x="805543" y="288733"/>
                <a:ext cx="10798627" cy="2281458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④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dL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ぬることのできるペンキを使って　  </a:t>
                </a:r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   １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dL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では何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ぬれますか</a:t>
                </a:r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CDFBD3F1-E531-48A5-3696-42DFCE347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3" y="288733"/>
                <a:ext cx="10798627" cy="2281458"/>
              </a:xfrm>
              <a:prstGeom prst="rect">
                <a:avLst/>
              </a:prstGeom>
              <a:blipFill>
                <a:blip r:embed="rId3"/>
                <a:stretch>
                  <a:fillRect l="-1635" b="-875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1FA5B62-63C3-9267-338F-527425EEECA0}"/>
                  </a:ext>
                </a:extLst>
              </p:cNvPr>
              <p:cNvSpPr txBox="1"/>
              <p:nvPr/>
            </p:nvSpPr>
            <p:spPr>
              <a:xfrm>
                <a:off x="3428058" y="5238154"/>
                <a:ext cx="5553595" cy="10494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den>
                    </m:f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　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den>
                    </m:f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m</m:t>
                    </m:r>
                  </m:oMath>
                </a14:m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1FA5B62-63C3-9267-338F-527425EEE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058" y="5238154"/>
                <a:ext cx="5553595" cy="1049454"/>
              </a:xfrm>
              <a:prstGeom prst="rect">
                <a:avLst/>
              </a:prstGeom>
              <a:blipFill>
                <a:blip r:embed="rId4"/>
                <a:stretch>
                  <a:fillRect b="-87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AC5FC30-1BD6-7612-1A1B-AE12F33A27E6}"/>
              </a:ext>
            </a:extLst>
          </p:cNvPr>
          <p:cNvSpPr/>
          <p:nvPr/>
        </p:nvSpPr>
        <p:spPr>
          <a:xfrm>
            <a:off x="7362188" y="3028890"/>
            <a:ext cx="365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0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D146DE9-7820-C7A0-B46D-C3C2A111A1B8}"/>
              </a:ext>
            </a:extLst>
          </p:cNvPr>
          <p:cNvSpPr/>
          <p:nvPr/>
        </p:nvSpPr>
        <p:spPr>
          <a:xfrm>
            <a:off x="4172674" y="1860804"/>
            <a:ext cx="365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0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5E13C0A-54D3-E3FE-A75D-DEC9F6363729}"/>
              </a:ext>
            </a:extLst>
          </p:cNvPr>
          <p:cNvSpPr/>
          <p:nvPr/>
        </p:nvSpPr>
        <p:spPr>
          <a:xfrm>
            <a:off x="8455018" y="5385589"/>
            <a:ext cx="3658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 8">
                <a:extLst>
                  <a:ext uri="{FF2B5EF4-FFF2-40B4-BE49-F238E27FC236}">
                    <a16:creationId xmlns:a16="http://schemas.microsoft.com/office/drawing/2014/main" id="{60E356B9-D9C4-A813-DF6C-B6C912C343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3794964"/>
                  </p:ext>
                </p:extLst>
              </p:nvPr>
            </p:nvGraphicFramePr>
            <p:xfrm>
              <a:off x="3738307" y="2780969"/>
              <a:ext cx="4267202" cy="21027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1">
                      <a:extLst>
                        <a:ext uri="{9D8B030D-6E8A-4147-A177-3AD203B41FA5}">
                          <a16:colId xmlns:a16="http://schemas.microsoft.com/office/drawing/2014/main" val="1486911439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3877453138"/>
                        </a:ext>
                      </a:extLst>
                    </a:gridCol>
                  </a:tblGrid>
                  <a:tr h="10513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ja-JP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UD デジタル 教科書体 NP-B" panose="02020700000000000000" pitchFamily="18" charset="-128"/>
                                    </a:rPr>
                                  </m:ctrlPr>
                                </m:fPr>
                                <m:num>
                                  <m:r>
                                    <a:rPr lang="ja-JP" alt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UD デジタル 教科書体 NP-B" panose="02020700000000000000" pitchFamily="18" charset="-128"/>
                                    </a:rPr>
                                    <m:t>２</m:t>
                                  </m:r>
                                </m:num>
                                <m:den>
                                  <m:r>
                                    <a:rPr lang="ja-JP" alt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UD デジタル 教科書体 NP-B" panose="02020700000000000000" pitchFamily="18" charset="-128"/>
                                    </a:rPr>
                                    <m:t>３</m:t>
                                  </m:r>
                                </m:den>
                              </m:f>
                            </m:oMath>
                          </a14:m>
                          <a:r>
                            <a:rPr lang="ja-JP" altLang="en-US" sz="3600" dirty="0">
                              <a:solidFill>
                                <a:schemeClr val="tx1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 </a:t>
                          </a:r>
                          <a:r>
                            <a:rPr lang="en-US" altLang="ja-JP" sz="3600" dirty="0">
                              <a:solidFill>
                                <a:schemeClr val="tx1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dL</a:t>
                          </a:r>
                          <a:endParaRPr kumimoji="1" lang="ja-JP" altLang="en-US" sz="2100" dirty="0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ja-JP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UD デジタル 教科書体 NP-B" panose="02020700000000000000" pitchFamily="18" charset="-128"/>
                                    </a:rPr>
                                  </m:ctrlPr>
                                </m:fPr>
                                <m:num>
                                  <m:r>
                                    <a:rPr lang="ja-JP" altLang="en-US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UD デジタル 教科書体 NP-B" panose="02020700000000000000" pitchFamily="18" charset="-128"/>
                                    </a:rPr>
                                    <m:t>５</m:t>
                                  </m:r>
                                </m:num>
                                <m:den>
                                  <m:r>
                                    <a:rPr lang="ja-JP" alt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UD デジタル 教科書体 NP-B" panose="02020700000000000000" pitchFamily="18" charset="-128"/>
                                    </a:rPr>
                                    <m:t>７</m:t>
                                  </m:r>
                                </m:den>
                              </m:f>
                            </m:oMath>
                          </a14:m>
                          <a:r>
                            <a:rPr lang="ja-JP" altLang="en-US" sz="3600" dirty="0">
                              <a:solidFill>
                                <a:schemeClr val="tx1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 </a:t>
                          </a:r>
                          <a:r>
                            <a:rPr lang="en-US" altLang="ja-JP" sz="3600" dirty="0">
                              <a:solidFill>
                                <a:schemeClr val="tx1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m</a:t>
                          </a:r>
                          <a:r>
                            <a:rPr lang="ja-JP" altLang="en-US" sz="3600" dirty="0">
                              <a:solidFill>
                                <a:schemeClr val="tx1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 </a:t>
                          </a:r>
                          <a:endParaRPr kumimoji="1" lang="ja-JP" altLang="en-US" sz="2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32538350"/>
                      </a:ext>
                    </a:extLst>
                  </a:tr>
                  <a:tr h="10513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ja-JP" altLang="en-US" sz="3600" dirty="0"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１</a:t>
                          </a:r>
                          <a:r>
                            <a:rPr lang="en-US" altLang="ja-JP" sz="3600" dirty="0"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dL</a:t>
                          </a:r>
                          <a:endParaRPr kumimoji="1" lang="ja-JP" altLang="en-US" sz="3200" dirty="0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100" dirty="0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0109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 8">
                <a:extLst>
                  <a:ext uri="{FF2B5EF4-FFF2-40B4-BE49-F238E27FC236}">
                    <a16:creationId xmlns:a16="http://schemas.microsoft.com/office/drawing/2014/main" id="{60E356B9-D9C4-A813-DF6C-B6C912C343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3794964"/>
                  </p:ext>
                </p:extLst>
              </p:nvPr>
            </p:nvGraphicFramePr>
            <p:xfrm>
              <a:off x="3738307" y="2780969"/>
              <a:ext cx="4267202" cy="21027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1">
                      <a:extLst>
                        <a:ext uri="{9D8B030D-6E8A-4147-A177-3AD203B41FA5}">
                          <a16:colId xmlns:a16="http://schemas.microsoft.com/office/drawing/2014/main" val="1486911439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3877453138"/>
                        </a:ext>
                      </a:extLst>
                    </a:gridCol>
                  </a:tblGrid>
                  <a:tr h="105137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" t="-578" r="-100285" b="-102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571" t="-578" r="-571" b="-1023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2538350"/>
                      </a:ext>
                    </a:extLst>
                  </a:tr>
                  <a:tr h="10513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ja-JP" altLang="en-US" sz="3600" dirty="0"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１</a:t>
                          </a:r>
                          <a:r>
                            <a:rPr lang="en-US" altLang="ja-JP" sz="3600" dirty="0"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dL</a:t>
                          </a:r>
                          <a:endParaRPr kumimoji="1" lang="ja-JP" altLang="en-US" sz="3200" dirty="0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100" dirty="0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01093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矢印: 環状 11">
            <a:extLst>
              <a:ext uri="{FF2B5EF4-FFF2-40B4-BE49-F238E27FC236}">
                <a16:creationId xmlns:a16="http://schemas.microsoft.com/office/drawing/2014/main" id="{72EE0376-287A-8145-BBA9-F1B4BA2B885F}"/>
              </a:ext>
            </a:extLst>
          </p:cNvPr>
          <p:cNvSpPr/>
          <p:nvPr/>
        </p:nvSpPr>
        <p:spPr>
          <a:xfrm rot="5400000" flipV="1">
            <a:off x="2987192" y="3349001"/>
            <a:ext cx="1197428" cy="1110344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矢印: 環状 12">
            <a:extLst>
              <a:ext uri="{FF2B5EF4-FFF2-40B4-BE49-F238E27FC236}">
                <a16:creationId xmlns:a16="http://schemas.microsoft.com/office/drawing/2014/main" id="{4E9F5C37-7A12-E749-ED8E-CB105DCA9385}"/>
              </a:ext>
            </a:extLst>
          </p:cNvPr>
          <p:cNvSpPr/>
          <p:nvPr/>
        </p:nvSpPr>
        <p:spPr>
          <a:xfrm rot="5400000">
            <a:off x="7570082" y="3316172"/>
            <a:ext cx="1197428" cy="1088571"/>
          </a:xfrm>
          <a:prstGeom prst="circular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BBC29BA-4249-87C7-A0E4-3D0A685CD640}"/>
                  </a:ext>
                </a:extLst>
              </p:cNvPr>
              <p:cNvSpPr txBox="1"/>
              <p:nvPr/>
            </p:nvSpPr>
            <p:spPr>
              <a:xfrm>
                <a:off x="1826919" y="3273724"/>
                <a:ext cx="1203815" cy="11734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  <m:r>
                        <a:rPr lang="ja-JP" alt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倍</m:t>
                      </m:r>
                    </m:oMath>
                  </m:oMathPara>
                </a14:m>
                <a:endParaRPr lang="en-US" altLang="ja-JP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BBC29BA-4249-87C7-A0E4-3D0A685CD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919" y="3273724"/>
                <a:ext cx="1203815" cy="11734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63DEAF2-155F-2BDF-B27C-171067BB2713}"/>
                  </a:ext>
                </a:extLst>
              </p:cNvPr>
              <p:cNvSpPr txBox="1"/>
              <p:nvPr/>
            </p:nvSpPr>
            <p:spPr>
              <a:xfrm>
                <a:off x="8713082" y="3273724"/>
                <a:ext cx="1203815" cy="11734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  <m:r>
                        <a:rPr lang="ja-JP" altLang="en-US" sz="3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倍</m:t>
                      </m:r>
                    </m:oMath>
                  </m:oMathPara>
                </a14:m>
                <a:endParaRPr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63DEAF2-155F-2BDF-B27C-171067BB2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082" y="3273724"/>
                <a:ext cx="1203815" cy="11734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3D4234D-C8B2-B5C4-1BCA-81DFE26CE4E6}"/>
              </a:ext>
            </a:extLst>
          </p:cNvPr>
          <p:cNvSpPr/>
          <p:nvPr/>
        </p:nvSpPr>
        <p:spPr>
          <a:xfrm>
            <a:off x="4172674" y="860779"/>
            <a:ext cx="365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4195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E877C-BE6F-2DB7-A573-C57061E5E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56CDB403-08F0-192B-78E0-C6BF3B7DDA2B}"/>
                  </a:ext>
                </a:extLst>
              </p:cNvPr>
              <p:cNvSpPr txBox="1"/>
              <p:nvPr/>
            </p:nvSpPr>
            <p:spPr>
              <a:xfrm>
                <a:off x="805543" y="288733"/>
                <a:ext cx="10798627" cy="2281458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④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dL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ぬることのできるペンキを使って　  </a:t>
                </a:r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   １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dL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では何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ぬれますか</a:t>
                </a:r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56CDB403-08F0-192B-78E0-C6BF3B7DD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3" y="288733"/>
                <a:ext cx="10798627" cy="2281458"/>
              </a:xfrm>
              <a:prstGeom prst="rect">
                <a:avLst/>
              </a:prstGeom>
              <a:blipFill>
                <a:blip r:embed="rId3"/>
                <a:stretch>
                  <a:fillRect l="-1635" b="-875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6088B94-28C2-C77A-EAB1-6D02B61FF8FB}"/>
                  </a:ext>
                </a:extLst>
              </p:cNvPr>
              <p:cNvSpPr txBox="1"/>
              <p:nvPr/>
            </p:nvSpPr>
            <p:spPr>
              <a:xfrm>
                <a:off x="5540829" y="5269084"/>
                <a:ext cx="6063341" cy="10469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  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den>
                    </m:f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m</m:t>
                    </m:r>
                  </m:oMath>
                </a14:m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6088B94-28C2-C77A-EAB1-6D02B61FF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829" y="5269084"/>
                <a:ext cx="6063341" cy="1046953"/>
              </a:xfrm>
              <a:prstGeom prst="rect">
                <a:avLst/>
              </a:prstGeom>
              <a:blipFill>
                <a:blip r:embed="rId4"/>
                <a:stretch>
                  <a:fillRect b="-87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45127A1-9917-D088-B956-BEB4EF7DC5E8}"/>
              </a:ext>
            </a:extLst>
          </p:cNvPr>
          <p:cNvSpPr/>
          <p:nvPr/>
        </p:nvSpPr>
        <p:spPr>
          <a:xfrm>
            <a:off x="4129131" y="858385"/>
            <a:ext cx="365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0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334D8C7-FDF7-94ED-14E9-20E87C5E3F88}"/>
              </a:ext>
            </a:extLst>
          </p:cNvPr>
          <p:cNvSpPr/>
          <p:nvPr/>
        </p:nvSpPr>
        <p:spPr>
          <a:xfrm>
            <a:off x="4172674" y="1860804"/>
            <a:ext cx="365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0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FCC408-4187-D373-DE52-C81EC4FF2930}"/>
              </a:ext>
            </a:extLst>
          </p:cNvPr>
          <p:cNvSpPr/>
          <p:nvPr/>
        </p:nvSpPr>
        <p:spPr>
          <a:xfrm>
            <a:off x="11165454" y="5441223"/>
            <a:ext cx="3658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000" dirty="0"/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81EC741D-530D-014F-6F44-E1EFCB2A7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695556"/>
              </p:ext>
            </p:extLst>
          </p:nvPr>
        </p:nvGraphicFramePr>
        <p:xfrm>
          <a:off x="1792514" y="3621253"/>
          <a:ext cx="8127999" cy="732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7076180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8465450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14184925"/>
                    </a:ext>
                  </a:extLst>
                </a:gridCol>
              </a:tblGrid>
              <a:tr h="73279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557274"/>
                  </a:ext>
                </a:extLst>
              </a:tr>
            </a:tbl>
          </a:graphicData>
        </a:graphic>
      </p:graphicFrame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5EEFCA8F-B881-438E-4369-312A843DD795}"/>
              </a:ext>
            </a:extLst>
          </p:cNvPr>
          <p:cNvSpPr/>
          <p:nvPr/>
        </p:nvSpPr>
        <p:spPr>
          <a:xfrm rot="5400000" flipH="1">
            <a:off x="5620524" y="-695593"/>
            <a:ext cx="471980" cy="81280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518BFCD-0E4D-34BE-144B-E03A747A4075}"/>
                  </a:ext>
                </a:extLst>
              </p:cNvPr>
              <p:cNvSpPr txBox="1"/>
              <p:nvPr/>
            </p:nvSpPr>
            <p:spPr>
              <a:xfrm>
                <a:off x="5415344" y="2655599"/>
                <a:ext cx="88233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</m:oMath>
                </a14:m>
                <a:r>
                  <a:rPr kumimoji="1" lang="en-US" altLang="ja-JP" sz="2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dL</a:t>
                </a:r>
                <a:endParaRPr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518BFCD-0E4D-34BE-144B-E03A747A4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344" y="2655599"/>
                <a:ext cx="882338" cy="461665"/>
              </a:xfrm>
              <a:prstGeom prst="rect">
                <a:avLst/>
              </a:prstGeom>
              <a:blipFill>
                <a:blip r:embed="rId5"/>
                <a:stretch>
                  <a:fillRect l="-2759" t="-10667" r="-10345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B91577F-CB68-1E3D-FC3F-E5DA95C99F97}"/>
                  </a:ext>
                </a:extLst>
              </p:cNvPr>
              <p:cNvSpPr txBox="1"/>
              <p:nvPr/>
            </p:nvSpPr>
            <p:spPr>
              <a:xfrm>
                <a:off x="4396702" y="4659460"/>
                <a:ext cx="1018642" cy="7293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2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dL</a:t>
                </a:r>
                <a:endParaRPr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B91577F-CB68-1E3D-FC3F-E5DA95C99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702" y="4659460"/>
                <a:ext cx="1018642" cy="729367"/>
              </a:xfrm>
              <a:prstGeom prst="rect">
                <a:avLst/>
              </a:prstGeom>
              <a:blipFill>
                <a:blip r:embed="rId6"/>
                <a:stretch>
                  <a:fillRect r="-2395" b="-5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右中かっこ 14">
            <a:extLst>
              <a:ext uri="{FF2B5EF4-FFF2-40B4-BE49-F238E27FC236}">
                <a16:creationId xmlns:a16="http://schemas.microsoft.com/office/drawing/2014/main" id="{A6D50C0E-1F34-EAC9-3EB7-7C305FEAAB1C}"/>
              </a:ext>
            </a:extLst>
          </p:cNvPr>
          <p:cNvSpPr/>
          <p:nvPr/>
        </p:nvSpPr>
        <p:spPr>
          <a:xfrm rot="5400000">
            <a:off x="4374370" y="1816601"/>
            <a:ext cx="261003" cy="542471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25A016-64F1-62FE-2DAA-9F340E481DE4}"/>
              </a:ext>
            </a:extLst>
          </p:cNvPr>
          <p:cNvSpPr txBox="1"/>
          <p:nvPr/>
        </p:nvSpPr>
        <p:spPr>
          <a:xfrm>
            <a:off x="843644" y="5518167"/>
            <a:ext cx="47842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１マスを求める方法：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459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C80905BA-8535-33CE-E0E2-6DDF50739EEE}"/>
                  </a:ext>
                </a:extLst>
              </p:cNvPr>
              <p:cNvSpPr txBox="1"/>
              <p:nvPr/>
            </p:nvSpPr>
            <p:spPr>
              <a:xfrm>
                <a:off x="1088572" y="519645"/>
                <a:ext cx="10091057" cy="2693623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好きな教科のアンケートで、１番多かったのは算数で</a:t>
                </a:r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48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人、２番目は国語で</a:t>
                </a:r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32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人でした。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算数が好きと答えた人数は、全体の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でした。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全体の人数を求めましょう。</a:t>
                </a:r>
                <a:endParaRPr kumimoji="1" lang="ja-JP" altLang="en-US" sz="36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C80905BA-8535-33CE-E0E2-6DDF50739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2" y="519645"/>
                <a:ext cx="10091057" cy="2693623"/>
              </a:xfrm>
              <a:prstGeom prst="rect">
                <a:avLst/>
              </a:prstGeom>
              <a:blipFill>
                <a:blip r:embed="rId2"/>
                <a:stretch>
                  <a:fillRect l="-1809" t="-3146" b="-7865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 2">
                <a:extLst>
                  <a:ext uri="{FF2B5EF4-FFF2-40B4-BE49-F238E27FC236}">
                    <a16:creationId xmlns:a16="http://schemas.microsoft.com/office/drawing/2014/main" id="{BD75DD0E-1CA0-F70F-25E0-B485AE4815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0721002"/>
                  </p:ext>
                </p:extLst>
              </p:nvPr>
            </p:nvGraphicFramePr>
            <p:xfrm>
              <a:off x="3962399" y="3314369"/>
              <a:ext cx="4267202" cy="2103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1">
                      <a:extLst>
                        <a:ext uri="{9D8B030D-6E8A-4147-A177-3AD203B41FA5}">
                          <a16:colId xmlns:a16="http://schemas.microsoft.com/office/drawing/2014/main" val="1486911439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3877453138"/>
                        </a:ext>
                      </a:extLst>
                    </a:gridCol>
                  </a:tblGrid>
                  <a:tr h="10513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ja-JP" sz="3600" dirty="0">
                              <a:solidFill>
                                <a:schemeClr val="tx1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48</a:t>
                          </a:r>
                          <a:r>
                            <a:rPr lang="ja-JP" altLang="en-US" sz="3600" dirty="0">
                              <a:solidFill>
                                <a:schemeClr val="tx1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人</a:t>
                          </a:r>
                          <a:endParaRPr kumimoji="1" lang="ja-JP" altLang="en-US" sz="2100" dirty="0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ja-JP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UD デジタル 教科書体 NP-B" panose="02020700000000000000" pitchFamily="18" charset="-128"/>
                                    </a:rPr>
                                  </m:ctrlPr>
                                </m:fPr>
                                <m:num>
                                  <m:r>
                                    <a:rPr lang="ja-JP" altLang="en-US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UD デジタル 教科書体 NP-B" panose="02020700000000000000" pitchFamily="18" charset="-128"/>
                                    </a:rPr>
                                    <m:t>３</m:t>
                                  </m:r>
                                </m:num>
                                <m:den>
                                  <m:r>
                                    <a:rPr lang="ja-JP" altLang="en-US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UD デジタル 教科書体 NP-B" panose="02020700000000000000" pitchFamily="18" charset="-128"/>
                                    </a:rPr>
                                    <m:t>８</m:t>
                                  </m:r>
                                </m:den>
                              </m:f>
                            </m:oMath>
                          </a14:m>
                          <a:r>
                            <a:rPr lang="ja-JP" altLang="en-US" sz="3600" dirty="0">
                              <a:solidFill>
                                <a:schemeClr val="tx1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  </a:t>
                          </a:r>
                          <a:endParaRPr kumimoji="1" lang="ja-JP" altLang="en-US" sz="2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32538350"/>
                      </a:ext>
                    </a:extLst>
                  </a:tr>
                  <a:tr h="10513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ja-JP" altLang="en-US" sz="3600" dirty="0"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全体</a:t>
                          </a:r>
                          <a:endParaRPr kumimoji="1" lang="ja-JP" altLang="en-US" sz="3200" dirty="0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ja-JP" altLang="en-US" sz="3600" dirty="0">
                              <a:solidFill>
                                <a:schemeClr val="tx1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１</a:t>
                          </a:r>
                          <a:endParaRPr kumimoji="1" lang="ja-JP" altLang="en-US" sz="2400" dirty="0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0109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 2">
                <a:extLst>
                  <a:ext uri="{FF2B5EF4-FFF2-40B4-BE49-F238E27FC236}">
                    <a16:creationId xmlns:a16="http://schemas.microsoft.com/office/drawing/2014/main" id="{BD75DD0E-1CA0-F70F-25E0-B485AE4815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0721002"/>
                  </p:ext>
                </p:extLst>
              </p:nvPr>
            </p:nvGraphicFramePr>
            <p:xfrm>
              <a:off x="3962399" y="3314369"/>
              <a:ext cx="4267202" cy="2103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1">
                      <a:extLst>
                        <a:ext uri="{9D8B030D-6E8A-4147-A177-3AD203B41FA5}">
                          <a16:colId xmlns:a16="http://schemas.microsoft.com/office/drawing/2014/main" val="1486911439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3877453138"/>
                        </a:ext>
                      </a:extLst>
                    </a:gridCol>
                  </a:tblGrid>
                  <a:tr h="10519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ja-JP" sz="3600" dirty="0">
                              <a:solidFill>
                                <a:schemeClr val="tx1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48</a:t>
                          </a:r>
                          <a:r>
                            <a:rPr lang="ja-JP" altLang="en-US" sz="3600" dirty="0">
                              <a:solidFill>
                                <a:schemeClr val="tx1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人</a:t>
                          </a:r>
                          <a:endParaRPr kumimoji="1" lang="ja-JP" altLang="en-US" sz="2100" dirty="0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285" t="-578" r="-570" b="-1023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2538350"/>
                      </a:ext>
                    </a:extLst>
                  </a:tr>
                  <a:tr h="10513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ja-JP" altLang="en-US" sz="3600" dirty="0"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全体</a:t>
                          </a:r>
                          <a:endParaRPr kumimoji="1" lang="ja-JP" altLang="en-US" sz="3200" dirty="0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ja-JP" altLang="en-US" sz="3600" dirty="0">
                              <a:solidFill>
                                <a:schemeClr val="tx1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１</a:t>
                          </a:r>
                          <a:endParaRPr kumimoji="1" lang="ja-JP" altLang="en-US" sz="2400" dirty="0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01093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矢印: 環状 3">
            <a:extLst>
              <a:ext uri="{FF2B5EF4-FFF2-40B4-BE49-F238E27FC236}">
                <a16:creationId xmlns:a16="http://schemas.microsoft.com/office/drawing/2014/main" id="{8765C3BA-973B-E15E-8114-0B8D66338133}"/>
              </a:ext>
            </a:extLst>
          </p:cNvPr>
          <p:cNvSpPr/>
          <p:nvPr/>
        </p:nvSpPr>
        <p:spPr>
          <a:xfrm rot="5400000" flipV="1">
            <a:off x="3211284" y="3882401"/>
            <a:ext cx="1197428" cy="1110344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矢印: 環状 4">
            <a:extLst>
              <a:ext uri="{FF2B5EF4-FFF2-40B4-BE49-F238E27FC236}">
                <a16:creationId xmlns:a16="http://schemas.microsoft.com/office/drawing/2014/main" id="{084508D3-53B0-D789-72E5-ED318FC781BB}"/>
              </a:ext>
            </a:extLst>
          </p:cNvPr>
          <p:cNvSpPr/>
          <p:nvPr/>
        </p:nvSpPr>
        <p:spPr>
          <a:xfrm rot="5400000">
            <a:off x="7794174" y="3849572"/>
            <a:ext cx="1197428" cy="1088571"/>
          </a:xfrm>
          <a:prstGeom prst="circular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88126D3-550F-5FD8-4DD0-D9CCBC87CA0D}"/>
                  </a:ext>
                </a:extLst>
              </p:cNvPr>
              <p:cNvSpPr txBox="1"/>
              <p:nvPr/>
            </p:nvSpPr>
            <p:spPr>
              <a:xfrm>
                <a:off x="2051011" y="3807124"/>
                <a:ext cx="1203815" cy="11734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８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  <m:r>
                        <a:rPr lang="ja-JP" alt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倍</m:t>
                      </m:r>
                    </m:oMath>
                  </m:oMathPara>
                </a14:m>
                <a:endParaRPr lang="en-US" altLang="ja-JP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88126D3-550F-5FD8-4DD0-D9CCBC87C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011" y="3807124"/>
                <a:ext cx="1203815" cy="1173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03DDEE0-3ED3-2F32-EFE9-C1C940B4C87C}"/>
                  </a:ext>
                </a:extLst>
              </p:cNvPr>
              <p:cNvSpPr txBox="1"/>
              <p:nvPr/>
            </p:nvSpPr>
            <p:spPr>
              <a:xfrm>
                <a:off x="8937174" y="3807124"/>
                <a:ext cx="1203815" cy="11734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８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  <m:r>
                        <a:rPr lang="ja-JP" altLang="en-US" sz="3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倍</m:t>
                      </m:r>
                    </m:oMath>
                  </m:oMathPara>
                </a14:m>
                <a:endParaRPr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03DDEE0-3ED3-2F32-EFE9-C1C940B4C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174" y="3807124"/>
                <a:ext cx="1203815" cy="11734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EB52F22-0557-0C7A-CE4F-47B581319888}"/>
              </a:ext>
            </a:extLst>
          </p:cNvPr>
          <p:cNvSpPr/>
          <p:nvPr/>
        </p:nvSpPr>
        <p:spPr>
          <a:xfrm>
            <a:off x="6248400" y="4561114"/>
            <a:ext cx="1861457" cy="674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F7BB4CB-8D47-E858-61CC-28F61BAB239B}"/>
                  </a:ext>
                </a:extLst>
              </p:cNvPr>
              <p:cNvSpPr txBox="1"/>
              <p:nvPr/>
            </p:nvSpPr>
            <p:spPr>
              <a:xfrm>
                <a:off x="3868930" y="5518116"/>
                <a:ext cx="1965812" cy="104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48 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F7BB4CB-8D47-E858-61CC-28F61BAB2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930" y="5518116"/>
                <a:ext cx="1965812" cy="1048300"/>
              </a:xfrm>
              <a:prstGeom prst="rect">
                <a:avLst/>
              </a:prstGeom>
              <a:blipFill>
                <a:blip r:embed="rId6"/>
                <a:stretch>
                  <a:fillRect l="-9627" b="-87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9AB88A7-236C-5CEE-3E1F-15D96E740D27}"/>
                  </a:ext>
                </a:extLst>
              </p:cNvPr>
              <p:cNvSpPr txBox="1"/>
              <p:nvPr/>
            </p:nvSpPr>
            <p:spPr>
              <a:xfrm>
                <a:off x="5673709" y="5753384"/>
                <a:ext cx="384040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128     128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人</a:t>
                </a:r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9AB88A7-236C-5CEE-3E1F-15D96E740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709" y="5753384"/>
                <a:ext cx="3840405" cy="646331"/>
              </a:xfrm>
              <a:prstGeom prst="rect">
                <a:avLst/>
              </a:prstGeom>
              <a:blipFill>
                <a:blip r:embed="rId7"/>
                <a:stretch>
                  <a:fillRect t="-14151" r="-2540" b="-358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65B22BD-ED46-C617-FB46-D0A2085F0701}"/>
              </a:ext>
            </a:extLst>
          </p:cNvPr>
          <p:cNvCxnSpPr>
            <a:cxnSpLocks/>
          </p:cNvCxnSpPr>
          <p:nvPr/>
        </p:nvCxnSpPr>
        <p:spPr>
          <a:xfrm>
            <a:off x="3868930" y="5942191"/>
            <a:ext cx="833700" cy="307466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94AC621-A36F-33C0-78BD-3745C43865A5}"/>
              </a:ext>
            </a:extLst>
          </p:cNvPr>
          <p:cNvCxnSpPr/>
          <p:nvPr/>
        </p:nvCxnSpPr>
        <p:spPr>
          <a:xfrm>
            <a:off x="5172965" y="6196840"/>
            <a:ext cx="478972" cy="283029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39E2E93-7B61-CC7C-7619-4F5121094671}"/>
              </a:ext>
            </a:extLst>
          </p:cNvPr>
          <p:cNvSpPr txBox="1"/>
          <p:nvPr/>
        </p:nvSpPr>
        <p:spPr>
          <a:xfrm>
            <a:off x="4054928" y="5491874"/>
            <a:ext cx="620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516D91B-DA64-1BBD-A8B5-FFABD9524C25}"/>
              </a:ext>
            </a:extLst>
          </p:cNvPr>
          <p:cNvSpPr txBox="1"/>
          <p:nvPr/>
        </p:nvSpPr>
        <p:spPr>
          <a:xfrm>
            <a:off x="5617028" y="6249657"/>
            <a:ext cx="478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3010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B1B73-378A-BF34-13E4-C2F7055EE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E8786F-3B40-E9AA-2348-F2E1EED4C57B}"/>
              </a:ext>
            </a:extLst>
          </p:cNvPr>
          <p:cNvSpPr txBox="1"/>
          <p:nvPr/>
        </p:nvSpPr>
        <p:spPr>
          <a:xfrm>
            <a:off x="1088572" y="519645"/>
            <a:ext cx="10091057" cy="175432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好きな教科のアンケートで、１番多かったのは算数で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人、２番目は国語で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人でした。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国語が好きと答えた人数は、全体の何倍ですか。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7837492E-558D-D26E-2BF6-E57162C97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37686"/>
              </p:ext>
            </p:extLst>
          </p:nvPr>
        </p:nvGraphicFramePr>
        <p:xfrm>
          <a:off x="1493593" y="2648348"/>
          <a:ext cx="3918858" cy="1754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429">
                  <a:extLst>
                    <a:ext uri="{9D8B030D-6E8A-4147-A177-3AD203B41FA5}">
                      <a16:colId xmlns:a16="http://schemas.microsoft.com/office/drawing/2014/main" val="1486911439"/>
                    </a:ext>
                  </a:extLst>
                </a:gridCol>
                <a:gridCol w="1959429">
                  <a:extLst>
                    <a:ext uri="{9D8B030D-6E8A-4147-A177-3AD203B41FA5}">
                      <a16:colId xmlns:a16="http://schemas.microsoft.com/office/drawing/2014/main" val="3877453138"/>
                    </a:ext>
                  </a:extLst>
                </a:gridCol>
              </a:tblGrid>
              <a:tr h="8771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国語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104794" marR="104794" marT="52397" marB="52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360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32</a:t>
                      </a:r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人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104794" marR="104794" marT="52397" marB="52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538350"/>
                  </a:ext>
                </a:extLst>
              </a:tr>
              <a:tr h="8771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全体</a:t>
                      </a:r>
                      <a:endParaRPr kumimoji="1" lang="ja-JP" altLang="en-US" sz="3200" dirty="0"/>
                    </a:p>
                  </a:txBody>
                  <a:tcPr marL="104794" marR="104794" marT="52397" marB="52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128</a:t>
                      </a:r>
                      <a:r>
                        <a:rPr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人</a:t>
                      </a:r>
                      <a:endParaRPr kumimoji="1" lang="ja-JP" altLang="en-US" sz="2400" dirty="0"/>
                    </a:p>
                  </a:txBody>
                  <a:tcPr marL="104794" marR="104794" marT="52397" marB="52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1093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D041600-6DED-14C2-5AD1-0D9273DF524B}"/>
                  </a:ext>
                </a:extLst>
              </p:cNvPr>
              <p:cNvSpPr txBox="1"/>
              <p:nvPr/>
            </p:nvSpPr>
            <p:spPr>
              <a:xfrm>
                <a:off x="2491888" y="4777051"/>
                <a:ext cx="1612027" cy="1171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３２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１２８</m:t>
                          </m:r>
                        </m:den>
                      </m:f>
                    </m:oMath>
                  </m:oMathPara>
                </a14:m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D041600-6DED-14C2-5AD1-0D9273DF5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888" y="4777051"/>
                <a:ext cx="1612027" cy="11714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1D1F1CB-1B6F-E838-6B3E-D2D44996AF7D}"/>
                  </a:ext>
                </a:extLst>
              </p:cNvPr>
              <p:cNvSpPr txBox="1"/>
              <p:nvPr/>
            </p:nvSpPr>
            <p:spPr>
              <a:xfrm>
                <a:off x="4103912" y="4970816"/>
                <a:ext cx="2950031" cy="1048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　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1D1F1CB-1B6F-E838-6B3E-D2D44996A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12" y="4970816"/>
                <a:ext cx="2950031" cy="1048749"/>
              </a:xfrm>
              <a:prstGeom prst="rect">
                <a:avLst/>
              </a:prstGeom>
              <a:blipFill>
                <a:blip r:embed="rId3"/>
                <a:stretch>
                  <a:fillRect r="-2066" b="-87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58E0E60-8EC9-70A8-E213-C9E439381521}"/>
              </a:ext>
            </a:extLst>
          </p:cNvPr>
          <p:cNvCxnSpPr>
            <a:cxnSpLocks/>
          </p:cNvCxnSpPr>
          <p:nvPr/>
        </p:nvCxnSpPr>
        <p:spPr>
          <a:xfrm>
            <a:off x="2709600" y="4847666"/>
            <a:ext cx="1176600" cy="51509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1F6A62F-4F5D-84E3-CF92-B27A928AD10F}"/>
              </a:ext>
            </a:extLst>
          </p:cNvPr>
          <p:cNvCxnSpPr>
            <a:cxnSpLocks/>
          </p:cNvCxnSpPr>
          <p:nvPr/>
        </p:nvCxnSpPr>
        <p:spPr>
          <a:xfrm>
            <a:off x="2709600" y="5495191"/>
            <a:ext cx="1176600" cy="453271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9E4EA07-2936-10D5-67C0-DE55317B6AF1}"/>
              </a:ext>
            </a:extLst>
          </p:cNvPr>
          <p:cNvSpPr txBox="1"/>
          <p:nvPr/>
        </p:nvSpPr>
        <p:spPr>
          <a:xfrm>
            <a:off x="3624940" y="4607259"/>
            <a:ext cx="47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0FDF438-3574-11DF-3E9C-B17D16967BF6}"/>
              </a:ext>
            </a:extLst>
          </p:cNvPr>
          <p:cNvSpPr txBox="1"/>
          <p:nvPr/>
        </p:nvSpPr>
        <p:spPr>
          <a:xfrm>
            <a:off x="3453022" y="5966806"/>
            <a:ext cx="47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kumimoji="1" lang="en-US" altLang="ja-JP" sz="24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8452CF9-0B8D-AC63-AADE-9F747DE9672F}"/>
                  </a:ext>
                </a:extLst>
              </p:cNvPr>
              <p:cNvSpPr txBox="1"/>
              <p:nvPr/>
            </p:nvSpPr>
            <p:spPr>
              <a:xfrm>
                <a:off x="5673709" y="2643627"/>
                <a:ext cx="5747657" cy="1756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国語が</m:t>
                      </m:r>
                      <m:r>
                        <a:rPr lang="ja-JP" altLang="en-US" sz="3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好きな人は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accent6"/>
                  </a:solidFill>
                  <a:latin typeface="Cambria Math" panose="02040503050406030204" pitchFamily="18" charset="0"/>
                  <a:ea typeface="UD デジタル 教科書体 NP-B" panose="02020700000000000000" pitchFamily="18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全体の</m:t>
                      </m:r>
                      <m:r>
                        <a:rPr lang="ja-JP" altLang="en-US" sz="36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人数より</m:t>
                      </m:r>
                      <m:r>
                        <a:rPr lang="ja-JP" altLang="en-US" sz="3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少ないから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accent6"/>
                  </a:solidFill>
                  <a:latin typeface="Cambria Math" panose="02040503050406030204" pitchFamily="18" charset="0"/>
                  <a:ea typeface="UD デジタル 教科書体 NP-B" panose="02020700000000000000" pitchFamily="18" charset="-128"/>
                </a:endParaRPr>
              </a:p>
              <a:p>
                <a:r>
                  <a:rPr lang="en-US" altLang="ja-JP" sz="36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</a:t>
                </a:r>
                <a:r>
                  <a:rPr lang="ja-JP" altLang="en-US" sz="36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倍より小さいね</a:t>
                </a:r>
                <a:endParaRPr lang="en-US" altLang="ja-JP" sz="3600" dirty="0">
                  <a:solidFill>
                    <a:schemeClr val="accent6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8452CF9-0B8D-AC63-AADE-9F747DE96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709" y="2643627"/>
                <a:ext cx="5747657" cy="1756699"/>
              </a:xfrm>
              <a:prstGeom prst="rect">
                <a:avLst/>
              </a:prstGeom>
              <a:blipFill>
                <a:blip r:embed="rId4"/>
                <a:stretch>
                  <a:fillRect l="-3287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864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A04A46-E5F7-4A81-8F19-8196E0012171}"/>
              </a:ext>
            </a:extLst>
          </p:cNvPr>
          <p:cNvSpPr txBox="1"/>
          <p:nvPr/>
        </p:nvSpPr>
        <p:spPr>
          <a:xfrm>
            <a:off x="874985" y="564471"/>
            <a:ext cx="5732644" cy="707886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3m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リボンがあります</a:t>
            </a:r>
            <a:endParaRPr kumimoji="1" lang="ja-JP" altLang="en-US" sz="4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DBC4EA6-4A11-4264-8FD6-88DB351607BA}"/>
                  </a:ext>
                </a:extLst>
              </p:cNvPr>
              <p:cNvSpPr txBox="1"/>
              <p:nvPr/>
            </p:nvSpPr>
            <p:spPr>
              <a:xfrm>
                <a:off x="874984" y="1746172"/>
                <a:ext cx="11192488" cy="11563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のリボンは、この</a:t>
                </a:r>
                <a:r>
                  <a:rPr kumimoji="1"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3m</a:t>
                </a:r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のリボンの何倍ですか</a:t>
                </a: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DBC4EA6-4A11-4264-8FD6-88DB35160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84" y="1746172"/>
                <a:ext cx="11192488" cy="1156342"/>
              </a:xfrm>
              <a:prstGeom prst="rect">
                <a:avLst/>
              </a:prstGeom>
              <a:blipFill>
                <a:blip r:embed="rId3"/>
                <a:stretch>
                  <a:fillRect r="-654"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31985C8-80A5-4F71-A3C0-ECD73D9B73A9}"/>
                  </a:ext>
                </a:extLst>
              </p:cNvPr>
              <p:cNvSpPr txBox="1"/>
              <p:nvPr/>
            </p:nvSpPr>
            <p:spPr>
              <a:xfrm>
                <a:off x="2126395" y="3067772"/>
                <a:ext cx="8962465" cy="1049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ｍの中に３ｍがいくつあるかを考えます</a:t>
                </a: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31985C8-80A5-4F71-A3C0-ECD73D9B7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395" y="3067772"/>
                <a:ext cx="8962465" cy="1049903"/>
              </a:xfrm>
              <a:prstGeom prst="rect">
                <a:avLst/>
              </a:prstGeom>
              <a:blipFill>
                <a:blip r:embed="rId4"/>
                <a:stretch>
                  <a:fillRect r="-1020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F5797E5-E20A-4D14-B311-17B7A54A3F65}"/>
                  </a:ext>
                </a:extLst>
              </p:cNvPr>
              <p:cNvSpPr txBox="1"/>
              <p:nvPr/>
            </p:nvSpPr>
            <p:spPr>
              <a:xfrm>
                <a:off x="3184736" y="4533634"/>
                <a:ext cx="3814778" cy="1049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３＝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F5797E5-E20A-4D14-B311-17B7A54A3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736" y="4533634"/>
                <a:ext cx="3814778" cy="1049903"/>
              </a:xfrm>
              <a:prstGeom prst="rect">
                <a:avLst/>
              </a:prstGeom>
              <a:blipFill>
                <a:blip r:embed="rId5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307F5795-D22A-01BF-8FC8-85257219EBFD}"/>
                  </a:ext>
                </a:extLst>
              </p:cNvPr>
              <p:cNvSpPr txBox="1"/>
              <p:nvPr/>
            </p:nvSpPr>
            <p:spPr>
              <a:xfrm>
                <a:off x="6814456" y="4533633"/>
                <a:ext cx="3265715" cy="1049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</a:t>
                </a:r>
                <a:r>
                  <a:rPr lang="en-US" altLang="ja-JP" sz="36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307F5795-D22A-01BF-8FC8-85257219E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456" y="4533633"/>
                <a:ext cx="3265715" cy="1049903"/>
              </a:xfrm>
              <a:prstGeom prst="rect">
                <a:avLst/>
              </a:prstGeom>
              <a:blipFill>
                <a:blip r:embed="rId6"/>
                <a:stretch>
                  <a:fillRect r="-1493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BBBA19C-AD1C-3A35-3FDF-65A98AFAFAEA}"/>
              </a:ext>
            </a:extLst>
          </p:cNvPr>
          <p:cNvCxnSpPr>
            <a:cxnSpLocks/>
          </p:cNvCxnSpPr>
          <p:nvPr/>
        </p:nvCxnSpPr>
        <p:spPr>
          <a:xfrm>
            <a:off x="5219206" y="4566945"/>
            <a:ext cx="478971" cy="4784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90A5E89-D263-2AA2-9AC7-33A369203116}"/>
              </a:ext>
            </a:extLst>
          </p:cNvPr>
          <p:cNvCxnSpPr>
            <a:cxnSpLocks/>
          </p:cNvCxnSpPr>
          <p:nvPr/>
        </p:nvCxnSpPr>
        <p:spPr>
          <a:xfrm>
            <a:off x="6335485" y="5136942"/>
            <a:ext cx="478971" cy="4784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4406FAD-3FC0-A9AF-189B-5099FC3ADE62}"/>
              </a:ext>
            </a:extLst>
          </p:cNvPr>
          <p:cNvSpPr/>
          <p:nvPr/>
        </p:nvSpPr>
        <p:spPr>
          <a:xfrm>
            <a:off x="5503116" y="428293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76C749B-1E2D-3DE7-82C3-1D6252637F69}"/>
              </a:ext>
            </a:extLst>
          </p:cNvPr>
          <p:cNvSpPr/>
          <p:nvPr/>
        </p:nvSpPr>
        <p:spPr>
          <a:xfrm>
            <a:off x="6725606" y="540577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9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9300F-12CC-EDDB-3C35-2BC4D35CE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1C8F578-907E-2264-2C03-0ABA68116E9D}"/>
                  </a:ext>
                </a:extLst>
              </p:cNvPr>
              <p:cNvSpPr txBox="1"/>
              <p:nvPr/>
            </p:nvSpPr>
            <p:spPr>
              <a:xfrm>
                <a:off x="1088572" y="5014917"/>
                <a:ext cx="8022771" cy="1054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70</a:t>
                </a:r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分が</a:t>
                </a:r>
                <a:r>
                  <a:rPr kumimoji="1"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</a:t>
                </a:r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分に減ったから </a:t>
                </a:r>
                <a:r>
                  <a:rPr kumimoji="1"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35×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６０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７０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kumimoji="1" lang="en-US" altLang="ja-JP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1C8F578-907E-2264-2C03-0ABA68116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2" y="5014917"/>
                <a:ext cx="8022771" cy="1054841"/>
              </a:xfrm>
              <a:prstGeom prst="rect">
                <a:avLst/>
              </a:prstGeom>
              <a:blipFill>
                <a:blip r:embed="rId3"/>
                <a:stretch>
                  <a:fillRect l="-2356" b="-86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891D83A-F28B-294B-8404-978E19B12A2F}"/>
              </a:ext>
            </a:extLst>
          </p:cNvPr>
          <p:cNvSpPr txBox="1"/>
          <p:nvPr/>
        </p:nvSpPr>
        <p:spPr>
          <a:xfrm>
            <a:off x="957944" y="2141569"/>
            <a:ext cx="8011886" cy="107721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分で</a:t>
            </a:r>
            <a:r>
              <a:rPr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35a</a:t>
            </a:r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の芝を刈っているので</a:t>
            </a:r>
            <a:endParaRPr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分で</a:t>
            </a:r>
            <a:r>
              <a:rPr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ａの芝を刈っていることが分かる</a:t>
            </a:r>
            <a:endParaRPr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6DDD9C5-EFFA-2701-BFE9-72200940BC3B}"/>
              </a:ext>
            </a:extLst>
          </p:cNvPr>
          <p:cNvSpPr txBox="1"/>
          <p:nvPr/>
        </p:nvSpPr>
        <p:spPr>
          <a:xfrm>
            <a:off x="1088572" y="3640383"/>
            <a:ext cx="8392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分なら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30a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の芝を刈ることができる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6355D64-FA52-69A8-35EC-C6D90DB39FF8}"/>
              </a:ext>
            </a:extLst>
          </p:cNvPr>
          <p:cNvSpPr txBox="1"/>
          <p:nvPr/>
        </p:nvSpPr>
        <p:spPr>
          <a:xfrm>
            <a:off x="914400" y="519645"/>
            <a:ext cx="10091057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35a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の芝を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で刈りました　　　　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時間あたり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の芝を刈ったことになりますか</a:t>
            </a:r>
            <a:endParaRPr kumimoji="1" lang="ja-JP" altLang="en-US" sz="36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27C0CD-75E9-B426-08E5-91A284F1A2EF}"/>
              </a:ext>
            </a:extLst>
          </p:cNvPr>
          <p:cNvSpPr txBox="1"/>
          <p:nvPr/>
        </p:nvSpPr>
        <p:spPr>
          <a:xfrm>
            <a:off x="914401" y="4492866"/>
            <a:ext cx="5181600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分数を使ってかけ算すると</a:t>
            </a:r>
            <a:endParaRPr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3760453D-EDBC-BF0B-5597-6D588617FCF4}"/>
              </a:ext>
            </a:extLst>
          </p:cNvPr>
          <p:cNvCxnSpPr>
            <a:cxnSpLocks/>
          </p:cNvCxnSpPr>
          <p:nvPr/>
        </p:nvCxnSpPr>
        <p:spPr>
          <a:xfrm>
            <a:off x="6842491" y="5278988"/>
            <a:ext cx="609874" cy="60987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E1398A29-850A-EE1C-FFE6-41C616270719}"/>
              </a:ext>
            </a:extLst>
          </p:cNvPr>
          <p:cNvCxnSpPr>
            <a:cxnSpLocks/>
          </p:cNvCxnSpPr>
          <p:nvPr/>
        </p:nvCxnSpPr>
        <p:spPr>
          <a:xfrm>
            <a:off x="7889968" y="5520003"/>
            <a:ext cx="783772" cy="54975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D3B9E72-FAD5-94D1-7658-3B735C4A5A5A}"/>
              </a:ext>
            </a:extLst>
          </p:cNvPr>
          <p:cNvSpPr/>
          <p:nvPr/>
        </p:nvSpPr>
        <p:spPr>
          <a:xfrm>
            <a:off x="8076933" y="588886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7384AD3-F4E0-81E1-4C59-E044910266CC}"/>
              </a:ext>
            </a:extLst>
          </p:cNvPr>
          <p:cNvSpPr/>
          <p:nvPr/>
        </p:nvSpPr>
        <p:spPr>
          <a:xfrm>
            <a:off x="6908626" y="486118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1C686EA-612C-2DBC-1B36-80E9D25DBA59}"/>
              </a:ext>
            </a:extLst>
          </p:cNvPr>
          <p:cNvSpPr txBox="1"/>
          <p:nvPr/>
        </p:nvSpPr>
        <p:spPr>
          <a:xfrm>
            <a:off x="8969830" y="5286168"/>
            <a:ext cx="1532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11554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7" grpId="0"/>
      <p:bldP spid="2" grpId="0" animBg="1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637208"/>
            <a:ext cx="9144000" cy="2387600"/>
          </a:xfrm>
        </p:spPr>
        <p:txBody>
          <a:bodyPr>
            <a:normAutofit/>
          </a:bodyPr>
          <a:lstStyle/>
          <a:p>
            <a:r>
              <a:rPr kumimoji="1" lang="en-US" altLang="ja-JP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年生分数２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945F7D-68F7-453E-9070-F2F13D975513}"/>
              </a:ext>
            </a:extLst>
          </p:cNvPr>
          <p:cNvSpPr txBox="1"/>
          <p:nvPr/>
        </p:nvSpPr>
        <p:spPr>
          <a:xfrm>
            <a:off x="3440398" y="3238824"/>
            <a:ext cx="80887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わり算は逆数を使って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かけ算に直せば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小数は分数に直して計算しよう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A3FE2A4-77BB-F80A-BACA-B8513886D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8" t="12660" r="12980" b="6187"/>
          <a:stretch/>
        </p:blipFill>
        <p:spPr>
          <a:xfrm>
            <a:off x="979715" y="3238824"/>
            <a:ext cx="2373085" cy="229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1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ECE26AD-3F78-4003-8D43-970C4751E1A6}"/>
              </a:ext>
            </a:extLst>
          </p:cNvPr>
          <p:cNvSpPr txBox="1"/>
          <p:nvPr/>
        </p:nvSpPr>
        <p:spPr>
          <a:xfrm>
            <a:off x="2292027" y="408301"/>
            <a:ext cx="802889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時間と分の関係を分数で考えよう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996782" y="5067721"/>
                <a:ext cx="33710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30</m:t>
                    </m:r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分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　 時間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782" y="5067721"/>
                <a:ext cx="3371026" cy="646331"/>
              </a:xfrm>
              <a:prstGeom prst="rect">
                <a:avLst/>
              </a:prstGeom>
              <a:blipFill>
                <a:blip r:embed="rId3"/>
                <a:stretch>
                  <a:fillRect t="-13208" r="-2351" b="-358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5" r="1710" b="23226"/>
          <a:stretch/>
        </p:blipFill>
        <p:spPr>
          <a:xfrm>
            <a:off x="1234210" y="1694638"/>
            <a:ext cx="2712586" cy="274742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5" r="1710" b="23226"/>
          <a:stretch/>
        </p:blipFill>
        <p:spPr>
          <a:xfrm>
            <a:off x="4739932" y="1694638"/>
            <a:ext cx="2712586" cy="274742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5" r="1710" b="23226"/>
          <a:stretch/>
        </p:blipFill>
        <p:spPr>
          <a:xfrm>
            <a:off x="8245654" y="1694638"/>
            <a:ext cx="2712586" cy="2747421"/>
          </a:xfrm>
          <a:prstGeom prst="rect">
            <a:avLst/>
          </a:prstGeom>
        </p:spPr>
      </p:pic>
      <p:cxnSp>
        <p:nvCxnSpPr>
          <p:cNvPr id="13" name="直線コネクタ 12"/>
          <p:cNvCxnSpPr/>
          <p:nvPr/>
        </p:nvCxnSpPr>
        <p:spPr>
          <a:xfrm>
            <a:off x="2617798" y="1466535"/>
            <a:ext cx="0" cy="311459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2634039" y="4670162"/>
                <a:ext cx="625471" cy="1167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39" y="4670162"/>
                <a:ext cx="625471" cy="11671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4680742" y="5067721"/>
                <a:ext cx="32514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20</m:t>
                    </m:r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分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    時間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742" y="5067721"/>
                <a:ext cx="3251462" cy="646331"/>
              </a:xfrm>
              <a:prstGeom prst="rect">
                <a:avLst/>
              </a:prstGeom>
              <a:blipFill>
                <a:blip r:embed="rId6"/>
                <a:stretch>
                  <a:fillRect t="-13208" r="-5441" b="-358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6317999" y="4677196"/>
                <a:ext cx="678101" cy="1168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999" y="4677196"/>
                <a:ext cx="678101" cy="11680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0EF2460-225A-40B7-58BC-2D7EED077140}"/>
              </a:ext>
            </a:extLst>
          </p:cNvPr>
          <p:cNvGrpSpPr/>
          <p:nvPr/>
        </p:nvGrpSpPr>
        <p:grpSpPr>
          <a:xfrm>
            <a:off x="4835860" y="1624084"/>
            <a:ext cx="2616658" cy="2236964"/>
            <a:chOff x="4835860" y="1624084"/>
            <a:chExt cx="2616658" cy="2236964"/>
          </a:xfrm>
        </p:grpSpPr>
        <p:cxnSp>
          <p:nvCxnSpPr>
            <p:cNvPr id="17" name="直線コネクタ 16"/>
            <p:cNvCxnSpPr/>
            <p:nvPr/>
          </p:nvCxnSpPr>
          <p:spPr>
            <a:xfrm flipH="1">
              <a:off x="6117707" y="1624084"/>
              <a:ext cx="10138" cy="1417581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>
              <a:cxnSpLocks/>
            </p:cNvCxnSpPr>
            <p:nvPr/>
          </p:nvCxnSpPr>
          <p:spPr>
            <a:xfrm>
              <a:off x="6117707" y="3041665"/>
              <a:ext cx="1334811" cy="81938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>
              <a:cxnSpLocks/>
            </p:cNvCxnSpPr>
            <p:nvPr/>
          </p:nvCxnSpPr>
          <p:spPr>
            <a:xfrm flipH="1">
              <a:off x="4835860" y="3041665"/>
              <a:ext cx="1281847" cy="81938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8063094" y="5067721"/>
                <a:ext cx="33254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15</m:t>
                    </m:r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分</m:t>
                    </m:r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 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時間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094" y="5067721"/>
                <a:ext cx="3325494" cy="646331"/>
              </a:xfrm>
              <a:prstGeom prst="rect">
                <a:avLst/>
              </a:prstGeom>
              <a:blipFill>
                <a:blip r:embed="rId8"/>
                <a:stretch>
                  <a:fillRect t="-13208" r="-3853" b="-358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9700351" y="4678094"/>
                <a:ext cx="644121" cy="1167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0351" y="4678094"/>
                <a:ext cx="644121" cy="11671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E1EAA80-DF9A-B39E-9C67-A082C451BA74}"/>
              </a:ext>
            </a:extLst>
          </p:cNvPr>
          <p:cNvGrpSpPr/>
          <p:nvPr/>
        </p:nvGrpSpPr>
        <p:grpSpPr>
          <a:xfrm>
            <a:off x="8063095" y="1466535"/>
            <a:ext cx="3208081" cy="3114593"/>
            <a:chOff x="8063095" y="1466535"/>
            <a:chExt cx="3208081" cy="3114593"/>
          </a:xfrm>
        </p:grpSpPr>
        <p:cxnSp>
          <p:nvCxnSpPr>
            <p:cNvPr id="28" name="直線コネクタ 27"/>
            <p:cNvCxnSpPr/>
            <p:nvPr/>
          </p:nvCxnSpPr>
          <p:spPr>
            <a:xfrm>
              <a:off x="9629540" y="1466535"/>
              <a:ext cx="0" cy="311459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8063095" y="3068349"/>
              <a:ext cx="320808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151EBF5C-448F-F585-7D15-14E5DB08BE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" t="749" r="7519" b="1890"/>
          <a:stretch/>
        </p:blipFill>
        <p:spPr>
          <a:xfrm>
            <a:off x="623633" y="414456"/>
            <a:ext cx="1485029" cy="14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3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602008" y="5318108"/>
                <a:ext cx="16788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１分</m:t>
                    </m:r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08" y="5318108"/>
                <a:ext cx="1678837" cy="646331"/>
              </a:xfrm>
              <a:prstGeom prst="rect">
                <a:avLst/>
              </a:prstGeom>
              <a:blipFill>
                <a:blip r:embed="rId2"/>
                <a:stretch>
                  <a:fillRect t="-13208" r="-4364" b="-358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5" r="1710" b="23226"/>
          <a:stretch/>
        </p:blipFill>
        <p:spPr>
          <a:xfrm>
            <a:off x="1234210" y="1694638"/>
            <a:ext cx="2712586" cy="274742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5" r="1710" b="23226"/>
          <a:stretch/>
        </p:blipFill>
        <p:spPr>
          <a:xfrm>
            <a:off x="4739932" y="1694638"/>
            <a:ext cx="2712586" cy="274742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5" r="1710" b="23226"/>
          <a:stretch/>
        </p:blipFill>
        <p:spPr>
          <a:xfrm>
            <a:off x="8245654" y="1694638"/>
            <a:ext cx="2712586" cy="274742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F85B277-D18D-4D89-800C-01D651AB7016}"/>
              </a:ext>
            </a:extLst>
          </p:cNvPr>
          <p:cNvSpPr txBox="1"/>
          <p:nvPr/>
        </p:nvSpPr>
        <p:spPr>
          <a:xfrm>
            <a:off x="3123352" y="5317171"/>
            <a:ext cx="1176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7239872" y="5257148"/>
                <a:ext cx="5676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dirty="0" smtClean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分</m:t>
                      </m:r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872" y="5257148"/>
                <a:ext cx="567611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4611918" y="5009259"/>
                <a:ext cx="2060440" cy="104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時間＝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918" y="5009259"/>
                <a:ext cx="2060440" cy="1047851"/>
              </a:xfrm>
              <a:prstGeom prst="rect">
                <a:avLst/>
              </a:prstGeom>
              <a:blipFill>
                <a:blip r:embed="rId6"/>
                <a:stretch>
                  <a:fillRect r="-6509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FF9B3EB-432E-AB9C-4EB0-5DAB70DD268A}"/>
              </a:ext>
            </a:extLst>
          </p:cNvPr>
          <p:cNvGrpSpPr/>
          <p:nvPr/>
        </p:nvGrpSpPr>
        <p:grpSpPr>
          <a:xfrm>
            <a:off x="4835860" y="1624084"/>
            <a:ext cx="2616658" cy="2236964"/>
            <a:chOff x="4835860" y="1624084"/>
            <a:chExt cx="2616658" cy="2236964"/>
          </a:xfrm>
        </p:grpSpPr>
        <p:cxnSp>
          <p:nvCxnSpPr>
            <p:cNvPr id="17" name="直線コネクタ 16"/>
            <p:cNvCxnSpPr/>
            <p:nvPr/>
          </p:nvCxnSpPr>
          <p:spPr>
            <a:xfrm flipH="1">
              <a:off x="6117707" y="1624084"/>
              <a:ext cx="10138" cy="1417581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6117707" y="3041665"/>
              <a:ext cx="1334811" cy="81938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H="1">
              <a:off x="4835860" y="3041665"/>
              <a:ext cx="1281847" cy="81938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10766405" y="5257148"/>
                <a:ext cx="6295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dirty="0" smtClean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分</m:t>
                      </m:r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6405" y="5257148"/>
                <a:ext cx="62956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8175436" y="5009259"/>
                <a:ext cx="2012273" cy="1049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時間＝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436" y="5009259"/>
                <a:ext cx="2012273" cy="1049454"/>
              </a:xfrm>
              <a:prstGeom prst="rect">
                <a:avLst/>
              </a:prstGeom>
              <a:blipFill>
                <a:blip r:embed="rId8"/>
                <a:stretch>
                  <a:fillRect r="-9394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AE71516-694C-847C-ADA5-551A58501550}"/>
              </a:ext>
            </a:extLst>
          </p:cNvPr>
          <p:cNvGrpSpPr/>
          <p:nvPr/>
        </p:nvGrpSpPr>
        <p:grpSpPr>
          <a:xfrm>
            <a:off x="8063095" y="1466535"/>
            <a:ext cx="3208081" cy="3114593"/>
            <a:chOff x="8063095" y="1466535"/>
            <a:chExt cx="3208081" cy="3114593"/>
          </a:xfrm>
        </p:grpSpPr>
        <p:cxnSp>
          <p:nvCxnSpPr>
            <p:cNvPr id="28" name="直線コネクタ 27"/>
            <p:cNvCxnSpPr/>
            <p:nvPr/>
          </p:nvCxnSpPr>
          <p:spPr>
            <a:xfrm>
              <a:off x="9629540" y="1466535"/>
              <a:ext cx="0" cy="311459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8063095" y="3068349"/>
              <a:ext cx="320808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4ECB27C-5AC5-E874-25B6-6CBB14DA2086}"/>
                  </a:ext>
                </a:extLst>
              </p:cNvPr>
              <p:cNvSpPr txBox="1"/>
              <p:nvPr/>
            </p:nvSpPr>
            <p:spPr>
              <a:xfrm>
                <a:off x="2084045" y="5004771"/>
                <a:ext cx="1041388" cy="1052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６０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4ECB27C-5AC5-E874-25B6-6CBB14DA2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045" y="5004771"/>
                <a:ext cx="1041388" cy="10523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80E1083-BD67-9F60-96B1-53EDD67C4E24}"/>
                  </a:ext>
                </a:extLst>
              </p:cNvPr>
              <p:cNvSpPr txBox="1"/>
              <p:nvPr/>
            </p:nvSpPr>
            <p:spPr>
              <a:xfrm>
                <a:off x="6531204" y="5257147"/>
                <a:ext cx="8322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40</m:t>
                      </m:r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80E1083-BD67-9F60-96B1-53EDD67C4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204" y="5257147"/>
                <a:ext cx="832273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47EA451-2BBE-2485-1788-9D130E4A1FAA}"/>
                  </a:ext>
                </a:extLst>
              </p:cNvPr>
              <p:cNvSpPr txBox="1"/>
              <p:nvPr/>
            </p:nvSpPr>
            <p:spPr>
              <a:xfrm>
                <a:off x="10040006" y="5257147"/>
                <a:ext cx="8848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45</m:t>
                      </m:r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47EA451-2BBE-2485-1788-9D130E4A1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006" y="5257147"/>
                <a:ext cx="884861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80E1083-BD67-9F60-96B1-53EDD67C4E24}"/>
                  </a:ext>
                </a:extLst>
              </p:cNvPr>
              <p:cNvSpPr txBox="1"/>
              <p:nvPr/>
            </p:nvSpPr>
            <p:spPr>
              <a:xfrm>
                <a:off x="7385414" y="3736812"/>
                <a:ext cx="6776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 dirty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𝟐𝟎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FF00FF"/>
                  </a:solidFill>
                  <a:latin typeface="Bodoni MT Black" panose="02070A03080606020203" pitchFamily="18" charset="0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80E1083-BD67-9F60-96B1-53EDD67C4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414" y="3736812"/>
                <a:ext cx="67768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80E1083-BD67-9F60-96B1-53EDD67C4E24}"/>
                  </a:ext>
                </a:extLst>
              </p:cNvPr>
              <p:cNvSpPr txBox="1"/>
              <p:nvPr/>
            </p:nvSpPr>
            <p:spPr>
              <a:xfrm>
                <a:off x="4366820" y="3763852"/>
                <a:ext cx="6776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𝟒</m:t>
                      </m:r>
                      <m:r>
                        <a:rPr lang="en-US" altLang="ja-JP" sz="2800" b="1" i="1" dirty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𝟎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FF00FF"/>
                  </a:solidFill>
                  <a:latin typeface="Bodoni MT Black" panose="02070A03080606020203" pitchFamily="18" charset="0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80E1083-BD67-9F60-96B1-53EDD67C4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820" y="3763852"/>
                <a:ext cx="67768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480E1083-BD67-9F60-96B1-53EDD67C4E24}"/>
                  </a:ext>
                </a:extLst>
              </p:cNvPr>
              <p:cNvSpPr txBox="1"/>
              <p:nvPr/>
            </p:nvSpPr>
            <p:spPr>
              <a:xfrm>
                <a:off x="11271176" y="2806738"/>
                <a:ext cx="6776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𝟏𝟓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chemeClr val="accent2"/>
                  </a:solidFill>
                  <a:latin typeface="Bodoni MT Black" panose="02070A03080606020203" pitchFamily="18" charset="0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480E1083-BD67-9F60-96B1-53EDD67C4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1176" y="2806738"/>
                <a:ext cx="67768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480E1083-BD67-9F60-96B1-53EDD67C4E24}"/>
                  </a:ext>
                </a:extLst>
              </p:cNvPr>
              <p:cNvSpPr txBox="1"/>
              <p:nvPr/>
            </p:nvSpPr>
            <p:spPr>
              <a:xfrm>
                <a:off x="9310561" y="4547621"/>
                <a:ext cx="6776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𝟑𝟎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chemeClr val="accent2"/>
                  </a:solidFill>
                  <a:latin typeface="Bodoni MT Black" panose="02070A03080606020203" pitchFamily="18" charset="0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480E1083-BD67-9F60-96B1-53EDD67C4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561" y="4547621"/>
                <a:ext cx="67768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480E1083-BD67-9F60-96B1-53EDD67C4E24}"/>
                  </a:ext>
                </a:extLst>
              </p:cNvPr>
              <p:cNvSpPr txBox="1"/>
              <p:nvPr/>
            </p:nvSpPr>
            <p:spPr>
              <a:xfrm>
                <a:off x="7524508" y="2806738"/>
                <a:ext cx="6776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𝟒𝟓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chemeClr val="accent2"/>
                  </a:solidFill>
                  <a:latin typeface="Bodoni MT Black" panose="02070A03080606020203" pitchFamily="18" charset="0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480E1083-BD67-9F60-96B1-53EDD67C4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508" y="2806738"/>
                <a:ext cx="677681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A17104-794A-5C15-95B3-3653352AA1B1}"/>
              </a:ext>
            </a:extLst>
          </p:cNvPr>
          <p:cNvSpPr txBox="1"/>
          <p:nvPr/>
        </p:nvSpPr>
        <p:spPr>
          <a:xfrm>
            <a:off x="2292027" y="408301"/>
            <a:ext cx="802889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時間と分の関係を分数で考えよう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9B445EC-26D7-F0D8-C835-74ADE4FD791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8" t="15604" r="18678" b="12032"/>
          <a:stretch/>
        </p:blipFill>
        <p:spPr>
          <a:xfrm>
            <a:off x="696814" y="374811"/>
            <a:ext cx="1329465" cy="131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8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6" grpId="0"/>
      <p:bldP spid="27" grpId="0"/>
      <p:bldP spid="29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72EC38-817C-43C6-8B95-915B36C86BE5}"/>
              </a:ext>
            </a:extLst>
          </p:cNvPr>
          <p:cNvSpPr txBox="1"/>
          <p:nvPr/>
        </p:nvSpPr>
        <p:spPr>
          <a:xfrm>
            <a:off x="1014216" y="2459829"/>
            <a:ext cx="10261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分は</a:t>
            </a:r>
            <a:r>
              <a:rPr kumimoji="1"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倍すると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分なので 　  時間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672EC38-817C-43C6-8B95-915B36C86BE5}"/>
              </a:ext>
            </a:extLst>
          </p:cNvPr>
          <p:cNvSpPr txBox="1"/>
          <p:nvPr/>
        </p:nvSpPr>
        <p:spPr>
          <a:xfrm>
            <a:off x="1014216" y="3721539"/>
            <a:ext cx="10482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分は</a:t>
            </a:r>
            <a:r>
              <a:rPr kumimoji="1"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倍すると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分なので　　時間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9367961" y="2195397"/>
                <a:ext cx="864096" cy="1288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６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961" y="2195397"/>
                <a:ext cx="864096" cy="1288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9367961" y="3541458"/>
                <a:ext cx="864096" cy="1288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961" y="3541458"/>
                <a:ext cx="864096" cy="1288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672EC38-817C-43C6-8B95-915B36C86BE5}"/>
              </a:ext>
            </a:extLst>
          </p:cNvPr>
          <p:cNvSpPr txBox="1"/>
          <p:nvPr/>
        </p:nvSpPr>
        <p:spPr>
          <a:xfrm>
            <a:off x="1014216" y="5119353"/>
            <a:ext cx="104663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③５分は</a:t>
            </a:r>
            <a:r>
              <a:rPr kumimoji="1"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倍すると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分なので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 時間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9015953" y="4884655"/>
                <a:ext cx="1149816" cy="1288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１２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953" y="4884655"/>
                <a:ext cx="1149816" cy="1288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www.photolibrary.jp/mhd6/img166/450-20100807103004488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80" y="584150"/>
            <a:ext cx="1799140" cy="179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3498869" y="2690382"/>
                <a:ext cx="8640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６</m:t>
                      </m:r>
                    </m:oMath>
                  </m:oMathPara>
                </a14:m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869" y="2690382"/>
                <a:ext cx="864096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3498869" y="3940175"/>
                <a:ext cx="8640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５</m:t>
                      </m:r>
                    </m:oMath>
                  </m:oMathPara>
                </a14:m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869" y="3940175"/>
                <a:ext cx="864096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3024618" y="5357647"/>
                <a:ext cx="8640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１２</m:t>
                      </m:r>
                    </m:oMath>
                  </m:oMathPara>
                </a14:m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618" y="5357647"/>
                <a:ext cx="864096" cy="707886"/>
              </a:xfrm>
              <a:prstGeom prst="rect">
                <a:avLst/>
              </a:prstGeom>
              <a:blipFill>
                <a:blip r:embed="rId8"/>
                <a:stretch>
                  <a:fillRect r="-14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ABCA08-C2E1-CA02-7E14-24DE84922147}"/>
              </a:ext>
            </a:extLst>
          </p:cNvPr>
          <p:cNvSpPr txBox="1"/>
          <p:nvPr/>
        </p:nvSpPr>
        <p:spPr>
          <a:xfrm>
            <a:off x="2879856" y="1104593"/>
            <a:ext cx="802889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時間と分の関係を分数で考えよう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765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453BB2-F73C-B444-F138-9E92C88B7AE2}"/>
              </a:ext>
            </a:extLst>
          </p:cNvPr>
          <p:cNvSpPr txBox="1"/>
          <p:nvPr/>
        </p:nvSpPr>
        <p:spPr>
          <a:xfrm>
            <a:off x="2292027" y="408301"/>
            <a:ext cx="8865830" cy="70788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時速と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道のり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の関係を分数で考えよう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9AA539F-F7C4-02C5-AAC7-F8E0DD977BAE}"/>
              </a:ext>
            </a:extLst>
          </p:cNvPr>
          <p:cNvSpPr txBox="1"/>
          <p:nvPr/>
        </p:nvSpPr>
        <p:spPr>
          <a:xfrm>
            <a:off x="2292026" y="1669243"/>
            <a:ext cx="8963801" cy="84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時速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12km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分進むと</a:t>
            </a:r>
            <a:r>
              <a:rPr kumimoji="1" lang="ja-JP" altLang="en-US" sz="3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ja-JP" altLang="en-US" sz="3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3CAEA39-9B4A-5408-A612-82CAAE35FCEC}"/>
              </a:ext>
            </a:extLst>
          </p:cNvPr>
          <p:cNvGrpSpPr/>
          <p:nvPr/>
        </p:nvGrpSpPr>
        <p:grpSpPr>
          <a:xfrm>
            <a:off x="875503" y="1669243"/>
            <a:ext cx="1160125" cy="1214495"/>
            <a:chOff x="875503" y="1669243"/>
            <a:chExt cx="1160125" cy="1214495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34E0B0E0-307B-3E52-E452-21F6500DF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25" r="1710" b="23226"/>
            <a:stretch/>
          </p:blipFill>
          <p:spPr>
            <a:xfrm>
              <a:off x="875503" y="1708715"/>
              <a:ext cx="1160125" cy="1175023"/>
            </a:xfrm>
            <a:prstGeom prst="rect">
              <a:avLst/>
            </a:prstGeom>
          </p:spPr>
        </p:pic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BE42D622-D9F7-DB07-7855-A0F739EBC202}"/>
                </a:ext>
              </a:extLst>
            </p:cNvPr>
            <p:cNvGrpSpPr/>
            <p:nvPr/>
          </p:nvGrpSpPr>
          <p:grpSpPr>
            <a:xfrm>
              <a:off x="896016" y="1669243"/>
              <a:ext cx="1119098" cy="956710"/>
              <a:chOff x="4835860" y="1624084"/>
              <a:chExt cx="2616658" cy="2236964"/>
            </a:xfrm>
          </p:grpSpPr>
          <p:cxnSp>
            <p:nvCxnSpPr>
              <p:cNvPr id="6" name="直線コネクタ 5">
                <a:extLst>
                  <a:ext uri="{FF2B5EF4-FFF2-40B4-BE49-F238E27FC236}">
                    <a16:creationId xmlns:a16="http://schemas.microsoft.com/office/drawing/2014/main" id="{DFB59075-F5EA-AA7F-6345-CEC2025CCA80}"/>
                  </a:ext>
                </a:extLst>
              </p:cNvPr>
              <p:cNvCxnSpPr/>
              <p:nvPr/>
            </p:nvCxnSpPr>
            <p:spPr>
              <a:xfrm flipH="1">
                <a:off x="6117707" y="1624084"/>
                <a:ext cx="10138" cy="1417581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コネクタ 6">
                <a:extLst>
                  <a:ext uri="{FF2B5EF4-FFF2-40B4-BE49-F238E27FC236}">
                    <a16:creationId xmlns:a16="http://schemas.microsoft.com/office/drawing/2014/main" id="{378403F5-D5CE-135A-E1E0-4D83C77F88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7707" y="3041665"/>
                <a:ext cx="1334811" cy="819383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コネクタ 7">
                <a:extLst>
                  <a:ext uri="{FF2B5EF4-FFF2-40B4-BE49-F238E27FC236}">
                    <a16:creationId xmlns:a16="http://schemas.microsoft.com/office/drawing/2014/main" id="{047C5147-769A-B0DB-6DDF-BD7811BAAF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35860" y="3041665"/>
                <a:ext cx="1281847" cy="819383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94240B41-9637-12F6-16FD-15D2729D33A7}"/>
              </a:ext>
            </a:extLst>
          </p:cNvPr>
          <p:cNvGrpSpPr/>
          <p:nvPr/>
        </p:nvGrpSpPr>
        <p:grpSpPr>
          <a:xfrm>
            <a:off x="722773" y="3568116"/>
            <a:ext cx="1465584" cy="1422875"/>
            <a:chOff x="8063095" y="1466535"/>
            <a:chExt cx="3208081" cy="3114593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B9B7349B-35BC-FB19-FBBB-07723D61AB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25" r="1710" b="23226"/>
            <a:stretch/>
          </p:blipFill>
          <p:spPr>
            <a:xfrm>
              <a:off x="8245654" y="1694638"/>
              <a:ext cx="2712586" cy="2747421"/>
            </a:xfrm>
            <a:prstGeom prst="rect">
              <a:avLst/>
            </a:prstGeom>
          </p:spPr>
        </p:pic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4D2F9158-DAA7-EABF-3027-41F6B60CAD56}"/>
                </a:ext>
              </a:extLst>
            </p:cNvPr>
            <p:cNvCxnSpPr>
              <a:cxnSpLocks/>
            </p:cNvCxnSpPr>
            <p:nvPr/>
          </p:nvCxnSpPr>
          <p:spPr>
            <a:xfrm>
              <a:off x="9629540" y="1466535"/>
              <a:ext cx="0" cy="311459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7A728DE8-7F12-BED2-309F-23B39D8964FC}"/>
                </a:ext>
              </a:extLst>
            </p:cNvPr>
            <p:cNvCxnSpPr>
              <a:cxnSpLocks/>
            </p:cNvCxnSpPr>
            <p:nvPr/>
          </p:nvCxnSpPr>
          <p:spPr>
            <a:xfrm>
              <a:off x="8063095" y="3068349"/>
              <a:ext cx="320808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E7DA495-D3FF-9179-A67B-F427A441C7AE}"/>
              </a:ext>
            </a:extLst>
          </p:cNvPr>
          <p:cNvSpPr txBox="1"/>
          <p:nvPr/>
        </p:nvSpPr>
        <p:spPr>
          <a:xfrm>
            <a:off x="2292026" y="3855464"/>
            <a:ext cx="8963801" cy="84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時速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20km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分進むと</a:t>
            </a:r>
            <a:r>
              <a:rPr kumimoji="1" lang="ja-JP" altLang="en-US" sz="3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ja-JP" altLang="en-US" sz="3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6ACA035-4EC0-4D80-727E-2644188F8505}"/>
                  </a:ext>
                </a:extLst>
              </p:cNvPr>
              <p:cNvSpPr txBox="1"/>
              <p:nvPr/>
            </p:nvSpPr>
            <p:spPr>
              <a:xfrm>
                <a:off x="2811809" y="2663993"/>
                <a:ext cx="7551392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 smtClean="0">
                        <a:solidFill>
                          <a:srgbClr val="0000FF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12</m:t>
                    </m:r>
                  </m:oMath>
                </a14:m>
                <a:r>
                  <a:rPr kumimoji="1"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３＝４ あるいは </a:t>
                </a:r>
                <a:r>
                  <a:rPr kumimoji="1"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12×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でも</a:t>
                </a:r>
                <a:endParaRPr kumimoji="1" lang="ja-JP" altLang="en-US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6ACA035-4EC0-4D80-727E-2644188F8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809" y="2663993"/>
                <a:ext cx="7551392" cy="1044901"/>
              </a:xfrm>
              <a:prstGeom prst="rect">
                <a:avLst/>
              </a:prstGeom>
              <a:blipFill>
                <a:blip r:embed="rId4"/>
                <a:stretch>
                  <a:fillRect r="-161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3BAA1C8-AF50-DD51-7DBC-9E50B92CA45F}"/>
                  </a:ext>
                </a:extLst>
              </p:cNvPr>
              <p:cNvSpPr txBox="1"/>
              <p:nvPr/>
            </p:nvSpPr>
            <p:spPr>
              <a:xfrm>
                <a:off x="2811808" y="4850215"/>
                <a:ext cx="7660245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 smtClean="0">
                        <a:solidFill>
                          <a:srgbClr val="0000FF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2</m:t>
                    </m:r>
                    <m:r>
                      <a:rPr lang="ja-JP" altLang="en-US" sz="3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０</m:t>
                    </m:r>
                  </m:oMath>
                </a14:m>
                <a:r>
                  <a:rPr kumimoji="1"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４＝５ あるいは </a:t>
                </a:r>
                <a:r>
                  <a:rPr kumimoji="1"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</a:t>
                </a:r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０</a:t>
                </a:r>
                <a:r>
                  <a:rPr kumimoji="1"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でも</a:t>
                </a:r>
                <a:endParaRPr kumimoji="1" lang="ja-JP" altLang="en-US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3BAA1C8-AF50-DD51-7DBC-9E50B92CA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808" y="4850215"/>
                <a:ext cx="7660245" cy="1046953"/>
              </a:xfrm>
              <a:prstGeom prst="rect">
                <a:avLst/>
              </a:prstGeom>
              <a:blipFill>
                <a:blip r:embed="rId5"/>
                <a:stretch>
                  <a:fillRect r="-2228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DA8E602-EC72-5019-C3A6-D519207F7F00}"/>
                  </a:ext>
                </a:extLst>
              </p:cNvPr>
              <p:cNvSpPr txBox="1"/>
              <p:nvPr/>
            </p:nvSpPr>
            <p:spPr>
              <a:xfrm>
                <a:off x="8484526" y="1806530"/>
                <a:ext cx="8640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４</m:t>
                      </m:r>
                    </m:oMath>
                  </m:oMathPara>
                </a14:m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DA8E602-EC72-5019-C3A6-D519207F7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526" y="1806530"/>
                <a:ext cx="864096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F0006E90-602D-BAAE-5E2C-76975CF9BCC7}"/>
                  </a:ext>
                </a:extLst>
              </p:cNvPr>
              <p:cNvSpPr txBox="1"/>
              <p:nvPr/>
            </p:nvSpPr>
            <p:spPr>
              <a:xfrm>
                <a:off x="8484526" y="3995759"/>
                <a:ext cx="8640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５</m:t>
                      </m:r>
                    </m:oMath>
                  </m:oMathPara>
                </a14:m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F0006E90-602D-BAAE-5E2C-76975CF9B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526" y="3995759"/>
                <a:ext cx="864096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06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49975D-8447-995B-3B98-00850F4D694D}"/>
              </a:ext>
            </a:extLst>
          </p:cNvPr>
          <p:cNvSpPr txBox="1"/>
          <p:nvPr/>
        </p:nvSpPr>
        <p:spPr>
          <a:xfrm>
            <a:off x="1061129" y="564471"/>
            <a:ext cx="10227356" cy="107721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道路を１時間あたり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63m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ほそうする機械で、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分間工事をしました。ほそうした面積は何ｍ ですか。</a:t>
            </a:r>
            <a:endParaRPr kumimoji="1" lang="ja-JP" altLang="en-US" sz="32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B2568E5-4BC3-AF13-3FE0-ED789E0ACEF0}"/>
              </a:ext>
            </a:extLst>
          </p:cNvPr>
          <p:cNvSpPr/>
          <p:nvPr/>
        </p:nvSpPr>
        <p:spPr>
          <a:xfrm>
            <a:off x="8341902" y="1009674"/>
            <a:ext cx="3658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0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6A7C79E-E406-5D0F-52AD-6197B74EC170}"/>
              </a:ext>
            </a:extLst>
          </p:cNvPr>
          <p:cNvSpPr/>
          <p:nvPr/>
        </p:nvSpPr>
        <p:spPr>
          <a:xfrm>
            <a:off x="5653131" y="564471"/>
            <a:ext cx="365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000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838EBD5-E281-D77B-2D9B-111898CC2FC1}"/>
              </a:ext>
            </a:extLst>
          </p:cNvPr>
          <p:cNvGrpSpPr/>
          <p:nvPr/>
        </p:nvGrpSpPr>
        <p:grpSpPr>
          <a:xfrm>
            <a:off x="1061129" y="2039357"/>
            <a:ext cx="1951335" cy="2042786"/>
            <a:chOff x="875503" y="1669243"/>
            <a:chExt cx="1160125" cy="1214495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1B59AD95-C251-A817-C2CE-4FE51DB396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25" r="1710" b="23226"/>
            <a:stretch/>
          </p:blipFill>
          <p:spPr>
            <a:xfrm>
              <a:off x="875503" y="1708715"/>
              <a:ext cx="1160125" cy="1175023"/>
            </a:xfrm>
            <a:prstGeom prst="rect">
              <a:avLst/>
            </a:prstGeom>
          </p:spPr>
        </p:pic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5560B493-72C9-C99D-2684-1B6644F7BF0E}"/>
                </a:ext>
              </a:extLst>
            </p:cNvPr>
            <p:cNvGrpSpPr/>
            <p:nvPr/>
          </p:nvGrpSpPr>
          <p:grpSpPr>
            <a:xfrm>
              <a:off x="896016" y="1669243"/>
              <a:ext cx="1119098" cy="956710"/>
              <a:chOff x="4835860" y="1624084"/>
              <a:chExt cx="2616658" cy="2236964"/>
            </a:xfrm>
          </p:grpSpPr>
          <p:cxnSp>
            <p:nvCxnSpPr>
              <p:cNvPr id="8" name="直線コネクタ 7">
                <a:extLst>
                  <a:ext uri="{FF2B5EF4-FFF2-40B4-BE49-F238E27FC236}">
                    <a16:creationId xmlns:a16="http://schemas.microsoft.com/office/drawing/2014/main" id="{F1BF8B70-E029-D3FB-3644-50E69588DA05}"/>
                  </a:ext>
                </a:extLst>
              </p:cNvPr>
              <p:cNvCxnSpPr/>
              <p:nvPr/>
            </p:nvCxnSpPr>
            <p:spPr>
              <a:xfrm flipH="1">
                <a:off x="6117707" y="1624084"/>
                <a:ext cx="10138" cy="1417581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>
                <a:extLst>
                  <a:ext uri="{FF2B5EF4-FFF2-40B4-BE49-F238E27FC236}">
                    <a16:creationId xmlns:a16="http://schemas.microsoft.com/office/drawing/2014/main" id="{1111F0C2-1BB2-1EAC-C70F-91783AB783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7707" y="3041665"/>
                <a:ext cx="1334811" cy="819383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C7618E1F-5A6D-4984-3E41-1F0C614EB6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35860" y="3041665"/>
                <a:ext cx="1281847" cy="819383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EA2BA5E8-42F2-F8F9-A15B-F605F4A8562B}"/>
                  </a:ext>
                </a:extLst>
              </p:cNvPr>
              <p:cNvSpPr txBox="1"/>
              <p:nvPr/>
            </p:nvSpPr>
            <p:spPr>
              <a:xfrm>
                <a:off x="3475529" y="2308929"/>
                <a:ext cx="2543408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63×</a:t>
                </a:r>
                <a:r>
                  <a:rPr lang="en-US" altLang="ja-JP" sz="36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EA2BA5E8-42F2-F8F9-A15B-F605F4A85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529" y="2308929"/>
                <a:ext cx="2543408" cy="1044901"/>
              </a:xfrm>
              <a:prstGeom prst="rect">
                <a:avLst/>
              </a:prstGeom>
              <a:blipFill>
                <a:blip r:embed="rId3"/>
                <a:stretch>
                  <a:fillRect l="-7194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AC1DC9D-8A1A-D07A-8168-FF1719ED4841}"/>
              </a:ext>
            </a:extLst>
          </p:cNvPr>
          <p:cNvCxnSpPr>
            <a:cxnSpLocks/>
          </p:cNvCxnSpPr>
          <p:nvPr/>
        </p:nvCxnSpPr>
        <p:spPr>
          <a:xfrm>
            <a:off x="3729594" y="2600134"/>
            <a:ext cx="478971" cy="4784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DCF017E-0E5C-9982-4AE2-DC81D2E40F50}"/>
              </a:ext>
            </a:extLst>
          </p:cNvPr>
          <p:cNvCxnSpPr>
            <a:cxnSpLocks/>
          </p:cNvCxnSpPr>
          <p:nvPr/>
        </p:nvCxnSpPr>
        <p:spPr>
          <a:xfrm>
            <a:off x="4747233" y="2907041"/>
            <a:ext cx="478971" cy="4784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3A9774C-9A73-3B51-E86D-576F6207E852}"/>
              </a:ext>
            </a:extLst>
          </p:cNvPr>
          <p:cNvSpPr/>
          <p:nvPr/>
        </p:nvSpPr>
        <p:spPr>
          <a:xfrm>
            <a:off x="3729594" y="207691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２１</a:t>
            </a:r>
            <a:endParaRPr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7D4AD5C-341D-D67C-2555-BE23CC695837}"/>
              </a:ext>
            </a:extLst>
          </p:cNvPr>
          <p:cNvSpPr/>
          <p:nvPr/>
        </p:nvSpPr>
        <p:spPr>
          <a:xfrm>
            <a:off x="5078831" y="335383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CA6B91F-D567-54DF-BED9-632A6409ED85}"/>
              </a:ext>
            </a:extLst>
          </p:cNvPr>
          <p:cNvSpPr txBox="1"/>
          <p:nvPr/>
        </p:nvSpPr>
        <p:spPr>
          <a:xfrm>
            <a:off x="5770218" y="2583875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0E0FE09-1D72-9BDE-FA84-2386159B61EC}"/>
              </a:ext>
            </a:extLst>
          </p:cNvPr>
          <p:cNvSpPr txBox="1"/>
          <p:nvPr/>
        </p:nvSpPr>
        <p:spPr>
          <a:xfrm>
            <a:off x="7746722" y="2583875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ｍ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E9FBD89-AB13-08F9-1297-76281CE33405}"/>
              </a:ext>
            </a:extLst>
          </p:cNvPr>
          <p:cNvSpPr/>
          <p:nvPr/>
        </p:nvSpPr>
        <p:spPr>
          <a:xfrm>
            <a:off x="8864175" y="2549235"/>
            <a:ext cx="3658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0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E1A4535-CC38-E490-A374-AF666963DFC0}"/>
              </a:ext>
            </a:extLst>
          </p:cNvPr>
          <p:cNvSpPr txBox="1"/>
          <p:nvPr/>
        </p:nvSpPr>
        <p:spPr>
          <a:xfrm>
            <a:off x="3446877" y="395194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あるいは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862D20C-D892-1E30-136A-6DCD1B5777C9}"/>
              </a:ext>
            </a:extLst>
          </p:cNvPr>
          <p:cNvSpPr txBox="1"/>
          <p:nvPr/>
        </p:nvSpPr>
        <p:spPr>
          <a:xfrm>
            <a:off x="3446877" y="4673165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63÷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64133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FFD75-EA73-B18C-28A4-8315E4CCB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F9CF2F-429C-40A1-DF76-516422FA1961}"/>
              </a:ext>
            </a:extLst>
          </p:cNvPr>
          <p:cNvSpPr txBox="1"/>
          <p:nvPr/>
        </p:nvSpPr>
        <p:spPr>
          <a:xfrm>
            <a:off x="874984" y="2170710"/>
            <a:ext cx="9417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7030A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紫のリボンは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赤のリボン</a:t>
            </a:r>
            <a:r>
              <a:rPr kumimoji="1" lang="ja-JP" altLang="en-US" sz="4000" dirty="0">
                <a:solidFill>
                  <a:srgbClr val="7030A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何倍ですか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DB8CD92-B8D5-65AE-E394-00BA1948CDB2}"/>
              </a:ext>
            </a:extLst>
          </p:cNvPr>
          <p:cNvSpPr txBox="1"/>
          <p:nvPr/>
        </p:nvSpPr>
        <p:spPr>
          <a:xfrm>
            <a:off x="843415" y="564471"/>
            <a:ext cx="10505168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赤は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20cm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青は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16cm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ja-JP" altLang="en-US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緑は</a:t>
            </a:r>
            <a:r>
              <a:rPr kumimoji="1" lang="en-US" altLang="ja-JP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32cm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ja-JP" altLang="en-US" sz="3600" dirty="0">
                <a:solidFill>
                  <a:srgbClr val="7030A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紫は</a:t>
            </a:r>
            <a:r>
              <a:rPr kumimoji="1" lang="en-US" altLang="ja-JP" sz="3600" dirty="0">
                <a:solidFill>
                  <a:srgbClr val="7030A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24cm</a:t>
            </a: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のリボンがあります。</a:t>
            </a:r>
            <a:endParaRPr kumimoji="1" lang="ja-JP" altLang="en-US" sz="36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5B38B46-67CF-CFB0-E60C-CA35FBC51025}"/>
              </a:ext>
            </a:extLst>
          </p:cNvPr>
          <p:cNvSpPr txBox="1"/>
          <p:nvPr/>
        </p:nvSpPr>
        <p:spPr>
          <a:xfrm>
            <a:off x="874984" y="4225794"/>
            <a:ext cx="9417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青のリボンは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緑のリボンの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何倍ですか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811B4300-F998-ABA9-74D5-28B63C087D55}"/>
                  </a:ext>
                </a:extLst>
              </p:cNvPr>
              <p:cNvSpPr txBox="1"/>
              <p:nvPr/>
            </p:nvSpPr>
            <p:spPr>
              <a:xfrm>
                <a:off x="5122300" y="2843412"/>
                <a:ext cx="4478900" cy="1050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２４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811B4300-F998-ABA9-74D5-28B63C087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300" y="2843412"/>
                <a:ext cx="4478900" cy="1050800"/>
              </a:xfrm>
              <a:prstGeom prst="rect">
                <a:avLst/>
              </a:prstGeom>
              <a:blipFill>
                <a:blip r:embed="rId3"/>
                <a:stretch>
                  <a:fillRect b="-86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BA079CE2-FD10-414E-98E2-5E6B7C016F63}"/>
                  </a:ext>
                </a:extLst>
              </p:cNvPr>
              <p:cNvSpPr txBox="1"/>
              <p:nvPr/>
            </p:nvSpPr>
            <p:spPr>
              <a:xfrm>
                <a:off x="5122300" y="4933680"/>
                <a:ext cx="4478900" cy="10548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１６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３２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BA079CE2-FD10-414E-98E2-5E6B7C016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300" y="4933680"/>
                <a:ext cx="4478900" cy="1054841"/>
              </a:xfrm>
              <a:prstGeom prst="rect">
                <a:avLst/>
              </a:prstGeom>
              <a:blipFill>
                <a:blip r:embed="rId4"/>
                <a:stretch>
                  <a:fillRect b="-86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71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1551</Words>
  <Application>Microsoft Office PowerPoint</Application>
  <PresentationFormat>ワイド画面</PresentationFormat>
  <Paragraphs>267</Paragraphs>
  <Slides>31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8" baseType="lpstr">
      <vt:lpstr>游ゴシック Light</vt:lpstr>
      <vt:lpstr>Bodoni MT Black</vt:lpstr>
      <vt:lpstr>UD デジタル 教科書体 NP-B</vt:lpstr>
      <vt:lpstr>游ゴシック</vt:lpstr>
      <vt:lpstr>Cambria Math</vt:lpstr>
      <vt:lpstr>Arial</vt:lpstr>
      <vt:lpstr>Office テーマ</vt:lpstr>
      <vt:lpstr>6年生分数３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6年生分数２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分数÷分数</dc:title>
  <dc:creator>大磯町教育委員会</dc:creator>
  <cp:lastModifiedBy>tutomu ito</cp:lastModifiedBy>
  <cp:revision>134</cp:revision>
  <dcterms:created xsi:type="dcterms:W3CDTF">2021-06-14T04:30:44Z</dcterms:created>
  <dcterms:modified xsi:type="dcterms:W3CDTF">2025-04-13T05:32:39Z</dcterms:modified>
</cp:coreProperties>
</file>