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378" r:id="rId2"/>
    <p:sldId id="344" r:id="rId3"/>
    <p:sldId id="380" r:id="rId4"/>
    <p:sldId id="328" r:id="rId5"/>
    <p:sldId id="381" r:id="rId6"/>
    <p:sldId id="332" r:id="rId7"/>
    <p:sldId id="382" r:id="rId8"/>
    <p:sldId id="333" r:id="rId9"/>
    <p:sldId id="331" r:id="rId10"/>
    <p:sldId id="385" r:id="rId11"/>
    <p:sldId id="326" r:id="rId12"/>
    <p:sldId id="336" r:id="rId13"/>
    <p:sldId id="338" r:id="rId14"/>
    <p:sldId id="340" r:id="rId15"/>
    <p:sldId id="341" r:id="rId16"/>
    <p:sldId id="342" r:id="rId17"/>
    <p:sldId id="355" r:id="rId18"/>
    <p:sldId id="356" r:id="rId19"/>
    <p:sldId id="357" r:id="rId20"/>
    <p:sldId id="358" r:id="rId21"/>
    <p:sldId id="373" r:id="rId22"/>
    <p:sldId id="379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UD デジタル 教科書体 NP-B" panose="02020700000000000000" pitchFamily="18" charset="-128"/>
      <p:bold r:id="rId26"/>
    </p:embeddedFont>
    <p:embeddedFont>
      <p:font typeface="游ゴシック" panose="020B0400000000000000" pitchFamily="50" charset="-128"/>
      <p:regular r:id="rId27"/>
      <p:bold r:id="rId28"/>
    </p:embeddedFont>
    <p:embeddedFont>
      <p:font typeface="游ゴシック Light" panose="020B0300000000000000" pitchFamily="50" charset="-128"/>
      <p:regular r:id="rId2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99FF"/>
    <a:srgbClr val="FF99CC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9" autoAdjust="0"/>
  </p:normalViewPr>
  <p:slideViewPr>
    <p:cSldViewPr snapToGrid="0" showGuides="1">
      <p:cViewPr varScale="1">
        <p:scale>
          <a:sx n="55" d="100"/>
          <a:sy n="55" d="100"/>
        </p:scale>
        <p:origin x="1236" y="66"/>
      </p:cViewPr>
      <p:guideLst>
        <p:guide orient="horz" pos="2183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08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465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この問題は仕事算といいます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04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この問題は仕事算といいます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559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この問題は仕事算といいます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469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この問題は仕事算といいます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16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5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23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498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7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基本安い方の値段を全部と考えると間違えにくい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7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787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096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8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基本安い方の値段を全部と考えると間違えにくい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75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44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95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基本安い方の値段を全部と考えると間違えにくい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71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基本安い方の値段を全部と考えると間違えにくい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01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基本安い方の値段を全部と考えると間違えにくい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52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47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2022/10/22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　文章題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092191" y="4051726"/>
            <a:ext cx="10443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自分が理解しやすい図や表を書いてみよう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すぐに分かる場合は、書く必要はありません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14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6" y="2769758"/>
            <a:ext cx="1070643" cy="11400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89" y="2769758"/>
            <a:ext cx="1070643" cy="11400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7" y="2769758"/>
            <a:ext cx="1070643" cy="11400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55" y="2769758"/>
            <a:ext cx="1070643" cy="11400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55" y="2769758"/>
            <a:ext cx="1070643" cy="114009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106110" y="2946064"/>
            <a:ext cx="86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EFF66A7-B0BC-4C55-921A-022D543B45C0}"/>
              </a:ext>
            </a:extLst>
          </p:cNvPr>
          <p:cNvSpPr txBox="1"/>
          <p:nvPr/>
        </p:nvSpPr>
        <p:spPr>
          <a:xfrm>
            <a:off x="838199" y="4026676"/>
            <a:ext cx="926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個りんごをみかんに入れ替えてみると</a:t>
            </a:r>
            <a:endParaRPr kumimoji="1"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フルーツの絵&#10;&#10;低い精度で自動的に生成された説明">
            <a:extLst>
              <a:ext uri="{FF2B5EF4-FFF2-40B4-BE49-F238E27FC236}">
                <a16:creationId xmlns:a16="http://schemas.microsoft.com/office/drawing/2014/main" id="{EA01D0EA-C30D-4401-A7E2-2D0419AD9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84" y="2809441"/>
            <a:ext cx="1125625" cy="113158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5FCDA82-7C81-417C-B925-DBE96A6F0390}"/>
              </a:ext>
            </a:extLst>
          </p:cNvPr>
          <p:cNvSpPr txBox="1"/>
          <p:nvPr/>
        </p:nvSpPr>
        <p:spPr>
          <a:xfrm>
            <a:off x="909486" y="4820216"/>
            <a:ext cx="10110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りんごの代金は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減る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みかんの代金は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円増える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差は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円縮まる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3DECE3-9CDB-4A1A-0850-FA8AED4F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846"/>
            <a:ext cx="10957811" cy="24569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円のりんご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円のみかん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個買いました。りんごの代金の方が、みかんの代金よりも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円高かった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それぞれ何個買いましたか？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30345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6" y="2769758"/>
            <a:ext cx="1070643" cy="11400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89" y="2769758"/>
            <a:ext cx="1070643" cy="11400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7" y="2769758"/>
            <a:ext cx="1070643" cy="11400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55" y="2769758"/>
            <a:ext cx="1070643" cy="11400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55" y="2769758"/>
            <a:ext cx="1070643" cy="114009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106110" y="2946064"/>
            <a:ext cx="86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フルーツの絵&#10;&#10;低い精度で自動的に生成された説明">
            <a:extLst>
              <a:ext uri="{FF2B5EF4-FFF2-40B4-BE49-F238E27FC236}">
                <a16:creationId xmlns:a16="http://schemas.microsoft.com/office/drawing/2014/main" id="{EA01D0EA-C30D-4401-A7E2-2D0419AD9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84" y="2809441"/>
            <a:ext cx="1125625" cy="113158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377C56-5030-4446-A1C1-23BAA375FA35}"/>
              </a:ext>
            </a:extLst>
          </p:cNvPr>
          <p:cNvSpPr txBox="1"/>
          <p:nvPr/>
        </p:nvSpPr>
        <p:spPr>
          <a:xfrm>
            <a:off x="576272" y="4046471"/>
            <a:ext cx="112197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現在の差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円分縮めないといけない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個入れ替えると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円縮むので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1500÷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みかん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　りんご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7F45277-9294-C4B1-1F7C-8B78CE93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846"/>
            <a:ext cx="10957811" cy="24569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円のりんご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円のみかん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個買いました。りんごの代金の方が、みかんの代金よりも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円高かった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それぞれ何個買いましたか？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24136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187422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水槽一杯に水を入れるのに、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の蛇口では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の蛇口では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分かかります。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両方を一緒に使うと何分で一杯になりますか。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199" y="2529389"/>
            <a:ext cx="9952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分間に入る水の量は全体のどれだけかを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それぞれについて考える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10273990" y="3160604"/>
            <a:ext cx="169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P198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B1C85E6-D9E0-4C42-8B2D-F63116E20A07}"/>
                  </a:ext>
                </a:extLst>
              </p:cNvPr>
              <p:cNvSpPr txBox="1"/>
              <p:nvPr/>
            </p:nvSpPr>
            <p:spPr>
              <a:xfrm>
                <a:off x="838199" y="3697396"/>
                <a:ext cx="995252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A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分間に全体の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B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入る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B1C85E6-D9E0-4C42-8B2D-F63116E2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97396"/>
                <a:ext cx="9952522" cy="1154034"/>
              </a:xfrm>
              <a:prstGeom prst="rect">
                <a:avLst/>
              </a:prstGeom>
              <a:blipFill>
                <a:blip r:embed="rId3"/>
                <a:stretch>
                  <a:fillRect l="-2143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75F1D18-A108-4767-9143-BAD6C21582B8}"/>
                  </a:ext>
                </a:extLst>
              </p:cNvPr>
              <p:cNvSpPr txBox="1"/>
              <p:nvPr/>
            </p:nvSpPr>
            <p:spPr>
              <a:xfrm>
                <a:off x="899136" y="4851430"/>
                <a:ext cx="9952522" cy="1774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A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B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分間に</a:t>
                </a:r>
                <a:endParaRPr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＋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入るので　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75F1D18-A108-4767-9143-BAD6C2158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36" y="4851430"/>
                <a:ext cx="9952522" cy="1774588"/>
              </a:xfrm>
              <a:prstGeom prst="rect">
                <a:avLst/>
              </a:prstGeom>
              <a:blipFill>
                <a:blip r:embed="rId4"/>
                <a:stretch>
                  <a:fillRect l="-2143" t="-6186" b="-51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6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199" y="2901721"/>
            <a:ext cx="10181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分間、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それぞれたれ流しにすると水槽何個分はいる？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842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個分、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個分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合わせて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個分入る　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E87BF4D-476A-2241-CE6D-F405A68E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187422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水槽一杯に水を入れるのに、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の蛇口では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の蛇口では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分かかります。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両方を一緒に使うと何分で一杯になりますか。</a:t>
            </a:r>
          </a:p>
        </p:txBody>
      </p:sp>
    </p:spTree>
    <p:extLst>
      <p:ext uri="{BB962C8B-B14F-4D97-AF65-F5344CB8AC3E}">
        <p14:creationId xmlns:p14="http://schemas.microsoft.com/office/powerpoint/2010/main" val="4077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2" y="424609"/>
            <a:ext cx="9753229" cy="17558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ペンキ塗りをするのに、兄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人だと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分弟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人だと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時間かかります。兄弟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人で一緒にすると、何分かかりますか。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199" y="2523067"/>
            <a:ext cx="9952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分間でぬれる仕事は全体のどれだけかを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兄と弟それぞれについて考える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942325" y="1688317"/>
            <a:ext cx="169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P199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B1C85E6-D9E0-4C42-8B2D-F63116E20A07}"/>
                  </a:ext>
                </a:extLst>
              </p:cNvPr>
              <p:cNvSpPr txBox="1"/>
              <p:nvPr/>
            </p:nvSpPr>
            <p:spPr>
              <a:xfrm>
                <a:off x="838199" y="3682511"/>
                <a:ext cx="9101184" cy="11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兄は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分間に全体の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、弟は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</m:oMath>
                </a14:m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B1C85E6-D9E0-4C42-8B2D-F63116E2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82511"/>
                <a:ext cx="9101184" cy="1151277"/>
              </a:xfrm>
              <a:prstGeom prst="rect">
                <a:avLst/>
              </a:prstGeom>
              <a:blipFill>
                <a:blip r:embed="rId3"/>
                <a:stretch>
                  <a:fillRect l="-2344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75F1D18-A108-4767-9143-BAD6C21582B8}"/>
                  </a:ext>
                </a:extLst>
              </p:cNvPr>
              <p:cNvSpPr txBox="1"/>
              <p:nvPr/>
            </p:nvSpPr>
            <p:spPr>
              <a:xfrm>
                <a:off x="899136" y="4827562"/>
                <a:ext cx="9490340" cy="1769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人では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分間に</a:t>
                </a:r>
                <a:endParaRPr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４０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６０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１２０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２４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24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75F1D18-A108-4767-9143-BAD6C2158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36" y="4827562"/>
                <a:ext cx="9490340" cy="1769587"/>
              </a:xfrm>
              <a:prstGeom prst="rect">
                <a:avLst/>
              </a:prstGeom>
              <a:blipFill>
                <a:blip r:embed="rId4"/>
                <a:stretch>
                  <a:fillRect l="-2248" t="-6207" b="-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2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198" y="2632841"/>
            <a:ext cx="949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兄と弟でそれぞれ２時間塗ったとすると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3583556"/>
            <a:ext cx="9101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時間で、兄は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回分、弟は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回分、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あわせて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回分を塗ることができます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5F1D18-A108-4767-9143-BAD6C21582B8}"/>
              </a:ext>
            </a:extLst>
          </p:cNvPr>
          <p:cNvSpPr txBox="1"/>
          <p:nvPr/>
        </p:nvSpPr>
        <p:spPr>
          <a:xfrm>
            <a:off x="899136" y="5140125"/>
            <a:ext cx="869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D0A8B62-CCB6-5495-19DE-6EDC4F73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2" y="424609"/>
            <a:ext cx="9753229" cy="17558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ペンキ塗りをするのに、兄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人だと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分弟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人だと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時間かかります。兄弟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人で一緒にすると、何分かかりますか。</a:t>
            </a:r>
          </a:p>
        </p:txBody>
      </p:sp>
    </p:spTree>
    <p:extLst>
      <p:ext uri="{BB962C8B-B14F-4D97-AF65-F5344CB8AC3E}">
        <p14:creationId xmlns:p14="http://schemas.microsoft.com/office/powerpoint/2010/main" val="10838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09"/>
            <a:ext cx="10609386" cy="19260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じゃがいもを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買いました。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円まけてもらって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円払いました。じゃがいもは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何円の値段がついていましたか？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721114"/>
            <a:ext cx="9968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1.5kg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円と分かること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973436" y="6172708"/>
            <a:ext cx="17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5DFC1B-268D-4F5D-9B87-B7C23E30BA5F}"/>
              </a:ext>
            </a:extLst>
          </p:cNvPr>
          <p:cNvSpPr/>
          <p:nvPr/>
        </p:nvSpPr>
        <p:spPr>
          <a:xfrm>
            <a:off x="1056290" y="3799490"/>
            <a:ext cx="2002220" cy="85133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B82008-9FF3-427F-9EA6-7858951A04B2}"/>
              </a:ext>
            </a:extLst>
          </p:cNvPr>
          <p:cNvSpPr/>
          <p:nvPr/>
        </p:nvSpPr>
        <p:spPr>
          <a:xfrm>
            <a:off x="3058510" y="3799490"/>
            <a:ext cx="2002220" cy="85133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314DB62-F652-4805-8ACA-370644DE5FDE}"/>
              </a:ext>
            </a:extLst>
          </p:cNvPr>
          <p:cNvSpPr/>
          <p:nvPr/>
        </p:nvSpPr>
        <p:spPr>
          <a:xfrm>
            <a:off x="5060730" y="3799490"/>
            <a:ext cx="2002220" cy="85133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D44AA3-7FAC-403D-B25C-42F0D92A2F60}"/>
              </a:ext>
            </a:extLst>
          </p:cNvPr>
          <p:cNvSpPr txBox="1"/>
          <p:nvPr/>
        </p:nvSpPr>
        <p:spPr>
          <a:xfrm>
            <a:off x="1219529" y="3907701"/>
            <a:ext cx="1675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0.5kg</a:t>
            </a:r>
            <a:endParaRPr lang="ja-JP" altLang="en-US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9E737E-DC96-4BED-A758-3355F37B5EE2}"/>
              </a:ext>
            </a:extLst>
          </p:cNvPr>
          <p:cNvSpPr txBox="1"/>
          <p:nvPr/>
        </p:nvSpPr>
        <p:spPr>
          <a:xfrm>
            <a:off x="3495405" y="3907701"/>
            <a:ext cx="1082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1kg</a:t>
            </a:r>
            <a:endParaRPr lang="ja-JP" altLang="en-US" sz="3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3E9CA1-DD81-444C-B2FF-AF849ADE3811}"/>
              </a:ext>
            </a:extLst>
          </p:cNvPr>
          <p:cNvSpPr txBox="1"/>
          <p:nvPr/>
        </p:nvSpPr>
        <p:spPr>
          <a:xfrm>
            <a:off x="5223969" y="3907701"/>
            <a:ext cx="1675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1.5kg</a:t>
            </a:r>
            <a:endParaRPr lang="ja-JP" altLang="en-US" sz="3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3CAD7B-54F6-4AC8-A407-4755CF12B95D}"/>
              </a:ext>
            </a:extLst>
          </p:cNvPr>
          <p:cNvSpPr txBox="1"/>
          <p:nvPr/>
        </p:nvSpPr>
        <p:spPr>
          <a:xfrm>
            <a:off x="1056290" y="4965667"/>
            <a:ext cx="836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の値段を求めてから２倍する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D1EA0A-AE76-4561-BFD4-D83A5DF34785}"/>
              </a:ext>
            </a:extLst>
          </p:cNvPr>
          <p:cNvSpPr txBox="1"/>
          <p:nvPr/>
        </p:nvSpPr>
        <p:spPr>
          <a:xfrm>
            <a:off x="1056290" y="5788097"/>
            <a:ext cx="743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330÷3×2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19772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257"/>
            <a:ext cx="10093116" cy="198374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280mL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の油を大小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つのびんに分けます。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大びんの量を、小びんの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倍にすると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それぞれのびんの油の量は何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170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38200" y="4097398"/>
            <a:ext cx="923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小びんを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とすると、大びんは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660D35-66D7-4F8A-8349-64B4C79B38B1}"/>
              </a:ext>
            </a:extLst>
          </p:cNvPr>
          <p:cNvSpPr/>
          <p:nvPr/>
        </p:nvSpPr>
        <p:spPr>
          <a:xfrm>
            <a:off x="1256968" y="2858061"/>
            <a:ext cx="1382315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02679C-A200-48C3-883F-66E7712550AA}"/>
              </a:ext>
            </a:extLst>
          </p:cNvPr>
          <p:cNvSpPr/>
          <p:nvPr/>
        </p:nvSpPr>
        <p:spPr>
          <a:xfrm>
            <a:off x="2639283" y="2858061"/>
            <a:ext cx="1382315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41ADF0-896F-48EE-A295-80DEECDB2321}"/>
              </a:ext>
            </a:extLst>
          </p:cNvPr>
          <p:cNvSpPr/>
          <p:nvPr/>
        </p:nvSpPr>
        <p:spPr>
          <a:xfrm>
            <a:off x="4021598" y="2858061"/>
            <a:ext cx="1382315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95FF6C-B72C-432A-8E35-709C2696D12C}"/>
              </a:ext>
            </a:extLst>
          </p:cNvPr>
          <p:cNvSpPr/>
          <p:nvPr/>
        </p:nvSpPr>
        <p:spPr>
          <a:xfrm>
            <a:off x="5404842" y="2858061"/>
            <a:ext cx="1382315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F7D1E2-1EAC-44C9-B9B8-C57FBCBE425E}"/>
              </a:ext>
            </a:extLst>
          </p:cNvPr>
          <p:cNvSpPr/>
          <p:nvPr/>
        </p:nvSpPr>
        <p:spPr>
          <a:xfrm>
            <a:off x="6786228" y="2858061"/>
            <a:ext cx="1382315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E4287B-26DA-4907-9FF1-2B0186D0EB25}"/>
              </a:ext>
            </a:extLst>
          </p:cNvPr>
          <p:cNvSpPr/>
          <p:nvPr/>
        </p:nvSpPr>
        <p:spPr>
          <a:xfrm>
            <a:off x="8167614" y="2858061"/>
            <a:ext cx="1382315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6CB70B-C323-4403-A86B-CB142626D0AD}"/>
              </a:ext>
            </a:extLst>
          </p:cNvPr>
          <p:cNvSpPr/>
          <p:nvPr/>
        </p:nvSpPr>
        <p:spPr>
          <a:xfrm>
            <a:off x="9549000" y="2858061"/>
            <a:ext cx="1382315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38CB65-391B-4BC8-AF7D-206236E1FBA9}"/>
              </a:ext>
            </a:extLst>
          </p:cNvPr>
          <p:cNvSpPr txBox="1"/>
          <p:nvPr/>
        </p:nvSpPr>
        <p:spPr>
          <a:xfrm>
            <a:off x="1948125" y="294856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小びん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3930A14-2C6F-4691-8CA1-9FB24CA7148C}"/>
              </a:ext>
            </a:extLst>
          </p:cNvPr>
          <p:cNvSpPr txBox="1"/>
          <p:nvPr/>
        </p:nvSpPr>
        <p:spPr>
          <a:xfrm>
            <a:off x="6784370" y="292903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大びん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BD2DBF-0681-4033-B311-57312CC0F457}"/>
              </a:ext>
            </a:extLst>
          </p:cNvPr>
          <p:cNvSpPr txBox="1"/>
          <p:nvPr/>
        </p:nvSpPr>
        <p:spPr>
          <a:xfrm>
            <a:off x="838200" y="4805284"/>
            <a:ext cx="361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280÷7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62CEA9-33D5-4F30-9D3C-7BA46143F2B4}"/>
              </a:ext>
            </a:extLst>
          </p:cNvPr>
          <p:cNvSpPr txBox="1"/>
          <p:nvPr/>
        </p:nvSpPr>
        <p:spPr>
          <a:xfrm>
            <a:off x="4535129" y="5513170"/>
            <a:ext cx="501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大びん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278A16-12D5-4A94-8729-DDE402383E0D}"/>
              </a:ext>
            </a:extLst>
          </p:cNvPr>
          <p:cNvSpPr txBox="1"/>
          <p:nvPr/>
        </p:nvSpPr>
        <p:spPr>
          <a:xfrm>
            <a:off x="4535129" y="4805284"/>
            <a:ext cx="473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小びん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1925111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280mL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の油を大小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つのびんに分けます。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大びんの量を、小びんの</a:t>
            </a:r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倍より</a:t>
            </a:r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10mL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多くする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と、それぞれのびんの油の量は何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38200" y="3983390"/>
            <a:ext cx="990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減らせば残りの量は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となるので　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660D35-66D7-4F8A-8349-64B4C79B38B1}"/>
              </a:ext>
            </a:extLst>
          </p:cNvPr>
          <p:cNvSpPr/>
          <p:nvPr/>
        </p:nvSpPr>
        <p:spPr>
          <a:xfrm>
            <a:off x="1256968" y="2858061"/>
            <a:ext cx="2763701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41ADF0-896F-48EE-A295-80DEECDB2321}"/>
              </a:ext>
            </a:extLst>
          </p:cNvPr>
          <p:cNvSpPr/>
          <p:nvPr/>
        </p:nvSpPr>
        <p:spPr>
          <a:xfrm>
            <a:off x="4021598" y="2858061"/>
            <a:ext cx="2763701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F7D1E2-1EAC-44C9-B9B8-C57FBCBE425E}"/>
              </a:ext>
            </a:extLst>
          </p:cNvPr>
          <p:cNvSpPr/>
          <p:nvPr/>
        </p:nvSpPr>
        <p:spPr>
          <a:xfrm>
            <a:off x="6786228" y="2858061"/>
            <a:ext cx="2762772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6CB70B-C323-4403-A86B-CB142626D0AD}"/>
              </a:ext>
            </a:extLst>
          </p:cNvPr>
          <p:cNvSpPr/>
          <p:nvPr/>
        </p:nvSpPr>
        <p:spPr>
          <a:xfrm>
            <a:off x="9548999" y="2858061"/>
            <a:ext cx="1147041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38CB65-391B-4BC8-AF7D-206236E1FBA9}"/>
              </a:ext>
            </a:extLst>
          </p:cNvPr>
          <p:cNvSpPr txBox="1"/>
          <p:nvPr/>
        </p:nvSpPr>
        <p:spPr>
          <a:xfrm>
            <a:off x="1949983" y="297768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小びん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3930A14-2C6F-4691-8CA1-9FB24CA7148C}"/>
              </a:ext>
            </a:extLst>
          </p:cNvPr>
          <p:cNvSpPr txBox="1"/>
          <p:nvPr/>
        </p:nvSpPr>
        <p:spPr>
          <a:xfrm>
            <a:off x="6095999" y="297751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大びん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BD2DBF-0681-4033-B311-57312CC0F457}"/>
              </a:ext>
            </a:extLst>
          </p:cNvPr>
          <p:cNvSpPr txBox="1"/>
          <p:nvPr/>
        </p:nvSpPr>
        <p:spPr>
          <a:xfrm>
            <a:off x="838200" y="5399162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1C2F7A-4A6A-45EF-A6BF-925C8E18F9D4}"/>
              </a:ext>
            </a:extLst>
          </p:cNvPr>
          <p:cNvSpPr txBox="1"/>
          <p:nvPr/>
        </p:nvSpPr>
        <p:spPr>
          <a:xfrm>
            <a:off x="9503601" y="2992382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10mL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AC781B5-52CD-4930-8997-25855D94D003}"/>
              </a:ext>
            </a:extLst>
          </p:cNvPr>
          <p:cNvSpPr txBox="1"/>
          <p:nvPr/>
        </p:nvSpPr>
        <p:spPr>
          <a:xfrm>
            <a:off x="4505632" y="6041825"/>
            <a:ext cx="616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大びん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90×2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88B06AD-DE46-4C5E-AF64-F601698A104A}"/>
              </a:ext>
            </a:extLst>
          </p:cNvPr>
          <p:cNvSpPr txBox="1"/>
          <p:nvPr/>
        </p:nvSpPr>
        <p:spPr>
          <a:xfrm>
            <a:off x="4505632" y="5399162"/>
            <a:ext cx="26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小びん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E95E45-A4C0-4857-AD9E-E56CD2D22423}"/>
              </a:ext>
            </a:extLst>
          </p:cNvPr>
          <p:cNvSpPr/>
          <p:nvPr/>
        </p:nvSpPr>
        <p:spPr>
          <a:xfrm>
            <a:off x="4020669" y="2632841"/>
            <a:ext cx="6720771" cy="125821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6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796"/>
            <a:ext cx="10957811" cy="214047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豚肉と牛肉をそれぞれ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ずつ買うと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円です。豚肉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と牛肉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150g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では、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円になります。豚肉、牛肉それぞれ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の値段はいくらですか。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10059812" y="2171176"/>
            <a:ext cx="175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660D35-66D7-4F8A-8349-64B4C79B38B1}"/>
              </a:ext>
            </a:extLst>
          </p:cNvPr>
          <p:cNvSpPr/>
          <p:nvPr/>
        </p:nvSpPr>
        <p:spPr>
          <a:xfrm>
            <a:off x="1256968" y="2858061"/>
            <a:ext cx="2763701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41ADF0-896F-48EE-A295-80DEECDB2321}"/>
              </a:ext>
            </a:extLst>
          </p:cNvPr>
          <p:cNvSpPr/>
          <p:nvPr/>
        </p:nvSpPr>
        <p:spPr>
          <a:xfrm>
            <a:off x="4021598" y="2858061"/>
            <a:ext cx="2763701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38CB65-391B-4BC8-AF7D-206236E1FBA9}"/>
              </a:ext>
            </a:extLst>
          </p:cNvPr>
          <p:cNvSpPr txBox="1"/>
          <p:nvPr/>
        </p:nvSpPr>
        <p:spPr>
          <a:xfrm>
            <a:off x="1450560" y="2969894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豚肉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3930A14-2C6F-4691-8CA1-9FB24CA7148C}"/>
              </a:ext>
            </a:extLst>
          </p:cNvPr>
          <p:cNvSpPr txBox="1"/>
          <p:nvPr/>
        </p:nvSpPr>
        <p:spPr>
          <a:xfrm>
            <a:off x="4210653" y="2929033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牛肉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BD2DBF-0681-4033-B311-57312CC0F457}"/>
              </a:ext>
            </a:extLst>
          </p:cNvPr>
          <p:cNvSpPr txBox="1"/>
          <p:nvPr/>
        </p:nvSpPr>
        <p:spPr>
          <a:xfrm>
            <a:off x="838200" y="4691276"/>
            <a:ext cx="453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5F02B5-FBAB-48B6-A5ED-035CF503FA86}"/>
              </a:ext>
            </a:extLst>
          </p:cNvPr>
          <p:cNvSpPr txBox="1"/>
          <p:nvPr/>
        </p:nvSpPr>
        <p:spPr>
          <a:xfrm>
            <a:off x="8371826" y="2929032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A612F0-8CF2-4903-876A-AB26DFBC6E88}"/>
              </a:ext>
            </a:extLst>
          </p:cNvPr>
          <p:cNvSpPr/>
          <p:nvPr/>
        </p:nvSpPr>
        <p:spPr>
          <a:xfrm>
            <a:off x="1256968" y="3748754"/>
            <a:ext cx="2763701" cy="788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776420D-A54E-41AC-BB71-782290C27397}"/>
              </a:ext>
            </a:extLst>
          </p:cNvPr>
          <p:cNvSpPr/>
          <p:nvPr/>
        </p:nvSpPr>
        <p:spPr>
          <a:xfrm>
            <a:off x="4021598" y="3748754"/>
            <a:ext cx="4146945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425AE1-4CED-4C04-9083-57A2D27F35F9}"/>
              </a:ext>
            </a:extLst>
          </p:cNvPr>
          <p:cNvSpPr txBox="1"/>
          <p:nvPr/>
        </p:nvSpPr>
        <p:spPr>
          <a:xfrm>
            <a:off x="1450560" y="3860587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豚肉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7E9C3B9-6EDA-4D69-85F5-E5AA20A1BFE4}"/>
              </a:ext>
            </a:extLst>
          </p:cNvPr>
          <p:cNvSpPr txBox="1"/>
          <p:nvPr/>
        </p:nvSpPr>
        <p:spPr>
          <a:xfrm>
            <a:off x="4210652" y="3819726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牛肉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150g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1408D92-E9DD-4D8A-9502-4A3B41FA6B0D}"/>
              </a:ext>
            </a:extLst>
          </p:cNvPr>
          <p:cNvSpPr txBox="1"/>
          <p:nvPr/>
        </p:nvSpPr>
        <p:spPr>
          <a:xfrm>
            <a:off x="8371826" y="3854043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1423505-76F1-4968-BDC8-741475FE9B84}"/>
              </a:ext>
            </a:extLst>
          </p:cNvPr>
          <p:cNvSpPr txBox="1"/>
          <p:nvPr/>
        </p:nvSpPr>
        <p:spPr>
          <a:xfrm>
            <a:off x="5715000" y="4691276"/>
            <a:ext cx="5483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これは牛肉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4B32EB-B8BB-489E-96BF-813EC9A37A21}"/>
              </a:ext>
            </a:extLst>
          </p:cNvPr>
          <p:cNvSpPr txBox="1"/>
          <p:nvPr/>
        </p:nvSpPr>
        <p:spPr>
          <a:xfrm>
            <a:off x="838200" y="5390582"/>
            <a:ext cx="1020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牛肉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　豚肉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541AFCA-4E9A-4A3A-92BD-6F340002457E}"/>
              </a:ext>
            </a:extLst>
          </p:cNvPr>
          <p:cNvSpPr/>
          <p:nvPr/>
        </p:nvSpPr>
        <p:spPr>
          <a:xfrm>
            <a:off x="6785299" y="2858061"/>
            <a:ext cx="1383244" cy="7882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1A7D20-F9DD-433A-BE21-A13AEA540C12}"/>
              </a:ext>
            </a:extLst>
          </p:cNvPr>
          <p:cNvSpPr txBox="1"/>
          <p:nvPr/>
        </p:nvSpPr>
        <p:spPr>
          <a:xfrm>
            <a:off x="6744188" y="2972796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3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/>
      <p:bldP spid="16" grpId="0"/>
      <p:bldP spid="17" grpId="0"/>
      <p:bldP spid="13" grpId="0"/>
      <p:bldP spid="19" grpId="0" animBg="1"/>
      <p:bldP spid="20" grpId="0" animBg="1"/>
      <p:bldP spid="21" grpId="0"/>
      <p:bldP spid="22" grpId="0"/>
      <p:bldP spid="24" grpId="0"/>
      <p:bldP spid="25" grpId="0"/>
      <p:bldP spid="26" grpId="0"/>
      <p:bldP spid="3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2586498" y="2464987"/>
            <a:ext cx="1750609" cy="17506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12" y="424608"/>
            <a:ext cx="10426073" cy="18989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のノートがあわせて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冊の売上高は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でした。それぞれ何冊売れた？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169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418989" y="2464986"/>
            <a:ext cx="1750609" cy="17506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1162908" y="2464986"/>
            <a:ext cx="1750609" cy="175060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1906828" y="2464986"/>
            <a:ext cx="1750609" cy="175060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4542162" y="2535133"/>
            <a:ext cx="1750609" cy="175060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5240203" y="2464988"/>
            <a:ext cx="1750609" cy="175060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5937564" y="2464987"/>
            <a:ext cx="1750609" cy="17506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019140" y="286857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8199" y="4495506"/>
            <a:ext cx="1074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売れた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冊全部が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だとすると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BB820C-3756-42BB-83FD-6CB835964B4C}"/>
              </a:ext>
            </a:extLst>
          </p:cNvPr>
          <p:cNvSpPr txBox="1"/>
          <p:nvPr/>
        </p:nvSpPr>
        <p:spPr>
          <a:xfrm>
            <a:off x="809661" y="5392956"/>
            <a:ext cx="814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100×50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円の売上となる</a:t>
            </a:r>
          </a:p>
        </p:txBody>
      </p:sp>
    </p:spTree>
    <p:extLst>
      <p:ext uri="{BB962C8B-B14F-4D97-AF65-F5344CB8AC3E}">
        <p14:creationId xmlns:p14="http://schemas.microsoft.com/office/powerpoint/2010/main" val="10481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855"/>
            <a:ext cx="10099431" cy="21198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円の鉛筆をあわせて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本買ったら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円の鉛筆をそれぞれ何本ずつ買いましたか。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733363" y="2572649"/>
            <a:ext cx="182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425AE1-4CED-4C04-9083-57A2D27F35F9}"/>
              </a:ext>
            </a:extLst>
          </p:cNvPr>
          <p:cNvSpPr txBox="1"/>
          <p:nvPr/>
        </p:nvSpPr>
        <p:spPr>
          <a:xfrm>
            <a:off x="838199" y="4054518"/>
            <a:ext cx="925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円の鉛筆ばかり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本買うと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9DD4A7-395E-429E-A0F5-43FDE2CCB52B}"/>
              </a:ext>
            </a:extLst>
          </p:cNvPr>
          <p:cNvSpPr txBox="1"/>
          <p:nvPr/>
        </p:nvSpPr>
        <p:spPr>
          <a:xfrm>
            <a:off x="838199" y="4941195"/>
            <a:ext cx="1092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円高くするために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FA2B2612-9C0F-4397-BE4E-EAF7775C2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1040525" y="2723262"/>
            <a:ext cx="977462" cy="1028931"/>
          </a:xfrm>
          <a:prstGeom prst="rect">
            <a:avLst/>
          </a:prstGeom>
        </p:spPr>
      </p:pic>
      <p:pic>
        <p:nvPicPr>
          <p:cNvPr id="12" name="図 11" descr="アイコン&#10;&#10;低い精度で自動的に生成された説明">
            <a:extLst>
              <a:ext uri="{FF2B5EF4-FFF2-40B4-BE49-F238E27FC236}">
                <a16:creationId xmlns:a16="http://schemas.microsoft.com/office/drawing/2014/main" id="{F152287E-B6B7-4506-B2CE-1BEFC577E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2017987" y="2723262"/>
            <a:ext cx="977462" cy="1028931"/>
          </a:xfrm>
          <a:prstGeom prst="rect">
            <a:avLst/>
          </a:prstGeom>
        </p:spPr>
      </p:pic>
      <p:pic>
        <p:nvPicPr>
          <p:cNvPr id="13" name="図 12" descr="アイコン&#10;&#10;低い精度で自動的に生成された説明">
            <a:extLst>
              <a:ext uri="{FF2B5EF4-FFF2-40B4-BE49-F238E27FC236}">
                <a16:creationId xmlns:a16="http://schemas.microsoft.com/office/drawing/2014/main" id="{1D461FE6-1B16-4EFF-90BA-A7ADD525C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2995449" y="2723262"/>
            <a:ext cx="977462" cy="1028931"/>
          </a:xfrm>
          <a:prstGeom prst="rect">
            <a:avLst/>
          </a:prstGeom>
        </p:spPr>
      </p:pic>
      <p:pic>
        <p:nvPicPr>
          <p:cNvPr id="14" name="図 13" descr="アイコン&#10;&#10;低い精度で自動的に生成された説明">
            <a:extLst>
              <a:ext uri="{FF2B5EF4-FFF2-40B4-BE49-F238E27FC236}">
                <a16:creationId xmlns:a16="http://schemas.microsoft.com/office/drawing/2014/main" id="{11C3E89B-E1B6-40B0-BDD4-342C27F7E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3920751" y="2723262"/>
            <a:ext cx="977462" cy="1028931"/>
          </a:xfrm>
          <a:prstGeom prst="rect">
            <a:avLst/>
          </a:prstGeom>
        </p:spPr>
      </p:pic>
      <p:pic>
        <p:nvPicPr>
          <p:cNvPr id="15" name="図 14" descr="アイコン&#10;&#10;低い精度で自動的に生成された説明">
            <a:extLst>
              <a:ext uri="{FF2B5EF4-FFF2-40B4-BE49-F238E27FC236}">
                <a16:creationId xmlns:a16="http://schemas.microsoft.com/office/drawing/2014/main" id="{E500BC94-8C11-484A-9F08-999F7D5BC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5823515" y="2723262"/>
            <a:ext cx="977462" cy="1028931"/>
          </a:xfrm>
          <a:prstGeom prst="rect">
            <a:avLst/>
          </a:prstGeom>
        </p:spPr>
      </p:pic>
      <p:pic>
        <p:nvPicPr>
          <p:cNvPr id="16" name="図 15" descr="アイコン&#10;&#10;低い精度で自動的に生成された説明">
            <a:extLst>
              <a:ext uri="{FF2B5EF4-FFF2-40B4-BE49-F238E27FC236}">
                <a16:creationId xmlns:a16="http://schemas.microsoft.com/office/drawing/2014/main" id="{DBACA30D-B86C-43BC-AB74-7C109F98C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6800977" y="2723262"/>
            <a:ext cx="977462" cy="1028931"/>
          </a:xfrm>
          <a:prstGeom prst="rect">
            <a:avLst/>
          </a:prstGeom>
        </p:spPr>
      </p:pic>
      <p:pic>
        <p:nvPicPr>
          <p:cNvPr id="17" name="図 16" descr="アイコン&#10;&#10;低い精度で自動的に生成された説明">
            <a:extLst>
              <a:ext uri="{FF2B5EF4-FFF2-40B4-BE49-F238E27FC236}">
                <a16:creationId xmlns:a16="http://schemas.microsoft.com/office/drawing/2014/main" id="{9BFD50BE-E29D-4F7E-A6EC-0356464C1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7778439" y="2723262"/>
            <a:ext cx="977462" cy="102893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821AB4-E967-44CB-9CD9-FB5CA2760151}"/>
              </a:ext>
            </a:extLst>
          </p:cNvPr>
          <p:cNvSpPr txBox="1"/>
          <p:nvPr/>
        </p:nvSpPr>
        <p:spPr>
          <a:xfrm>
            <a:off x="4929041" y="2723262"/>
            <a:ext cx="86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4DE257-DB61-45F8-9865-965A5E1A87E9}"/>
              </a:ext>
            </a:extLst>
          </p:cNvPr>
          <p:cNvSpPr txBox="1"/>
          <p:nvPr/>
        </p:nvSpPr>
        <p:spPr>
          <a:xfrm>
            <a:off x="838199" y="5853848"/>
            <a:ext cx="10873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円の鉛筆を何本か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円の鉛筆に入れ替える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8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9DD4A7-395E-429E-A0F5-43FDE2CCB52B}"/>
              </a:ext>
            </a:extLst>
          </p:cNvPr>
          <p:cNvSpPr txBox="1"/>
          <p:nvPr/>
        </p:nvSpPr>
        <p:spPr>
          <a:xfrm>
            <a:off x="838199" y="4186908"/>
            <a:ext cx="1115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本入れ替えると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円高くなる</a:t>
            </a:r>
            <a:endParaRPr lang="ja-JP" altLang="en-US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FA2B2612-9C0F-4397-BE4E-EAF7775C2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1040525" y="2723262"/>
            <a:ext cx="977462" cy="1028931"/>
          </a:xfrm>
          <a:prstGeom prst="rect">
            <a:avLst/>
          </a:prstGeom>
        </p:spPr>
      </p:pic>
      <p:pic>
        <p:nvPicPr>
          <p:cNvPr id="12" name="図 11" descr="アイコン&#10;&#10;低い精度で自動的に生成された説明">
            <a:extLst>
              <a:ext uri="{FF2B5EF4-FFF2-40B4-BE49-F238E27FC236}">
                <a16:creationId xmlns:a16="http://schemas.microsoft.com/office/drawing/2014/main" id="{F152287E-B6B7-4506-B2CE-1BEFC577E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2017987" y="2723262"/>
            <a:ext cx="977462" cy="1028931"/>
          </a:xfrm>
          <a:prstGeom prst="rect">
            <a:avLst/>
          </a:prstGeom>
        </p:spPr>
      </p:pic>
      <p:pic>
        <p:nvPicPr>
          <p:cNvPr id="13" name="図 12" descr="アイコン&#10;&#10;低い精度で自動的に生成された説明">
            <a:extLst>
              <a:ext uri="{FF2B5EF4-FFF2-40B4-BE49-F238E27FC236}">
                <a16:creationId xmlns:a16="http://schemas.microsoft.com/office/drawing/2014/main" id="{1D461FE6-1B16-4EFF-90BA-A7ADD525C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2995449" y="2723262"/>
            <a:ext cx="977462" cy="1028931"/>
          </a:xfrm>
          <a:prstGeom prst="rect">
            <a:avLst/>
          </a:prstGeom>
        </p:spPr>
      </p:pic>
      <p:pic>
        <p:nvPicPr>
          <p:cNvPr id="14" name="図 13" descr="アイコン&#10;&#10;低い精度で自動的に生成された説明">
            <a:extLst>
              <a:ext uri="{FF2B5EF4-FFF2-40B4-BE49-F238E27FC236}">
                <a16:creationId xmlns:a16="http://schemas.microsoft.com/office/drawing/2014/main" id="{11C3E89B-E1B6-40B0-BDD4-342C27F7E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3920751" y="2723262"/>
            <a:ext cx="977462" cy="1028931"/>
          </a:xfrm>
          <a:prstGeom prst="rect">
            <a:avLst/>
          </a:prstGeom>
        </p:spPr>
      </p:pic>
      <p:pic>
        <p:nvPicPr>
          <p:cNvPr id="15" name="図 14" descr="アイコン&#10;&#10;低い精度で自動的に生成された説明">
            <a:extLst>
              <a:ext uri="{FF2B5EF4-FFF2-40B4-BE49-F238E27FC236}">
                <a16:creationId xmlns:a16="http://schemas.microsoft.com/office/drawing/2014/main" id="{E500BC94-8C11-484A-9F08-999F7D5BC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5823515" y="2723262"/>
            <a:ext cx="977462" cy="1028931"/>
          </a:xfrm>
          <a:prstGeom prst="rect">
            <a:avLst/>
          </a:prstGeom>
        </p:spPr>
      </p:pic>
      <p:pic>
        <p:nvPicPr>
          <p:cNvPr id="16" name="図 15" descr="アイコン&#10;&#10;低い精度で自動的に生成された説明">
            <a:extLst>
              <a:ext uri="{FF2B5EF4-FFF2-40B4-BE49-F238E27FC236}">
                <a16:creationId xmlns:a16="http://schemas.microsoft.com/office/drawing/2014/main" id="{DBACA30D-B86C-43BC-AB74-7C109F98C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6800977" y="2723262"/>
            <a:ext cx="977462" cy="1028931"/>
          </a:xfrm>
          <a:prstGeom prst="rect">
            <a:avLst/>
          </a:prstGeom>
        </p:spPr>
      </p:pic>
      <p:pic>
        <p:nvPicPr>
          <p:cNvPr id="17" name="図 16" descr="アイコン&#10;&#10;低い精度で自動的に生成された説明">
            <a:extLst>
              <a:ext uri="{FF2B5EF4-FFF2-40B4-BE49-F238E27FC236}">
                <a16:creationId xmlns:a16="http://schemas.microsoft.com/office/drawing/2014/main" id="{9BFD50BE-E29D-4F7E-A6EC-0356464C1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145" r="16812" b="3998"/>
          <a:stretch/>
        </p:blipFill>
        <p:spPr>
          <a:xfrm>
            <a:off x="7778439" y="2723262"/>
            <a:ext cx="977462" cy="102893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821AB4-E967-44CB-9CD9-FB5CA2760151}"/>
              </a:ext>
            </a:extLst>
          </p:cNvPr>
          <p:cNvSpPr txBox="1"/>
          <p:nvPr/>
        </p:nvSpPr>
        <p:spPr>
          <a:xfrm>
            <a:off x="4929041" y="2723262"/>
            <a:ext cx="86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4DE257-DB61-45F8-9865-965A5E1A87E9}"/>
              </a:ext>
            </a:extLst>
          </p:cNvPr>
          <p:cNvSpPr txBox="1"/>
          <p:nvPr/>
        </p:nvSpPr>
        <p:spPr>
          <a:xfrm>
            <a:off x="838199" y="5074668"/>
            <a:ext cx="8076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240÷20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本入れ替える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 descr="黒い背景と白い文字のロゴ&#10;&#10;低い精度で自動的に生成された説明">
            <a:extLst>
              <a:ext uri="{FF2B5EF4-FFF2-40B4-BE49-F238E27FC236}">
                <a16:creationId xmlns:a16="http://schemas.microsoft.com/office/drawing/2014/main" id="{9F4026DB-8736-4E37-9C07-387157582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30" y="2780518"/>
            <a:ext cx="897466" cy="897466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4CB6E2D-C6AB-425D-8067-F70AF671EF71}"/>
              </a:ext>
            </a:extLst>
          </p:cNvPr>
          <p:cNvSpPr txBox="1"/>
          <p:nvPr/>
        </p:nvSpPr>
        <p:spPr>
          <a:xfrm>
            <a:off x="838199" y="5962429"/>
            <a:ext cx="873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7DC18E4-2C29-2E80-187C-1D9AF489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855"/>
            <a:ext cx="10099431" cy="21198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円の鉛筆をあわせて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本買ったら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円の鉛筆をそれぞれ何本ずつ買いましたか。</a:t>
            </a:r>
          </a:p>
        </p:txBody>
      </p:sp>
    </p:spTree>
    <p:extLst>
      <p:ext uri="{BB962C8B-B14F-4D97-AF65-F5344CB8AC3E}">
        <p14:creationId xmlns:p14="http://schemas.microsoft.com/office/powerpoint/2010/main" val="39819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48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　文章題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092191" y="4051726"/>
            <a:ext cx="10443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自分が理解しやすい図や表を書いてみよう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すぐに分かる場合は、書く必要はありません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350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2586498" y="2464987"/>
            <a:ext cx="1750609" cy="17506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418989" y="2464986"/>
            <a:ext cx="1750609" cy="17506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1162908" y="2464986"/>
            <a:ext cx="1750609" cy="175060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1906828" y="2464986"/>
            <a:ext cx="1750609" cy="175060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4542162" y="2535133"/>
            <a:ext cx="1750609" cy="175060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5240203" y="2464988"/>
            <a:ext cx="1750609" cy="175060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5937564" y="2464987"/>
            <a:ext cx="1750609" cy="17506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019140" y="286857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3597" y="4418341"/>
            <a:ext cx="7431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不足分の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円を増やすには？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38199" y="5064672"/>
            <a:ext cx="9996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円のノートを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円のノートに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何冊か入れ替えれば良い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03A04EA4-AE00-3286-8996-B91DB369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12" y="424608"/>
            <a:ext cx="10426073" cy="18989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のノートがあわせて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冊の売上高は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でした。それぞれ何冊売れた？</a:t>
            </a:r>
          </a:p>
        </p:txBody>
      </p:sp>
    </p:spTree>
    <p:extLst>
      <p:ext uri="{BB962C8B-B14F-4D97-AF65-F5344CB8AC3E}">
        <p14:creationId xmlns:p14="http://schemas.microsoft.com/office/powerpoint/2010/main" val="20193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418989" y="2464986"/>
            <a:ext cx="1750609" cy="17506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1162908" y="2464986"/>
            <a:ext cx="1750609" cy="17506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2586498" y="2464987"/>
            <a:ext cx="1750609" cy="175060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4542162" y="2535133"/>
            <a:ext cx="1750609" cy="175060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5240203" y="2464988"/>
            <a:ext cx="1750609" cy="175060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5937564" y="2464987"/>
            <a:ext cx="1750609" cy="17506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019140" y="286857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2222" y="4418341"/>
            <a:ext cx="11368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冊入れ替えると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円アップ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2222" y="5187575"/>
            <a:ext cx="8159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不足分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300÷20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冊入れ変える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" b="4860"/>
          <a:stretch/>
        </p:blipFill>
        <p:spPr>
          <a:xfrm>
            <a:off x="2740732" y="2508563"/>
            <a:ext cx="1651781" cy="163776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1906828" y="2464986"/>
            <a:ext cx="1750609" cy="1750609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8476B7A5-0F64-C2CA-A4BC-5C60FD53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12" y="424608"/>
            <a:ext cx="10426073" cy="18989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のノートがあわせて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冊の売上高は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でした。それぞれ何冊売れた？</a:t>
            </a:r>
          </a:p>
        </p:txBody>
      </p:sp>
    </p:spTree>
    <p:extLst>
      <p:ext uri="{BB962C8B-B14F-4D97-AF65-F5344CB8AC3E}">
        <p14:creationId xmlns:p14="http://schemas.microsoft.com/office/powerpoint/2010/main" val="27216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418989" y="2464986"/>
            <a:ext cx="1750609" cy="17506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1162908" y="2464986"/>
            <a:ext cx="1750609" cy="17506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2586498" y="2464987"/>
            <a:ext cx="1750609" cy="175060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4542162" y="2535133"/>
            <a:ext cx="1750609" cy="175060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5240203" y="2464988"/>
            <a:ext cx="1750609" cy="175060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5937564" y="2464987"/>
            <a:ext cx="1750609" cy="17506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019140" y="286857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2222" y="4497283"/>
            <a:ext cx="5594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2222" y="5385333"/>
            <a:ext cx="9316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" b="4860"/>
          <a:stretch/>
        </p:blipFill>
        <p:spPr>
          <a:xfrm>
            <a:off x="2740732" y="2508563"/>
            <a:ext cx="1651781" cy="163776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99">
            <a:off x="1906828" y="2464986"/>
            <a:ext cx="1750609" cy="1750609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B4171E0D-5A7F-D104-EF99-7458BFBA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12" y="424608"/>
            <a:ext cx="10426073" cy="18989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のノートがあわせて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冊の売上高は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でした。それぞれ何冊売れた？</a:t>
            </a:r>
          </a:p>
        </p:txBody>
      </p:sp>
    </p:spTree>
    <p:extLst>
      <p:ext uri="{BB962C8B-B14F-4D97-AF65-F5344CB8AC3E}">
        <p14:creationId xmlns:p14="http://schemas.microsoft.com/office/powerpoint/2010/main" val="24885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676977" cy="176647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の絵はがきと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の絵はがきをあわせて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枚買うと、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1240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でした。それぞれ何枚買いましたか？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191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6084" y="288318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8199" y="4489503"/>
            <a:ext cx="1084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売れた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枚全部が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円の絵はがき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だとすると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BB820C-3756-42BB-83FD-6CB835964B4C}"/>
              </a:ext>
            </a:extLst>
          </p:cNvPr>
          <p:cNvSpPr txBox="1"/>
          <p:nvPr/>
        </p:nvSpPr>
        <p:spPr>
          <a:xfrm>
            <a:off x="838199" y="5279083"/>
            <a:ext cx="772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50×20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円の代金となる</a:t>
            </a:r>
          </a:p>
        </p:txBody>
      </p:sp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62AEAB82-1E63-4107-A558-A92DF269D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6" y="2533274"/>
            <a:ext cx="1093371" cy="1617812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23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A80D26C3-558A-475D-AD6E-C4E24BDB1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94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図 23" descr="背景パターン&#10;&#10;自動的に生成された説明">
            <a:extLst>
              <a:ext uri="{FF2B5EF4-FFF2-40B4-BE49-F238E27FC236}">
                <a16:creationId xmlns:a16="http://schemas.microsoft.com/office/drawing/2014/main" id="{D874F397-C0EF-456A-A346-64B16C343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45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図 24" descr="背景パターン&#10;&#10;自動的に生成された説明">
            <a:extLst>
              <a:ext uri="{FF2B5EF4-FFF2-40B4-BE49-F238E27FC236}">
                <a16:creationId xmlns:a16="http://schemas.microsoft.com/office/drawing/2014/main" id="{43D14FEE-7930-49DC-998E-D75E72081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23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53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4676084" y="288318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6455" y="4418341"/>
            <a:ext cx="7431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不足分の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円を増やすには？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6455" y="5127288"/>
            <a:ext cx="10145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円の絵はがきを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円の絵はがきに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何枚か入れ替えれば良い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62AEAB82-1E63-4107-A558-A92DF269D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6" y="2533274"/>
            <a:ext cx="1093371" cy="1617812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23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A80D26C3-558A-475D-AD6E-C4E24BDB1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94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図 23" descr="背景パターン&#10;&#10;自動的に生成された説明">
            <a:extLst>
              <a:ext uri="{FF2B5EF4-FFF2-40B4-BE49-F238E27FC236}">
                <a16:creationId xmlns:a16="http://schemas.microsoft.com/office/drawing/2014/main" id="{D874F397-C0EF-456A-A346-64B16C343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45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図 24" descr="背景パターン&#10;&#10;自動的に生成された説明">
            <a:extLst>
              <a:ext uri="{FF2B5EF4-FFF2-40B4-BE49-F238E27FC236}">
                <a16:creationId xmlns:a16="http://schemas.microsoft.com/office/drawing/2014/main" id="{43D14FEE-7930-49DC-998E-D75E72081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23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C59C923-F935-5342-471E-28670E34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12" y="424608"/>
            <a:ext cx="10426073" cy="18989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のノートがあわせて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冊の売上高は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でした。それぞれ何冊売れた？</a:t>
            </a:r>
          </a:p>
        </p:txBody>
      </p:sp>
    </p:spTree>
    <p:extLst>
      <p:ext uri="{BB962C8B-B14F-4D97-AF65-F5344CB8AC3E}">
        <p14:creationId xmlns:p14="http://schemas.microsoft.com/office/powerpoint/2010/main" val="38549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4676084" y="288318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2222" y="4418341"/>
            <a:ext cx="10641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枚入れ替えると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円アップ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6824" y="5064672"/>
            <a:ext cx="6835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不足分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240÷30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枚で、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62AEAB82-1E63-4107-A558-A92DF269D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6" y="2533274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A80D26C3-558A-475D-AD6E-C4E24BDB1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94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図 23" descr="背景パターン&#10;&#10;自動的に生成された説明">
            <a:extLst>
              <a:ext uri="{FF2B5EF4-FFF2-40B4-BE49-F238E27FC236}">
                <a16:creationId xmlns:a16="http://schemas.microsoft.com/office/drawing/2014/main" id="{D874F397-C0EF-456A-A346-64B16C343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45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図 24" descr="背景パターン&#10;&#10;自動的に生成された説明">
            <a:extLst>
              <a:ext uri="{FF2B5EF4-FFF2-40B4-BE49-F238E27FC236}">
                <a16:creationId xmlns:a16="http://schemas.microsoft.com/office/drawing/2014/main" id="{43D14FEE-7930-49DC-998E-D75E72081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23" y="2531385"/>
            <a:ext cx="1093371" cy="1617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図 3" descr="文字と絵が描かれた絵&#10;&#10;中程度の精度で自動的に生成された説明">
            <a:extLst>
              <a:ext uri="{FF2B5EF4-FFF2-40B4-BE49-F238E27FC236}">
                <a16:creationId xmlns:a16="http://schemas.microsoft.com/office/drawing/2014/main" id="{3C7CE9A4-6261-4BAE-9E3E-C380FE957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4" y="2470833"/>
            <a:ext cx="1198311" cy="17543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F3C2871-2D1B-9C3A-7F72-AF81C99B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12" y="424608"/>
            <a:ext cx="10426073" cy="18989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のノートがあわせて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冊の売上高は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でした。それぞれ何冊売れた？</a:t>
            </a:r>
          </a:p>
        </p:txBody>
      </p:sp>
    </p:spTree>
    <p:extLst>
      <p:ext uri="{BB962C8B-B14F-4D97-AF65-F5344CB8AC3E}">
        <p14:creationId xmlns:p14="http://schemas.microsoft.com/office/powerpoint/2010/main" val="3704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846"/>
            <a:ext cx="10957811" cy="24569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円のりんご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円のみかん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をあわせて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個買いました。りんごの代金の方が、みかんの代金よりも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円高かった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それぞれ何個買いましたか？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828002" y="2048066"/>
            <a:ext cx="175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P179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6" y="2769758"/>
            <a:ext cx="1070643" cy="11400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89" y="2769758"/>
            <a:ext cx="1070643" cy="11400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7" y="2769758"/>
            <a:ext cx="1070643" cy="11400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55" y="2769758"/>
            <a:ext cx="1070643" cy="11400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55" y="2769758"/>
            <a:ext cx="1070643" cy="114009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106110" y="2946064"/>
            <a:ext cx="86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09486" y="4086154"/>
            <a:ext cx="10347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売れた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個が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円のりんごだとすると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FB412-CB30-4106-9B5A-303100FD8F15}"/>
              </a:ext>
            </a:extLst>
          </p:cNvPr>
          <p:cNvSpPr txBox="1"/>
          <p:nvPr/>
        </p:nvSpPr>
        <p:spPr>
          <a:xfrm>
            <a:off x="909486" y="4970346"/>
            <a:ext cx="10347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りんごの代金は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40×70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2800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みかんの代金は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りんごが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円高い　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</TotalTime>
  <Words>1493</Words>
  <Application>Microsoft Office PowerPoint</Application>
  <PresentationFormat>ワイド画面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Cambria Math</vt:lpstr>
      <vt:lpstr>Arial</vt:lpstr>
      <vt:lpstr>游ゴシック Light</vt:lpstr>
      <vt:lpstr>UD デジタル 教科書体 NP-B</vt:lpstr>
      <vt:lpstr>游ゴシック</vt:lpstr>
      <vt:lpstr>Office テーマ</vt:lpstr>
      <vt:lpstr>６年生　文章題 </vt:lpstr>
      <vt:lpstr>1冊120円と1冊100円のノートがあわせて50冊売れました。ノート50冊の売上高は5300円でした。それぞれ何冊売れた？</vt:lpstr>
      <vt:lpstr>1冊120円と1冊100円のノートがあわせて50冊売れました。ノート50冊の売上高は5300円でした。それぞれ何冊売れた？</vt:lpstr>
      <vt:lpstr>1冊120円と1冊100円のノートがあわせて50冊売れました。ノート50冊の売上高は5300円でした。それぞれ何冊売れた？</vt:lpstr>
      <vt:lpstr>1冊120円と1冊100円のノートがあわせて50冊売れました。ノート50冊の売上高は5300円でした。それぞれ何冊売れた？</vt:lpstr>
      <vt:lpstr>1枚50円の絵はがきと1枚80円の絵はがきをあわせて20枚買うと、代金は1240円でした。それぞれ何枚買いましたか？</vt:lpstr>
      <vt:lpstr>1冊120円と1冊100円のノートがあわせて50冊売れました。ノート50冊の売上高は5300円でした。それぞれ何冊売れた？</vt:lpstr>
      <vt:lpstr>1冊120円と1冊100円のノートがあわせて50冊売れました。ノート50冊の売上高は5300円でした。それぞれ何冊売れた？</vt:lpstr>
      <vt:lpstr>1個70円のりんごと1個30円のみかんをあわせて40個買いました。りんごの代金の方が、みかんの代金よりも1300円高かった。 それぞれ何個買いましたか？</vt:lpstr>
      <vt:lpstr>1個70円のりんごと1個30円のみかんをあわせて40個買いました。りんごの代金の方が、みかんの代金よりも1300円高かった。 それぞれ何個買いましたか？</vt:lpstr>
      <vt:lpstr>1個70円のりんごと1個30円のみかんをあわせて40個買いました。りんごの代金の方が、みかんの代金よりも1300円高かった。 それぞれ何個買いましたか？</vt:lpstr>
      <vt:lpstr>水槽一杯に水を入れるのに、Aの蛇口では10分Bの蛇口では15分かかります。 両方を一緒に使うと何分で一杯になりますか。</vt:lpstr>
      <vt:lpstr>水槽一杯に水を入れるのに、Aの蛇口では10分Bの蛇口では15分かかります。 両方を一緒に使うと何分で一杯になりますか。</vt:lpstr>
      <vt:lpstr>ペンキ塗りをするのに、兄1人だと40分弟1人だと1時間かかります。兄弟2人で一緒にすると、何分かかりますか。</vt:lpstr>
      <vt:lpstr>ペンキ塗りをするのに、兄1人だと40分弟1人だと1時間かかります。兄弟2人で一緒にすると、何分かかりますか。</vt:lpstr>
      <vt:lpstr>じゃがいもを1.5kg買いました。30円まけてもらって300円払いました。じゃがいもは　1kg何円の値段がついていましたか？</vt:lpstr>
      <vt:lpstr>280mLの油を大小2つのびんに分けます。大びんの量を、小びんの2.5倍にすると　それぞれのびんの油の量は何mLですか。</vt:lpstr>
      <vt:lpstr>280mLの油を大小2つのびんに分けます。 大びんの量を、小びんの2倍より10mL多くすると、それぞれのびんの油の量は何mLですか。</vt:lpstr>
      <vt:lpstr>豚肉と牛肉をそれぞれ100gずつ買うと400円です。豚肉100gと牛肉150gでは、520円になります。豚肉、牛肉それぞれ100gの値段はいくらですか。</vt:lpstr>
      <vt:lpstr>1本40円と60円の鉛筆をあわせて30本買ったら1440円でした。40円と60円の鉛筆をそれぞれ何本ずつ買いましたか。</vt:lpstr>
      <vt:lpstr>1本40円と60円の鉛筆をあわせて30本買ったら1440円でした。40円と60円の鉛筆をそれぞれ何本ずつ買いましたか。</vt:lpstr>
      <vt:lpstr>６年生　文章題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伊藤努</cp:lastModifiedBy>
  <cp:revision>243</cp:revision>
  <cp:lastPrinted>2021-05-09T09:42:10Z</cp:lastPrinted>
  <dcterms:created xsi:type="dcterms:W3CDTF">2021-04-05T12:55:03Z</dcterms:created>
  <dcterms:modified xsi:type="dcterms:W3CDTF">2022-10-22T13:57:56Z</dcterms:modified>
</cp:coreProperties>
</file>