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378" r:id="rId2"/>
    <p:sldId id="345" r:id="rId3"/>
    <p:sldId id="363" r:id="rId4"/>
    <p:sldId id="299" r:id="rId5"/>
    <p:sldId id="359" r:id="rId6"/>
    <p:sldId id="361" r:id="rId7"/>
    <p:sldId id="334" r:id="rId8"/>
    <p:sldId id="353" r:id="rId9"/>
    <p:sldId id="316" r:id="rId10"/>
    <p:sldId id="339" r:id="rId11"/>
    <p:sldId id="382" r:id="rId12"/>
    <p:sldId id="383" r:id="rId13"/>
    <p:sldId id="346" r:id="rId14"/>
    <p:sldId id="300" r:id="rId15"/>
    <p:sldId id="384" r:id="rId16"/>
  </p:sldIdLst>
  <p:sldSz cx="12192000" cy="6858000"/>
  <p:notesSz cx="6858000" cy="9144000"/>
  <p:embeddedFontLst>
    <p:embeddedFont>
      <p:font typeface="游ゴシック Light" panose="020B0300000000000000" pitchFamily="50" charset="-128"/>
      <p:regular r:id="rId18"/>
    </p:embeddedFont>
    <p:embeddedFont>
      <p:font typeface="游ゴシック" panose="020B0400000000000000" pitchFamily="50" charset="-128"/>
      <p:regular r:id="rId19"/>
      <p:bold r:id="rId20"/>
    </p:embeddedFont>
    <p:embeddedFont>
      <p:font typeface="Cambria Math" panose="02040503050406030204" pitchFamily="18" charset="0"/>
      <p:regular r:id="rId21"/>
    </p:embeddedFont>
    <p:embeddedFont>
      <p:font typeface="UD デジタル 教科書体 NP-B" panose="02020700000000000000" pitchFamily="18" charset="-128"/>
      <p:bold r:id="rId2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99FF"/>
    <a:srgbClr val="FF99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38" autoAdjust="0"/>
  </p:normalViewPr>
  <p:slideViewPr>
    <p:cSldViewPr snapToGrid="0" showGuides="1">
      <p:cViewPr varScale="1">
        <p:scale>
          <a:sx n="63" d="100"/>
          <a:sy n="63" d="100"/>
        </p:scale>
        <p:origin x="102" y="120"/>
      </p:cViewPr>
      <p:guideLst>
        <p:guide orient="horz" pos="2183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1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1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11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714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6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06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35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28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12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1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3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67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2667"/>
            <a:ext cx="9144000" cy="327776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 速さ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617577" y="3240645"/>
            <a:ext cx="10956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今まで公式にとらわれずに解いてきました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分数のかけ算とわり算も使えます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また、比を使った解法も学びます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自分が分かりやすい方法で解いていきましょう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6241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/>
              <p:nvPr/>
            </p:nvSpPr>
            <p:spPr>
              <a:xfrm>
                <a:off x="862623" y="2977359"/>
                <a:ext cx="10430241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分の所を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分歩いた。つまり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を歩いた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3" y="2977359"/>
                <a:ext cx="10430241" cy="1155829"/>
              </a:xfrm>
              <a:prstGeom prst="rect">
                <a:avLst/>
              </a:prstGeom>
              <a:blipFill>
                <a:blip r:embed="rId3"/>
                <a:stretch>
                  <a:fillRect l="-2104" r="-117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FF3383-44C4-4B1A-BCA6-4E2B57AB96B6}"/>
                  </a:ext>
                </a:extLst>
              </p:cNvPr>
              <p:cNvSpPr txBox="1"/>
              <p:nvPr/>
            </p:nvSpPr>
            <p:spPr>
              <a:xfrm>
                <a:off x="899136" y="4133188"/>
                <a:ext cx="1011863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残りの距離は全体の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　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÷4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FF3383-44C4-4B1A-BCA6-4E2B57AB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36" y="4133188"/>
                <a:ext cx="10118634" cy="1155829"/>
              </a:xfrm>
              <a:prstGeom prst="rect">
                <a:avLst/>
              </a:prstGeom>
              <a:blipFill>
                <a:blip r:embed="rId4"/>
                <a:stretch>
                  <a:fillRect l="-2108" r="-60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B6B9F6-1669-4CB6-8EC5-898AE6F01DE0}"/>
              </a:ext>
            </a:extLst>
          </p:cNvPr>
          <p:cNvSpPr txBox="1"/>
          <p:nvPr/>
        </p:nvSpPr>
        <p:spPr>
          <a:xfrm>
            <a:off x="682982" y="501933"/>
            <a:ext cx="110225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家から駅まで行くのに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かかります。始めの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分歩き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その後走って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駅まで行きました。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走ったのは何分ですか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947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5D4480-C731-461B-A40A-40A3A76CEA07}"/>
              </a:ext>
            </a:extLst>
          </p:cNvPr>
          <p:cNvSpPr txBox="1"/>
          <p:nvPr/>
        </p:nvSpPr>
        <p:spPr>
          <a:xfrm>
            <a:off x="3481125" y="4752417"/>
            <a:ext cx="26023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分走った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CF80D82-10EC-41C9-AB53-FE938FC52D4D}"/>
              </a:ext>
            </a:extLst>
          </p:cNvPr>
          <p:cNvCxnSpPr>
            <a:cxnSpLocks/>
          </p:cNvCxnSpPr>
          <p:nvPr/>
        </p:nvCxnSpPr>
        <p:spPr>
          <a:xfrm>
            <a:off x="8267074" y="4026036"/>
            <a:ext cx="2166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B7FEFA-4DD3-41B1-BA0E-8D7DE6EFC85F}"/>
              </a:ext>
            </a:extLst>
          </p:cNvPr>
          <p:cNvCxnSpPr/>
          <p:nvPr/>
        </p:nvCxnSpPr>
        <p:spPr>
          <a:xfrm>
            <a:off x="1753849" y="5933980"/>
            <a:ext cx="86793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2F10824-FCC1-4431-9C5A-184ADE72FEA9}"/>
              </a:ext>
            </a:extLst>
          </p:cNvPr>
          <p:cNvCxnSpPr/>
          <p:nvPr/>
        </p:nvCxnSpPr>
        <p:spPr>
          <a:xfrm>
            <a:off x="1753849" y="3082292"/>
            <a:ext cx="86793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A255A55-5FEC-4AC1-ACBF-7EEB66B1F7EC}"/>
              </a:ext>
            </a:extLst>
          </p:cNvPr>
          <p:cNvCxnSpPr/>
          <p:nvPr/>
        </p:nvCxnSpPr>
        <p:spPr>
          <a:xfrm>
            <a:off x="1753849" y="4467068"/>
            <a:ext cx="867930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F29165-C68E-4900-94E5-87A26054D143}"/>
              </a:ext>
            </a:extLst>
          </p:cNvPr>
          <p:cNvSpPr txBox="1"/>
          <p:nvPr/>
        </p:nvSpPr>
        <p:spPr>
          <a:xfrm>
            <a:off x="4546111" y="2766796"/>
            <a:ext cx="30947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59785D-2791-4F13-9A29-E3A6D74A5042}"/>
              </a:ext>
            </a:extLst>
          </p:cNvPr>
          <p:cNvSpPr txBox="1"/>
          <p:nvPr/>
        </p:nvSpPr>
        <p:spPr>
          <a:xfrm>
            <a:off x="4546111" y="5648632"/>
            <a:ext cx="28890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走れば８分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EFBC6CE-02E7-4B8A-9573-D27EC747D54D}"/>
              </a:ext>
            </a:extLst>
          </p:cNvPr>
          <p:cNvCxnSpPr/>
          <p:nvPr/>
        </p:nvCxnSpPr>
        <p:spPr>
          <a:xfrm>
            <a:off x="3957403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7442C92-9101-4FEF-9738-D6B576C79E1B}"/>
              </a:ext>
            </a:extLst>
          </p:cNvPr>
          <p:cNvCxnSpPr/>
          <p:nvPr/>
        </p:nvCxnSpPr>
        <p:spPr>
          <a:xfrm>
            <a:off x="6108491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9212155-2A81-43DD-B88D-DD6D37DD4EE7}"/>
              </a:ext>
            </a:extLst>
          </p:cNvPr>
          <p:cNvCxnSpPr/>
          <p:nvPr/>
        </p:nvCxnSpPr>
        <p:spPr>
          <a:xfrm>
            <a:off x="8267074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734B443-70B9-44CB-9FC0-25A50F3AB731}"/>
              </a:ext>
            </a:extLst>
          </p:cNvPr>
          <p:cNvCxnSpPr/>
          <p:nvPr/>
        </p:nvCxnSpPr>
        <p:spPr>
          <a:xfrm>
            <a:off x="1753849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2863E3C-B3A6-4214-85C2-819458C2C090}"/>
              </a:ext>
            </a:extLst>
          </p:cNvPr>
          <p:cNvCxnSpPr/>
          <p:nvPr/>
        </p:nvCxnSpPr>
        <p:spPr>
          <a:xfrm>
            <a:off x="10433154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15884F-B9D5-4F23-B665-4CE348AAB940}"/>
              </a:ext>
            </a:extLst>
          </p:cNvPr>
          <p:cNvSpPr txBox="1"/>
          <p:nvPr/>
        </p:nvSpPr>
        <p:spPr>
          <a:xfrm>
            <a:off x="8464618" y="3354719"/>
            <a:ext cx="177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005A06-482D-42AD-A0A7-7D680D134995}"/>
              </a:ext>
            </a:extLst>
          </p:cNvPr>
          <p:cNvCxnSpPr>
            <a:cxnSpLocks/>
          </p:cNvCxnSpPr>
          <p:nvPr/>
        </p:nvCxnSpPr>
        <p:spPr>
          <a:xfrm>
            <a:off x="1740523" y="5404454"/>
            <a:ext cx="64757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3AFADA-E7EB-4274-B1E6-1E6A4A837C51}"/>
              </a:ext>
            </a:extLst>
          </p:cNvPr>
          <p:cNvSpPr txBox="1"/>
          <p:nvPr/>
        </p:nvSpPr>
        <p:spPr>
          <a:xfrm>
            <a:off x="682982" y="501933"/>
            <a:ext cx="110225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家から駅まで行くのに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かかります。始めの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６分間走り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その後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駅まで行きました。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歩いたのは何分ですか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/>
              <p:nvPr/>
            </p:nvSpPr>
            <p:spPr>
              <a:xfrm>
                <a:off x="862623" y="2977359"/>
                <a:ext cx="10430241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８分の所を６分走った。つまり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を走った</a:t>
                </a:r>
                <a:endParaRPr lang="en-US" altLang="ja-JP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3" y="2977359"/>
                <a:ext cx="10430241" cy="1155829"/>
              </a:xfrm>
              <a:prstGeom prst="rect">
                <a:avLst/>
              </a:prstGeom>
              <a:blipFill>
                <a:blip r:embed="rId3"/>
                <a:stretch>
                  <a:fillRect l="-2104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FF3383-44C4-4B1A-BCA6-4E2B57AB96B6}"/>
                  </a:ext>
                </a:extLst>
              </p:cNvPr>
              <p:cNvSpPr txBox="1"/>
              <p:nvPr/>
            </p:nvSpPr>
            <p:spPr>
              <a:xfrm>
                <a:off x="899136" y="4133188"/>
                <a:ext cx="1039372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残りの距離は全体の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÷4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FF3383-44C4-4B1A-BCA6-4E2B57AB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36" y="4133188"/>
                <a:ext cx="10393728" cy="1153073"/>
              </a:xfrm>
              <a:prstGeom prst="rect">
                <a:avLst/>
              </a:prstGeom>
              <a:blipFill>
                <a:blip r:embed="rId4"/>
                <a:stretch>
                  <a:fillRect l="-2052" r="-821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C08E3A-D653-485D-99E8-29507F808F1E}"/>
              </a:ext>
            </a:extLst>
          </p:cNvPr>
          <p:cNvSpPr txBox="1"/>
          <p:nvPr/>
        </p:nvSpPr>
        <p:spPr>
          <a:xfrm>
            <a:off x="682982" y="501933"/>
            <a:ext cx="110225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家から駅まで行くのに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かかります。始めの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６分間走り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その後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駅まで行きました。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歩いたのは何分ですか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838198" y="4959632"/>
                <a:ext cx="10591802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比で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(70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分が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分に減った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)35×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959632"/>
                <a:ext cx="10591802" cy="1161793"/>
              </a:xfrm>
              <a:prstGeom prst="rect">
                <a:avLst/>
              </a:prstGeom>
              <a:blipFill>
                <a:blip r:embed="rId3"/>
                <a:stretch>
                  <a:fillRect l="-2014"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838200" y="310583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ａの芝を刈っているので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838198" y="2178935"/>
            <a:ext cx="9169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の芝を刈ったと分かること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8" y="4032733"/>
            <a:ext cx="959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分なら、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30a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の芝を刈ることができる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668865" y="574928"/>
            <a:ext cx="1113798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で刈りました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時間あたり何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の芝を刈ったことになりますか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6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DBC55F7C-5D69-46B3-8215-30207317B91A}"/>
              </a:ext>
            </a:extLst>
          </p:cNvPr>
          <p:cNvSpPr txBox="1">
            <a:spLocks/>
          </p:cNvSpPr>
          <p:nvPr/>
        </p:nvSpPr>
        <p:spPr>
          <a:xfrm>
            <a:off x="838199" y="545432"/>
            <a:ext cx="9254167" cy="11452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100km</a:t>
            </a:r>
            <a:r>
              <a:rPr lang="ja-JP" altLang="en-US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で走るチーターがいます。</a:t>
            </a:r>
            <a:r>
              <a:rPr lang="en-US" altLang="ja-JP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このチーターは</a:t>
            </a:r>
            <a:r>
              <a:rPr lang="en-US" altLang="ja-JP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36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を何秒で走りますか。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A9B2A19-1A8F-4DB3-A213-F51883524BAD}"/>
              </a:ext>
            </a:extLst>
          </p:cNvPr>
          <p:cNvSpPr/>
          <p:nvPr/>
        </p:nvSpPr>
        <p:spPr>
          <a:xfrm>
            <a:off x="643161" y="1795362"/>
            <a:ext cx="112421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時間＝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60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分＝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3600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秒なので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100km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100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000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m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を走るのに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3600</a:t>
            </a:r>
            <a:r>
              <a:rPr lang="ja-JP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秒</a:t>
            </a: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かかる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3177391-210B-4943-AA69-9820AE4240C6}"/>
                  </a:ext>
                </a:extLst>
              </p:cNvPr>
              <p:cNvSpPr/>
              <p:nvPr/>
            </p:nvSpPr>
            <p:spPr>
              <a:xfrm>
                <a:off x="643161" y="3134834"/>
                <a:ext cx="10512814" cy="11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100m</a:t>
                </a:r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100</a:t>
                </a:r>
                <a:r>
                  <a:rPr lang="en-US" altLang="ja-JP" sz="4000" b="1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000</a:t>
                </a:r>
                <a:r>
                  <a:rPr lang="en-US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  <m:t>１０００</m:t>
                        </m:r>
                      </m:den>
                    </m:f>
                  </m:oMath>
                </a14:m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の距離なので</a:t>
                </a:r>
                <a:endParaRPr lang="en-US" altLang="ja-JP" sz="40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3177391-210B-4943-AA69-9820AE424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1" y="3134834"/>
                <a:ext cx="10512814" cy="1151277"/>
              </a:xfrm>
              <a:prstGeom prst="rect">
                <a:avLst/>
              </a:prstGeom>
              <a:blipFill>
                <a:blip r:embed="rId2"/>
                <a:stretch>
                  <a:fillRect l="-2088" r="-87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B9DD584-F47E-47AB-90CE-D8CDC9DF5464}"/>
                  </a:ext>
                </a:extLst>
              </p:cNvPr>
              <p:cNvSpPr/>
              <p:nvPr/>
            </p:nvSpPr>
            <p:spPr>
              <a:xfrm>
                <a:off x="757759" y="4286111"/>
                <a:ext cx="9334607" cy="11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時間も</a:t>
                </a:r>
                <a:r>
                  <a:rPr lang="en-US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3600</a:t>
                </a:r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秒の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  <a:cs typeface="Times New Roman" panose="02020603050405020304" pitchFamily="18" charset="0"/>
                          </a:rPr>
                          <m:t>１０００</m:t>
                        </m:r>
                      </m:den>
                    </m:f>
                  </m:oMath>
                </a14:m>
                <a:r>
                  <a:rPr lang="ja-JP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rPr>
                  <a:t>の時間になる</a:t>
                </a:r>
                <a:endParaRPr lang="en-US" altLang="ja-JP" sz="4000" b="1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B9DD584-F47E-47AB-90CE-D8CDC9DF5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9" y="4286111"/>
                <a:ext cx="9334607" cy="1151277"/>
              </a:xfrm>
              <a:prstGeom prst="rect">
                <a:avLst/>
              </a:prstGeom>
              <a:blipFill>
                <a:blip r:embed="rId3"/>
                <a:stretch>
                  <a:fillRect l="-2285" r="-104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1E2921-34FC-4038-A963-A11BE691C54E}"/>
              </a:ext>
            </a:extLst>
          </p:cNvPr>
          <p:cNvSpPr/>
          <p:nvPr/>
        </p:nvSpPr>
        <p:spPr>
          <a:xfrm>
            <a:off x="762567" y="5437388"/>
            <a:ext cx="9111790" cy="932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したがって、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3600÷1000</a:t>
            </a:r>
            <a:r>
              <a:rPr lang="ja-JP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3.6(</a:t>
            </a:r>
            <a:r>
              <a:rPr lang="ja-JP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秒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)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2667"/>
            <a:ext cx="9144000" cy="327776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 速さ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617577" y="3240645"/>
            <a:ext cx="10956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今まで公式にとらわれずに解いてきました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分数のかけ算とわり算も使えます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また、比を使った解法も学びます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自分が分かりやすい方法で解いていきましょう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65566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85366" y="5257905"/>
                <a:ext cx="290239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10÷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66" y="5257905"/>
                <a:ext cx="2902399" cy="1153073"/>
              </a:xfrm>
              <a:prstGeom prst="rect">
                <a:avLst/>
              </a:prstGeom>
              <a:blipFill>
                <a:blip r:embed="rId3"/>
                <a:stretch>
                  <a:fillRect l="-7338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685366" y="2209820"/>
                <a:ext cx="8571154" cy="14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 smtClean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分速の意味から、</a:t>
                </a:r>
                <a:r>
                  <a:rPr lang="en-US" altLang="ja-JP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10km</a:t>
                </a:r>
                <a:r>
                  <a:rPr lang="ja-JP" altLang="en-US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の中に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lang="ja-JP" altLang="en-US" sz="32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がいくつあるかを考えると</a:t>
                </a:r>
                <a:endParaRPr kumimoji="1" lang="ja-JP" altLang="en-US" sz="32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66" y="2209820"/>
                <a:ext cx="8571154" cy="1433406"/>
              </a:xfrm>
              <a:prstGeom prst="rect">
                <a:avLst/>
              </a:prstGeom>
              <a:blipFill>
                <a:blip r:embed="rId4"/>
                <a:stretch>
                  <a:fillRect l="-1777" r="-1564" b="-1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B9F400-9328-45FC-93BD-50CA3AE89FAF}"/>
              </a:ext>
            </a:extLst>
          </p:cNvPr>
          <p:cNvSpPr/>
          <p:nvPr/>
        </p:nvSpPr>
        <p:spPr>
          <a:xfrm>
            <a:off x="1072055" y="4207011"/>
            <a:ext cx="10547131" cy="8828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5334321-0493-4259-B690-791256B9D390}"/>
                  </a:ext>
                </a:extLst>
              </p:cNvPr>
              <p:cNvSpPr txBox="1"/>
              <p:nvPr/>
            </p:nvSpPr>
            <p:spPr>
              <a:xfrm>
                <a:off x="1242776" y="4193216"/>
                <a:ext cx="1245125" cy="834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endParaRPr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5334321-0493-4259-B690-791256B9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76" y="4193216"/>
                <a:ext cx="1245125" cy="834716"/>
              </a:xfrm>
              <a:prstGeom prst="rect">
                <a:avLst/>
              </a:prstGeom>
              <a:blipFill>
                <a:blip r:embed="rId5"/>
                <a:stretch>
                  <a:fillRect r="-980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958918C-8E2B-415D-A905-E06A771024F5}"/>
                  </a:ext>
                </a:extLst>
              </p:cNvPr>
              <p:cNvSpPr txBox="1"/>
              <p:nvPr/>
            </p:nvSpPr>
            <p:spPr>
              <a:xfrm>
                <a:off x="2314831" y="4193216"/>
                <a:ext cx="1245125" cy="834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endParaRPr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958918C-8E2B-415D-A905-E06A77102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31" y="4193216"/>
                <a:ext cx="1245125" cy="834716"/>
              </a:xfrm>
              <a:prstGeom prst="rect">
                <a:avLst/>
              </a:prstGeom>
              <a:blipFill>
                <a:blip r:embed="rId6"/>
                <a:stretch>
                  <a:fillRect r="-980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09EE73-2573-4021-8CB8-CEC89378B18A}"/>
                  </a:ext>
                </a:extLst>
              </p:cNvPr>
              <p:cNvSpPr txBox="1"/>
              <p:nvPr/>
            </p:nvSpPr>
            <p:spPr>
              <a:xfrm>
                <a:off x="3386886" y="4193216"/>
                <a:ext cx="1245125" cy="834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endParaRPr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09EE73-2573-4021-8CB8-CEC89378B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86" y="4193216"/>
                <a:ext cx="1245125" cy="834716"/>
              </a:xfrm>
              <a:prstGeom prst="rect">
                <a:avLst/>
              </a:prstGeom>
              <a:blipFill>
                <a:blip r:embed="rId7"/>
                <a:stretch>
                  <a:fillRect r="-980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1555A8-808B-4020-B557-AAE75397ABEE}"/>
              </a:ext>
            </a:extLst>
          </p:cNvPr>
          <p:cNvSpPr txBox="1"/>
          <p:nvPr/>
        </p:nvSpPr>
        <p:spPr>
          <a:xfrm>
            <a:off x="4458941" y="4207011"/>
            <a:ext cx="124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dirty="0">
                <a:solidFill>
                  <a:schemeClr val="accent6"/>
                </a:solidFill>
                <a:ea typeface="UD デジタル 教科書体 NP-B" panose="02020700000000000000" pitchFamily="18" charset="-128"/>
              </a:rPr>
              <a:t>…</a:t>
            </a:r>
            <a:endParaRPr lang="ja-JP" altLang="en-US" sz="4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5CDD299-6AAD-4420-9401-08E2905B971A}"/>
                  </a:ext>
                </a:extLst>
              </p:cNvPr>
              <p:cNvSpPr txBox="1"/>
              <p:nvPr/>
            </p:nvSpPr>
            <p:spPr>
              <a:xfrm>
                <a:off x="4316417" y="5557450"/>
                <a:ext cx="33298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10×4</a:t>
                </a:r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</a:t>
                </a: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5CDD299-6AAD-4420-9401-08E2905B9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17" y="5557450"/>
                <a:ext cx="3329859" cy="707886"/>
              </a:xfrm>
              <a:prstGeom prst="rect">
                <a:avLst/>
              </a:prstGeom>
              <a:blipFill>
                <a:blip r:embed="rId8"/>
                <a:stretch>
                  <a:fillRect l="-6410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E554DF31-56AF-4963-A4C7-1855B87B2A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39333" y="424608"/>
                <a:ext cx="9726503" cy="1754327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ts val="5400"/>
                  </a:lnSpc>
                </a:pP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分速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km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の道のりを進むのに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何分かかりますか。</a:t>
                </a:r>
              </a:p>
            </p:txBody>
          </p:sp>
        </mc:Choice>
        <mc:Fallback xmlns="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E554DF31-56AF-4963-A4C7-1855B87B2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9333" y="424608"/>
                <a:ext cx="9726503" cy="1754327"/>
              </a:xfrm>
              <a:blipFill>
                <a:blip r:embed="rId10"/>
                <a:stretch>
                  <a:fillRect l="-2128" r="-438" b="-58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FC6DC-DC4E-4A13-833E-C6DD287ED63B}"/>
              </a:ext>
            </a:extLst>
          </p:cNvPr>
          <p:cNvSpPr txBox="1"/>
          <p:nvPr/>
        </p:nvSpPr>
        <p:spPr>
          <a:xfrm>
            <a:off x="8229600" y="5557450"/>
            <a:ext cx="149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左大かっこ 1"/>
          <p:cNvSpPr/>
          <p:nvPr/>
        </p:nvSpPr>
        <p:spPr>
          <a:xfrm rot="5400000">
            <a:off x="6225213" y="-1300339"/>
            <a:ext cx="240820" cy="10547131"/>
          </a:xfrm>
          <a:prstGeom prst="lef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AFC6DC-DC4E-4A13-833E-C6DD287ED63B}"/>
              </a:ext>
            </a:extLst>
          </p:cNvPr>
          <p:cNvSpPr txBox="1"/>
          <p:nvPr/>
        </p:nvSpPr>
        <p:spPr>
          <a:xfrm>
            <a:off x="5557517" y="3560428"/>
            <a:ext cx="14901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10km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3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8" grpId="0"/>
      <p:bldP spid="10" grpId="0"/>
      <p:bldP spid="11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439333" y="2239414"/>
                <a:ext cx="838063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１分間で、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進むということは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33" y="2239414"/>
                <a:ext cx="8380634" cy="1153073"/>
              </a:xfrm>
              <a:prstGeom prst="rect">
                <a:avLst/>
              </a:prstGeom>
              <a:blipFill>
                <a:blip r:embed="rId3"/>
                <a:stretch>
                  <a:fillRect l="-2545" r="-1527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E905F7-5102-475B-9036-1A582B1E9A25}"/>
              </a:ext>
            </a:extLst>
          </p:cNvPr>
          <p:cNvSpPr txBox="1"/>
          <p:nvPr/>
        </p:nvSpPr>
        <p:spPr>
          <a:xfrm>
            <a:off x="1567259" y="3704429"/>
            <a:ext cx="63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４分間で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　</a:t>
            </a:r>
            <a:r>
              <a:rPr lang="ja-JP" altLang="en-US" sz="40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7D0B33-8D43-448E-B102-D676B7EBE066}"/>
              </a:ext>
            </a:extLst>
          </p:cNvPr>
          <p:cNvSpPr txBox="1"/>
          <p:nvPr/>
        </p:nvSpPr>
        <p:spPr>
          <a:xfrm>
            <a:off x="4083932" y="3715223"/>
            <a:ext cx="67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696465-E48E-483B-AB71-08532B2942FD}"/>
              </a:ext>
            </a:extLst>
          </p:cNvPr>
          <p:cNvSpPr txBox="1"/>
          <p:nvPr/>
        </p:nvSpPr>
        <p:spPr>
          <a:xfrm>
            <a:off x="1567259" y="4830550"/>
            <a:ext cx="750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10km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進むには、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E314AE-D82C-4F9E-B6DA-238DFDE61042}"/>
              </a:ext>
            </a:extLst>
          </p:cNvPr>
          <p:cNvSpPr txBox="1"/>
          <p:nvPr/>
        </p:nvSpPr>
        <p:spPr>
          <a:xfrm>
            <a:off x="5592505" y="4830550"/>
            <a:ext cx="142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>
                <a:extLst>
                  <a:ext uri="{FF2B5EF4-FFF2-40B4-BE49-F238E27FC236}">
                    <a16:creationId xmlns:a16="http://schemas.microsoft.com/office/drawing/2014/main" id="{7088780E-B2E9-4245-AE3D-F5A7DC3B0A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39333" y="424608"/>
                <a:ext cx="9726503" cy="1754327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ts val="5400"/>
                  </a:lnSpc>
                </a:pP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分速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km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の道のりを進むのに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何分かかりますか。</a:t>
                </a:r>
              </a:p>
            </p:txBody>
          </p:sp>
        </mc:Choice>
        <mc:Fallback xmlns="">
          <p:sp>
            <p:nvSpPr>
              <p:cNvPr id="12" name="タイトル 1">
                <a:extLst>
                  <a:ext uri="{FF2B5EF4-FFF2-40B4-BE49-F238E27FC236}">
                    <a16:creationId xmlns:a16="http://schemas.microsoft.com/office/drawing/2014/main" id="{7088780E-B2E9-4245-AE3D-F5A7DC3B0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9333" y="424608"/>
                <a:ext cx="9726503" cy="1754327"/>
              </a:xfrm>
              <a:blipFill>
                <a:blip r:embed="rId4"/>
                <a:stretch>
                  <a:fillRect l="-2128" r="-438" b="-58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6FF73FC-DD5A-4693-A375-AA3BF99DDEE1}"/>
                  </a:ext>
                </a:extLst>
              </p:cNvPr>
              <p:cNvSpPr txBox="1"/>
              <p:nvPr/>
            </p:nvSpPr>
            <p:spPr>
              <a:xfrm>
                <a:off x="8241192" y="3334799"/>
                <a:ext cx="2924644" cy="128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a:rPr lang="en-US" altLang="ja-JP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４＝１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6FF73FC-DD5A-4693-A375-AA3BF99D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192" y="3334799"/>
                <a:ext cx="2924644" cy="128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5518D08-2487-42CB-A60D-00644D0E1874}"/>
                  </a:ext>
                </a:extLst>
              </p:cNvPr>
              <p:cNvSpPr txBox="1"/>
              <p:nvPr/>
            </p:nvSpPr>
            <p:spPr>
              <a:xfrm>
                <a:off x="7731811" y="5560023"/>
                <a:ext cx="41763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１０</m:t>
                      </m:r>
                      <m:r>
                        <a:rPr lang="en-US" altLang="ja-JP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４＝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４０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5518D08-2487-42CB-A60D-00644D0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11" y="5560023"/>
                <a:ext cx="417631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681B77-0265-47B3-AD18-945D5C0A4E3E}"/>
              </a:ext>
            </a:extLst>
          </p:cNvPr>
          <p:cNvSpPr/>
          <p:nvPr/>
        </p:nvSpPr>
        <p:spPr>
          <a:xfrm>
            <a:off x="1161796" y="748913"/>
            <a:ext cx="9868407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で走っている自動車があります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この自動車に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分乗ると何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9251DA-8BE7-414C-9747-342A88A230A4}"/>
              </a:ext>
            </a:extLst>
          </p:cNvPr>
          <p:cNvSpPr/>
          <p:nvPr/>
        </p:nvSpPr>
        <p:spPr>
          <a:xfrm>
            <a:off x="1161796" y="2330323"/>
            <a:ext cx="10081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6km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CCEF97-ADA3-415E-BCEB-0FE520F46C27}"/>
              </a:ext>
            </a:extLst>
          </p:cNvPr>
          <p:cNvSpPr/>
          <p:nvPr/>
        </p:nvSpPr>
        <p:spPr>
          <a:xfrm>
            <a:off x="1161796" y="3681145"/>
            <a:ext cx="8544327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の道のりを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分で進みました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このときの時速を求めましょう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05CFA3-E2CB-45AD-BDE9-66722F6B5554}"/>
              </a:ext>
            </a:extLst>
          </p:cNvPr>
          <p:cNvSpPr/>
          <p:nvPr/>
        </p:nvSpPr>
        <p:spPr>
          <a:xfrm>
            <a:off x="1161796" y="5131590"/>
            <a:ext cx="96359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45km</a:t>
            </a:r>
          </a:p>
        </p:txBody>
      </p:sp>
    </p:spTree>
    <p:extLst>
      <p:ext uri="{BB962C8B-B14F-4D97-AF65-F5344CB8AC3E}">
        <p14:creationId xmlns:p14="http://schemas.microsoft.com/office/powerpoint/2010/main" val="35314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CEE3ECD-FABF-45E6-B552-FD0319ED7EAE}"/>
              </a:ext>
            </a:extLst>
          </p:cNvPr>
          <p:cNvGrpSpPr/>
          <p:nvPr/>
        </p:nvGrpSpPr>
        <p:grpSpPr>
          <a:xfrm>
            <a:off x="2475186" y="5053991"/>
            <a:ext cx="6936830" cy="701566"/>
            <a:chOff x="2475186" y="3917079"/>
            <a:chExt cx="6936830" cy="701566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1118C33-C3AB-48CD-B460-49A9F4D99E37}"/>
                </a:ext>
              </a:extLst>
            </p:cNvPr>
            <p:cNvSpPr/>
            <p:nvPr/>
          </p:nvSpPr>
          <p:spPr>
            <a:xfrm>
              <a:off x="8024650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3FD6527-677C-4788-8220-771FB58677AA}"/>
                </a:ext>
              </a:extLst>
            </p:cNvPr>
            <p:cNvSpPr/>
            <p:nvPr/>
          </p:nvSpPr>
          <p:spPr>
            <a:xfrm>
              <a:off x="2475186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1C904BF-027F-4AC7-B43D-120802FFC4AB}"/>
                </a:ext>
              </a:extLst>
            </p:cNvPr>
            <p:cNvSpPr/>
            <p:nvPr/>
          </p:nvSpPr>
          <p:spPr>
            <a:xfrm>
              <a:off x="3862552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5C1E704-F29C-492C-884B-893FD319608E}"/>
                </a:ext>
              </a:extLst>
            </p:cNvPr>
            <p:cNvSpPr/>
            <p:nvPr/>
          </p:nvSpPr>
          <p:spPr>
            <a:xfrm>
              <a:off x="5249918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021EDD5-C664-48B6-9460-371AE1BEC180}"/>
                </a:ext>
              </a:extLst>
            </p:cNvPr>
            <p:cNvSpPr/>
            <p:nvPr/>
          </p:nvSpPr>
          <p:spPr>
            <a:xfrm>
              <a:off x="6637284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3ACFC8-FE13-4AED-B0AD-7C12BD95C367}"/>
              </a:ext>
            </a:extLst>
          </p:cNvPr>
          <p:cNvSpPr txBox="1"/>
          <p:nvPr/>
        </p:nvSpPr>
        <p:spPr>
          <a:xfrm>
            <a:off x="986407" y="509357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2F7A6BC-110E-4C1C-8109-5D8F3E0E9567}"/>
                  </a:ext>
                </a:extLst>
              </p:cNvPr>
              <p:cNvSpPr txBox="1"/>
              <p:nvPr/>
            </p:nvSpPr>
            <p:spPr>
              <a:xfrm>
                <a:off x="986407" y="2719231"/>
                <a:ext cx="1415772" cy="9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2F7A6BC-110E-4C1C-8109-5D8F3E0E9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07" y="2719231"/>
                <a:ext cx="1415772" cy="937757"/>
              </a:xfrm>
              <a:prstGeom prst="rect">
                <a:avLst/>
              </a:prstGeom>
              <a:blipFill>
                <a:blip r:embed="rId3"/>
                <a:stretch>
                  <a:fillRect r="-10345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1B0A9D-019B-4900-A0AB-8864346233D9}"/>
              </a:ext>
            </a:extLst>
          </p:cNvPr>
          <p:cNvSpPr txBox="1"/>
          <p:nvPr/>
        </p:nvSpPr>
        <p:spPr>
          <a:xfrm>
            <a:off x="9593164" y="2921482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7C447F-DD65-43A9-A098-AF960186D5E3}"/>
              </a:ext>
            </a:extLst>
          </p:cNvPr>
          <p:cNvSpPr txBox="1"/>
          <p:nvPr/>
        </p:nvSpPr>
        <p:spPr>
          <a:xfrm>
            <a:off x="9593164" y="510922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C44793-E2AF-474D-9858-F02F18962278}"/>
              </a:ext>
            </a:extLst>
          </p:cNvPr>
          <p:cNvSpPr txBox="1"/>
          <p:nvPr/>
        </p:nvSpPr>
        <p:spPr>
          <a:xfrm>
            <a:off x="1375540" y="2149337"/>
            <a:ext cx="91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時間走ると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より長く走れると分かること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00B681-F038-44BC-B5BB-8567D67AAAC2}"/>
              </a:ext>
            </a:extLst>
          </p:cNvPr>
          <p:cNvSpPr txBox="1"/>
          <p:nvPr/>
        </p:nvSpPr>
        <p:spPr>
          <a:xfrm>
            <a:off x="2593230" y="2970181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5km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DB0D0B6-FE75-4EBB-8C4E-72EE00DF127D}"/>
                  </a:ext>
                </a:extLst>
              </p:cNvPr>
              <p:cNvSpPr txBox="1"/>
              <p:nvPr/>
            </p:nvSpPr>
            <p:spPr>
              <a:xfrm>
                <a:off x="1375540" y="288935"/>
                <a:ext cx="9440918" cy="17645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の道のりを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時間で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ゴールすると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時速何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で走ったことになりますか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DB0D0B6-FE75-4EBB-8C4E-72EE00DF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40" y="288935"/>
                <a:ext cx="9440918" cy="1764586"/>
              </a:xfrm>
              <a:prstGeom prst="rect">
                <a:avLst/>
              </a:prstGeom>
              <a:blipFill>
                <a:blip r:embed="rId4"/>
                <a:stretch>
                  <a:fillRect l="-2258" r="-1032" b="-133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E9105BD-3557-4A1A-9226-62BF49E9A63F}"/>
                  </a:ext>
                </a:extLst>
              </p:cNvPr>
              <p:cNvSpPr txBox="1"/>
              <p:nvPr/>
            </p:nvSpPr>
            <p:spPr>
              <a:xfrm>
                <a:off x="2576399" y="3595431"/>
                <a:ext cx="1107996" cy="72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E9105BD-3557-4A1A-9226-62BF49E9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99" y="3595431"/>
                <a:ext cx="1107996" cy="722762"/>
              </a:xfrm>
              <a:prstGeom prst="rect">
                <a:avLst/>
              </a:prstGeom>
              <a:blipFill>
                <a:blip r:embed="rId5"/>
                <a:stretch>
                  <a:fillRect r="-7735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BC76DE4-44ED-43C3-BEDE-F1EC4BF004AF}"/>
                  </a:ext>
                </a:extLst>
              </p:cNvPr>
              <p:cNvSpPr txBox="1"/>
              <p:nvPr/>
            </p:nvSpPr>
            <p:spPr>
              <a:xfrm>
                <a:off x="4002237" y="3595431"/>
                <a:ext cx="1107996" cy="72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BC76DE4-44ED-43C3-BEDE-F1EC4BF00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37" y="3595431"/>
                <a:ext cx="1107996" cy="722762"/>
              </a:xfrm>
              <a:prstGeom prst="rect">
                <a:avLst/>
              </a:prstGeom>
              <a:blipFill>
                <a:blip r:embed="rId6"/>
                <a:stretch>
                  <a:fillRect r="-7735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9712F43-0086-4162-9D28-8F1093B528C8}"/>
                  </a:ext>
                </a:extLst>
              </p:cNvPr>
              <p:cNvSpPr txBox="1"/>
              <p:nvPr/>
            </p:nvSpPr>
            <p:spPr>
              <a:xfrm>
                <a:off x="5389603" y="3595431"/>
                <a:ext cx="1107996" cy="72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9712F43-0086-4162-9D28-8F1093B52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603" y="3595431"/>
                <a:ext cx="1107996" cy="722762"/>
              </a:xfrm>
              <a:prstGeom prst="rect">
                <a:avLst/>
              </a:prstGeom>
              <a:blipFill>
                <a:blip r:embed="rId7"/>
                <a:stretch>
                  <a:fillRect r="-7692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43C88CF-B952-49A7-98D7-950C776ED297}"/>
                  </a:ext>
                </a:extLst>
              </p:cNvPr>
              <p:cNvSpPr txBox="1"/>
              <p:nvPr/>
            </p:nvSpPr>
            <p:spPr>
              <a:xfrm>
                <a:off x="6783298" y="3595431"/>
                <a:ext cx="1107996" cy="72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43C88CF-B952-49A7-98D7-950C776ED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298" y="3595431"/>
                <a:ext cx="1107996" cy="722762"/>
              </a:xfrm>
              <a:prstGeom prst="rect">
                <a:avLst/>
              </a:prstGeom>
              <a:blipFill>
                <a:blip r:embed="rId8"/>
                <a:stretch>
                  <a:fillRect r="-7143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E36E78C-493B-4E76-AF35-8DF87D7FD7F5}"/>
              </a:ext>
            </a:extLst>
          </p:cNvPr>
          <p:cNvGrpSpPr/>
          <p:nvPr/>
        </p:nvGrpSpPr>
        <p:grpSpPr>
          <a:xfrm>
            <a:off x="2475186" y="2893865"/>
            <a:ext cx="5549464" cy="701566"/>
            <a:chOff x="2475186" y="3023833"/>
            <a:chExt cx="5549464" cy="701566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40D6A1C-3960-4AAB-8ACC-9B53F41E3D25}"/>
                </a:ext>
              </a:extLst>
            </p:cNvPr>
            <p:cNvSpPr/>
            <p:nvPr/>
          </p:nvSpPr>
          <p:spPr>
            <a:xfrm>
              <a:off x="2475186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D2312F3-54D1-4FF1-9254-976523AED621}"/>
                </a:ext>
              </a:extLst>
            </p:cNvPr>
            <p:cNvSpPr/>
            <p:nvPr/>
          </p:nvSpPr>
          <p:spPr>
            <a:xfrm>
              <a:off x="3862552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1EE7A29-3A62-43E3-905D-16F5BE93DC80}"/>
                </a:ext>
              </a:extLst>
            </p:cNvPr>
            <p:cNvSpPr/>
            <p:nvPr/>
          </p:nvSpPr>
          <p:spPr>
            <a:xfrm>
              <a:off x="5249918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60E460-668C-4F3C-B2D8-531A7E2F25A9}"/>
                </a:ext>
              </a:extLst>
            </p:cNvPr>
            <p:cNvSpPr/>
            <p:nvPr/>
          </p:nvSpPr>
          <p:spPr>
            <a:xfrm>
              <a:off x="6637284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9888275-BD7F-4B73-B381-B2C62F7FD437}"/>
                  </a:ext>
                </a:extLst>
              </p:cNvPr>
              <p:cNvSpPr txBox="1"/>
              <p:nvPr/>
            </p:nvSpPr>
            <p:spPr>
              <a:xfrm>
                <a:off x="5110233" y="4176355"/>
                <a:ext cx="6170301" cy="827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時間で走る距離は２０</a:t>
                </a:r>
                <a:r>
                  <a:rPr lang="en-US" altLang="ja-JP" sz="2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４＝</a:t>
                </a:r>
                <a:r>
                  <a:rPr lang="en-US" altLang="ja-JP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5km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9888275-BD7F-4B73-B381-B2C62F7FD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233" y="4176355"/>
                <a:ext cx="6170301" cy="827727"/>
              </a:xfrm>
              <a:prstGeom prst="rect">
                <a:avLst/>
              </a:prstGeom>
              <a:blipFill>
                <a:blip r:embed="rId9"/>
                <a:stretch>
                  <a:fillRect r="-296" b="-8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3E222B-213F-41CA-8D8A-A761700854CA}"/>
              </a:ext>
            </a:extLst>
          </p:cNvPr>
          <p:cNvSpPr txBox="1"/>
          <p:nvPr/>
        </p:nvSpPr>
        <p:spPr>
          <a:xfrm>
            <a:off x="4556235" y="5906580"/>
            <a:ext cx="704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時間走れば　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 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B683550-DBFA-4DC0-8815-5B4FB415F724}"/>
              </a:ext>
            </a:extLst>
          </p:cNvPr>
          <p:cNvSpPr txBox="1"/>
          <p:nvPr/>
        </p:nvSpPr>
        <p:spPr>
          <a:xfrm>
            <a:off x="2593230" y="5131839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5km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4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1" grpId="0"/>
      <p:bldP spid="32" grpId="0"/>
      <p:bldP spid="33" grpId="0"/>
      <p:bldP spid="34" grpId="0"/>
      <p:bldP spid="35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75A894E-7E3C-4B60-99B8-577B1EF68B13}"/>
              </a:ext>
            </a:extLst>
          </p:cNvPr>
          <p:cNvGrpSpPr/>
          <p:nvPr/>
        </p:nvGrpSpPr>
        <p:grpSpPr>
          <a:xfrm>
            <a:off x="2475186" y="2469543"/>
            <a:ext cx="5549464" cy="701566"/>
            <a:chOff x="2475186" y="3023833"/>
            <a:chExt cx="5549464" cy="7015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C7EEFF1-D7AB-4F05-94F1-C907B9C13AE7}"/>
                </a:ext>
              </a:extLst>
            </p:cNvPr>
            <p:cNvSpPr/>
            <p:nvPr/>
          </p:nvSpPr>
          <p:spPr>
            <a:xfrm>
              <a:off x="2475186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B315C92-68BF-4947-BC90-2547D61A7EDD}"/>
                </a:ext>
              </a:extLst>
            </p:cNvPr>
            <p:cNvSpPr/>
            <p:nvPr/>
          </p:nvSpPr>
          <p:spPr>
            <a:xfrm>
              <a:off x="3862552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AC5023A-1D3D-47BF-9BAB-9964BDCB3804}"/>
                </a:ext>
              </a:extLst>
            </p:cNvPr>
            <p:cNvSpPr/>
            <p:nvPr/>
          </p:nvSpPr>
          <p:spPr>
            <a:xfrm>
              <a:off x="5249918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7681094-B458-4B22-937F-BA52CAB36B77}"/>
                </a:ext>
              </a:extLst>
            </p:cNvPr>
            <p:cNvSpPr/>
            <p:nvPr/>
          </p:nvSpPr>
          <p:spPr>
            <a:xfrm>
              <a:off x="6637284" y="3023833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031AFEC-BBDD-482D-9C5B-95EE995ECD55}"/>
              </a:ext>
            </a:extLst>
          </p:cNvPr>
          <p:cNvGrpSpPr/>
          <p:nvPr/>
        </p:nvGrpSpPr>
        <p:grpSpPr>
          <a:xfrm>
            <a:off x="2475186" y="3362789"/>
            <a:ext cx="6936830" cy="701566"/>
            <a:chOff x="2475186" y="3917079"/>
            <a:chExt cx="6936830" cy="701566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1118C33-C3AB-48CD-B460-49A9F4D99E37}"/>
                </a:ext>
              </a:extLst>
            </p:cNvPr>
            <p:cNvSpPr/>
            <p:nvPr/>
          </p:nvSpPr>
          <p:spPr>
            <a:xfrm>
              <a:off x="8024650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3FD6527-677C-4788-8220-771FB58677AA}"/>
                </a:ext>
              </a:extLst>
            </p:cNvPr>
            <p:cNvSpPr/>
            <p:nvPr/>
          </p:nvSpPr>
          <p:spPr>
            <a:xfrm>
              <a:off x="2475186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1C904BF-027F-4AC7-B43D-120802FFC4AB}"/>
                </a:ext>
              </a:extLst>
            </p:cNvPr>
            <p:cNvSpPr/>
            <p:nvPr/>
          </p:nvSpPr>
          <p:spPr>
            <a:xfrm>
              <a:off x="3862552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5C1E704-F29C-492C-884B-893FD319608E}"/>
                </a:ext>
              </a:extLst>
            </p:cNvPr>
            <p:cNvSpPr/>
            <p:nvPr/>
          </p:nvSpPr>
          <p:spPr>
            <a:xfrm>
              <a:off x="5249918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021EDD5-C664-48B6-9460-371AE1BEC180}"/>
                </a:ext>
              </a:extLst>
            </p:cNvPr>
            <p:cNvSpPr/>
            <p:nvPr/>
          </p:nvSpPr>
          <p:spPr>
            <a:xfrm>
              <a:off x="6637284" y="3917079"/>
              <a:ext cx="1387366" cy="70156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3ACFC8-FE13-4AED-B0AD-7C12BD95C367}"/>
              </a:ext>
            </a:extLst>
          </p:cNvPr>
          <p:cNvSpPr txBox="1"/>
          <p:nvPr/>
        </p:nvSpPr>
        <p:spPr>
          <a:xfrm>
            <a:off x="905526" y="34180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2F7A6BC-110E-4C1C-8109-5D8F3E0E9567}"/>
                  </a:ext>
                </a:extLst>
              </p:cNvPr>
              <p:cNvSpPr txBox="1"/>
              <p:nvPr/>
            </p:nvSpPr>
            <p:spPr>
              <a:xfrm>
                <a:off x="905526" y="2264048"/>
                <a:ext cx="1569660" cy="104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2F7A6BC-110E-4C1C-8109-5D8F3E0E9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6" y="2264048"/>
                <a:ext cx="1569660" cy="1043363"/>
              </a:xfrm>
              <a:prstGeom prst="rect">
                <a:avLst/>
              </a:prstGeom>
              <a:blipFill>
                <a:blip r:embed="rId4"/>
                <a:stretch>
                  <a:fillRect r="-10895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1B0A9D-019B-4900-A0AB-8864346233D9}"/>
              </a:ext>
            </a:extLst>
          </p:cNvPr>
          <p:cNvSpPr txBox="1"/>
          <p:nvPr/>
        </p:nvSpPr>
        <p:spPr>
          <a:xfrm>
            <a:off x="9593164" y="2462563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7C447F-DD65-43A9-A098-AF960186D5E3}"/>
              </a:ext>
            </a:extLst>
          </p:cNvPr>
          <p:cNvSpPr txBox="1"/>
          <p:nvPr/>
        </p:nvSpPr>
        <p:spPr>
          <a:xfrm>
            <a:off x="9593164" y="3418024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F3F3EEE-F657-41D9-8D07-08EF6BA8B4E0}"/>
                  </a:ext>
                </a:extLst>
              </p:cNvPr>
              <p:cNvSpPr txBox="1"/>
              <p:nvPr/>
            </p:nvSpPr>
            <p:spPr>
              <a:xfrm>
                <a:off x="2475185" y="4269850"/>
                <a:ext cx="6826469" cy="2273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で割ってから５をかけているつまり、</a:t>
                </a:r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20×</a:t>
                </a:r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 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比より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倍と分かることでも</a:t>
                </a:r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OK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F3F3EEE-F657-41D9-8D07-08EF6BA8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85" y="4269850"/>
                <a:ext cx="6826469" cy="2273186"/>
              </a:xfrm>
              <a:prstGeom prst="rect">
                <a:avLst/>
              </a:prstGeom>
              <a:blipFill>
                <a:blip r:embed="rId5"/>
                <a:stretch>
                  <a:fillRect l="-2232" t="-3485" r="-1250" b="-26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04E7668-440A-4403-B4CC-F6E821814195}"/>
                  </a:ext>
                </a:extLst>
              </p:cNvPr>
              <p:cNvSpPr txBox="1"/>
              <p:nvPr/>
            </p:nvSpPr>
            <p:spPr>
              <a:xfrm>
                <a:off x="1375540" y="288935"/>
                <a:ext cx="9440918" cy="17645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の道のりを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時間で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ゴールすると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時速何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で走ったことになりますか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04E7668-440A-4403-B4CC-F6E82181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40" y="288935"/>
                <a:ext cx="9440918" cy="1764586"/>
              </a:xfrm>
              <a:prstGeom prst="rect">
                <a:avLst/>
              </a:prstGeom>
              <a:blipFill>
                <a:blip r:embed="rId6"/>
                <a:stretch>
                  <a:fillRect l="-2258" r="-1032" b="-133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3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時速をそのままたしてみると、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つの電車が進む距離をあわした距離が分かる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93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時速をたすと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⇒１時間に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D7F7EE-CA78-4219-8933-42786B6E78F5}"/>
              </a:ext>
            </a:extLst>
          </p:cNvPr>
          <p:cNvSpPr txBox="1"/>
          <p:nvPr/>
        </p:nvSpPr>
        <p:spPr>
          <a:xfrm>
            <a:off x="862622" y="5222776"/>
            <a:ext cx="1077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の時間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787F53-B01B-42DF-BB35-F263555D2BA5}"/>
              </a:ext>
            </a:extLst>
          </p:cNvPr>
          <p:cNvSpPr txBox="1"/>
          <p:nvPr/>
        </p:nvSpPr>
        <p:spPr>
          <a:xfrm>
            <a:off x="1164504" y="609600"/>
            <a:ext cx="1004634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90km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で進みます。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何分後に電車はすれ違いますか。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92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2383439" y="2073092"/>
            <a:ext cx="2139297" cy="1201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24A5F0-D112-4328-88EF-833D931D6E2D}"/>
              </a:ext>
            </a:extLst>
          </p:cNvPr>
          <p:cNvSpPr/>
          <p:nvPr/>
        </p:nvSpPr>
        <p:spPr>
          <a:xfrm>
            <a:off x="4522736" y="2073092"/>
            <a:ext cx="2139297" cy="120105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EA6F43-2678-4FE7-8D61-334AB79F01B2}"/>
              </a:ext>
            </a:extLst>
          </p:cNvPr>
          <p:cNvSpPr/>
          <p:nvPr/>
        </p:nvSpPr>
        <p:spPr>
          <a:xfrm>
            <a:off x="6662033" y="2073092"/>
            <a:ext cx="2139297" cy="120105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71E8F2-40B9-461B-8C3F-DE801DD10E71}"/>
                  </a:ext>
                </a:extLst>
              </p:cNvPr>
              <p:cNvSpPr txBox="1"/>
              <p:nvPr/>
            </p:nvSpPr>
            <p:spPr>
              <a:xfrm>
                <a:off x="2700318" y="2203135"/>
                <a:ext cx="1505540" cy="94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  <a:endPara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71E8F2-40B9-461B-8C3F-DE801DD1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8" y="2203135"/>
                <a:ext cx="1505540" cy="940963"/>
              </a:xfrm>
              <a:prstGeom prst="rect">
                <a:avLst/>
              </a:prstGeom>
              <a:blipFill>
                <a:blip r:embed="rId3"/>
                <a:stretch>
                  <a:fillRect r="-9312"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/>
              <p:nvPr/>
            </p:nvSpPr>
            <p:spPr>
              <a:xfrm>
                <a:off x="838199" y="599443"/>
                <a:ext cx="5928226" cy="10469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時間は、□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99443"/>
                <a:ext cx="5928226" cy="1046953"/>
              </a:xfrm>
              <a:prstGeom prst="rect">
                <a:avLst/>
              </a:prstGeom>
              <a:blipFill>
                <a:blip r:embed="rId4"/>
                <a:stretch>
                  <a:fillRect r="-1949" b="-120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F799B12-39A8-4E87-9A7A-B81C99555E9A}"/>
                  </a:ext>
                </a:extLst>
              </p:cNvPr>
              <p:cNvSpPr txBox="1"/>
              <p:nvPr/>
            </p:nvSpPr>
            <p:spPr>
              <a:xfrm>
                <a:off x="838199" y="5102728"/>
                <a:ext cx="10353027" cy="115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倍すれば</m:t>
                    </m:r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良いので</m:t>
                    </m:r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、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  <a:endParaRPr kumimoji="1" lang="ja-JP" altLang="en-US" sz="5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F799B12-39A8-4E87-9A7A-B81C9955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102728"/>
                <a:ext cx="10353027" cy="1155829"/>
              </a:xfrm>
              <a:prstGeom prst="rect">
                <a:avLst/>
              </a:prstGeom>
              <a:blipFill>
                <a:blip r:embed="rId5"/>
                <a:stretch>
                  <a:fillRect r="-1118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3E93A6E-1068-4502-BDF6-652B092FC178}"/>
                  </a:ext>
                </a:extLst>
              </p:cNvPr>
              <p:cNvSpPr txBox="1"/>
              <p:nvPr/>
            </p:nvSpPr>
            <p:spPr>
              <a:xfrm>
                <a:off x="838199" y="3949655"/>
                <a:ext cx="10556095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□時間は、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より長いことが分かること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3E93A6E-1068-4502-BDF6-652B092F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949655"/>
                <a:ext cx="10556095" cy="1153073"/>
              </a:xfrm>
              <a:prstGeom prst="rect">
                <a:avLst/>
              </a:prstGeom>
              <a:blipFill>
                <a:blip r:embed="rId6"/>
                <a:stretch>
                  <a:fillRect l="-2021" r="-808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78B0DD0-D82F-44B2-AB71-099B35D6CE1B}"/>
                  </a:ext>
                </a:extLst>
              </p:cNvPr>
              <p:cNvSpPr txBox="1"/>
              <p:nvPr/>
            </p:nvSpPr>
            <p:spPr>
              <a:xfrm>
                <a:off x="6978911" y="2203135"/>
                <a:ext cx="1505540" cy="943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</a:t>
                </a:r>
                <a:endPara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78B0DD0-D82F-44B2-AB71-099B35D6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911" y="2203135"/>
                <a:ext cx="1505540" cy="943143"/>
              </a:xfrm>
              <a:prstGeom prst="rect">
                <a:avLst/>
              </a:prstGeom>
              <a:blipFill>
                <a:blip r:embed="rId7"/>
                <a:stretch>
                  <a:fillRect r="-9312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ECBE2AD-0F18-46EE-83E1-DCDFD481BBEC}"/>
              </a:ext>
            </a:extLst>
          </p:cNvPr>
          <p:cNvCxnSpPr/>
          <p:nvPr/>
        </p:nvCxnSpPr>
        <p:spPr>
          <a:xfrm>
            <a:off x="2383439" y="3674533"/>
            <a:ext cx="641789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A0EEF5-86DD-47DF-B24E-C60B70617AE4}"/>
              </a:ext>
            </a:extLst>
          </p:cNvPr>
          <p:cNvSpPr txBox="1"/>
          <p:nvPr/>
        </p:nvSpPr>
        <p:spPr>
          <a:xfrm>
            <a:off x="4730609" y="3348524"/>
            <a:ext cx="17235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□時間</a:t>
            </a:r>
          </a:p>
        </p:txBody>
      </p:sp>
    </p:spTree>
    <p:extLst>
      <p:ext uri="{BB962C8B-B14F-4D97-AF65-F5344CB8AC3E}">
        <p14:creationId xmlns:p14="http://schemas.microsoft.com/office/powerpoint/2010/main" val="746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5D4480-C731-461B-A40A-40A3A76CEA07}"/>
              </a:ext>
            </a:extLst>
          </p:cNvPr>
          <p:cNvSpPr txBox="1"/>
          <p:nvPr/>
        </p:nvSpPr>
        <p:spPr>
          <a:xfrm>
            <a:off x="8441959" y="4629082"/>
            <a:ext cx="18013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走った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CF80D82-10EC-41C9-AB53-FE938FC52D4D}"/>
              </a:ext>
            </a:extLst>
          </p:cNvPr>
          <p:cNvCxnSpPr>
            <a:cxnSpLocks/>
          </p:cNvCxnSpPr>
          <p:nvPr/>
        </p:nvCxnSpPr>
        <p:spPr>
          <a:xfrm>
            <a:off x="1753849" y="3733221"/>
            <a:ext cx="6513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B7FEFA-4DD3-41B1-BA0E-8D7DE6EFC85F}"/>
              </a:ext>
            </a:extLst>
          </p:cNvPr>
          <p:cNvCxnSpPr/>
          <p:nvPr/>
        </p:nvCxnSpPr>
        <p:spPr>
          <a:xfrm>
            <a:off x="1753849" y="5933980"/>
            <a:ext cx="86793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2F10824-FCC1-4431-9C5A-184ADE72FEA9}"/>
              </a:ext>
            </a:extLst>
          </p:cNvPr>
          <p:cNvCxnSpPr/>
          <p:nvPr/>
        </p:nvCxnSpPr>
        <p:spPr>
          <a:xfrm>
            <a:off x="1753849" y="3082292"/>
            <a:ext cx="86793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A255A55-5FEC-4AC1-ACBF-7EEB66B1F7EC}"/>
              </a:ext>
            </a:extLst>
          </p:cNvPr>
          <p:cNvCxnSpPr/>
          <p:nvPr/>
        </p:nvCxnSpPr>
        <p:spPr>
          <a:xfrm>
            <a:off x="1753849" y="4467068"/>
            <a:ext cx="867930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F29165-C68E-4900-94E5-87A26054D143}"/>
              </a:ext>
            </a:extLst>
          </p:cNvPr>
          <p:cNvSpPr txBox="1"/>
          <p:nvPr/>
        </p:nvSpPr>
        <p:spPr>
          <a:xfrm>
            <a:off x="4546111" y="2766796"/>
            <a:ext cx="30947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59785D-2791-4F13-9A29-E3A6D74A5042}"/>
              </a:ext>
            </a:extLst>
          </p:cNvPr>
          <p:cNvSpPr txBox="1"/>
          <p:nvPr/>
        </p:nvSpPr>
        <p:spPr>
          <a:xfrm>
            <a:off x="4546111" y="5648632"/>
            <a:ext cx="28890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走れば８分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EFBC6CE-02E7-4B8A-9573-D27EC747D54D}"/>
              </a:ext>
            </a:extLst>
          </p:cNvPr>
          <p:cNvCxnSpPr/>
          <p:nvPr/>
        </p:nvCxnSpPr>
        <p:spPr>
          <a:xfrm>
            <a:off x="3957403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7442C92-9101-4FEF-9738-D6B576C79E1B}"/>
              </a:ext>
            </a:extLst>
          </p:cNvPr>
          <p:cNvCxnSpPr/>
          <p:nvPr/>
        </p:nvCxnSpPr>
        <p:spPr>
          <a:xfrm>
            <a:off x="6108491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9212155-2A81-43DD-B88D-DD6D37DD4EE7}"/>
              </a:ext>
            </a:extLst>
          </p:cNvPr>
          <p:cNvCxnSpPr/>
          <p:nvPr/>
        </p:nvCxnSpPr>
        <p:spPr>
          <a:xfrm>
            <a:off x="8267074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734B443-70B9-44CB-9FC0-25A50F3AB731}"/>
              </a:ext>
            </a:extLst>
          </p:cNvPr>
          <p:cNvCxnSpPr/>
          <p:nvPr/>
        </p:nvCxnSpPr>
        <p:spPr>
          <a:xfrm>
            <a:off x="1753849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2863E3C-B3A6-4214-85C2-819458C2C090}"/>
              </a:ext>
            </a:extLst>
          </p:cNvPr>
          <p:cNvCxnSpPr/>
          <p:nvPr/>
        </p:nvCxnSpPr>
        <p:spPr>
          <a:xfrm>
            <a:off x="10433154" y="4167266"/>
            <a:ext cx="0" cy="6445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15884F-B9D5-4F23-B665-4CE348AAB940}"/>
              </a:ext>
            </a:extLst>
          </p:cNvPr>
          <p:cNvSpPr txBox="1"/>
          <p:nvPr/>
        </p:nvSpPr>
        <p:spPr>
          <a:xfrm>
            <a:off x="3342806" y="3394929"/>
            <a:ext cx="29742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分歩いた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005A06-482D-42AD-A0A7-7D680D134995}"/>
              </a:ext>
            </a:extLst>
          </p:cNvPr>
          <p:cNvCxnSpPr>
            <a:cxnSpLocks/>
          </p:cNvCxnSpPr>
          <p:nvPr/>
        </p:nvCxnSpPr>
        <p:spPr>
          <a:xfrm>
            <a:off x="8267074" y="5252054"/>
            <a:ext cx="2166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3AFADA-E7EB-4274-B1E6-1E6A4A837C51}"/>
              </a:ext>
            </a:extLst>
          </p:cNvPr>
          <p:cNvSpPr txBox="1"/>
          <p:nvPr/>
        </p:nvSpPr>
        <p:spPr>
          <a:xfrm>
            <a:off x="682982" y="501933"/>
            <a:ext cx="110225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家から駅まで行くのに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歩けば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走れば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かかります。始めの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分歩き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その後走って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駅まで行きました。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走ったのは何分ですか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829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602</Words>
  <Application>Microsoft Office PowerPoint</Application>
  <PresentationFormat>ワイド画面</PresentationFormat>
  <Paragraphs>119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游ゴシック Light</vt:lpstr>
      <vt:lpstr>游ゴシック</vt:lpstr>
      <vt:lpstr>Arial</vt:lpstr>
      <vt:lpstr>Cambria Math</vt:lpstr>
      <vt:lpstr>Times New Roman</vt:lpstr>
      <vt:lpstr>UD デジタル 教科書体 NP-B</vt:lpstr>
      <vt:lpstr>Office テーマ</vt:lpstr>
      <vt:lpstr>６年生 速さ </vt:lpstr>
      <vt:lpstr>分速１/４ "km" で、10kmの道のりを進むのに 何分かかりますか。</vt:lpstr>
      <vt:lpstr>分速１/４ "km" で、10kmの道のりを進むのに 何分かかりますか。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６年生 速さ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大磯町教育委員会</cp:lastModifiedBy>
  <cp:revision>251</cp:revision>
  <cp:lastPrinted>2021-05-09T09:42:10Z</cp:lastPrinted>
  <dcterms:created xsi:type="dcterms:W3CDTF">2021-04-05T12:55:03Z</dcterms:created>
  <dcterms:modified xsi:type="dcterms:W3CDTF">2022-10-11T05:53:29Z</dcterms:modified>
</cp:coreProperties>
</file>