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4"/>
  </p:notesMasterIdLst>
  <p:sldIdLst>
    <p:sldId id="378" r:id="rId2"/>
    <p:sldId id="383" r:id="rId3"/>
    <p:sldId id="423" r:id="rId4"/>
    <p:sldId id="394" r:id="rId5"/>
    <p:sldId id="42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4" r:id="rId14"/>
    <p:sldId id="405" r:id="rId15"/>
    <p:sldId id="406" r:id="rId16"/>
    <p:sldId id="402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7" r:id="rId26"/>
    <p:sldId id="415" r:id="rId27"/>
    <p:sldId id="416" r:id="rId28"/>
    <p:sldId id="418" r:id="rId29"/>
    <p:sldId id="422" r:id="rId30"/>
    <p:sldId id="419" r:id="rId31"/>
    <p:sldId id="420" r:id="rId32"/>
    <p:sldId id="403" r:id="rId33"/>
  </p:sldIdLst>
  <p:sldSz cx="12192000" cy="6858000"/>
  <p:notesSz cx="6858000" cy="9144000"/>
  <p:embeddedFontLst>
    <p:embeddedFont>
      <p:font typeface="Cambria Math" panose="02040503050406030204" pitchFamily="18" charset="0"/>
      <p:regular r:id="rId35"/>
    </p:embeddedFont>
    <p:embeddedFont>
      <p:font typeface="Tosho-J Roman Italic" panose="020B0600000000000000" pitchFamily="34" charset="0"/>
      <p:regular r:id="rId36"/>
    </p:embeddedFont>
    <p:embeddedFont>
      <p:font typeface="UD デジタル 教科書体 NP-B" panose="02020700000000000000" pitchFamily="18" charset="-128"/>
      <p:bold r:id="rId37"/>
    </p:embeddedFont>
    <p:embeddedFont>
      <p:font typeface="游ゴシック" panose="020B0400000000000000" pitchFamily="50" charset="-128"/>
      <p:regular r:id="rId38"/>
      <p:bold r:id="rId39"/>
    </p:embeddedFont>
    <p:embeddedFont>
      <p:font typeface="游ゴシック Light" panose="020B0300000000000000" pitchFamily="50" charset="-128"/>
      <p:regular r:id="rId40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47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FF99FF"/>
    <a:srgbClr val="FF99CC"/>
    <a:srgbClr val="FF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238" autoAdjust="0"/>
  </p:normalViewPr>
  <p:slideViewPr>
    <p:cSldViewPr snapToGrid="0" showGuides="1">
      <p:cViewPr varScale="1">
        <p:scale>
          <a:sx n="57" d="100"/>
          <a:sy n="57" d="100"/>
        </p:scale>
        <p:origin x="480" y="72"/>
      </p:cViewPr>
      <p:guideLst>
        <p:guide orient="horz" pos="2205"/>
        <p:guide pos="47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6A90D-4A3F-45E6-B6F4-E80321A35D3A}" type="datetimeFigureOut">
              <a:rPr kumimoji="1" lang="ja-JP" altLang="en-US" smtClean="0"/>
              <a:t>2022/9/29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0802-AD99-41A1-A003-C51D9689D7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2123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715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992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7009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6292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7578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4277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991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6095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41573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57638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4611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8714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87717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61609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9560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1132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66442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43297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08059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10055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36378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625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26023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89701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63224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3345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6596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3815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905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6829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3078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8651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C71C41-6588-418F-9A71-284E5C0C1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EA875E4-CD96-4B48-9BC3-9D64E7DB3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1C7815-4D62-42B0-B672-CF601536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8F19-55F2-4472-BF90-42A81CB37EEE}" type="datetime1">
              <a:rPr kumimoji="1" lang="ja-JP" altLang="en-US" smtClean="0"/>
              <a:t>2022/9/29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564D8B1-A1E5-4281-92EA-FC6F82E97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B8ECA6-CE07-4724-B0DA-58BBA067A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095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28198-29C3-41C7-B3BC-87C835DB2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D84A5F2-13F3-4453-AC98-1017F41F8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7EF3A2-976B-4659-850D-33174B833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5C35-0588-4305-9613-28EA05518A73}" type="datetime1">
              <a:rPr kumimoji="1" lang="ja-JP" altLang="en-US" smtClean="0"/>
              <a:t>2022/9/29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80B15F-E452-4379-8E60-FDC8A9C38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0AA31D-2C07-449B-8C95-EDC76D1A3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40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5AF55DC-32D5-4A19-BD49-F6294A06B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8D36121-4145-48DD-AD22-B956777BA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B1C09D-509C-4AE8-9362-21CF2AE8C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D918-F08C-4F4A-B4D9-9E2C51EC18A9}" type="datetime1">
              <a:rPr kumimoji="1" lang="ja-JP" altLang="en-US" smtClean="0"/>
              <a:t>2022/9/29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50AB39-74D3-40D4-A9CB-18C8750E7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086A70-1058-4C01-BCDC-E15AA0A17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587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EB1214-0020-426E-ACD0-EED91655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489729-7888-441E-99AF-8214A5284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4CD7D9-CB63-4B05-BD4D-BFE6B28EA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B84F-9A17-4D01-9D73-756810ECC315}" type="datetime1">
              <a:rPr kumimoji="1" lang="ja-JP" altLang="en-US" smtClean="0"/>
              <a:t>2022/9/29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D84F41-C1F8-4236-A656-A54FFA422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7FB9B4-4AA1-472C-BE51-5CD129ABC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759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E090E2-4E5E-4690-A652-42F5E8BE9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F160568-C865-453F-8F49-6AD2DD7EB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32F116-D5FA-4063-A340-47C651906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0EA3-8436-4F71-B822-F09E7105CDF9}" type="datetime1">
              <a:rPr kumimoji="1" lang="ja-JP" altLang="en-US" smtClean="0"/>
              <a:t>2022/9/29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B8D840E-6666-4E3C-9419-29083EFC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73D4FE-B1F0-47D1-B819-E0273C2FC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773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6A2FD4-2503-444A-B5B1-958B85980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2B1AC7-7998-432E-8992-0E62FE4EC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570CF62-8CE8-47E7-9CE7-9C12E8C3C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3FF7FC7-6BE7-4A10-BF2D-61339558B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3B7E-A158-4617-AB15-D6EB3BE1D2E9}" type="datetime1">
              <a:rPr kumimoji="1" lang="ja-JP" altLang="en-US" smtClean="0"/>
              <a:t>2022/9/29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AEA4348-5A52-4C50-A42F-A12804B7B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4D162FE-5C45-4D3F-B472-F9F296DB9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6110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B76E74-A982-4E18-873E-7EFFF06D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329B9A-8C7B-4B3D-B6ED-30A8B3968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4627412-94E9-4AEC-AACE-A722731BD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EC4311C-2FAA-4E2B-9576-D7275514C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05F4637-EF44-4FC8-BD17-FCB831D59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EDAAAA6-A4A8-4C11-A664-473A66F74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E8E4-EFC1-4096-AA01-B858182F6A8E}" type="datetime1">
              <a:rPr kumimoji="1" lang="ja-JP" altLang="en-US" smtClean="0"/>
              <a:t>2022/9/29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CEFF089-B13F-4090-A71F-8412ED159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36A973A-9264-421A-AE4A-4418B630F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145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6EF52D-4A16-440A-BFDC-561EF47D7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F89FF02-D935-446E-AFA0-C46FA9B23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4EA2-9AE2-40D8-B323-45CCE48E0C72}" type="datetime1">
              <a:rPr kumimoji="1" lang="ja-JP" altLang="en-US" smtClean="0"/>
              <a:t>2022/9/29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DFCADC2-00D8-42E5-BDAC-A16C7290B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CD889C9-26C0-49AF-892B-8662EB960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870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50382C3-8820-42BF-9E62-8B11A4CD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3AB8-A319-4737-BDBC-7564BCDACD97}" type="datetime1">
              <a:rPr kumimoji="1" lang="ja-JP" altLang="en-US" smtClean="0"/>
              <a:t>2022/9/29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BAB1BAC-F489-48F2-A64B-3CBD0F112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4E0BFF-58C0-4F49-87E6-6714C9F5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891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AC3C19-6CAA-41E7-B0A3-F8F57074E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271B2A-2D54-4706-A505-858DCA348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D44EA88-2194-415A-A168-9A45EE7F1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D7A22A9-1D91-41E3-917B-2BAF3D860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3B55-2131-4B90-B1F7-8D40D6805968}" type="datetime1">
              <a:rPr kumimoji="1" lang="ja-JP" altLang="en-US" smtClean="0"/>
              <a:t>2022/9/29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5FF915E-994C-4AC7-BEE0-21575CAA1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0EEC29D-7DDD-4CFB-93A7-142B4331F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132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ADFE18-1F13-464E-8F63-949E22488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62B540F-6175-447A-984B-8408AE46B5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2153BC9-9EA0-4FE4-ACD7-02D8F1B38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99CBC22-F6C6-43AC-A087-931F22680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DCB7D-B9F6-4388-8DF5-E6991B40BD57}" type="datetime1">
              <a:rPr kumimoji="1" lang="ja-JP" altLang="en-US" smtClean="0"/>
              <a:t>2022/9/29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8AA2B86-15FD-4C74-ABF3-4063890AF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6A13140-5C81-4136-9A74-42F3E4D37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32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9415803-7416-42E1-A7B0-1A89DD4AC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B7912BB-F395-4218-92E6-2556E2238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B921F5-0AD9-4F6A-8508-62777CB3E2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B7477-5F85-4499-BC35-5321B9DE1910}" type="datetime1">
              <a:rPr kumimoji="1" lang="ja-JP" altLang="en-US" smtClean="0"/>
              <a:t>2022/9/29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28AB9F-093C-46E2-B723-4EE613CC29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810AF2-9C19-445B-927D-15BAD522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515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70E370-9B4D-478C-A9A7-D7BAC0D0D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0940" y="592667"/>
            <a:ext cx="9144000" cy="3277768"/>
          </a:xfrm>
        </p:spPr>
        <p:txBody>
          <a:bodyPr>
            <a:noAutofit/>
          </a:bodyPr>
          <a:lstStyle/>
          <a:p>
            <a:r>
              <a:rPr kumimoji="1" lang="ja-JP" altLang="en-US" sz="8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６年 比の考え方</a:t>
            </a:r>
            <a:br>
              <a:rPr kumimoji="1" lang="en-US" altLang="ja-JP" sz="8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endParaRPr kumimoji="1" lang="ja-JP" altLang="en-US" sz="8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52B7B01-4715-4346-B432-E19A0A3ECC23}"/>
              </a:ext>
            </a:extLst>
          </p:cNvPr>
          <p:cNvSpPr txBox="1"/>
          <p:nvPr/>
        </p:nvSpPr>
        <p:spPr>
          <a:xfrm>
            <a:off x="1587060" y="3429000"/>
            <a:ext cx="941796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比を使えるようになるととても便利です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比例の関係を考える時も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使えます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割合の問題や速さの問題にも使えます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分数の理解にも役立ちます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A3444EA-CCD1-41CD-9D36-2B5F0AE5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4148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5F68B9E-E4CF-4367-B8BC-6195D43AB76C}"/>
              </a:ext>
            </a:extLst>
          </p:cNvPr>
          <p:cNvSpPr txBox="1"/>
          <p:nvPr/>
        </p:nvSpPr>
        <p:spPr>
          <a:xfrm>
            <a:off x="1244598" y="479986"/>
            <a:ext cx="9417963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比の穴埋め問題を解いてみよう３</a:t>
            </a:r>
            <a:endParaRPr kumimoji="1" lang="ja-JP" altLang="en-US" sz="48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9E048D0-E0A9-4547-9B5D-77A328177992}"/>
              </a:ext>
            </a:extLst>
          </p:cNvPr>
          <p:cNvSpPr txBox="1"/>
          <p:nvPr/>
        </p:nvSpPr>
        <p:spPr>
          <a:xfrm>
            <a:off x="1244598" y="1623499"/>
            <a:ext cx="530860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オ） </a:t>
            </a:r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 </a:t>
            </a:r>
            <a:r>
              <a:rPr lang="en-US" altLang="ja-JP" sz="4000" b="1" dirty="0">
                <a:solidFill>
                  <a:srgbClr val="FF00FF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x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71DAEF7-63C8-423B-9504-229263E8F7A9}"/>
              </a:ext>
            </a:extLst>
          </p:cNvPr>
          <p:cNvSpPr txBox="1"/>
          <p:nvPr/>
        </p:nvSpPr>
        <p:spPr>
          <a:xfrm>
            <a:off x="3672121" y="2386802"/>
            <a:ext cx="699044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⑩＝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から　</a:t>
            </a:r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⑩＝</a:t>
            </a:r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lang="ja-JP" altLang="en-US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12BD0B3-2013-4F98-AC22-132DFEBBCD57}"/>
              </a:ext>
            </a:extLst>
          </p:cNvPr>
          <p:cNvSpPr txBox="1"/>
          <p:nvPr/>
        </p:nvSpPr>
        <p:spPr>
          <a:xfrm>
            <a:off x="3672120" y="3913408"/>
            <a:ext cx="644857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③＝</a:t>
            </a:r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から　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0E28103-0091-4115-B3B4-2A66E68B7275}"/>
              </a:ext>
            </a:extLst>
          </p:cNvPr>
          <p:cNvSpPr txBox="1"/>
          <p:nvPr/>
        </p:nvSpPr>
        <p:spPr>
          <a:xfrm>
            <a:off x="1244598" y="3150105"/>
            <a:ext cx="452966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カ） </a:t>
            </a:r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 </a:t>
            </a:r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en-US" altLang="ja-JP" sz="4000" b="1" dirty="0">
                <a:solidFill>
                  <a:srgbClr val="0000FF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x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CE66E53-4CAF-464B-B3A5-9427D31AEEF8}"/>
              </a:ext>
            </a:extLst>
          </p:cNvPr>
          <p:cNvSpPr txBox="1"/>
          <p:nvPr/>
        </p:nvSpPr>
        <p:spPr>
          <a:xfrm>
            <a:off x="3672120" y="5440014"/>
            <a:ext cx="699044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から　</a:t>
            </a:r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A98E8AD-5A5C-4366-A157-9823E784C650}"/>
              </a:ext>
            </a:extLst>
          </p:cNvPr>
          <p:cNvSpPr txBox="1"/>
          <p:nvPr/>
        </p:nvSpPr>
        <p:spPr>
          <a:xfrm>
            <a:off x="1244598" y="4676711"/>
            <a:ext cx="505460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キ） </a:t>
            </a:r>
            <a:r>
              <a:rPr lang="en-US" altLang="ja-JP" sz="4000" b="1" dirty="0">
                <a:solidFill>
                  <a:srgbClr val="FF00FF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x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329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289B228-C49B-4846-8A76-72C146E1929D}"/>
              </a:ext>
            </a:extLst>
          </p:cNvPr>
          <p:cNvSpPr txBox="1"/>
          <p:nvPr/>
        </p:nvSpPr>
        <p:spPr>
          <a:xfrm>
            <a:off x="1244598" y="1566250"/>
            <a:ext cx="4030137" cy="46254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　２４：３２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　２４：４２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　７７：６３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　７５：３０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　４５：８１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5F68B9E-E4CF-4367-B8BC-6195D43AB76C}"/>
              </a:ext>
            </a:extLst>
          </p:cNvPr>
          <p:cNvSpPr txBox="1"/>
          <p:nvPr/>
        </p:nvSpPr>
        <p:spPr>
          <a:xfrm>
            <a:off x="1244598" y="479986"/>
            <a:ext cx="818685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次の比を簡単にしましょう１</a:t>
            </a:r>
            <a:endParaRPr kumimoji="1" lang="ja-JP" altLang="en-US" sz="48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442843C-EA3D-4A59-A761-D744D99C9EB9}"/>
              </a:ext>
            </a:extLst>
          </p:cNvPr>
          <p:cNvSpPr txBox="1"/>
          <p:nvPr/>
        </p:nvSpPr>
        <p:spPr>
          <a:xfrm>
            <a:off x="5477931" y="1566250"/>
            <a:ext cx="5207002" cy="9321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８で割って　３：４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70297DD-E2F8-4633-A8FB-37FE43523E3B}"/>
              </a:ext>
            </a:extLst>
          </p:cNvPr>
          <p:cNvSpPr txBox="1"/>
          <p:nvPr/>
        </p:nvSpPr>
        <p:spPr>
          <a:xfrm>
            <a:off x="5477931" y="2481197"/>
            <a:ext cx="5037669" cy="9321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６で割って　４：７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1337782-30E1-4E9C-9ED0-87B7FDC9E7A5}"/>
              </a:ext>
            </a:extLst>
          </p:cNvPr>
          <p:cNvSpPr txBox="1"/>
          <p:nvPr/>
        </p:nvSpPr>
        <p:spPr>
          <a:xfrm>
            <a:off x="5477930" y="3404526"/>
            <a:ext cx="5469472" cy="9321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７で割って　１１：９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95E522B-5877-400E-9F51-253E3F6CCF7D}"/>
              </a:ext>
            </a:extLst>
          </p:cNvPr>
          <p:cNvSpPr txBox="1"/>
          <p:nvPr/>
        </p:nvSpPr>
        <p:spPr>
          <a:xfrm>
            <a:off x="5477930" y="4336239"/>
            <a:ext cx="5207003" cy="9321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で割って　５：２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AC85DA4-606B-452D-9B06-F3E7B5FFB228}"/>
              </a:ext>
            </a:extLst>
          </p:cNvPr>
          <p:cNvSpPr txBox="1"/>
          <p:nvPr/>
        </p:nvSpPr>
        <p:spPr>
          <a:xfrm>
            <a:off x="5477929" y="5259569"/>
            <a:ext cx="4817538" cy="9321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９で割って　５：９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6031742-6A6F-4B62-913E-FE73EDF42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162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289B228-C49B-4846-8A76-72C146E1929D}"/>
              </a:ext>
            </a:extLst>
          </p:cNvPr>
          <p:cNvSpPr txBox="1"/>
          <p:nvPr/>
        </p:nvSpPr>
        <p:spPr>
          <a:xfrm>
            <a:off x="1244598" y="1566250"/>
            <a:ext cx="4030137" cy="46254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　７２：３６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</a:p>
          <a:p>
            <a:pPr>
              <a:lnSpc>
                <a:spcPct val="15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640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800</a:t>
            </a:r>
          </a:p>
          <a:p>
            <a:pPr>
              <a:lnSpc>
                <a:spcPct val="15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1.5</a:t>
            </a:r>
          </a:p>
          <a:p>
            <a:pPr>
              <a:lnSpc>
                <a:spcPct val="15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0.7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2.1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5F68B9E-E4CF-4367-B8BC-6195D43AB76C}"/>
              </a:ext>
            </a:extLst>
          </p:cNvPr>
          <p:cNvSpPr txBox="1"/>
          <p:nvPr/>
        </p:nvSpPr>
        <p:spPr>
          <a:xfrm>
            <a:off x="1244598" y="479986"/>
            <a:ext cx="818685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次の比を簡単にしましょう２</a:t>
            </a:r>
            <a:endParaRPr kumimoji="1" lang="ja-JP" altLang="en-US" sz="48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442843C-EA3D-4A59-A761-D744D99C9EB9}"/>
              </a:ext>
            </a:extLst>
          </p:cNvPr>
          <p:cNvSpPr txBox="1"/>
          <p:nvPr/>
        </p:nvSpPr>
        <p:spPr>
          <a:xfrm>
            <a:off x="5477931" y="1566250"/>
            <a:ext cx="5207002" cy="9321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で割って　２：１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70297DD-E2F8-4633-A8FB-37FE43523E3B}"/>
              </a:ext>
            </a:extLst>
          </p:cNvPr>
          <p:cNvSpPr txBox="1"/>
          <p:nvPr/>
        </p:nvSpPr>
        <p:spPr>
          <a:xfrm>
            <a:off x="5477931" y="2481197"/>
            <a:ext cx="5410197" cy="9321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で割って　２：３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1337782-30E1-4E9C-9ED0-87B7FDC9E7A5}"/>
              </a:ext>
            </a:extLst>
          </p:cNvPr>
          <p:cNvSpPr txBox="1"/>
          <p:nvPr/>
        </p:nvSpPr>
        <p:spPr>
          <a:xfrm>
            <a:off x="5477929" y="3404526"/>
            <a:ext cx="5867403" cy="9321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で割って　４：５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95E522B-5877-400E-9F51-253E3F6CCF7D}"/>
              </a:ext>
            </a:extLst>
          </p:cNvPr>
          <p:cNvSpPr txBox="1"/>
          <p:nvPr/>
        </p:nvSpPr>
        <p:spPr>
          <a:xfrm>
            <a:off x="5477930" y="4336239"/>
            <a:ext cx="4207937" cy="9321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で割って４：５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AC85DA4-606B-452D-9B06-F3E7B5FFB228}"/>
              </a:ext>
            </a:extLst>
          </p:cNvPr>
          <p:cNvSpPr txBox="1"/>
          <p:nvPr/>
        </p:nvSpPr>
        <p:spPr>
          <a:xfrm>
            <a:off x="5477929" y="5259569"/>
            <a:ext cx="4207938" cy="9321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で割って１：３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9E048D0-E0A9-4547-9B5D-77A328177992}"/>
              </a:ext>
            </a:extLst>
          </p:cNvPr>
          <p:cNvSpPr txBox="1"/>
          <p:nvPr/>
        </p:nvSpPr>
        <p:spPr>
          <a:xfrm>
            <a:off x="8081432" y="5045253"/>
            <a:ext cx="37507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小数点は無視しています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9E048D0-E0A9-4547-9B5D-77A328177992}"/>
              </a:ext>
            </a:extLst>
          </p:cNvPr>
          <p:cNvSpPr txBox="1"/>
          <p:nvPr/>
        </p:nvSpPr>
        <p:spPr>
          <a:xfrm>
            <a:off x="8081432" y="5960448"/>
            <a:ext cx="37507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小数点は無視しています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174383-2EC1-438A-84AE-EF727F46C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943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289B228-C49B-4846-8A76-72C146E1929D}"/>
              </a:ext>
            </a:extLst>
          </p:cNvPr>
          <p:cNvSpPr txBox="1"/>
          <p:nvPr/>
        </p:nvSpPr>
        <p:spPr>
          <a:xfrm>
            <a:off x="1244599" y="1764513"/>
            <a:ext cx="329692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　６：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2.4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5F68B9E-E4CF-4367-B8BC-6195D43AB76C}"/>
              </a:ext>
            </a:extLst>
          </p:cNvPr>
          <p:cNvSpPr txBox="1"/>
          <p:nvPr/>
        </p:nvSpPr>
        <p:spPr>
          <a:xfrm>
            <a:off x="1244598" y="479986"/>
            <a:ext cx="818685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次の比を簡単にしましょう３</a:t>
            </a:r>
            <a:endParaRPr kumimoji="1" lang="ja-JP" altLang="en-US" sz="48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442843C-EA3D-4A59-A761-D744D99C9EB9}"/>
              </a:ext>
            </a:extLst>
          </p:cNvPr>
          <p:cNvSpPr txBox="1"/>
          <p:nvPr/>
        </p:nvSpPr>
        <p:spPr>
          <a:xfrm>
            <a:off x="5056287" y="1764513"/>
            <a:ext cx="490050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と考えよう</a:t>
            </a:r>
            <a:endParaRPr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70297DD-E2F8-4633-A8FB-37FE43523E3B}"/>
              </a:ext>
            </a:extLst>
          </p:cNvPr>
          <p:cNvSpPr txBox="1"/>
          <p:nvPr/>
        </p:nvSpPr>
        <p:spPr>
          <a:xfrm>
            <a:off x="5056287" y="2540189"/>
            <a:ext cx="591651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６と２で割って　５：２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289B228-C49B-4846-8A76-72C146E1929D}"/>
              </a:ext>
            </a:extLst>
          </p:cNvPr>
          <p:cNvSpPr txBox="1"/>
          <p:nvPr/>
        </p:nvSpPr>
        <p:spPr>
          <a:xfrm>
            <a:off x="1244599" y="3362367"/>
            <a:ext cx="329692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8.5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：５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442843C-EA3D-4A59-A761-D744D99C9EB9}"/>
              </a:ext>
            </a:extLst>
          </p:cNvPr>
          <p:cNvSpPr txBox="1"/>
          <p:nvPr/>
        </p:nvSpPr>
        <p:spPr>
          <a:xfrm>
            <a:off x="5056287" y="3362367"/>
            <a:ext cx="490050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85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と考えよう</a:t>
            </a:r>
            <a:endParaRPr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70297DD-E2F8-4633-A8FB-37FE43523E3B}"/>
              </a:ext>
            </a:extLst>
          </p:cNvPr>
          <p:cNvSpPr txBox="1"/>
          <p:nvPr/>
        </p:nvSpPr>
        <p:spPr>
          <a:xfrm>
            <a:off x="5056287" y="4138043"/>
            <a:ext cx="580983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５で割って　１３：１０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289B228-C49B-4846-8A76-72C146E1929D}"/>
              </a:ext>
            </a:extLst>
          </p:cNvPr>
          <p:cNvSpPr txBox="1"/>
          <p:nvPr/>
        </p:nvSpPr>
        <p:spPr>
          <a:xfrm>
            <a:off x="1244599" y="4960221"/>
            <a:ext cx="329692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：６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442843C-EA3D-4A59-A761-D744D99C9EB9}"/>
              </a:ext>
            </a:extLst>
          </p:cNvPr>
          <p:cNvSpPr txBox="1"/>
          <p:nvPr/>
        </p:nvSpPr>
        <p:spPr>
          <a:xfrm>
            <a:off x="5056287" y="4960221"/>
            <a:ext cx="490050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と考えよう</a:t>
            </a:r>
            <a:endParaRPr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70297DD-E2F8-4633-A8FB-37FE43523E3B}"/>
              </a:ext>
            </a:extLst>
          </p:cNvPr>
          <p:cNvSpPr txBox="1"/>
          <p:nvPr/>
        </p:nvSpPr>
        <p:spPr>
          <a:xfrm>
            <a:off x="5056287" y="5735897"/>
            <a:ext cx="538311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３で割って　１：２０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6632E8B-8E95-45EF-9A18-21536DF23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03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6" grpId="0"/>
      <p:bldP spid="17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289B228-C49B-4846-8A76-72C146E1929D}"/>
                  </a:ext>
                </a:extLst>
              </p:cNvPr>
              <p:cNvSpPr txBox="1"/>
              <p:nvPr/>
            </p:nvSpPr>
            <p:spPr>
              <a:xfrm>
                <a:off x="1244599" y="1764513"/>
                <a:ext cx="2946401" cy="11530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①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dirty="0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dirty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 dirty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dirty="0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dirty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 dirty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289B228-C49B-4846-8A76-72C146E19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599" y="1764513"/>
                <a:ext cx="2946401" cy="1153073"/>
              </a:xfrm>
              <a:prstGeom prst="rect">
                <a:avLst/>
              </a:prstGeom>
              <a:blipFill>
                <a:blip r:embed="rId3"/>
                <a:stretch>
                  <a:fillRect l="-7231" b="-84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5F68B9E-E4CF-4367-B8BC-6195D43AB76C}"/>
              </a:ext>
            </a:extLst>
          </p:cNvPr>
          <p:cNvSpPr txBox="1"/>
          <p:nvPr/>
        </p:nvSpPr>
        <p:spPr>
          <a:xfrm>
            <a:off x="1244598" y="479986"/>
            <a:ext cx="818685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次の比を簡単にしましょう４</a:t>
            </a:r>
            <a:endParaRPr kumimoji="1" lang="ja-JP" altLang="en-US" sz="48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70297DD-E2F8-4633-A8FB-37FE43523E3B}"/>
              </a:ext>
            </a:extLst>
          </p:cNvPr>
          <p:cNvSpPr txBox="1"/>
          <p:nvPr/>
        </p:nvSpPr>
        <p:spPr>
          <a:xfrm>
            <a:off x="4385727" y="2118456"/>
            <a:ext cx="538311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同じ分数だから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１：３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289B228-C49B-4846-8A76-72C146E1929D}"/>
                  </a:ext>
                </a:extLst>
              </p:cNvPr>
              <p:cNvSpPr txBox="1"/>
              <p:nvPr/>
            </p:nvSpPr>
            <p:spPr>
              <a:xfrm>
                <a:off x="1244599" y="3362367"/>
                <a:ext cx="2946401" cy="11558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②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dirty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dirty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 dirty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dirty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dirty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 dirty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289B228-C49B-4846-8A76-72C146E19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599" y="3362367"/>
                <a:ext cx="2946401" cy="1155829"/>
              </a:xfrm>
              <a:prstGeom prst="rect">
                <a:avLst/>
              </a:prstGeom>
              <a:blipFill>
                <a:blip r:embed="rId4"/>
                <a:stretch>
                  <a:fillRect l="-7231" b="-89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442843C-EA3D-4A59-A761-D744D99C9EB9}"/>
              </a:ext>
            </a:extLst>
          </p:cNvPr>
          <p:cNvSpPr txBox="1"/>
          <p:nvPr/>
        </p:nvSpPr>
        <p:spPr>
          <a:xfrm>
            <a:off x="4385727" y="3443689"/>
            <a:ext cx="490050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通分して考えると</a:t>
            </a:r>
            <a:endParaRPr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/>
              <p:nvPr/>
            </p:nvSpPr>
            <p:spPr>
              <a:xfrm>
                <a:off x="7343136" y="4024027"/>
                <a:ext cx="3886200" cy="11558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dirty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dirty="0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 dirty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dirty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dirty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4000" i="1" dirty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  <m:r>
                      <a:rPr lang="ja-JP" altLang="en-US" sz="40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</m:oMath>
                </a14:m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１：６</a:t>
                </a: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136" y="4024027"/>
                <a:ext cx="3886200" cy="1155829"/>
              </a:xfrm>
              <a:prstGeom prst="rect">
                <a:avLst/>
              </a:prstGeom>
              <a:blipFill>
                <a:blip r:embed="rId5"/>
                <a:stretch>
                  <a:fillRect r="-3768" b="-94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442843C-EA3D-4A59-A761-D744D99C9EB9}"/>
              </a:ext>
            </a:extLst>
          </p:cNvPr>
          <p:cNvSpPr txBox="1"/>
          <p:nvPr/>
        </p:nvSpPr>
        <p:spPr>
          <a:xfrm>
            <a:off x="4385727" y="5312991"/>
            <a:ext cx="433155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両方を８倍すると</a:t>
            </a:r>
            <a:endParaRPr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70297DD-E2F8-4633-A8FB-37FE43523E3B}"/>
              </a:ext>
            </a:extLst>
          </p:cNvPr>
          <p:cNvSpPr txBox="1"/>
          <p:nvPr/>
        </p:nvSpPr>
        <p:spPr>
          <a:xfrm>
            <a:off x="9431455" y="5314164"/>
            <a:ext cx="188976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１：６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0173F8C-DDAA-4C96-A0CA-B6CE1F29F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278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289B228-C49B-4846-8A76-72C146E1929D}"/>
                  </a:ext>
                </a:extLst>
              </p:cNvPr>
              <p:cNvSpPr txBox="1"/>
              <p:nvPr/>
            </p:nvSpPr>
            <p:spPr>
              <a:xfrm>
                <a:off x="1103104" y="1764513"/>
                <a:ext cx="2946401" cy="11558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①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dirty="0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dirty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 dirty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dirty="0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dirty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000" i="1" dirty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289B228-C49B-4846-8A76-72C146E19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104" y="1764513"/>
                <a:ext cx="2946401" cy="1155829"/>
              </a:xfrm>
              <a:prstGeom prst="rect">
                <a:avLst/>
              </a:prstGeom>
              <a:blipFill>
                <a:blip r:embed="rId3"/>
                <a:stretch>
                  <a:fillRect l="-7453" b="-84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5F68B9E-E4CF-4367-B8BC-6195D43AB76C}"/>
              </a:ext>
            </a:extLst>
          </p:cNvPr>
          <p:cNvSpPr txBox="1"/>
          <p:nvPr/>
        </p:nvSpPr>
        <p:spPr>
          <a:xfrm>
            <a:off x="1244598" y="479986"/>
            <a:ext cx="818685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次の比を簡単にしましょう５</a:t>
            </a:r>
            <a:endParaRPr kumimoji="1" lang="ja-JP" altLang="en-US" sz="48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70297DD-E2F8-4633-A8FB-37FE43523E3B}"/>
              </a:ext>
            </a:extLst>
          </p:cNvPr>
          <p:cNvSpPr txBox="1"/>
          <p:nvPr/>
        </p:nvSpPr>
        <p:spPr>
          <a:xfrm>
            <a:off x="2113679" y="3316141"/>
            <a:ext cx="175599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５：３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289B228-C49B-4846-8A76-72C146E1929D}"/>
                  </a:ext>
                </a:extLst>
              </p:cNvPr>
              <p:cNvSpPr txBox="1"/>
              <p:nvPr/>
            </p:nvSpPr>
            <p:spPr>
              <a:xfrm>
                <a:off x="4662487" y="1763974"/>
                <a:ext cx="2946401" cy="11558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②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dirty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dirty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4000" i="1" dirty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dirty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dirty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4000" i="1" dirty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289B228-C49B-4846-8A76-72C146E19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487" y="1763974"/>
                <a:ext cx="2946401" cy="1155829"/>
              </a:xfrm>
              <a:prstGeom prst="rect">
                <a:avLst/>
              </a:prstGeom>
              <a:blipFill>
                <a:blip r:embed="rId4"/>
                <a:stretch>
                  <a:fillRect l="-7453" b="-89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70297DD-E2F8-4633-A8FB-37FE43523E3B}"/>
              </a:ext>
            </a:extLst>
          </p:cNvPr>
          <p:cNvSpPr txBox="1"/>
          <p:nvPr/>
        </p:nvSpPr>
        <p:spPr>
          <a:xfrm>
            <a:off x="5425440" y="3316141"/>
            <a:ext cx="21834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7289B228-C49B-4846-8A76-72C146E1929D}"/>
                  </a:ext>
                </a:extLst>
              </p:cNvPr>
              <p:cNvSpPr txBox="1"/>
              <p:nvPr/>
            </p:nvSpPr>
            <p:spPr>
              <a:xfrm>
                <a:off x="8221870" y="1763974"/>
                <a:ext cx="2865971" cy="11558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③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dirty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dirty="0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4000" i="1" dirty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：</a:t>
                </a:r>
                <a14:m>
                  <m:oMath xmlns:m="http://schemas.openxmlformats.org/officeDocument/2006/math">
                    <m:r>
                      <a:rPr lang="ja-JP" altLang="en-US" sz="4000" i="1" dirty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</m:oMath>
                </a14:m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7289B228-C49B-4846-8A76-72C146E19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1870" y="1763974"/>
                <a:ext cx="2865971" cy="1155829"/>
              </a:xfrm>
              <a:prstGeom prst="rect">
                <a:avLst/>
              </a:prstGeom>
              <a:blipFill>
                <a:blip r:embed="rId5"/>
                <a:stretch>
                  <a:fillRect l="-7660" b="-89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70297DD-E2F8-4633-A8FB-37FE43523E3B}"/>
              </a:ext>
            </a:extLst>
          </p:cNvPr>
          <p:cNvSpPr txBox="1"/>
          <p:nvPr/>
        </p:nvSpPr>
        <p:spPr>
          <a:xfrm>
            <a:off x="9164655" y="3316141"/>
            <a:ext cx="174718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２：３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442843C-EA3D-4A59-A761-D744D99C9EB9}"/>
              </a:ext>
            </a:extLst>
          </p:cNvPr>
          <p:cNvSpPr txBox="1"/>
          <p:nvPr/>
        </p:nvSpPr>
        <p:spPr>
          <a:xfrm>
            <a:off x="1103103" y="4465222"/>
            <a:ext cx="998473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☆ 通分して同じ分母にして分子を比べる</a:t>
            </a:r>
            <a:endParaRPr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442843C-EA3D-4A59-A761-D744D99C9EB9}"/>
              </a:ext>
            </a:extLst>
          </p:cNvPr>
          <p:cNvSpPr txBox="1"/>
          <p:nvPr/>
        </p:nvSpPr>
        <p:spPr>
          <a:xfrm>
            <a:off x="1103103" y="5260360"/>
            <a:ext cx="1014401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☆ 同じ数を分数にかけて整数にして比べる</a:t>
            </a:r>
            <a:endParaRPr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FB17647-E331-47CF-89BD-DD0D1F91D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982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289B228-C49B-4846-8A76-72C146E1929D}"/>
              </a:ext>
            </a:extLst>
          </p:cNvPr>
          <p:cNvSpPr txBox="1"/>
          <p:nvPr/>
        </p:nvSpPr>
        <p:spPr>
          <a:xfrm>
            <a:off x="1031238" y="1566250"/>
            <a:ext cx="828040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①体育館の縦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18m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と横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32m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の長さの比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5F68B9E-E4CF-4367-B8BC-6195D43AB76C}"/>
              </a:ext>
            </a:extLst>
          </p:cNvPr>
          <p:cNvSpPr txBox="1"/>
          <p:nvPr/>
        </p:nvSpPr>
        <p:spPr>
          <a:xfrm>
            <a:off x="1244598" y="479986"/>
            <a:ext cx="941796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簡単な整数の比で表しましょう１</a:t>
            </a:r>
            <a:endParaRPr kumimoji="1" lang="ja-JP" altLang="en-US" sz="48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1337782-30E1-4E9C-9ED0-87B7FDC9E7A5}"/>
              </a:ext>
            </a:extLst>
          </p:cNvPr>
          <p:cNvSpPr txBox="1"/>
          <p:nvPr/>
        </p:nvSpPr>
        <p:spPr>
          <a:xfrm>
            <a:off x="5457250" y="2212581"/>
            <a:ext cx="442807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289B228-C49B-4846-8A76-72C146E1929D}"/>
              </a:ext>
            </a:extLst>
          </p:cNvPr>
          <p:cNvSpPr txBox="1"/>
          <p:nvPr/>
        </p:nvSpPr>
        <p:spPr>
          <a:xfrm>
            <a:off x="1031238" y="3175734"/>
            <a:ext cx="983488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②兄の勉強時間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分と弟の勉強時間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分の比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1337782-30E1-4E9C-9ED0-87B7FDC9E7A5}"/>
              </a:ext>
            </a:extLst>
          </p:cNvPr>
          <p:cNvSpPr txBox="1"/>
          <p:nvPr/>
        </p:nvSpPr>
        <p:spPr>
          <a:xfrm>
            <a:off x="5457250" y="3883620"/>
            <a:ext cx="442807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＝２：１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289B228-C49B-4846-8A76-72C146E1929D}"/>
              </a:ext>
            </a:extLst>
          </p:cNvPr>
          <p:cNvSpPr txBox="1"/>
          <p:nvPr/>
        </p:nvSpPr>
        <p:spPr>
          <a:xfrm>
            <a:off x="1031238" y="4823360"/>
            <a:ext cx="1035304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③じゃがいも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2000g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とにんじん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500g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の重さの比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1337782-30E1-4E9C-9ED0-87B7FDC9E7A5}"/>
              </a:ext>
            </a:extLst>
          </p:cNvPr>
          <p:cNvSpPr txBox="1"/>
          <p:nvPr/>
        </p:nvSpPr>
        <p:spPr>
          <a:xfrm>
            <a:off x="5457250" y="5469691"/>
            <a:ext cx="529675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＝４：１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6FAF80F-427B-4E41-92CA-31B49FA01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171FB8B-E72A-406E-9A11-56743D9A6E6D}"/>
              </a:ext>
            </a:extLst>
          </p:cNvPr>
          <p:cNvSpPr txBox="1"/>
          <p:nvPr/>
        </p:nvSpPr>
        <p:spPr>
          <a:xfrm>
            <a:off x="10070869" y="1388309"/>
            <a:ext cx="150073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１７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-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</a:p>
        </p:txBody>
      </p:sp>
    </p:spTree>
    <p:extLst>
      <p:ext uri="{BB962C8B-B14F-4D97-AF65-F5344CB8AC3E}">
        <p14:creationId xmlns:p14="http://schemas.microsoft.com/office/powerpoint/2010/main" val="101923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5F68B9E-E4CF-4367-B8BC-6195D43AB76C}"/>
                  </a:ext>
                </a:extLst>
              </p:cNvPr>
              <p:cNvSpPr txBox="1"/>
              <p:nvPr/>
            </p:nvSpPr>
            <p:spPr>
              <a:xfrm>
                <a:off x="1345690" y="577198"/>
                <a:ext cx="9724137" cy="26153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4800" b="1" dirty="0">
                    <a:solidFill>
                      <a:srgbClr val="FF0000"/>
                    </a:solidFill>
                    <a:latin typeface="Tosho-J Roman Italic" panose="020B0600000000000000" pitchFamily="34" charset="0"/>
                    <a:ea typeface="UD デジタル 教科書体 NP-B" panose="02020700000000000000" pitchFamily="18" charset="-128"/>
                  </a:rPr>
                  <a:t>a</a:t>
                </a:r>
                <a:r>
                  <a:rPr lang="ja-JP" altLang="en-US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：</a:t>
                </a:r>
                <a:r>
                  <a:rPr lang="en-US" altLang="ja-JP" sz="4800" b="1" dirty="0">
                    <a:solidFill>
                      <a:srgbClr val="FF0000"/>
                    </a:solidFill>
                    <a:latin typeface="Tosho-J Roman Italic" panose="020B0600000000000000" pitchFamily="34" charset="0"/>
                    <a:ea typeface="UD デジタル 教科書体 NP-B" panose="02020700000000000000" pitchFamily="18" charset="-128"/>
                  </a:rPr>
                  <a:t>b</a:t>
                </a:r>
                <a:r>
                  <a:rPr lang="ja-JP" altLang="en-US" sz="4800" b="1" dirty="0">
                    <a:latin typeface="Tosho-J Roman Italic" panose="020B0600000000000000" pitchFamily="34" charset="0"/>
                    <a:ea typeface="UD デジタル 教科書体 NP-B" panose="02020700000000000000" pitchFamily="18" charset="-128"/>
                  </a:rPr>
                  <a:t> </a:t>
                </a:r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の比を</a:t>
                </a:r>
                <a14:m>
                  <m:oMath xmlns:m="http://schemas.openxmlformats.org/officeDocument/2006/math">
                    <m:r>
                      <a:rPr lang="ja-JP" altLang="en-US" sz="40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</m:t>
                    </m:r>
                    <m:r>
                      <a:rPr lang="ja-JP" altLang="en-US" sz="4000" i="1" dirty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つの</m:t>
                    </m:r>
                    <m:r>
                      <a:rPr lang="ja-JP" altLang="en-US" sz="40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値で</m:t>
                    </m:r>
                    <m:r>
                      <a:rPr lang="ja-JP" altLang="en-US" sz="4000" i="1" dirty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表す時が</m:t>
                    </m:r>
                    <m:r>
                      <a:rPr lang="ja-JP" altLang="en-US" sz="40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あります</m:t>
                    </m:r>
                  </m:oMath>
                </a14:m>
                <a:endParaRPr lang="en-US" altLang="ja-JP" sz="4000" i="1" dirty="0">
                  <a:latin typeface="Cambria Math" panose="02040503050406030204" pitchFamily="18" charset="0"/>
                  <a:ea typeface="UD デジタル 教科書体 NP-B" panose="02020700000000000000" pitchFamily="18" charset="-128"/>
                </a:endParaRPr>
              </a:p>
              <a:p>
                <a:r>
                  <a:rPr lang="ja-JP" altLang="en-US" sz="4000" dirty="0"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それを</a:t>
                </a:r>
                <a:r>
                  <a:rPr lang="ja-JP" altLang="en-US" sz="4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比の値</a:t>
                </a:r>
                <a:r>
                  <a:rPr lang="ja-JP" altLang="en-US" sz="4000" dirty="0"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といい</a:t>
                </a:r>
                <a14:m>
                  <m:oMath xmlns:m="http://schemas.openxmlformats.org/officeDocument/2006/math">
                    <m:r>
                      <a:rPr lang="ja-JP" altLang="en-US" sz="4000" i="1" dirty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r>
                      <a:rPr lang="ja-JP" altLang="en-US" sz="40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f>
                      <m:fPr>
                        <m:ctrlPr>
                          <a:rPr lang="en-US" altLang="ja-JP" sz="4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ja-JP" sz="4800" b="1" dirty="0">
                            <a:solidFill>
                              <a:srgbClr val="FF0000"/>
                            </a:solidFill>
                            <a:latin typeface="Tosho-J Roman Italic" panose="020B0600000000000000" pitchFamily="34" charset="0"/>
                            <a:ea typeface="UD デジタル 教科書体 NP-B" panose="02020700000000000000" pitchFamily="18" charset="-128"/>
                          </a:rPr>
                          <m:t>a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ja-JP" sz="4800" b="1" dirty="0">
                            <a:solidFill>
                              <a:srgbClr val="FF0000"/>
                            </a:solidFill>
                            <a:latin typeface="Tosho-J Roman Italic" panose="020B0600000000000000" pitchFamily="34" charset="0"/>
                            <a:ea typeface="UD デジタル 教科書体 NP-B" panose="02020700000000000000" pitchFamily="18" charset="-128"/>
                          </a:rPr>
                          <m:t>b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 で表します</a:t>
                </a:r>
                <a:endParaRPr lang="en-US" altLang="ja-JP" sz="4000" dirty="0">
                  <a:latin typeface="Cambria Math" panose="02040503050406030204" pitchFamily="18" charset="0"/>
                  <a:ea typeface="UD デジタル 教科書体 NP-B" panose="02020700000000000000" pitchFamily="18" charset="-128"/>
                </a:endParaRPr>
              </a:p>
              <a:p>
                <a:r>
                  <a:rPr lang="ja-JP" altLang="en-US" sz="4000" dirty="0"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この値は </a:t>
                </a:r>
                <a:r>
                  <a:rPr lang="en-US" altLang="ja-JP" sz="4800" b="1" dirty="0">
                    <a:solidFill>
                      <a:srgbClr val="FF0000"/>
                    </a:solidFill>
                    <a:latin typeface="Tosho-J Roman Italic" panose="020B0600000000000000" pitchFamily="34" charset="0"/>
                    <a:ea typeface="UD デジタル 教科書体 NP-B" panose="02020700000000000000" pitchFamily="18" charset="-128"/>
                  </a:rPr>
                  <a:t>a</a:t>
                </a:r>
                <a:r>
                  <a:rPr lang="ja-JP" altLang="en-US" sz="4800" b="1" dirty="0">
                    <a:solidFill>
                      <a:srgbClr val="FF0000"/>
                    </a:solidFill>
                    <a:latin typeface="Tosho-J Roman Italic" panose="020B0600000000000000" pitchFamily="34" charset="0"/>
                    <a:ea typeface="UD デジタル 教科書体 NP-B" panose="02020700000000000000" pitchFamily="18" charset="-128"/>
                  </a:rPr>
                  <a:t> </a:t>
                </a:r>
                <a:r>
                  <a:rPr lang="ja-JP" altLang="en-US" sz="4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が </a:t>
                </a:r>
                <a:r>
                  <a:rPr lang="en-US" altLang="ja-JP" sz="4800" b="1" dirty="0">
                    <a:solidFill>
                      <a:srgbClr val="FF0000"/>
                    </a:solidFill>
                    <a:latin typeface="Tosho-J Roman Italic" panose="020B0600000000000000" pitchFamily="34" charset="0"/>
                    <a:ea typeface="UD デジタル 教科書体 NP-B" panose="02020700000000000000" pitchFamily="18" charset="-128"/>
                  </a:rPr>
                  <a:t>b</a:t>
                </a:r>
                <a:r>
                  <a:rPr lang="ja-JP" altLang="en-US" sz="4800" b="1" dirty="0">
                    <a:solidFill>
                      <a:srgbClr val="FF0000"/>
                    </a:solidFill>
                    <a:latin typeface="Tosho-J Roman Italic" panose="020B0600000000000000" pitchFamily="34" charset="0"/>
                    <a:ea typeface="UD デジタル 教科書体 NP-B" panose="02020700000000000000" pitchFamily="18" charset="-128"/>
                  </a:rPr>
                  <a:t> </a:t>
                </a:r>
                <a:r>
                  <a:rPr lang="ja-JP" altLang="en-US" sz="4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の何倍か</a:t>
                </a:r>
                <a:r>
                  <a:rPr lang="ja-JP" altLang="en-US" sz="4000" dirty="0">
                    <a:latin typeface="Cambria Math" panose="02040503050406030204" pitchFamily="18" charset="0"/>
                    <a:ea typeface="UD デジタル 教科書体 NP-B" panose="02020700000000000000" pitchFamily="18" charset="-128"/>
                  </a:rPr>
                  <a:t>を表しています</a:t>
                </a: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5F68B9E-E4CF-4367-B8BC-6195D43AB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690" y="577198"/>
                <a:ext cx="9724137" cy="2615331"/>
              </a:xfrm>
              <a:prstGeom prst="rect">
                <a:avLst/>
              </a:prstGeom>
              <a:blipFill>
                <a:blip r:embed="rId3"/>
                <a:stretch>
                  <a:fillRect l="-2884" t="-5828" b="-109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1337782-30E1-4E9C-9ED0-87B7FDC9E7A5}"/>
              </a:ext>
            </a:extLst>
          </p:cNvPr>
          <p:cNvSpPr txBox="1"/>
          <p:nvPr/>
        </p:nvSpPr>
        <p:spPr>
          <a:xfrm>
            <a:off x="1345690" y="3738561"/>
            <a:ext cx="430294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３：５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の比の値は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289B228-C49B-4846-8A76-72C146E1929D}"/>
              </a:ext>
            </a:extLst>
          </p:cNvPr>
          <p:cNvSpPr txBox="1"/>
          <p:nvPr/>
        </p:nvSpPr>
        <p:spPr>
          <a:xfrm>
            <a:off x="4165968" y="4823360"/>
            <a:ext cx="626194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比の値は基本分数で表します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（小数でもかまいませんが）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7289B228-C49B-4846-8A76-72C146E1929D}"/>
                  </a:ext>
                </a:extLst>
              </p:cNvPr>
              <p:cNvSpPr txBox="1"/>
              <p:nvPr/>
            </p:nvSpPr>
            <p:spPr>
              <a:xfrm>
                <a:off x="5648632" y="3435063"/>
                <a:ext cx="3296621" cy="11457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となります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7289B228-C49B-4846-8A76-72C146E19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632" y="3435063"/>
                <a:ext cx="3296621" cy="1145763"/>
              </a:xfrm>
              <a:prstGeom prst="rect">
                <a:avLst/>
              </a:prstGeom>
              <a:blipFill>
                <a:blip r:embed="rId4"/>
                <a:stretch>
                  <a:fillRect r="-4259" b="-95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D0908AB-B05C-454A-9A87-808C2878A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441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289B228-C49B-4846-8A76-72C146E1929D}"/>
                  </a:ext>
                </a:extLst>
              </p:cNvPr>
              <p:cNvSpPr txBox="1"/>
              <p:nvPr/>
            </p:nvSpPr>
            <p:spPr>
              <a:xfrm>
                <a:off x="1103105" y="1764513"/>
                <a:ext cx="2447816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① </a:t>
                </a:r>
                <a14:m>
                  <m:oMath xmlns:m="http://schemas.openxmlformats.org/officeDocument/2006/math">
                    <m:r>
                      <a:rPr lang="ja-JP" altLang="en-US" sz="40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５</m:t>
                    </m:r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：</a:t>
                </a:r>
                <a14:m>
                  <m:oMath xmlns:m="http://schemas.openxmlformats.org/officeDocument/2006/math">
                    <m:r>
                      <a:rPr lang="ja-JP" altLang="en-US" sz="40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７</m:t>
                    </m:r>
                  </m:oMath>
                </a14:m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289B228-C49B-4846-8A76-72C146E19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105" y="1764513"/>
                <a:ext cx="2447816" cy="707886"/>
              </a:xfrm>
              <a:prstGeom prst="rect">
                <a:avLst/>
              </a:prstGeom>
              <a:blipFill>
                <a:blip r:embed="rId3"/>
                <a:stretch>
                  <a:fillRect l="-8955" t="-14530" b="-358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5F68B9E-E4CF-4367-B8BC-6195D43AB76C}"/>
              </a:ext>
            </a:extLst>
          </p:cNvPr>
          <p:cNvSpPr txBox="1"/>
          <p:nvPr/>
        </p:nvSpPr>
        <p:spPr>
          <a:xfrm>
            <a:off x="1244598" y="479986"/>
            <a:ext cx="757130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次の比の値を求めましょう</a:t>
            </a:r>
            <a:endParaRPr kumimoji="1" lang="ja-JP" alt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/>
              <p:nvPr/>
            </p:nvSpPr>
            <p:spPr>
              <a:xfrm>
                <a:off x="2179322" y="2471860"/>
                <a:ext cx="685800" cy="12908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num>
                        <m:den>
                          <m:r>
                            <a:rPr lang="ja-JP" altLang="en-US" sz="40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７</m:t>
                          </m:r>
                        </m:den>
                      </m:f>
                    </m:oMath>
                  </m:oMathPara>
                </a14:m>
                <a:endParaRPr lang="ja-JP" altLang="en-US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322" y="2471860"/>
                <a:ext cx="685800" cy="12908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289B228-C49B-4846-8A76-72C146E1929D}"/>
                  </a:ext>
                </a:extLst>
              </p:cNvPr>
              <p:cNvSpPr txBox="1"/>
              <p:nvPr/>
            </p:nvSpPr>
            <p:spPr>
              <a:xfrm>
                <a:off x="4449127" y="1763974"/>
                <a:ext cx="2454593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② </a:t>
                </a:r>
                <a14:m>
                  <m:oMath xmlns:m="http://schemas.openxmlformats.org/officeDocument/2006/math">
                    <m:r>
                      <a:rPr lang="ja-JP" altLang="en-US" sz="40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６</m:t>
                    </m:r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：</a:t>
                </a:r>
                <a14:m>
                  <m:oMath xmlns:m="http://schemas.openxmlformats.org/officeDocument/2006/math">
                    <m:r>
                      <a:rPr lang="ja-JP" altLang="en-US" sz="40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</m:oMath>
                </a14:m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289B228-C49B-4846-8A76-72C146E19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127" y="1763974"/>
                <a:ext cx="2454593" cy="707886"/>
              </a:xfrm>
              <a:prstGeom prst="rect">
                <a:avLst/>
              </a:prstGeom>
              <a:blipFill>
                <a:blip r:embed="rId5"/>
                <a:stretch>
                  <a:fillRect l="-8933" t="-14655" b="-370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7289B228-C49B-4846-8A76-72C146E1929D}"/>
                  </a:ext>
                </a:extLst>
              </p:cNvPr>
              <p:cNvSpPr txBox="1"/>
              <p:nvPr/>
            </p:nvSpPr>
            <p:spPr>
              <a:xfrm>
                <a:off x="7801926" y="1763974"/>
                <a:ext cx="302525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③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4000" dirty="0" smtClean="0">
                        <a:solidFill>
                          <a:schemeClr val="tx1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1</m:t>
                    </m:r>
                    <m:r>
                      <m:rPr>
                        <m:nor/>
                      </m:rPr>
                      <a:rPr lang="en-US" altLang="ja-JP" sz="40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5</m:t>
                    </m:r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：</a:t>
                </a:r>
                <a14:m>
                  <m:oMath xmlns:m="http://schemas.openxmlformats.org/officeDocument/2006/math">
                    <m:r>
                      <a:rPr lang="ja-JP" altLang="en-US" sz="4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r>
                      <m:rPr>
                        <m:nor/>
                      </m:rPr>
                      <a:rPr lang="en-US" altLang="ja-JP" sz="4000" dirty="0">
                        <a:solidFill>
                          <a:schemeClr val="tx1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5</m:t>
                    </m:r>
                  </m:oMath>
                </a14:m>
                <a:endParaRPr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7289B228-C49B-4846-8A76-72C146E19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1926" y="1763974"/>
                <a:ext cx="3025250" cy="707886"/>
              </a:xfrm>
              <a:prstGeom prst="rect">
                <a:avLst/>
              </a:prstGeom>
              <a:blipFill>
                <a:blip r:embed="rId6"/>
                <a:stretch>
                  <a:fillRect l="-7258" t="-14655" b="-370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/>
              <p:nvPr/>
            </p:nvSpPr>
            <p:spPr>
              <a:xfrm>
                <a:off x="5547360" y="2471860"/>
                <a:ext cx="6858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40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２</m:t>
                      </m:r>
                    </m:oMath>
                  </m:oMathPara>
                </a14:m>
                <a:endParaRPr lang="ja-JP" altLang="en-US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360" y="2471860"/>
                <a:ext cx="685800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/>
              <p:nvPr/>
            </p:nvSpPr>
            <p:spPr>
              <a:xfrm>
                <a:off x="9243058" y="2471860"/>
                <a:ext cx="685800" cy="12908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num>
                        <m:den>
                          <m:r>
                            <a:rPr lang="ja-JP" altLang="en-US" sz="40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den>
                      </m:f>
                    </m:oMath>
                  </m:oMathPara>
                </a14:m>
                <a:endParaRPr lang="ja-JP" altLang="en-US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3058" y="2471860"/>
                <a:ext cx="685800" cy="12908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289B228-C49B-4846-8A76-72C146E1929D}"/>
                  </a:ext>
                </a:extLst>
              </p:cNvPr>
              <p:cNvSpPr txBox="1"/>
              <p:nvPr/>
            </p:nvSpPr>
            <p:spPr>
              <a:xfrm>
                <a:off x="1103105" y="3888171"/>
                <a:ext cx="2447816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④ </a:t>
                </a:r>
                <a14:m>
                  <m:oMath xmlns:m="http://schemas.openxmlformats.org/officeDocument/2006/math">
                    <m:r>
                      <a:rPr lang="ja-JP" altLang="en-US" sz="40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：</a:t>
                </a:r>
                <a14:m>
                  <m:oMath xmlns:m="http://schemas.openxmlformats.org/officeDocument/2006/math">
                    <m:r>
                      <a:rPr lang="ja-JP" altLang="en-US" sz="40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４</m:t>
                    </m:r>
                  </m:oMath>
                </a14:m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289B228-C49B-4846-8A76-72C146E19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105" y="3888171"/>
                <a:ext cx="2447816" cy="707886"/>
              </a:xfrm>
              <a:prstGeom prst="rect">
                <a:avLst/>
              </a:prstGeom>
              <a:blipFill>
                <a:blip r:embed="rId9"/>
                <a:stretch>
                  <a:fillRect l="-8955" t="-14655" b="-370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/>
              <p:nvPr/>
            </p:nvSpPr>
            <p:spPr>
              <a:xfrm>
                <a:off x="2179322" y="4595518"/>
                <a:ext cx="685800" cy="12908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</m:t>
                          </m:r>
                        </m:num>
                        <m:den>
                          <m:r>
                            <a:rPr lang="ja-JP" altLang="en-US" sz="40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den>
                      </m:f>
                    </m:oMath>
                  </m:oMathPara>
                </a14:m>
                <a:endParaRPr lang="ja-JP" altLang="en-US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322" y="4595518"/>
                <a:ext cx="685800" cy="12908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7289B228-C49B-4846-8A76-72C146E1929D}"/>
                  </a:ext>
                </a:extLst>
              </p:cNvPr>
              <p:cNvSpPr txBox="1"/>
              <p:nvPr/>
            </p:nvSpPr>
            <p:spPr>
              <a:xfrm>
                <a:off x="4449127" y="3887632"/>
                <a:ext cx="3048953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②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4000" b="0" i="0" dirty="0" smtClean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21</m:t>
                    </m:r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：</a:t>
                </a:r>
                <a14:m>
                  <m:oMath xmlns:m="http://schemas.openxmlformats.org/officeDocument/2006/math">
                    <m:r>
                      <a:rPr lang="ja-JP" altLang="en-US" sz="40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r>
                      <m:rPr>
                        <m:nor/>
                      </m:rPr>
                      <a:rPr lang="en-US" altLang="ja-JP" sz="40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5</m:t>
                    </m:r>
                  </m:oMath>
                </a14:m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7289B228-C49B-4846-8A76-72C146E19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127" y="3887632"/>
                <a:ext cx="3048953" cy="707886"/>
              </a:xfrm>
              <a:prstGeom prst="rect">
                <a:avLst/>
              </a:prstGeom>
              <a:blipFill>
                <a:blip r:embed="rId11"/>
                <a:stretch>
                  <a:fillRect l="-7200" t="-14655" b="-370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289B228-C49B-4846-8A76-72C146E1929D}"/>
                  </a:ext>
                </a:extLst>
              </p:cNvPr>
              <p:cNvSpPr txBox="1"/>
              <p:nvPr/>
            </p:nvSpPr>
            <p:spPr>
              <a:xfrm>
                <a:off x="7801926" y="3887632"/>
                <a:ext cx="2731769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③</a:t>
                </a:r>
                <a14:m>
                  <m:oMath xmlns:m="http://schemas.openxmlformats.org/officeDocument/2006/math">
                    <m:r>
                      <a:rPr lang="en-US" altLang="ja-JP" sz="4000" b="0" i="0" dirty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  <m:r>
                      <a:rPr lang="ja-JP" altLang="en-US" sz="40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r>
                      <m:rPr>
                        <m:nor/>
                      </m:rPr>
                      <a:rPr lang="en-US" altLang="ja-JP" sz="4000" b="0" i="0" dirty="0" smtClean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4</m:t>
                    </m:r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：</a:t>
                </a:r>
                <a14:m>
                  <m:oMath xmlns:m="http://schemas.openxmlformats.org/officeDocument/2006/math">
                    <m:r>
                      <a:rPr lang="ja-JP" altLang="en-US" sz="40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６</m:t>
                    </m:r>
                  </m:oMath>
                </a14:m>
                <a:endParaRPr lang="ja-JP" altLang="en-US" sz="40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289B228-C49B-4846-8A76-72C146E19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1926" y="3887632"/>
                <a:ext cx="2731769" cy="707886"/>
              </a:xfrm>
              <a:prstGeom prst="rect">
                <a:avLst/>
              </a:prstGeom>
              <a:blipFill>
                <a:blip r:embed="rId12"/>
                <a:stretch>
                  <a:fillRect l="-8036" t="-14655" b="-370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/>
              <p:nvPr/>
            </p:nvSpPr>
            <p:spPr>
              <a:xfrm>
                <a:off x="9243058" y="4595518"/>
                <a:ext cx="6858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40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４</m:t>
                      </m:r>
                    </m:oMath>
                  </m:oMathPara>
                </a14:m>
                <a:endParaRPr lang="ja-JP" altLang="en-US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3058" y="4595518"/>
                <a:ext cx="685800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/>
              <p:nvPr/>
            </p:nvSpPr>
            <p:spPr>
              <a:xfrm>
                <a:off x="5900737" y="4595518"/>
                <a:ext cx="685800" cy="12908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</m:num>
                        <m:den>
                          <m:r>
                            <a:rPr lang="ja-JP" altLang="en-US" sz="40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den>
                      </m:f>
                    </m:oMath>
                  </m:oMathPara>
                </a14:m>
                <a:endParaRPr lang="ja-JP" altLang="en-US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737" y="4595518"/>
                <a:ext cx="685800" cy="129086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19C8AEE-8AB7-466A-866E-0CAEC70B7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361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4" grpId="0"/>
      <p:bldP spid="19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289B228-C49B-4846-8A76-72C146E1929D}"/>
                  </a:ext>
                </a:extLst>
              </p:cNvPr>
              <p:cNvSpPr txBox="1"/>
              <p:nvPr/>
            </p:nvSpPr>
            <p:spPr>
              <a:xfrm>
                <a:off x="919102" y="2234461"/>
                <a:ext cx="8421895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４</m:t>
                    </m:r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：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40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10</m:t>
                    </m:r>
                    <m:r>
                      <a:rPr lang="ja-JP" altLang="en-US" sz="4000" i="1" dirty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に</m:t>
                    </m:r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等しい比はどれですか？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289B228-C49B-4846-8A76-72C146E19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102" y="2234461"/>
                <a:ext cx="8421895" cy="707886"/>
              </a:xfrm>
              <a:prstGeom prst="rect">
                <a:avLst/>
              </a:prstGeom>
              <a:blipFill>
                <a:blip r:embed="rId3"/>
                <a:stretch>
                  <a:fillRect t="-14655" b="-370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5F68B9E-E4CF-4367-B8BC-6195D43AB76C}"/>
              </a:ext>
            </a:extLst>
          </p:cNvPr>
          <p:cNvSpPr txBox="1"/>
          <p:nvPr/>
        </p:nvSpPr>
        <p:spPr>
          <a:xfrm>
            <a:off x="919102" y="479986"/>
            <a:ext cx="10649069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比が 等しいか 等しくないかを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比の値を使って調べることもできます</a:t>
            </a:r>
            <a:endParaRPr kumimoji="1" lang="ja-JP" alt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289B228-C49B-4846-8A76-72C146E1929D}"/>
                  </a:ext>
                </a:extLst>
              </p:cNvPr>
              <p:cNvSpPr txBox="1"/>
              <p:nvPr/>
            </p:nvSpPr>
            <p:spPr>
              <a:xfrm>
                <a:off x="955414" y="3068444"/>
                <a:ext cx="9697346" cy="17063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① </a:t>
                </a:r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10</a:t>
                </a:r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：</a:t>
                </a:r>
                <a14:m>
                  <m:oMath xmlns:m="http://schemas.openxmlformats.org/officeDocument/2006/math">
                    <m:r>
                      <a:rPr lang="ja-JP" altLang="en-US" sz="40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４</m:t>
                    </m:r>
                    <m:r>
                      <a:rPr lang="ja-JP" altLang="en-US" sz="4000" i="1" dirty="0" smtClean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　</m:t>
                    </m:r>
                    <m:r>
                      <a:rPr lang="ja-JP" altLang="en-US" sz="4000" i="1" dirty="0"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② ８：</a:t>
                </a:r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20</a:t>
                </a:r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　③ ２：５</a:t>
                </a:r>
                <a:endPara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④ ５：２　　⑤ </a:t>
                </a:r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40</a:t>
                </a:r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：</a:t>
                </a:r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10</a:t>
                </a:r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  ⑥ </a:t>
                </a:r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12</a:t>
                </a:r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：</a:t>
                </a:r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30</a:t>
                </a: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289B228-C49B-4846-8A76-72C146E19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414" y="3068444"/>
                <a:ext cx="9697346" cy="1706365"/>
              </a:xfrm>
              <a:prstGeom prst="rect">
                <a:avLst/>
              </a:prstGeom>
              <a:blipFill>
                <a:blip r:embed="rId4"/>
                <a:stretch>
                  <a:fillRect l="-2263" t="-2143" b="-96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/>
              <p:nvPr/>
            </p:nvSpPr>
            <p:spPr>
              <a:xfrm>
                <a:off x="919102" y="4502228"/>
                <a:ext cx="7493378" cy="12913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00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比の値が</m:t>
                      </m:r>
                      <m:f>
                        <m:fPr>
                          <m:ctrlPr>
                            <a:rPr lang="en-US" altLang="ja-JP" sz="400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</m:t>
                          </m:r>
                        </m:num>
                        <m:den>
                          <m:r>
                            <a:rPr lang="ja-JP" altLang="en-US" sz="4000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den>
                      </m:f>
                      <m:r>
                        <a:rPr lang="ja-JP" altLang="en-US" sz="4000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になるものを選ぶと</m:t>
                      </m:r>
                    </m:oMath>
                  </m:oMathPara>
                </a14:m>
                <a:endParaRPr lang="ja-JP" altLang="en-US" sz="4000" dirty="0">
                  <a:solidFill>
                    <a:schemeClr val="accent6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102" y="4502228"/>
                <a:ext cx="7493378" cy="12913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/>
              <p:nvPr/>
            </p:nvSpPr>
            <p:spPr>
              <a:xfrm>
                <a:off x="8655196" y="4900906"/>
                <a:ext cx="2729083" cy="7214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40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②</m:t>
                      </m:r>
                      <m:r>
                        <a:rPr lang="ja-JP" altLang="en-US" sz="40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，③</m:t>
                      </m:r>
                      <m:r>
                        <a:rPr lang="ja-JP" altLang="en-US" sz="40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，⑥</m:t>
                      </m:r>
                    </m:oMath>
                  </m:oMathPara>
                </a14:m>
                <a:endParaRPr lang="ja-JP" altLang="en-US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5196" y="4900906"/>
                <a:ext cx="2729083" cy="7214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/>
              <p:nvPr/>
            </p:nvSpPr>
            <p:spPr>
              <a:xfrm>
                <a:off x="919101" y="5793607"/>
                <a:ext cx="10465177" cy="7102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４</m:t>
                    </m:r>
                    <m:r>
                      <a:rPr lang="ja-JP" altLang="en-US" sz="40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：</m:t>
                    </m:r>
                    <m:r>
                      <a:rPr lang="ja-JP" altLang="en-US" sz="40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１０の</m:t>
                    </m:r>
                    <m:r>
                      <a:rPr lang="ja-JP" altLang="en-US" sz="40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  <m:r>
                      <a:rPr lang="ja-JP" altLang="en-US" sz="40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倍</m:t>
                    </m:r>
                    <m:r>
                      <a:rPr lang="ja-JP" altLang="en-US" sz="40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，</m:t>
                    </m:r>
                    <m:r>
                      <a:rPr lang="ja-JP" altLang="en-US" sz="40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  <m:r>
                      <a:rPr lang="ja-JP" altLang="en-US" sz="40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倍</m:t>
                    </m:r>
                    <m:r>
                      <a:rPr lang="ja-JP" altLang="en-US" sz="40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，</m:t>
                    </m:r>
                    <m:r>
                      <a:rPr lang="ja-JP" altLang="en-US" sz="40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半分</m:t>
                    </m:r>
                  </m:oMath>
                </a14:m>
                <a:r>
                  <a:rPr lang="ja-JP" altLang="en-US" sz="4000" dirty="0">
                    <a:solidFill>
                      <a:schemeClr val="accent6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と考えても良い</a:t>
                </a: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101" y="5793607"/>
                <a:ext cx="10465177" cy="710259"/>
              </a:xfrm>
              <a:prstGeom prst="rect">
                <a:avLst/>
              </a:prstGeom>
              <a:blipFill>
                <a:blip r:embed="rId7"/>
                <a:stretch>
                  <a:fillRect t="-13675" r="-932" b="-367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41EEF41-200D-4283-A71A-1CDA2FD6C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937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289B228-C49B-4846-8A76-72C146E1929D}"/>
              </a:ext>
            </a:extLst>
          </p:cNvPr>
          <p:cNvSpPr txBox="1"/>
          <p:nvPr/>
        </p:nvSpPr>
        <p:spPr>
          <a:xfrm>
            <a:off x="1422400" y="1738668"/>
            <a:ext cx="93472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つの数量を比較するときに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比とよばれる表し方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があります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5F68B9E-E4CF-4367-B8BC-6195D43AB76C}"/>
              </a:ext>
            </a:extLst>
          </p:cNvPr>
          <p:cNvSpPr txBox="1"/>
          <p:nvPr/>
        </p:nvSpPr>
        <p:spPr>
          <a:xfrm>
            <a:off x="2175932" y="479986"/>
            <a:ext cx="695575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比の表し方を理解しよう</a:t>
            </a:r>
            <a:endParaRPr kumimoji="1" lang="ja-JP" altLang="en-US" sz="48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0B1AA9-C7EF-4414-93D1-23608D5C8A34}"/>
              </a:ext>
            </a:extLst>
          </p:cNvPr>
          <p:cNvSpPr txBox="1"/>
          <p:nvPr/>
        </p:nvSpPr>
        <p:spPr>
          <a:xfrm>
            <a:off x="1422399" y="3223948"/>
            <a:ext cx="8263467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30kg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50kg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を比較する場合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３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：５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と表します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読み方は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たい５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B46A9EC-46FA-4513-87E9-63928702602B}"/>
              </a:ext>
            </a:extLst>
          </p:cNvPr>
          <p:cNvSpPr txBox="1"/>
          <p:nvPr/>
        </p:nvSpPr>
        <p:spPr>
          <a:xfrm>
            <a:off x="3437468" y="5324781"/>
            <a:ext cx="4368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単位はつけません</a:t>
            </a:r>
            <a:endParaRPr lang="ja-JP" altLang="en-US" sz="40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10897F7-03F7-4A60-96DE-664E2DDA9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445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/>
              <p:nvPr/>
            </p:nvSpPr>
            <p:spPr>
              <a:xfrm>
                <a:off x="7099480" y="4874451"/>
                <a:ext cx="1459756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4000" dirty="0" smtClean="0">
                        <a:solidFill>
                          <a:srgbClr val="0000FF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30</m:t>
                    </m:r>
                  </m:oMath>
                </a14:m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</a:t>
                </a: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480" y="4874451"/>
                <a:ext cx="1459756" cy="707886"/>
              </a:xfrm>
              <a:prstGeom prst="rect">
                <a:avLst/>
              </a:prstGeom>
              <a:blipFill>
                <a:blip r:embed="rId3"/>
                <a:stretch>
                  <a:fillRect t="-14655" r="-11297" b="-370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5F68B9E-E4CF-4367-B8BC-6195D43AB76C}"/>
              </a:ext>
            </a:extLst>
          </p:cNvPr>
          <p:cNvSpPr txBox="1"/>
          <p:nvPr/>
        </p:nvSpPr>
        <p:spPr>
          <a:xfrm>
            <a:off x="1244598" y="479986"/>
            <a:ext cx="941796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比を含んだ文章題を解いてみよう</a:t>
            </a:r>
            <a:endParaRPr kumimoji="1" lang="ja-JP" altLang="en-US" sz="48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14516" y="1597958"/>
            <a:ext cx="10443885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砂糖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小麦粉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の重さを</a:t>
            </a:r>
            <a:r>
              <a:rPr kumimoji="1"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にしてケーキを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つくります。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小麦粉を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150g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にすると</a:t>
            </a:r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砂糖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必要ですか。　　　　　　　　　　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-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14516" y="3689512"/>
            <a:ext cx="96163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砂糖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小麦粉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b="1" dirty="0">
                <a:solidFill>
                  <a:srgbClr val="FF00FF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x</a:t>
            </a:r>
            <a:r>
              <a:rPr kumimoji="1" lang="ja-JP" altLang="en-US" sz="4400" b="1" dirty="0">
                <a:solidFill>
                  <a:srgbClr val="FF00FF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 </a:t>
            </a:r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150g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/>
              <p:nvPr/>
            </p:nvSpPr>
            <p:spPr>
              <a:xfrm>
                <a:off x="5059679" y="4874451"/>
                <a:ext cx="1442541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4000" dirty="0" smtClean="0">
                        <a:solidFill>
                          <a:srgbClr val="FF00FF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30</m:t>
                    </m:r>
                  </m:oMath>
                </a14:m>
                <a:r>
                  <a:rPr lang="ja-JP" altLang="en-US" sz="4000" dirty="0">
                    <a:solidFill>
                      <a:srgbClr val="FF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</a:t>
                </a: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679" y="4874451"/>
                <a:ext cx="1442541" cy="707886"/>
              </a:xfrm>
              <a:prstGeom prst="rect">
                <a:avLst/>
              </a:prstGeom>
              <a:blipFill>
                <a:blip r:embed="rId4"/>
                <a:stretch>
                  <a:fillRect t="-14655" r="-12236" b="-370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上カーブ矢印 3"/>
          <p:cNvSpPr/>
          <p:nvPr/>
        </p:nvSpPr>
        <p:spPr>
          <a:xfrm>
            <a:off x="5760720" y="4458953"/>
            <a:ext cx="2798516" cy="472440"/>
          </a:xfrm>
          <a:prstGeom prst="curvedUp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上カーブ矢印 17"/>
          <p:cNvSpPr/>
          <p:nvPr/>
        </p:nvSpPr>
        <p:spPr>
          <a:xfrm>
            <a:off x="4787719" y="4458953"/>
            <a:ext cx="2039801" cy="472440"/>
          </a:xfrm>
          <a:prstGeom prst="curvedUp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/>
              <p:nvPr/>
            </p:nvSpPr>
            <p:spPr>
              <a:xfrm>
                <a:off x="5928360" y="5700834"/>
                <a:ext cx="4876476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</m:oMath>
                </a14:m>
                <a:r>
                  <a:rPr lang="en-US" altLang="ja-JP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×30</a:t>
                </a:r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4000" dirty="0">
                    <a:solidFill>
                      <a:srgbClr val="FF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60</a:t>
                </a:r>
                <a:r>
                  <a:rPr lang="ja-JP" altLang="en-US" sz="4000" dirty="0">
                    <a:solidFill>
                      <a:srgbClr val="FF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r>
                  <a:rPr lang="en-US" altLang="ja-JP" sz="4000" dirty="0">
                    <a:solidFill>
                      <a:srgbClr val="FF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60g</a:t>
                </a:r>
                <a:endParaRPr lang="ja-JP" altLang="en-US" sz="4000" dirty="0">
                  <a:solidFill>
                    <a:srgbClr val="FF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360" y="5700834"/>
                <a:ext cx="4876476" cy="707886"/>
              </a:xfrm>
              <a:prstGeom prst="rect">
                <a:avLst/>
              </a:prstGeom>
              <a:blipFill>
                <a:blip r:embed="rId5"/>
                <a:stretch>
                  <a:fillRect t="-14655" r="-751" b="-370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832AA26-BE60-476E-868A-927B6EC32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32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  <p:bldP spid="26" grpId="0"/>
      <p:bldP spid="4" grpId="0" animBg="1"/>
      <p:bldP spid="18" grpId="0" animBg="1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/>
              <p:nvPr/>
            </p:nvSpPr>
            <p:spPr>
              <a:xfrm>
                <a:off x="6979920" y="4874451"/>
                <a:ext cx="1579316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4000" dirty="0" smtClean="0">
                        <a:solidFill>
                          <a:srgbClr val="0000FF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50</m:t>
                    </m:r>
                  </m:oMath>
                </a14:m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</a:t>
                </a: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920" y="4874451"/>
                <a:ext cx="1579316" cy="707886"/>
              </a:xfrm>
              <a:prstGeom prst="rect">
                <a:avLst/>
              </a:prstGeom>
              <a:blipFill>
                <a:blip r:embed="rId3"/>
                <a:stretch>
                  <a:fillRect t="-14655" r="-2703" b="-370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5F68B9E-E4CF-4367-B8BC-6195D43AB76C}"/>
              </a:ext>
            </a:extLst>
          </p:cNvPr>
          <p:cNvSpPr txBox="1"/>
          <p:nvPr/>
        </p:nvSpPr>
        <p:spPr>
          <a:xfrm>
            <a:off x="1244598" y="479986"/>
            <a:ext cx="941796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比を含んだ文章題を解いてみよう</a:t>
            </a:r>
            <a:endParaRPr kumimoji="1" lang="ja-JP" altLang="en-US" sz="48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14516" y="1597958"/>
            <a:ext cx="10443885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砂糖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小麦粉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の重さを</a:t>
            </a:r>
            <a:r>
              <a:rPr kumimoji="1"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にしてケーキを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つくります。</a:t>
            </a:r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砂糖</a:t>
            </a:r>
            <a:r>
              <a:rPr kumimoji="1"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kumimoji="1"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100g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にすると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小麦粉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必要ですか。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14516" y="3744700"/>
            <a:ext cx="8536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砂糖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小麦粉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100g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en-US" altLang="ja-JP" sz="4000" b="1" dirty="0">
                <a:solidFill>
                  <a:srgbClr val="0000FF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x</a:t>
            </a:r>
            <a:r>
              <a:rPr lang="ja-JP" altLang="en-US" sz="4000" b="1" dirty="0">
                <a:solidFill>
                  <a:srgbClr val="0000FF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 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/>
              <p:nvPr/>
            </p:nvSpPr>
            <p:spPr>
              <a:xfrm>
                <a:off x="5029199" y="4874451"/>
                <a:ext cx="1473021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4000" dirty="0" smtClean="0">
                        <a:solidFill>
                          <a:srgbClr val="FF00FF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50</m:t>
                    </m:r>
                  </m:oMath>
                </a14:m>
                <a:r>
                  <a:rPr lang="ja-JP" altLang="en-US" sz="4000" dirty="0">
                    <a:solidFill>
                      <a:srgbClr val="FF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</a:t>
                </a: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199" y="4874451"/>
                <a:ext cx="1473021" cy="707886"/>
              </a:xfrm>
              <a:prstGeom prst="rect">
                <a:avLst/>
              </a:prstGeom>
              <a:blipFill>
                <a:blip r:embed="rId4"/>
                <a:stretch>
                  <a:fillRect t="-14655" r="-9917" b="-370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上カーブ矢印 3"/>
          <p:cNvSpPr/>
          <p:nvPr/>
        </p:nvSpPr>
        <p:spPr>
          <a:xfrm>
            <a:off x="5807618" y="4458953"/>
            <a:ext cx="3077302" cy="472440"/>
          </a:xfrm>
          <a:prstGeom prst="curvedUp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上カーブ矢印 17"/>
          <p:cNvSpPr/>
          <p:nvPr/>
        </p:nvSpPr>
        <p:spPr>
          <a:xfrm>
            <a:off x="4787719" y="4458953"/>
            <a:ext cx="2436041" cy="472440"/>
          </a:xfrm>
          <a:prstGeom prst="curvedUp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/>
              <p:nvPr/>
            </p:nvSpPr>
            <p:spPr>
              <a:xfrm>
                <a:off x="5746006" y="5700834"/>
                <a:ext cx="5453561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５</m:t>
                    </m:r>
                  </m:oMath>
                </a14:m>
                <a:r>
                  <a:rPr lang="en-US" altLang="ja-JP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×50</a:t>
                </a:r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250</a:t>
                </a:r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 </a:t>
                </a:r>
                <a:r>
                  <a:rPr lang="en-US" altLang="ja-JP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250g</a:t>
                </a:r>
                <a:endParaRPr lang="ja-JP" altLang="en-US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006" y="5700834"/>
                <a:ext cx="5453561" cy="707886"/>
              </a:xfrm>
              <a:prstGeom prst="rect">
                <a:avLst/>
              </a:prstGeom>
              <a:blipFill>
                <a:blip r:embed="rId5"/>
                <a:stretch>
                  <a:fillRect t="-14655" b="-370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329397E-1A1C-4CC8-BE2E-7FE8D41BD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567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  <p:bldP spid="26" grpId="0"/>
      <p:bldP spid="4" grpId="0" animBg="1"/>
      <p:bldP spid="18" grpId="0" animBg="1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/>
              <p:nvPr/>
            </p:nvSpPr>
            <p:spPr>
              <a:xfrm>
                <a:off x="3144293" y="4104033"/>
                <a:ext cx="1247706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４</m:t>
                    </m:r>
                  </m:oMath>
                </a14:m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</a:t>
                </a: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293" y="4104033"/>
                <a:ext cx="1247706" cy="707886"/>
              </a:xfrm>
              <a:prstGeom prst="rect">
                <a:avLst/>
              </a:prstGeom>
              <a:blipFill>
                <a:blip r:embed="rId3"/>
                <a:stretch>
                  <a:fillRect t="-14655" r="-13235" b="-370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/>
          <p:cNvSpPr txBox="1"/>
          <p:nvPr/>
        </p:nvSpPr>
        <p:spPr>
          <a:xfrm>
            <a:off x="701156" y="557460"/>
            <a:ext cx="11043408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縦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横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の長さの比が</a:t>
            </a:r>
            <a:r>
              <a:rPr kumimoji="1"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の長方形があります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横の長さを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にすると</a:t>
            </a:r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縦の長さは何</a:t>
            </a:r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</a:t>
            </a:r>
            <a:endParaRPr lang="en-US" altLang="ja-JP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また</a:t>
            </a:r>
            <a:r>
              <a:rPr kumimoji="1"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縦の長さを</a:t>
            </a:r>
            <a:r>
              <a:rPr kumimoji="1"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のときの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横の長さは何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01156" y="2990797"/>
            <a:ext cx="48862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b="1" dirty="0">
                <a:solidFill>
                  <a:srgbClr val="FF00FF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x</a:t>
            </a:r>
            <a:r>
              <a:rPr lang="ja-JP" altLang="en-US" sz="4000" b="1" dirty="0">
                <a:solidFill>
                  <a:srgbClr val="FF00FF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 </a:t>
            </a:r>
            <a:r>
              <a:rPr lang="en-US" altLang="ja-JP" sz="4000" b="1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12m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/>
              <p:nvPr/>
            </p:nvSpPr>
            <p:spPr>
              <a:xfrm>
                <a:off x="1197907" y="4104033"/>
                <a:ext cx="1216841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４</m:t>
                    </m:r>
                  </m:oMath>
                </a14:m>
                <a:r>
                  <a:rPr lang="ja-JP" altLang="en-US" sz="4000" dirty="0">
                    <a:solidFill>
                      <a:srgbClr val="FF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</a:t>
                </a: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907" y="4104033"/>
                <a:ext cx="1216841" cy="707886"/>
              </a:xfrm>
              <a:prstGeom prst="rect">
                <a:avLst/>
              </a:prstGeom>
              <a:blipFill>
                <a:blip r:embed="rId4"/>
                <a:stretch>
                  <a:fillRect t="-14655" r="-16080" b="-370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上カーブ矢印 3"/>
          <p:cNvSpPr/>
          <p:nvPr/>
        </p:nvSpPr>
        <p:spPr>
          <a:xfrm>
            <a:off x="1997618" y="3641741"/>
            <a:ext cx="2790101" cy="472440"/>
          </a:xfrm>
          <a:prstGeom prst="curvedUp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上カーブ矢印 17"/>
          <p:cNvSpPr/>
          <p:nvPr/>
        </p:nvSpPr>
        <p:spPr>
          <a:xfrm>
            <a:off x="956627" y="3585712"/>
            <a:ext cx="2436041" cy="472440"/>
          </a:xfrm>
          <a:prstGeom prst="curvedUp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/>
              <p:nvPr/>
            </p:nvSpPr>
            <p:spPr>
              <a:xfrm>
                <a:off x="926078" y="5217269"/>
                <a:ext cx="4661351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５</m:t>
                    </m:r>
                  </m:oMath>
                </a14:m>
                <a:r>
                  <a:rPr lang="en-US" altLang="ja-JP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４＝</a:t>
                </a:r>
                <a:r>
                  <a:rPr lang="en-US" altLang="ja-JP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20</a:t>
                </a:r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  </a:t>
                </a:r>
                <a:r>
                  <a:rPr lang="en-US" altLang="ja-JP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20m</a:t>
                </a:r>
                <a:endParaRPr lang="ja-JP" altLang="en-US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78" y="5217269"/>
                <a:ext cx="4661351" cy="707886"/>
              </a:xfrm>
              <a:prstGeom prst="rect">
                <a:avLst/>
              </a:prstGeom>
              <a:blipFill>
                <a:blip r:embed="rId5"/>
                <a:stretch>
                  <a:fillRect t="-14655" r="-2614" b="-370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/>
              <p:nvPr/>
            </p:nvSpPr>
            <p:spPr>
              <a:xfrm>
                <a:off x="8830278" y="4104033"/>
                <a:ext cx="1247706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</m:oMath>
                </a14:m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</a:t>
                </a: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0278" y="4104033"/>
                <a:ext cx="1247706" cy="707886"/>
              </a:xfrm>
              <a:prstGeom prst="rect">
                <a:avLst/>
              </a:prstGeom>
              <a:blipFill>
                <a:blip r:embed="rId6"/>
                <a:stretch>
                  <a:fillRect t="-14655" r="-13235" b="-370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/>
          <p:cNvSpPr txBox="1"/>
          <p:nvPr/>
        </p:nvSpPr>
        <p:spPr>
          <a:xfrm>
            <a:off x="6387141" y="2990797"/>
            <a:ext cx="5099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000" b="1" dirty="0">
                <a:solidFill>
                  <a:srgbClr val="FF00FF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 </a:t>
            </a:r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en-US" altLang="ja-JP" sz="4000" b="1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en-US" altLang="ja-JP" sz="4000" b="1" dirty="0">
                <a:solidFill>
                  <a:srgbClr val="0000FF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x</a:t>
            </a:r>
            <a:r>
              <a:rPr lang="ja-JP" altLang="en-US" sz="4000" b="1" dirty="0">
                <a:solidFill>
                  <a:srgbClr val="0000FF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 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/>
              <p:nvPr/>
            </p:nvSpPr>
            <p:spPr>
              <a:xfrm>
                <a:off x="6883892" y="4104033"/>
                <a:ext cx="1216841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dirty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</m:oMath>
                </a14:m>
                <a:r>
                  <a:rPr lang="ja-JP" altLang="en-US" sz="4000" dirty="0">
                    <a:solidFill>
                      <a:srgbClr val="FF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</a:t>
                </a: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892" y="4104033"/>
                <a:ext cx="1216841" cy="707886"/>
              </a:xfrm>
              <a:prstGeom prst="rect">
                <a:avLst/>
              </a:prstGeom>
              <a:blipFill>
                <a:blip r:embed="rId7"/>
                <a:stretch>
                  <a:fillRect t="-14655" r="-16000" b="-370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上カーブ矢印 12"/>
          <p:cNvSpPr/>
          <p:nvPr/>
        </p:nvSpPr>
        <p:spPr>
          <a:xfrm>
            <a:off x="7683603" y="3641741"/>
            <a:ext cx="2790101" cy="472440"/>
          </a:xfrm>
          <a:prstGeom prst="curvedUp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上カーブ矢印 13"/>
          <p:cNvSpPr/>
          <p:nvPr/>
        </p:nvSpPr>
        <p:spPr>
          <a:xfrm>
            <a:off x="6642612" y="3585712"/>
            <a:ext cx="2436041" cy="472440"/>
          </a:xfrm>
          <a:prstGeom prst="curvedUp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/>
              <p:nvPr/>
            </p:nvSpPr>
            <p:spPr>
              <a:xfrm>
                <a:off x="7069264" y="5217269"/>
                <a:ext cx="4299776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３</m:t>
                    </m:r>
                  </m:oMath>
                </a14:m>
                <a:r>
                  <a:rPr lang="en-US" altLang="ja-JP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３＝</a:t>
                </a:r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９</a:t>
                </a:r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  </a:t>
                </a:r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９</a:t>
                </a:r>
                <a:r>
                  <a:rPr lang="en-US" altLang="ja-JP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m</a:t>
                </a:r>
                <a:endParaRPr lang="ja-JP" altLang="en-US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264" y="5217269"/>
                <a:ext cx="4299776" cy="707886"/>
              </a:xfrm>
              <a:prstGeom prst="rect">
                <a:avLst/>
              </a:prstGeom>
              <a:blipFill>
                <a:blip r:embed="rId8"/>
                <a:stretch>
                  <a:fillRect t="-14655" r="-1418" b="-370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CB104C-526D-477C-9B5F-84FA80B0B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FBE5444-BCDA-426F-8A1E-D3FC27727285}"/>
              </a:ext>
            </a:extLst>
          </p:cNvPr>
          <p:cNvSpPr txBox="1"/>
          <p:nvPr/>
        </p:nvSpPr>
        <p:spPr>
          <a:xfrm>
            <a:off x="10120317" y="2542800"/>
            <a:ext cx="141096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-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</p:spTree>
    <p:extLst>
      <p:ext uri="{BB962C8B-B14F-4D97-AF65-F5344CB8AC3E}">
        <p14:creationId xmlns:p14="http://schemas.microsoft.com/office/powerpoint/2010/main" val="202168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  <p:bldP spid="26" grpId="0"/>
      <p:bldP spid="4" grpId="0" animBg="1"/>
      <p:bldP spid="18" grpId="0" animBg="1"/>
      <p:bldP spid="27" grpId="0"/>
      <p:bldP spid="10" grpId="0"/>
      <p:bldP spid="11" grpId="0"/>
      <p:bldP spid="12" grpId="0"/>
      <p:bldP spid="13" grpId="0" animBg="1"/>
      <p:bldP spid="14" grpId="0" animBg="1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直線矢印コネクタ 19"/>
          <p:cNvCxnSpPr/>
          <p:nvPr/>
        </p:nvCxnSpPr>
        <p:spPr>
          <a:xfrm>
            <a:off x="5379720" y="4380715"/>
            <a:ext cx="2895600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1783080" y="4380715"/>
            <a:ext cx="3596640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>
            <a:off x="1783080" y="3810000"/>
            <a:ext cx="6492240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1197907" y="557460"/>
            <a:ext cx="9930924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兄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弟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</a:t>
            </a:r>
            <a:r>
              <a:rPr kumimoji="1"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720</a:t>
            </a:r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のトランプを買います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お金は</a:t>
            </a:r>
            <a:r>
              <a:rPr kumimoji="1"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の割合で出すことにしました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それぞれ何円出せば良いですか　　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-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70297DD-E2F8-4633-A8FB-37FE43523E3B}"/>
              </a:ext>
            </a:extLst>
          </p:cNvPr>
          <p:cNvSpPr txBox="1"/>
          <p:nvPr/>
        </p:nvSpPr>
        <p:spPr>
          <a:xfrm>
            <a:off x="4251069" y="3502917"/>
            <a:ext cx="169431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720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/>
              <p:nvPr/>
            </p:nvSpPr>
            <p:spPr>
              <a:xfrm>
                <a:off x="6324599" y="4080478"/>
                <a:ext cx="1143001" cy="6523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ja-JP" altLang="en-US" sz="3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弟</m:t>
                    </m:r>
                  </m:oMath>
                </a14:m>
                <a:r>
                  <a:rPr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４</a:t>
                </a: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599" y="4080478"/>
                <a:ext cx="1143001" cy="652358"/>
              </a:xfrm>
              <a:prstGeom prst="rect">
                <a:avLst/>
              </a:prstGeom>
              <a:blipFill>
                <a:blip r:embed="rId3"/>
                <a:stretch>
                  <a:fillRect t="-11215" r="-13830" b="-364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70297DD-E2F8-4633-A8FB-37FE43523E3B}"/>
              </a:ext>
            </a:extLst>
          </p:cNvPr>
          <p:cNvSpPr txBox="1"/>
          <p:nvPr/>
        </p:nvSpPr>
        <p:spPr>
          <a:xfrm>
            <a:off x="1197907" y="2749416"/>
            <a:ext cx="954629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720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円は、兄と弟のお金を合計した金額です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/>
              <p:nvPr/>
            </p:nvSpPr>
            <p:spPr>
              <a:xfrm>
                <a:off x="2878264" y="4080478"/>
                <a:ext cx="1084136" cy="646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ja-JP" altLang="en-US" sz="360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兄</m:t>
                      </m:r>
                      <m:r>
                        <a:rPr lang="ja-JP" altLang="en-US" sz="3600" i="1" dirty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５</m:t>
                      </m:r>
                    </m:oMath>
                  </m:oMathPara>
                </a14:m>
                <a:endParaRPr lang="ja-JP" altLang="en-US" sz="3600" dirty="0">
                  <a:solidFill>
                    <a:srgbClr val="FF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264" y="4080478"/>
                <a:ext cx="1084136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矢印コネクタ 31"/>
          <p:cNvCxnSpPr/>
          <p:nvPr/>
        </p:nvCxnSpPr>
        <p:spPr>
          <a:xfrm>
            <a:off x="1783080" y="4988036"/>
            <a:ext cx="6492240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70297DD-E2F8-4633-A8FB-37FE43523E3B}"/>
              </a:ext>
            </a:extLst>
          </p:cNvPr>
          <p:cNvSpPr txBox="1"/>
          <p:nvPr/>
        </p:nvSpPr>
        <p:spPr>
          <a:xfrm>
            <a:off x="4358640" y="4680953"/>
            <a:ext cx="158674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全体９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70297DD-E2F8-4633-A8FB-37FE43523E3B}"/>
              </a:ext>
            </a:extLst>
          </p:cNvPr>
          <p:cNvSpPr txBox="1"/>
          <p:nvPr/>
        </p:nvSpPr>
        <p:spPr>
          <a:xfrm>
            <a:off x="1038871" y="5311201"/>
            <a:ext cx="784515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①９等分したうちの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つ分を出す方法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70297DD-E2F8-4633-A8FB-37FE43523E3B}"/>
              </a:ext>
            </a:extLst>
          </p:cNvPr>
          <p:cNvSpPr txBox="1"/>
          <p:nvPr/>
        </p:nvSpPr>
        <p:spPr>
          <a:xfrm>
            <a:off x="1038871" y="5853539"/>
            <a:ext cx="1028444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②全体の９を分母にした分数を全体にかける方法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50107C9-78C1-46DA-8BCB-3CF9622A9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65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 animBg="1"/>
      <p:bldP spid="16" grpId="0"/>
      <p:bldP spid="31" grpId="0" animBg="1"/>
      <p:bldP spid="33" grpId="0" animBg="1"/>
      <p:bldP spid="34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直線矢印コネクタ 19"/>
          <p:cNvCxnSpPr/>
          <p:nvPr/>
        </p:nvCxnSpPr>
        <p:spPr>
          <a:xfrm>
            <a:off x="5379720" y="1346906"/>
            <a:ext cx="2895600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1783080" y="1346906"/>
            <a:ext cx="3596640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>
            <a:off x="1783080" y="760943"/>
            <a:ext cx="6492240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70297DD-E2F8-4633-A8FB-37FE43523E3B}"/>
              </a:ext>
            </a:extLst>
          </p:cNvPr>
          <p:cNvSpPr txBox="1"/>
          <p:nvPr/>
        </p:nvSpPr>
        <p:spPr>
          <a:xfrm>
            <a:off x="4113019" y="453860"/>
            <a:ext cx="1832362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720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/>
              <p:nvPr/>
            </p:nvSpPr>
            <p:spPr>
              <a:xfrm>
                <a:off x="6292339" y="1046669"/>
                <a:ext cx="1206056" cy="7144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弟</m:t>
                    </m:r>
                  </m:oMath>
                </a14:m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４</a:t>
                </a: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339" y="1046669"/>
                <a:ext cx="1206056" cy="714491"/>
              </a:xfrm>
              <a:prstGeom prst="rect">
                <a:avLst/>
              </a:prstGeom>
              <a:blipFill>
                <a:blip r:embed="rId3"/>
                <a:stretch>
                  <a:fillRect t="-13675" r="-17172" b="-367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/>
              <p:nvPr/>
            </p:nvSpPr>
            <p:spPr>
              <a:xfrm>
                <a:off x="2878264" y="1046669"/>
                <a:ext cx="1084136" cy="707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00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兄</m:t>
                      </m:r>
                      <m:r>
                        <a:rPr lang="ja-JP" altLang="en-US" sz="4000" i="1" dirty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５</m:t>
                      </m:r>
                    </m:oMath>
                  </m:oMathPara>
                </a14:m>
                <a:endParaRPr lang="ja-JP" altLang="en-US" sz="4000" dirty="0">
                  <a:solidFill>
                    <a:srgbClr val="FF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264" y="1046669"/>
                <a:ext cx="1084136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矢印コネクタ 31"/>
          <p:cNvCxnSpPr/>
          <p:nvPr/>
        </p:nvCxnSpPr>
        <p:spPr>
          <a:xfrm>
            <a:off x="1783080" y="1932869"/>
            <a:ext cx="6492240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70297DD-E2F8-4633-A8FB-37FE43523E3B}"/>
              </a:ext>
            </a:extLst>
          </p:cNvPr>
          <p:cNvSpPr txBox="1"/>
          <p:nvPr/>
        </p:nvSpPr>
        <p:spPr>
          <a:xfrm>
            <a:off x="4113019" y="1625786"/>
            <a:ext cx="1723901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全体９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70297DD-E2F8-4633-A8FB-37FE43523E3B}"/>
              </a:ext>
            </a:extLst>
          </p:cNvPr>
          <p:cNvSpPr txBox="1"/>
          <p:nvPr/>
        </p:nvSpPr>
        <p:spPr>
          <a:xfrm>
            <a:off x="1398519" y="3532270"/>
            <a:ext cx="91018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９等分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したうちの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１つ分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　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720÷9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endParaRPr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70297DD-E2F8-4633-A8FB-37FE43523E3B}"/>
              </a:ext>
            </a:extLst>
          </p:cNvPr>
          <p:cNvSpPr txBox="1"/>
          <p:nvPr/>
        </p:nvSpPr>
        <p:spPr>
          <a:xfrm>
            <a:off x="926079" y="2668817"/>
            <a:ext cx="784515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①９等分したうちの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つ分を出す方法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70297DD-E2F8-4633-A8FB-37FE43523E3B}"/>
              </a:ext>
            </a:extLst>
          </p:cNvPr>
          <p:cNvSpPr txBox="1"/>
          <p:nvPr/>
        </p:nvSpPr>
        <p:spPr>
          <a:xfrm>
            <a:off x="1928998" y="4209320"/>
            <a:ext cx="747700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兄は５つ分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　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70297DD-E2F8-4633-A8FB-37FE43523E3B}"/>
              </a:ext>
            </a:extLst>
          </p:cNvPr>
          <p:cNvSpPr txBox="1"/>
          <p:nvPr/>
        </p:nvSpPr>
        <p:spPr>
          <a:xfrm>
            <a:off x="1928998" y="4886370"/>
            <a:ext cx="747700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弟は４つ分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　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320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70297DD-E2F8-4633-A8FB-37FE43523E3B}"/>
              </a:ext>
            </a:extLst>
          </p:cNvPr>
          <p:cNvSpPr txBox="1"/>
          <p:nvPr/>
        </p:nvSpPr>
        <p:spPr>
          <a:xfrm>
            <a:off x="1928998" y="5594139"/>
            <a:ext cx="872668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弟は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兄の残りなので　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720</a:t>
            </a:r>
            <a:r>
              <a:rPr lang="ja-JP" altLang="en-US" sz="36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ー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320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C8B5EF5-88BE-4718-8DD2-BB29641E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491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3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直線矢印コネクタ 19"/>
          <p:cNvCxnSpPr/>
          <p:nvPr/>
        </p:nvCxnSpPr>
        <p:spPr>
          <a:xfrm>
            <a:off x="5379720" y="1346906"/>
            <a:ext cx="2895600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1783080" y="1346906"/>
            <a:ext cx="3596640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>
            <a:off x="1783080" y="760943"/>
            <a:ext cx="6492240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70297DD-E2F8-4633-A8FB-37FE43523E3B}"/>
              </a:ext>
            </a:extLst>
          </p:cNvPr>
          <p:cNvSpPr txBox="1"/>
          <p:nvPr/>
        </p:nvSpPr>
        <p:spPr>
          <a:xfrm>
            <a:off x="4113019" y="453860"/>
            <a:ext cx="1832362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720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/>
              <p:nvPr/>
            </p:nvSpPr>
            <p:spPr>
              <a:xfrm>
                <a:off x="6292339" y="1046669"/>
                <a:ext cx="1206056" cy="7144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弟</m:t>
                    </m:r>
                  </m:oMath>
                </a14:m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４</a:t>
                </a: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339" y="1046669"/>
                <a:ext cx="1206056" cy="714491"/>
              </a:xfrm>
              <a:prstGeom prst="rect">
                <a:avLst/>
              </a:prstGeom>
              <a:blipFill>
                <a:blip r:embed="rId3"/>
                <a:stretch>
                  <a:fillRect t="-13675" r="-17172" b="-367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/>
              <p:nvPr/>
            </p:nvSpPr>
            <p:spPr>
              <a:xfrm>
                <a:off x="2878264" y="1046669"/>
                <a:ext cx="1084136" cy="707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00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兄</m:t>
                      </m:r>
                      <m:r>
                        <a:rPr lang="ja-JP" altLang="en-US" sz="4000" i="1" dirty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５</m:t>
                      </m:r>
                    </m:oMath>
                  </m:oMathPara>
                </a14:m>
                <a:endParaRPr lang="ja-JP" altLang="en-US" sz="4000" dirty="0">
                  <a:solidFill>
                    <a:srgbClr val="FF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264" y="1046669"/>
                <a:ext cx="1084136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矢印コネクタ 31"/>
          <p:cNvCxnSpPr/>
          <p:nvPr/>
        </p:nvCxnSpPr>
        <p:spPr>
          <a:xfrm>
            <a:off x="1783080" y="1932869"/>
            <a:ext cx="6492240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70297DD-E2F8-4633-A8FB-37FE43523E3B}"/>
              </a:ext>
            </a:extLst>
          </p:cNvPr>
          <p:cNvSpPr txBox="1"/>
          <p:nvPr/>
        </p:nvSpPr>
        <p:spPr>
          <a:xfrm>
            <a:off x="4113019" y="1625786"/>
            <a:ext cx="1723901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全体９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70297DD-E2F8-4633-A8FB-37FE43523E3B}"/>
              </a:ext>
            </a:extLst>
          </p:cNvPr>
          <p:cNvSpPr txBox="1"/>
          <p:nvPr/>
        </p:nvSpPr>
        <p:spPr>
          <a:xfrm>
            <a:off x="926079" y="3064801"/>
            <a:ext cx="776072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兄は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９等分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したうちの</a:t>
            </a:r>
            <a:r>
              <a:rPr lang="ja-JP" altLang="en-US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５つ分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/>
              <p:nvPr/>
            </p:nvSpPr>
            <p:spPr>
              <a:xfrm>
                <a:off x="1737360" y="3618117"/>
                <a:ext cx="5608319" cy="10422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3600" dirty="0" smtClean="0">
                        <a:solidFill>
                          <a:schemeClr val="tx1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720</m:t>
                    </m:r>
                    <m:r>
                      <a:rPr lang="en-US" altLang="ja-JP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×</m:t>
                    </m:r>
                    <m:f>
                      <m:fPr>
                        <m:ctrlPr>
                          <a:rPr lang="en-US" altLang="ja-JP" sz="3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dirty="0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num>
                      <m:den>
                        <m:r>
                          <a:rPr lang="ja-JP" altLang="en-US" sz="360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  <m:r>
                      <a:rPr lang="ja-JP" altLang="en-US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m:rPr>
                        <m:nor/>
                      </m:rPr>
                      <a:rPr lang="en-US" altLang="ja-JP" sz="3600" dirty="0">
                        <a:solidFill>
                          <a:schemeClr val="tx1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400</m:t>
                    </m:r>
                  </m:oMath>
                </a14:m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r>
                  <a:rPr lang="en-US" altLang="ja-JP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400</a:t>
                </a:r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円</a:t>
                </a: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360" y="3618117"/>
                <a:ext cx="5608319" cy="1042208"/>
              </a:xfrm>
              <a:prstGeom prst="rect">
                <a:avLst/>
              </a:prstGeom>
              <a:blipFill>
                <a:blip r:embed="rId5"/>
                <a:stretch>
                  <a:fillRect r="-1848" b="-94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70297DD-E2F8-4633-A8FB-37FE43523E3B}"/>
              </a:ext>
            </a:extLst>
          </p:cNvPr>
          <p:cNvSpPr txBox="1"/>
          <p:nvPr/>
        </p:nvSpPr>
        <p:spPr>
          <a:xfrm>
            <a:off x="926079" y="4678701"/>
            <a:ext cx="763880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弟は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９等分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したうちの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４つ分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/>
              <p:nvPr/>
            </p:nvSpPr>
            <p:spPr>
              <a:xfrm>
                <a:off x="1737360" y="5306656"/>
                <a:ext cx="9646920" cy="10525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3600" dirty="0" smtClean="0">
                        <a:solidFill>
                          <a:schemeClr val="tx1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720</m:t>
                    </m:r>
                    <m:r>
                      <a:rPr lang="en-US" altLang="ja-JP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×</m:t>
                    </m:r>
                    <m:f>
                      <m:fPr>
                        <m:ctrlPr>
                          <a:rPr lang="en-US" altLang="ja-JP" sz="3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num>
                      <m:den>
                        <m:r>
                          <a:rPr lang="ja-JP" altLang="en-US" sz="360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９</m:t>
                        </m:r>
                      </m:den>
                    </m:f>
                    <m:r>
                      <a:rPr lang="ja-JP" altLang="en-US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＝</m:t>
                    </m:r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32</m:t>
                    </m:r>
                    <m:r>
                      <m:rPr>
                        <m:nor/>
                      </m:rPr>
                      <a:rPr lang="en-US" altLang="ja-JP" sz="3600" dirty="0">
                        <a:solidFill>
                          <a:schemeClr val="tx1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0</m:t>
                    </m:r>
                  </m:oMath>
                </a14:m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　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3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2</m:t>
                    </m:r>
                  </m:oMath>
                </a14:m>
                <a:r>
                  <a:rPr lang="en-US" altLang="ja-JP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0</a:t>
                </a:r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円　</a:t>
                </a:r>
                <a:r>
                  <a:rPr lang="en-US" altLang="ja-JP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720</a:t>
                </a:r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－</a:t>
                </a:r>
                <a:r>
                  <a:rPr lang="en-US" altLang="ja-JP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400</a:t>
                </a:r>
                <a:r>
                  <a:rPr lang="ja-JP" altLang="en-US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も</a:t>
                </a:r>
                <a:r>
                  <a:rPr lang="en-US" altLang="ja-JP" sz="36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OK</a:t>
                </a:r>
                <a:endParaRPr lang="ja-JP" altLang="en-US" sz="3600" dirty="0">
                  <a:solidFill>
                    <a:schemeClr val="tx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360" y="5306656"/>
                <a:ext cx="9646920" cy="1052596"/>
              </a:xfrm>
              <a:prstGeom prst="rect">
                <a:avLst/>
              </a:prstGeom>
              <a:blipFill>
                <a:blip r:embed="rId6"/>
                <a:stretch>
                  <a:fillRect r="-758" b="-93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70297DD-E2F8-4633-A8FB-37FE43523E3B}"/>
              </a:ext>
            </a:extLst>
          </p:cNvPr>
          <p:cNvSpPr txBox="1"/>
          <p:nvPr/>
        </p:nvSpPr>
        <p:spPr>
          <a:xfrm>
            <a:off x="926079" y="2333672"/>
            <a:ext cx="1064108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②全体の９を分母にした分数を全体にかける方法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E1F25C7-7E27-4E0E-B108-5AAE0E1A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40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直線矢印コネクタ 19"/>
          <p:cNvCxnSpPr/>
          <p:nvPr/>
        </p:nvCxnSpPr>
        <p:spPr>
          <a:xfrm>
            <a:off x="6050595" y="3771131"/>
            <a:ext cx="2895600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1783080" y="3771131"/>
            <a:ext cx="4267515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>
            <a:off x="1754263" y="3126657"/>
            <a:ext cx="7178040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1048756" y="653029"/>
            <a:ext cx="10487166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長さ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2.5m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のリボンを</a:t>
            </a:r>
            <a:r>
              <a:rPr kumimoji="1"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姉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妹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</a:t>
            </a:r>
            <a:r>
              <a:rPr kumimoji="1"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となる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うに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分けました。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それぞれ何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になりますか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70297DD-E2F8-4633-A8FB-37FE43523E3B}"/>
              </a:ext>
            </a:extLst>
          </p:cNvPr>
          <p:cNvSpPr txBox="1"/>
          <p:nvPr/>
        </p:nvSpPr>
        <p:spPr>
          <a:xfrm>
            <a:off x="4586349" y="2785587"/>
            <a:ext cx="1586741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2.5m</a:t>
            </a:r>
            <a:endParaRPr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/>
              <p:nvPr/>
            </p:nvSpPr>
            <p:spPr>
              <a:xfrm>
                <a:off x="6871459" y="3470894"/>
                <a:ext cx="1206056" cy="707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ja-JP" altLang="en-US" sz="4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妹</m:t>
                    </m:r>
                  </m:oMath>
                </a14:m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２</a:t>
                </a: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459" y="3470894"/>
                <a:ext cx="1206056" cy="707886"/>
              </a:xfrm>
              <a:prstGeom prst="rect">
                <a:avLst/>
              </a:prstGeom>
              <a:blipFill>
                <a:blip r:embed="rId3"/>
                <a:stretch>
                  <a:fillRect t="-14655" r="-17677" b="-370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70297DD-E2F8-4633-A8FB-37FE43523E3B}"/>
              </a:ext>
            </a:extLst>
          </p:cNvPr>
          <p:cNvSpPr txBox="1"/>
          <p:nvPr/>
        </p:nvSpPr>
        <p:spPr>
          <a:xfrm>
            <a:off x="1087145" y="2139256"/>
            <a:ext cx="752345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2.5m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は、姉と妹の合計の長さです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/>
              <p:nvPr/>
            </p:nvSpPr>
            <p:spPr>
              <a:xfrm>
                <a:off x="3137342" y="3470894"/>
                <a:ext cx="1327977" cy="707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ja-JP" altLang="en-US" sz="4000" i="1" dirty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姉</m:t>
                    </m:r>
                  </m:oMath>
                </a14:m>
                <a:r>
                  <a:rPr lang="ja-JP" altLang="en-US" sz="4000" dirty="0">
                    <a:solidFill>
                      <a:srgbClr val="FF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３</a:t>
                </a: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342" y="3470894"/>
                <a:ext cx="1327977" cy="707886"/>
              </a:xfrm>
              <a:prstGeom prst="rect">
                <a:avLst/>
              </a:prstGeom>
              <a:blipFill>
                <a:blip r:embed="rId4"/>
                <a:stretch>
                  <a:fillRect t="-14655" r="-11521" b="-370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矢印コネクタ 31"/>
          <p:cNvCxnSpPr/>
          <p:nvPr/>
        </p:nvCxnSpPr>
        <p:spPr>
          <a:xfrm>
            <a:off x="1783080" y="4479160"/>
            <a:ext cx="7163115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70297DD-E2F8-4633-A8FB-37FE43523E3B}"/>
              </a:ext>
            </a:extLst>
          </p:cNvPr>
          <p:cNvSpPr txBox="1"/>
          <p:nvPr/>
        </p:nvSpPr>
        <p:spPr>
          <a:xfrm>
            <a:off x="4586349" y="4179128"/>
            <a:ext cx="1767841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全体５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70297DD-E2F8-4633-A8FB-37FE43523E3B}"/>
              </a:ext>
            </a:extLst>
          </p:cNvPr>
          <p:cNvSpPr txBox="1"/>
          <p:nvPr/>
        </p:nvSpPr>
        <p:spPr>
          <a:xfrm>
            <a:off x="1087145" y="5012850"/>
            <a:ext cx="784515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①５等分したうちの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つ分を出す方法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70297DD-E2F8-4633-A8FB-37FE43523E3B}"/>
              </a:ext>
            </a:extLst>
          </p:cNvPr>
          <p:cNvSpPr txBox="1"/>
          <p:nvPr/>
        </p:nvSpPr>
        <p:spPr>
          <a:xfrm>
            <a:off x="1087145" y="5732975"/>
            <a:ext cx="1044877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②全体の５を分母にした分数を全体にかける方法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22D920F-6F15-4AE6-83B0-58BC868E4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12EB74A-442C-4796-AF9A-FE73ABFDD601}"/>
              </a:ext>
            </a:extLst>
          </p:cNvPr>
          <p:cNvSpPr txBox="1"/>
          <p:nvPr/>
        </p:nvSpPr>
        <p:spPr>
          <a:xfrm>
            <a:off x="10124959" y="2050262"/>
            <a:ext cx="141096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-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</p:spTree>
    <p:extLst>
      <p:ext uri="{BB962C8B-B14F-4D97-AF65-F5344CB8AC3E}">
        <p14:creationId xmlns:p14="http://schemas.microsoft.com/office/powerpoint/2010/main" val="301357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 animBg="1"/>
      <p:bldP spid="16" grpId="0"/>
      <p:bldP spid="31" grpId="0" animBg="1"/>
      <p:bldP spid="33" grpId="0" animBg="1"/>
      <p:bldP spid="17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直線矢印コネクタ 19"/>
          <p:cNvCxnSpPr/>
          <p:nvPr/>
        </p:nvCxnSpPr>
        <p:spPr>
          <a:xfrm>
            <a:off x="6050595" y="1228346"/>
            <a:ext cx="2895600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1783080" y="1228346"/>
            <a:ext cx="4267515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>
            <a:off x="1783080" y="639150"/>
            <a:ext cx="7178040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70297DD-E2F8-4633-A8FB-37FE43523E3B}"/>
              </a:ext>
            </a:extLst>
          </p:cNvPr>
          <p:cNvSpPr txBox="1"/>
          <p:nvPr/>
        </p:nvSpPr>
        <p:spPr>
          <a:xfrm>
            <a:off x="4586349" y="331947"/>
            <a:ext cx="1586741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2.5m</a:t>
            </a:r>
            <a:endParaRPr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/>
              <p:nvPr/>
            </p:nvSpPr>
            <p:spPr>
              <a:xfrm>
                <a:off x="6871459" y="928109"/>
                <a:ext cx="1206056" cy="707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ja-JP" altLang="en-US" sz="4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妹</m:t>
                    </m:r>
                  </m:oMath>
                </a14:m>
                <a:r>
                  <a:rPr lang="ja-JP" altLang="en-US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２</a:t>
                </a: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459" y="928109"/>
                <a:ext cx="1206056" cy="707886"/>
              </a:xfrm>
              <a:prstGeom prst="rect">
                <a:avLst/>
              </a:prstGeom>
              <a:blipFill>
                <a:blip r:embed="rId3"/>
                <a:stretch>
                  <a:fillRect t="-14655" r="-17677" b="-370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/>
              <p:nvPr/>
            </p:nvSpPr>
            <p:spPr>
              <a:xfrm>
                <a:off x="3137342" y="928109"/>
                <a:ext cx="1327977" cy="707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ja-JP" altLang="en-US" sz="4000" i="1" dirty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姉</m:t>
                    </m:r>
                  </m:oMath>
                </a14:m>
                <a:r>
                  <a:rPr lang="ja-JP" altLang="en-US" sz="4000" dirty="0">
                    <a:solidFill>
                      <a:srgbClr val="FF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３</a:t>
                </a: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342" y="928109"/>
                <a:ext cx="1327977" cy="707886"/>
              </a:xfrm>
              <a:prstGeom prst="rect">
                <a:avLst/>
              </a:prstGeom>
              <a:blipFill>
                <a:blip r:embed="rId4"/>
                <a:stretch>
                  <a:fillRect t="-14655" r="-11521" b="-370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矢印コネクタ 31"/>
          <p:cNvCxnSpPr/>
          <p:nvPr/>
        </p:nvCxnSpPr>
        <p:spPr>
          <a:xfrm>
            <a:off x="1783080" y="1817542"/>
            <a:ext cx="7163115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70297DD-E2F8-4633-A8FB-37FE43523E3B}"/>
              </a:ext>
            </a:extLst>
          </p:cNvPr>
          <p:cNvSpPr txBox="1"/>
          <p:nvPr/>
        </p:nvSpPr>
        <p:spPr>
          <a:xfrm>
            <a:off x="4586349" y="1517510"/>
            <a:ext cx="1767841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全体５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70297DD-E2F8-4633-A8FB-37FE43523E3B}"/>
              </a:ext>
            </a:extLst>
          </p:cNvPr>
          <p:cNvSpPr txBox="1"/>
          <p:nvPr/>
        </p:nvSpPr>
        <p:spPr>
          <a:xfrm>
            <a:off x="663770" y="2420288"/>
            <a:ext cx="994327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等分したうちの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つ分は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2.5m÷5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0.5m</a:t>
            </a:r>
            <a:endParaRPr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70297DD-E2F8-4633-A8FB-37FE43523E3B}"/>
              </a:ext>
            </a:extLst>
          </p:cNvPr>
          <p:cNvSpPr txBox="1"/>
          <p:nvPr/>
        </p:nvSpPr>
        <p:spPr>
          <a:xfrm>
            <a:off x="621759" y="4130740"/>
            <a:ext cx="1085767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全体の量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を分母にした分数を全体にかける方法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70297DD-E2F8-4633-A8FB-37FE43523E3B}"/>
              </a:ext>
            </a:extLst>
          </p:cNvPr>
          <p:cNvSpPr txBox="1"/>
          <p:nvPr/>
        </p:nvSpPr>
        <p:spPr>
          <a:xfrm>
            <a:off x="1364810" y="3275514"/>
            <a:ext cx="457879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姉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0.5m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1.5m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70297DD-E2F8-4633-A8FB-37FE43523E3B}"/>
              </a:ext>
            </a:extLst>
          </p:cNvPr>
          <p:cNvSpPr txBox="1"/>
          <p:nvPr/>
        </p:nvSpPr>
        <p:spPr>
          <a:xfrm>
            <a:off x="6798761" y="3275514"/>
            <a:ext cx="413093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妹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0.5m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1m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/>
              <p:nvPr/>
            </p:nvSpPr>
            <p:spPr>
              <a:xfrm>
                <a:off x="1364809" y="4985966"/>
                <a:ext cx="4685785" cy="10422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rgbClr val="FF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姉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2.5m×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dirty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dirty="0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360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1.5m</a:t>
                </a:r>
                <a:endParaRPr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809" y="4985966"/>
                <a:ext cx="4685785" cy="1042208"/>
              </a:xfrm>
              <a:prstGeom prst="rect">
                <a:avLst/>
              </a:prstGeom>
              <a:blipFill>
                <a:blip r:embed="rId5"/>
                <a:stretch>
                  <a:fillRect l="-4031" r="-1821" b="-93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/>
              <p:nvPr/>
            </p:nvSpPr>
            <p:spPr>
              <a:xfrm>
                <a:off x="6798761" y="4985966"/>
                <a:ext cx="4130930" cy="10422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妹</a:t>
                </a:r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2.5m×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600" i="1" dirty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num>
                      <m:den>
                        <m:r>
                          <a:rPr lang="ja-JP" altLang="en-US" sz="360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５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1m</a:t>
                </a:r>
                <a:endParaRPr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761" y="4985966"/>
                <a:ext cx="4130930" cy="1042208"/>
              </a:xfrm>
              <a:prstGeom prst="rect">
                <a:avLst/>
              </a:prstGeom>
              <a:blipFill>
                <a:blip r:embed="rId6"/>
                <a:stretch>
                  <a:fillRect l="-4425" r="-3687" b="-93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49D44CD-E393-4CC1-8B5E-021EED384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586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4" grpId="0"/>
      <p:bldP spid="21" grpId="0"/>
      <p:bldP spid="22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48756" y="653029"/>
            <a:ext cx="10121682" cy="16927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Ａ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,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Ｂ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つのびんに水を入れます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Ａ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,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Ｂ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に入れる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水の量の比は</a:t>
            </a:r>
            <a:r>
              <a:rPr kumimoji="1"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にします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r"/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122-3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70297DD-E2F8-4633-A8FB-37FE43523E3B}"/>
              </a:ext>
            </a:extLst>
          </p:cNvPr>
          <p:cNvSpPr txBox="1"/>
          <p:nvPr/>
        </p:nvSpPr>
        <p:spPr>
          <a:xfrm>
            <a:off x="1048756" y="2718236"/>
            <a:ext cx="988565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Ａ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lang="en-US" altLang="ja-JP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100mL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にすると、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Ｂ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は何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mL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になりますか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70297DD-E2F8-4633-A8FB-37FE43523E3B}"/>
              </a:ext>
            </a:extLst>
          </p:cNvPr>
          <p:cNvSpPr txBox="1"/>
          <p:nvPr/>
        </p:nvSpPr>
        <p:spPr>
          <a:xfrm>
            <a:off x="1048756" y="3633391"/>
            <a:ext cx="441449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Ｂ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70297DD-E2F8-4633-A8FB-37FE43523E3B}"/>
              </a:ext>
            </a:extLst>
          </p:cNvPr>
          <p:cNvSpPr txBox="1"/>
          <p:nvPr/>
        </p:nvSpPr>
        <p:spPr>
          <a:xfrm>
            <a:off x="1048756" y="4547127"/>
            <a:ext cx="1012168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倍すると</a:t>
            </a:r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だから 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×50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70297DD-E2F8-4633-A8FB-37FE43523E3B}"/>
              </a:ext>
            </a:extLst>
          </p:cNvPr>
          <p:cNvSpPr txBox="1"/>
          <p:nvPr/>
        </p:nvSpPr>
        <p:spPr>
          <a:xfrm>
            <a:off x="1048756" y="5318036"/>
            <a:ext cx="1031745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倍すると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だから </a:t>
            </a:r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×1.5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80037EE-D18B-4A46-A85A-76A2C0695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055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48756" y="653029"/>
            <a:ext cx="10121682" cy="16927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Ａ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,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Ｂ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つのびんに水を入れます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Ａ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,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Ｂ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に入れる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水の量の比は</a:t>
            </a:r>
            <a:r>
              <a:rPr kumimoji="1"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にします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r"/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122-3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70297DD-E2F8-4633-A8FB-37FE43523E3B}"/>
              </a:ext>
            </a:extLst>
          </p:cNvPr>
          <p:cNvSpPr txBox="1"/>
          <p:nvPr/>
        </p:nvSpPr>
        <p:spPr>
          <a:xfrm>
            <a:off x="1048756" y="2718236"/>
            <a:ext cx="988565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Ｂ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300mL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にすると、</a:t>
            </a:r>
            <a:r>
              <a:rPr lang="ja-JP" altLang="en-US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Ａ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は何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mL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になりますか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70297DD-E2F8-4633-A8FB-37FE43523E3B}"/>
              </a:ext>
            </a:extLst>
          </p:cNvPr>
          <p:cNvSpPr txBox="1"/>
          <p:nvPr/>
        </p:nvSpPr>
        <p:spPr>
          <a:xfrm>
            <a:off x="1048756" y="3633391"/>
            <a:ext cx="441449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Ａ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70297DD-E2F8-4633-A8FB-37FE43523E3B}"/>
              </a:ext>
            </a:extLst>
          </p:cNvPr>
          <p:cNvSpPr txBox="1"/>
          <p:nvPr/>
        </p:nvSpPr>
        <p:spPr>
          <a:xfrm>
            <a:off x="1048755" y="4547127"/>
            <a:ext cx="1073684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倍すると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だから </a:t>
            </a:r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×100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70297DD-E2F8-4633-A8FB-37FE43523E3B}"/>
              </a:ext>
            </a:extLst>
          </p:cNvPr>
          <p:cNvSpPr txBox="1"/>
          <p:nvPr/>
        </p:nvSpPr>
        <p:spPr>
          <a:xfrm>
            <a:off x="1048756" y="5318036"/>
            <a:ext cx="1031745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倍すると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だから 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÷1.5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80037EE-D18B-4A46-A85A-76A2C0695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935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289B228-C49B-4846-8A76-72C146E1929D}"/>
              </a:ext>
            </a:extLst>
          </p:cNvPr>
          <p:cNvSpPr txBox="1"/>
          <p:nvPr/>
        </p:nvSpPr>
        <p:spPr>
          <a:xfrm>
            <a:off x="922866" y="1526578"/>
            <a:ext cx="10346267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比は、一番小さな整数にして表すことが多いです。比として使う時に便利になるからです。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5F68B9E-E4CF-4367-B8BC-6195D43AB76C}"/>
              </a:ext>
            </a:extLst>
          </p:cNvPr>
          <p:cNvSpPr txBox="1"/>
          <p:nvPr/>
        </p:nvSpPr>
        <p:spPr>
          <a:xfrm>
            <a:off x="2175932" y="479986"/>
            <a:ext cx="695575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比の表し方を理解しよう</a:t>
            </a:r>
            <a:endParaRPr kumimoji="1" lang="ja-JP" altLang="en-US" sz="48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0B1AA9-C7EF-4414-93D1-23608D5C8A34}"/>
              </a:ext>
            </a:extLst>
          </p:cNvPr>
          <p:cNvSpPr txBox="1"/>
          <p:nvPr/>
        </p:nvSpPr>
        <p:spPr>
          <a:xfrm>
            <a:off x="922866" y="2850017"/>
            <a:ext cx="9694335" cy="36888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⦿ ⦿ ⦿ ⦿ ⦿ ⦿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☃ ☃ ☃ ☃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⦿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は全体の　 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％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，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☃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は全体の　　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⦿ ⦿ ⦿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☃ ☃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⦿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は全体の　   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，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☃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は全体の　　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10897F7-03F7-4A60-96DE-664E2DDA9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F7D3DBF-7427-45A4-AD4A-8480C86E20E8}"/>
              </a:ext>
            </a:extLst>
          </p:cNvPr>
          <p:cNvSpPr txBox="1"/>
          <p:nvPr/>
        </p:nvSpPr>
        <p:spPr>
          <a:xfrm>
            <a:off x="8610600" y="3065612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kumimoji="1" lang="ja-JP" altLang="en-US" sz="40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0246156-3C90-4FA9-8F12-FCE627408855}"/>
              </a:ext>
            </a:extLst>
          </p:cNvPr>
          <p:cNvSpPr txBox="1"/>
          <p:nvPr/>
        </p:nvSpPr>
        <p:spPr>
          <a:xfrm>
            <a:off x="5436081" y="4943612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kumimoji="1" lang="ja-JP" altLang="en-US" sz="40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3316054-4374-45EC-A24D-4D84A6CC1800}"/>
              </a:ext>
            </a:extLst>
          </p:cNvPr>
          <p:cNvSpPr txBox="1"/>
          <p:nvPr/>
        </p:nvSpPr>
        <p:spPr>
          <a:xfrm>
            <a:off x="4067653" y="3986578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endParaRPr kumimoji="1" lang="ja-JP" altLang="en-US" sz="40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52CEA6D-B793-4517-9809-7677ABAEFD71}"/>
              </a:ext>
            </a:extLst>
          </p:cNvPr>
          <p:cNvSpPr txBox="1"/>
          <p:nvPr/>
        </p:nvSpPr>
        <p:spPr>
          <a:xfrm>
            <a:off x="8675467" y="3986578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endParaRPr kumimoji="1" lang="ja-JP" altLang="en-US" sz="4000" dirty="0">
              <a:solidFill>
                <a:srgbClr val="0000FF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EAB686E-2C80-4AE0-A702-60F3F94BD786}"/>
              </a:ext>
            </a:extLst>
          </p:cNvPr>
          <p:cNvSpPr txBox="1"/>
          <p:nvPr/>
        </p:nvSpPr>
        <p:spPr>
          <a:xfrm>
            <a:off x="4067653" y="5812926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endParaRPr kumimoji="1" lang="ja-JP" altLang="en-US" sz="40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327992C-F78E-4BC1-AC8F-E44D0CFF28B4}"/>
              </a:ext>
            </a:extLst>
          </p:cNvPr>
          <p:cNvSpPr txBox="1"/>
          <p:nvPr/>
        </p:nvSpPr>
        <p:spPr>
          <a:xfrm>
            <a:off x="8827867" y="5831026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endParaRPr kumimoji="1" lang="ja-JP" altLang="en-US" sz="4000" dirty="0">
              <a:solidFill>
                <a:srgbClr val="0000FF"/>
              </a:solidFill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BC41B397-9BD9-49F2-BE26-DB209EF9AE32}"/>
              </a:ext>
            </a:extLst>
          </p:cNvPr>
          <p:cNvSpPr/>
          <p:nvPr/>
        </p:nvSpPr>
        <p:spPr>
          <a:xfrm>
            <a:off x="8610600" y="2968517"/>
            <a:ext cx="1789334" cy="920966"/>
          </a:xfrm>
          <a:prstGeom prst="ellipse">
            <a:avLst/>
          </a:prstGeom>
          <a:noFill/>
          <a:ln w="5715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E4DF95D1-1B21-4613-A5D6-3D824F343B74}"/>
              </a:ext>
            </a:extLst>
          </p:cNvPr>
          <p:cNvSpPr/>
          <p:nvPr/>
        </p:nvSpPr>
        <p:spPr>
          <a:xfrm>
            <a:off x="5403188" y="4764399"/>
            <a:ext cx="1789334" cy="920966"/>
          </a:xfrm>
          <a:prstGeom prst="ellipse">
            <a:avLst/>
          </a:prstGeom>
          <a:noFill/>
          <a:ln w="5715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C75380F0-A24F-4A77-BC68-6E8BE788CF20}"/>
              </a:ext>
            </a:extLst>
          </p:cNvPr>
          <p:cNvCxnSpPr/>
          <p:nvPr/>
        </p:nvCxnSpPr>
        <p:spPr>
          <a:xfrm flipH="1">
            <a:off x="7192522" y="5224882"/>
            <a:ext cx="1138678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D6D35AB0-ADE3-4388-9CC6-ADBE1B245AB1}"/>
              </a:ext>
            </a:extLst>
          </p:cNvPr>
          <p:cNvCxnSpPr/>
          <p:nvPr/>
        </p:nvCxnSpPr>
        <p:spPr>
          <a:xfrm flipV="1">
            <a:off x="8331200" y="3889483"/>
            <a:ext cx="800481" cy="1335399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A7D9EEF-B8BB-48AE-9545-C31D28CBFFD4}"/>
              </a:ext>
            </a:extLst>
          </p:cNvPr>
          <p:cNvSpPr txBox="1"/>
          <p:nvPr/>
        </p:nvSpPr>
        <p:spPr>
          <a:xfrm>
            <a:off x="8443579" y="5031859"/>
            <a:ext cx="137620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同じ</a:t>
            </a:r>
            <a:endParaRPr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465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  <p:bldP spid="11" grpId="0"/>
      <p:bldP spid="12" grpId="0"/>
      <p:bldP spid="13" grpId="0"/>
      <p:bldP spid="8" grpId="0" animBg="1"/>
      <p:bldP spid="15" grpId="0" animBg="1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48756" y="653029"/>
            <a:ext cx="10491975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けんさんは、全部のページ数が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ページ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の本を読んで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います。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残りのページ数は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これまでに</a:t>
            </a:r>
            <a:r>
              <a:rPr kumimoji="1"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読んだページ数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倍です。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122-4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70297DD-E2F8-4633-A8FB-37FE43523E3B}"/>
              </a:ext>
            </a:extLst>
          </p:cNvPr>
          <p:cNvSpPr txBox="1"/>
          <p:nvPr/>
        </p:nvSpPr>
        <p:spPr>
          <a:xfrm>
            <a:off x="1048755" y="2810663"/>
            <a:ext cx="999664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まず</a:t>
            </a:r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読んだページ数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残りのページ数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の比を求めましょう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70297DD-E2F8-4633-A8FB-37FE43523E3B}"/>
              </a:ext>
            </a:extLst>
          </p:cNvPr>
          <p:cNvSpPr txBox="1"/>
          <p:nvPr/>
        </p:nvSpPr>
        <p:spPr>
          <a:xfrm>
            <a:off x="1048755" y="4375346"/>
            <a:ext cx="999664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残りのページ数の方が多いことが分かれば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70297DD-E2F8-4633-A8FB-37FE43523E3B}"/>
              </a:ext>
            </a:extLst>
          </p:cNvPr>
          <p:cNvSpPr txBox="1"/>
          <p:nvPr/>
        </p:nvSpPr>
        <p:spPr>
          <a:xfrm>
            <a:off x="7289825" y="5262921"/>
            <a:ext cx="179321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7B36475-799F-4F3D-AEB8-7AB541421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649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48756" y="653029"/>
            <a:ext cx="9996647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けんさんは、全部のページ数が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ページ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の本を読んで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います。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残りのページ数は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これまでに</a:t>
            </a:r>
            <a:r>
              <a:rPr kumimoji="1"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読んだページ数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倍です。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70297DD-E2F8-4633-A8FB-37FE43523E3B}"/>
              </a:ext>
            </a:extLst>
          </p:cNvPr>
          <p:cNvSpPr txBox="1"/>
          <p:nvPr/>
        </p:nvSpPr>
        <p:spPr>
          <a:xfrm>
            <a:off x="1048755" y="4886518"/>
            <a:ext cx="360677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endParaRPr lang="ja-JP" altLang="en-US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70297DD-E2F8-4633-A8FB-37FE43523E3B}"/>
              </a:ext>
            </a:extLst>
          </p:cNvPr>
          <p:cNvSpPr txBox="1"/>
          <p:nvPr/>
        </p:nvSpPr>
        <p:spPr>
          <a:xfrm>
            <a:off x="1048755" y="2810663"/>
            <a:ext cx="844576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残りのページ数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は何ページですか？</a:t>
            </a:r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1048755" y="3931920"/>
            <a:ext cx="8659125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70297DD-E2F8-4633-A8FB-37FE43523E3B}"/>
              </a:ext>
            </a:extLst>
          </p:cNvPr>
          <p:cNvSpPr txBox="1"/>
          <p:nvPr/>
        </p:nvSpPr>
        <p:spPr>
          <a:xfrm>
            <a:off x="4032129" y="3645828"/>
            <a:ext cx="2692375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r>
              <a:rPr lang="ja-JP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ページ</a:t>
            </a:r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1048755" y="4526280"/>
            <a:ext cx="2983374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3901440" y="4526280"/>
            <a:ext cx="5806440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70297DD-E2F8-4633-A8FB-37FE43523E3B}"/>
              </a:ext>
            </a:extLst>
          </p:cNvPr>
          <p:cNvSpPr txBox="1"/>
          <p:nvPr/>
        </p:nvSpPr>
        <p:spPr>
          <a:xfrm>
            <a:off x="1366962" y="4264670"/>
            <a:ext cx="234696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n w="0"/>
                <a:solidFill>
                  <a:srgbClr val="FF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読んだページ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70297DD-E2F8-4633-A8FB-37FE43523E3B}"/>
              </a:ext>
            </a:extLst>
          </p:cNvPr>
          <p:cNvSpPr txBox="1"/>
          <p:nvPr/>
        </p:nvSpPr>
        <p:spPr>
          <a:xfrm>
            <a:off x="5055042" y="4264670"/>
            <a:ext cx="3387918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読んだページの</a:t>
            </a:r>
            <a:r>
              <a:rPr lang="en-US" altLang="ja-JP" sz="28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28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70297DD-E2F8-4633-A8FB-37FE43523E3B}"/>
              </a:ext>
            </a:extLst>
          </p:cNvPr>
          <p:cNvSpPr txBox="1"/>
          <p:nvPr/>
        </p:nvSpPr>
        <p:spPr>
          <a:xfrm>
            <a:off x="5271637" y="4886518"/>
            <a:ext cx="332372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/>
              <p:nvPr/>
            </p:nvSpPr>
            <p:spPr>
              <a:xfrm>
                <a:off x="5271637" y="5480876"/>
                <a:ext cx="4619123" cy="11558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120×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000" i="1" dirty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３</m:t>
                        </m:r>
                      </m:num>
                      <m:den>
                        <m:r>
                          <a:rPr lang="ja-JP" altLang="en-US" sz="4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90</a:t>
                </a:r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でも</a:t>
                </a: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E70297DD-E2F8-4633-A8FB-37FE43523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637" y="5480876"/>
                <a:ext cx="4619123" cy="1155829"/>
              </a:xfrm>
              <a:prstGeom prst="rect">
                <a:avLst/>
              </a:prstGeom>
              <a:blipFill>
                <a:blip r:embed="rId3"/>
                <a:stretch>
                  <a:fillRect l="-4749" r="-2243" b="-84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7D73795-3ACE-4208-9E00-3A60CFC74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944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4" grpId="0" animBg="1"/>
      <p:bldP spid="18" grpId="0" animBg="1"/>
      <p:bldP spid="19" grpId="0" animBg="1"/>
      <p:bldP spid="20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70E370-9B4D-478C-A9A7-D7BAC0D0D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0940" y="592667"/>
            <a:ext cx="9144000" cy="3277768"/>
          </a:xfrm>
        </p:spPr>
        <p:txBody>
          <a:bodyPr>
            <a:noAutofit/>
          </a:bodyPr>
          <a:lstStyle/>
          <a:p>
            <a:r>
              <a:rPr kumimoji="1" lang="ja-JP" altLang="en-US" sz="8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６年 比の考え方</a:t>
            </a:r>
            <a:br>
              <a:rPr kumimoji="1" lang="en-US" altLang="ja-JP" sz="8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endParaRPr kumimoji="1" lang="ja-JP" altLang="en-US" sz="8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52B7B01-4715-4346-B432-E19A0A3ECC23}"/>
              </a:ext>
            </a:extLst>
          </p:cNvPr>
          <p:cNvSpPr txBox="1"/>
          <p:nvPr/>
        </p:nvSpPr>
        <p:spPr>
          <a:xfrm>
            <a:off x="1587060" y="3429000"/>
            <a:ext cx="941796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比を使えるようになるととても便利です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比例の関係を考える時も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使えます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割合の問題や速さの問題にも使えます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分数の理解にも役立ちます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8C3B50-E7AA-472C-AD8B-40B6BA791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1809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289B228-C49B-4846-8A76-72C146E1929D}"/>
              </a:ext>
            </a:extLst>
          </p:cNvPr>
          <p:cNvSpPr txBox="1"/>
          <p:nvPr/>
        </p:nvSpPr>
        <p:spPr>
          <a:xfrm>
            <a:off x="939799" y="1559703"/>
            <a:ext cx="277706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３０：５０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5F68B9E-E4CF-4367-B8BC-6195D43AB76C}"/>
              </a:ext>
            </a:extLst>
          </p:cNvPr>
          <p:cNvSpPr txBox="1"/>
          <p:nvPr/>
        </p:nvSpPr>
        <p:spPr>
          <a:xfrm>
            <a:off x="1244598" y="479986"/>
            <a:ext cx="941796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一番小さい整数の比にするには？</a:t>
            </a:r>
            <a:endParaRPr kumimoji="1" lang="ja-JP" altLang="en-US" sz="48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442843C-EA3D-4A59-A761-D744D99C9EB9}"/>
              </a:ext>
            </a:extLst>
          </p:cNvPr>
          <p:cNvSpPr txBox="1"/>
          <p:nvPr/>
        </p:nvSpPr>
        <p:spPr>
          <a:xfrm>
            <a:off x="3716866" y="1559703"/>
            <a:ext cx="232833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＝３：５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70297DD-E2F8-4633-A8FB-37FE43523E3B}"/>
              </a:ext>
            </a:extLst>
          </p:cNvPr>
          <p:cNvSpPr txBox="1"/>
          <p:nvPr/>
        </p:nvSpPr>
        <p:spPr>
          <a:xfrm>
            <a:off x="3716866" y="2994619"/>
            <a:ext cx="232833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＝２：３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21A29AC-6519-4CC5-A07F-694D5C63E8CB}"/>
              </a:ext>
            </a:extLst>
          </p:cNvPr>
          <p:cNvSpPr txBox="1"/>
          <p:nvPr/>
        </p:nvSpPr>
        <p:spPr>
          <a:xfrm>
            <a:off x="3716866" y="3752811"/>
            <a:ext cx="552027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両方の数字を６でわる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DF52AB5-1491-4456-A150-0FE53BC4B76F}"/>
              </a:ext>
            </a:extLst>
          </p:cNvPr>
          <p:cNvSpPr txBox="1"/>
          <p:nvPr/>
        </p:nvSpPr>
        <p:spPr>
          <a:xfrm>
            <a:off x="3716866" y="2246489"/>
            <a:ext cx="568113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両方の数字を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でわる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F7CB15A-849A-4A4D-9945-7DD70B5C9567}"/>
              </a:ext>
            </a:extLst>
          </p:cNvPr>
          <p:cNvSpPr txBox="1"/>
          <p:nvPr/>
        </p:nvSpPr>
        <p:spPr>
          <a:xfrm>
            <a:off x="939798" y="3004681"/>
            <a:ext cx="277706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１２：１８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179E146-33B9-4CE7-A430-68D5C4AD306E}"/>
              </a:ext>
            </a:extLst>
          </p:cNvPr>
          <p:cNvSpPr txBox="1"/>
          <p:nvPr/>
        </p:nvSpPr>
        <p:spPr>
          <a:xfrm>
            <a:off x="939798" y="4597413"/>
            <a:ext cx="9722763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でわって６：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にした場合は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もう一度両方の数字を３でわれば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となります　それも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97415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289B228-C49B-4846-8A76-72C146E1929D}"/>
              </a:ext>
            </a:extLst>
          </p:cNvPr>
          <p:cNvSpPr txBox="1"/>
          <p:nvPr/>
        </p:nvSpPr>
        <p:spPr>
          <a:xfrm>
            <a:off x="1244599" y="1566250"/>
            <a:ext cx="4851402" cy="47089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50cm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150cm</a:t>
            </a:r>
          </a:p>
          <a:p>
            <a:pPr>
              <a:lnSpc>
                <a:spcPct val="15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40cm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60cm</a:t>
            </a:r>
          </a:p>
          <a:p>
            <a:pPr>
              <a:lnSpc>
                <a:spcPct val="15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分と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2000g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400g</a:t>
            </a:r>
          </a:p>
          <a:p>
            <a:pPr>
              <a:lnSpc>
                <a:spcPct val="15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33m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5F68B9E-E4CF-4367-B8BC-6195D43AB76C}"/>
              </a:ext>
            </a:extLst>
          </p:cNvPr>
          <p:cNvSpPr txBox="1"/>
          <p:nvPr/>
        </p:nvSpPr>
        <p:spPr>
          <a:xfrm>
            <a:off x="1244598" y="479986"/>
            <a:ext cx="1003351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一番小さい整数の比で表してみよう</a:t>
            </a:r>
            <a:endParaRPr kumimoji="1" lang="ja-JP" altLang="en-US" sz="48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442843C-EA3D-4A59-A761-D744D99C9EB9}"/>
              </a:ext>
            </a:extLst>
          </p:cNvPr>
          <p:cNvSpPr txBox="1"/>
          <p:nvPr/>
        </p:nvSpPr>
        <p:spPr>
          <a:xfrm>
            <a:off x="6096002" y="1744975"/>
            <a:ext cx="5012265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１：３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でわるか　     　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 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倍とみるか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70297DD-E2F8-4633-A8FB-37FE43523E3B}"/>
              </a:ext>
            </a:extLst>
          </p:cNvPr>
          <p:cNvSpPr txBox="1"/>
          <p:nvPr/>
        </p:nvSpPr>
        <p:spPr>
          <a:xfrm>
            <a:off x="6096003" y="2721114"/>
            <a:ext cx="239199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２：３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1337782-30E1-4E9C-9ED0-87B7FDC9E7A5}"/>
              </a:ext>
            </a:extLst>
          </p:cNvPr>
          <p:cNvSpPr txBox="1"/>
          <p:nvPr/>
        </p:nvSpPr>
        <p:spPr>
          <a:xfrm>
            <a:off x="6096002" y="3616270"/>
            <a:ext cx="239199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３：１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95E522B-5877-400E-9F51-253E3F6CCF7D}"/>
              </a:ext>
            </a:extLst>
          </p:cNvPr>
          <p:cNvSpPr txBox="1"/>
          <p:nvPr/>
        </p:nvSpPr>
        <p:spPr>
          <a:xfrm>
            <a:off x="6096001" y="4543638"/>
            <a:ext cx="250613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 ５：１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AC85DA4-606B-452D-9B06-F3E7B5FFB228}"/>
              </a:ext>
            </a:extLst>
          </p:cNvPr>
          <p:cNvSpPr txBox="1"/>
          <p:nvPr/>
        </p:nvSpPr>
        <p:spPr>
          <a:xfrm>
            <a:off x="6096000" y="5400774"/>
            <a:ext cx="292946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 ６：１１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03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289B228-C49B-4846-8A76-72C146E1929D}"/>
              </a:ext>
            </a:extLst>
          </p:cNvPr>
          <p:cNvSpPr txBox="1"/>
          <p:nvPr/>
        </p:nvSpPr>
        <p:spPr>
          <a:xfrm>
            <a:off x="1244598" y="1566250"/>
            <a:ext cx="5541943" cy="46254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40cm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50cm</a:t>
            </a:r>
          </a:p>
          <a:p>
            <a:pPr>
              <a:lnSpc>
                <a:spcPct val="15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60cm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75cm</a:t>
            </a:r>
          </a:p>
          <a:p>
            <a:pPr>
              <a:lnSpc>
                <a:spcPct val="15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分と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分と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分と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5F68B9E-E4CF-4367-B8BC-6195D43AB76C}"/>
              </a:ext>
            </a:extLst>
          </p:cNvPr>
          <p:cNvSpPr txBox="1"/>
          <p:nvPr/>
        </p:nvSpPr>
        <p:spPr>
          <a:xfrm>
            <a:off x="1244598" y="479986"/>
            <a:ext cx="1003351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一番小さい整数の比で表してみたら</a:t>
            </a:r>
            <a:endParaRPr kumimoji="1" lang="ja-JP" altLang="en-US" sz="48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442843C-EA3D-4A59-A761-D744D99C9EB9}"/>
              </a:ext>
            </a:extLst>
          </p:cNvPr>
          <p:cNvSpPr txBox="1"/>
          <p:nvPr/>
        </p:nvSpPr>
        <p:spPr>
          <a:xfrm>
            <a:off x="6917266" y="1566250"/>
            <a:ext cx="2870202" cy="9321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　４：５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70297DD-E2F8-4633-A8FB-37FE43523E3B}"/>
              </a:ext>
            </a:extLst>
          </p:cNvPr>
          <p:cNvSpPr txBox="1"/>
          <p:nvPr/>
        </p:nvSpPr>
        <p:spPr>
          <a:xfrm>
            <a:off x="6917265" y="2481197"/>
            <a:ext cx="2739481" cy="9321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　４：５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1337782-30E1-4E9C-9ED0-87B7FDC9E7A5}"/>
              </a:ext>
            </a:extLst>
          </p:cNvPr>
          <p:cNvSpPr txBox="1"/>
          <p:nvPr/>
        </p:nvSpPr>
        <p:spPr>
          <a:xfrm>
            <a:off x="6917264" y="3404526"/>
            <a:ext cx="2739481" cy="9321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　３：４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95E522B-5877-400E-9F51-253E3F6CCF7D}"/>
              </a:ext>
            </a:extLst>
          </p:cNvPr>
          <p:cNvSpPr txBox="1"/>
          <p:nvPr/>
        </p:nvSpPr>
        <p:spPr>
          <a:xfrm>
            <a:off x="6917264" y="4336239"/>
            <a:ext cx="2870203" cy="9321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　３：４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AC85DA4-606B-452D-9B06-F3E7B5FFB228}"/>
              </a:ext>
            </a:extLst>
          </p:cNvPr>
          <p:cNvSpPr txBox="1"/>
          <p:nvPr/>
        </p:nvSpPr>
        <p:spPr>
          <a:xfrm>
            <a:off x="6917264" y="5259569"/>
            <a:ext cx="2870202" cy="9321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　３：４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52C0A50-1DD8-443F-B73B-460425E63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534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5F68B9E-E4CF-4367-B8BC-6195D43AB76C}"/>
              </a:ext>
            </a:extLst>
          </p:cNvPr>
          <p:cNvSpPr txBox="1"/>
          <p:nvPr/>
        </p:nvSpPr>
        <p:spPr>
          <a:xfrm>
            <a:off x="1244598" y="479986"/>
            <a:ext cx="818685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同じ値の比を＝でつなぎます</a:t>
            </a:r>
            <a:endParaRPr kumimoji="1" lang="ja-JP" altLang="en-US" sz="48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9E048D0-E0A9-4547-9B5D-77A328177992}"/>
              </a:ext>
            </a:extLst>
          </p:cNvPr>
          <p:cNvSpPr txBox="1"/>
          <p:nvPr/>
        </p:nvSpPr>
        <p:spPr>
          <a:xfrm>
            <a:off x="1888066" y="1853239"/>
            <a:ext cx="739140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３０：４０＝１５：（　　　）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71DAEF7-63C8-423B-9504-229263E8F7A9}"/>
              </a:ext>
            </a:extLst>
          </p:cNvPr>
          <p:cNvSpPr txBox="1"/>
          <p:nvPr/>
        </p:nvSpPr>
        <p:spPr>
          <a:xfrm>
            <a:off x="1600198" y="3811268"/>
            <a:ext cx="9440335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等しくなるように比の穴埋め問題を解く時は、一番小さな数にするわけではなく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あてはまる数字を書く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ことになります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44985A7-92A5-4865-9923-4F82D49FCE47}"/>
              </a:ext>
            </a:extLst>
          </p:cNvPr>
          <p:cNvSpPr txBox="1"/>
          <p:nvPr/>
        </p:nvSpPr>
        <p:spPr>
          <a:xfrm>
            <a:off x="1888066" y="2749438"/>
            <a:ext cx="769620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３０：４０＝ （　　　） ：２４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D4FB074-A020-4AB0-B80E-5C82B5B95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F070393-EE38-C639-4CE9-931B657F0890}"/>
              </a:ext>
            </a:extLst>
          </p:cNvPr>
          <p:cNvSpPr txBox="1"/>
          <p:nvPr/>
        </p:nvSpPr>
        <p:spPr>
          <a:xfrm>
            <a:off x="7238999" y="1841375"/>
            <a:ext cx="124460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２０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DE74980-8C06-5903-3270-860472A44389}"/>
              </a:ext>
            </a:extLst>
          </p:cNvPr>
          <p:cNvSpPr txBox="1"/>
          <p:nvPr/>
        </p:nvSpPr>
        <p:spPr>
          <a:xfrm>
            <a:off x="5871633" y="2738048"/>
            <a:ext cx="124460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１８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577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5F68B9E-E4CF-4367-B8BC-6195D43AB76C}"/>
              </a:ext>
            </a:extLst>
          </p:cNvPr>
          <p:cNvSpPr txBox="1"/>
          <p:nvPr/>
        </p:nvSpPr>
        <p:spPr>
          <a:xfrm>
            <a:off x="1244598" y="479986"/>
            <a:ext cx="941796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比の穴埋め問題を解いてみよう１</a:t>
            </a:r>
            <a:endParaRPr kumimoji="1" lang="ja-JP" altLang="en-US" sz="48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9E048D0-E0A9-4547-9B5D-77A328177992}"/>
              </a:ext>
            </a:extLst>
          </p:cNvPr>
          <p:cNvSpPr txBox="1"/>
          <p:nvPr/>
        </p:nvSpPr>
        <p:spPr>
          <a:xfrm>
            <a:off x="728799" y="1613277"/>
            <a:ext cx="503766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ア） </a:t>
            </a:r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 </a:t>
            </a:r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en-US" altLang="ja-JP" sz="4000" b="1" dirty="0">
                <a:solidFill>
                  <a:srgbClr val="0000FF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x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71DAEF7-63C8-423B-9504-229263E8F7A9}"/>
              </a:ext>
            </a:extLst>
          </p:cNvPr>
          <p:cNvSpPr txBox="1"/>
          <p:nvPr/>
        </p:nvSpPr>
        <p:spPr>
          <a:xfrm>
            <a:off x="1888065" y="2789448"/>
            <a:ext cx="439420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②＝</a:t>
            </a:r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1C5002C-956C-4E1E-8014-B0E942166474}"/>
              </a:ext>
            </a:extLst>
          </p:cNvPr>
          <p:cNvSpPr txBox="1"/>
          <p:nvPr/>
        </p:nvSpPr>
        <p:spPr>
          <a:xfrm>
            <a:off x="728798" y="4521102"/>
            <a:ext cx="503766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イ） </a:t>
            </a:r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 </a:t>
            </a:r>
            <a:r>
              <a:rPr lang="en-US" altLang="ja-JP" sz="4000" b="1" dirty="0">
                <a:solidFill>
                  <a:srgbClr val="FF00FF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x</a:t>
            </a:r>
            <a:r>
              <a:rPr lang="ja-JP" altLang="en-US" sz="4000" b="1" dirty="0"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12BD0B3-2013-4F98-AC22-132DFEBBCD57}"/>
              </a:ext>
            </a:extLst>
          </p:cNvPr>
          <p:cNvSpPr txBox="1"/>
          <p:nvPr/>
        </p:nvSpPr>
        <p:spPr>
          <a:xfrm>
            <a:off x="1888065" y="5670128"/>
            <a:ext cx="439420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</a:t>
            </a:r>
            <a:endParaRPr lang="ja-JP" altLang="en-US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E49D161-1F5C-401B-B0BB-D3140FB3798C}"/>
              </a:ext>
            </a:extLst>
          </p:cNvPr>
          <p:cNvSpPr txBox="1"/>
          <p:nvPr/>
        </p:nvSpPr>
        <p:spPr>
          <a:xfrm>
            <a:off x="3822698" y="3584531"/>
            <a:ext cx="708660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万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なら</a:t>
            </a:r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万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だね</a:t>
            </a:r>
          </a:p>
        </p:txBody>
      </p:sp>
      <p:sp>
        <p:nvSpPr>
          <p:cNvPr id="3" name="左大かっこ 2">
            <a:extLst>
              <a:ext uri="{FF2B5EF4-FFF2-40B4-BE49-F238E27FC236}">
                <a16:creationId xmlns:a16="http://schemas.microsoft.com/office/drawing/2014/main" id="{8B348E47-302F-4AED-B2FF-EA4C8D79F6F2}"/>
              </a:ext>
            </a:extLst>
          </p:cNvPr>
          <p:cNvSpPr/>
          <p:nvPr/>
        </p:nvSpPr>
        <p:spPr>
          <a:xfrm rot="16200000">
            <a:off x="3953409" y="4149039"/>
            <a:ext cx="262623" cy="2159896"/>
          </a:xfrm>
          <a:prstGeom prst="leftBracke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左大かっこ 11">
            <a:extLst>
              <a:ext uri="{FF2B5EF4-FFF2-40B4-BE49-F238E27FC236}">
                <a16:creationId xmlns:a16="http://schemas.microsoft.com/office/drawing/2014/main" id="{2FB2E603-D5B5-4128-B1D3-4D97BFBE1EC0}"/>
              </a:ext>
            </a:extLst>
          </p:cNvPr>
          <p:cNvSpPr/>
          <p:nvPr/>
        </p:nvSpPr>
        <p:spPr>
          <a:xfrm rot="16200000">
            <a:off x="3140612" y="1303497"/>
            <a:ext cx="262623" cy="2159896"/>
          </a:xfrm>
          <a:prstGeom prst="leftBracket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9E048D0-E0A9-4547-9B5D-77A328177992}"/>
              </a:ext>
            </a:extLst>
          </p:cNvPr>
          <p:cNvSpPr txBox="1"/>
          <p:nvPr/>
        </p:nvSpPr>
        <p:spPr>
          <a:xfrm>
            <a:off x="6144080" y="1716570"/>
            <a:ext cx="566117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前と前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，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後ろと後ろ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を比べる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9E048D0-E0A9-4547-9B5D-77A328177992}"/>
              </a:ext>
            </a:extLst>
          </p:cNvPr>
          <p:cNvSpPr txBox="1"/>
          <p:nvPr/>
        </p:nvSpPr>
        <p:spPr>
          <a:xfrm>
            <a:off x="6144080" y="4602246"/>
            <a:ext cx="566117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前と前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，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後ろと後ろ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を比べる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71DAEF7-63C8-423B-9504-229263E8F7A9}"/>
              </a:ext>
            </a:extLst>
          </p:cNvPr>
          <p:cNvSpPr txBox="1"/>
          <p:nvPr/>
        </p:nvSpPr>
        <p:spPr>
          <a:xfrm>
            <a:off x="6659880" y="2789448"/>
            <a:ext cx="256878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12BD0B3-2013-4F98-AC22-132DFEBBCD57}"/>
              </a:ext>
            </a:extLst>
          </p:cNvPr>
          <p:cNvSpPr txBox="1"/>
          <p:nvPr/>
        </p:nvSpPr>
        <p:spPr>
          <a:xfrm>
            <a:off x="6659880" y="5670128"/>
            <a:ext cx="292438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⑧＝</a:t>
            </a:r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endParaRPr lang="ja-JP" altLang="en-US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18F3B9E-F64A-423F-ACAF-E1DC08B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501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5F68B9E-E4CF-4367-B8BC-6195D43AB76C}"/>
              </a:ext>
            </a:extLst>
          </p:cNvPr>
          <p:cNvSpPr txBox="1"/>
          <p:nvPr/>
        </p:nvSpPr>
        <p:spPr>
          <a:xfrm>
            <a:off x="1244598" y="479986"/>
            <a:ext cx="9417963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比の穴埋め問題を解いてみよう２</a:t>
            </a:r>
            <a:endParaRPr kumimoji="1" lang="ja-JP" altLang="en-US" sz="48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9E048D0-E0A9-4547-9B5D-77A328177992}"/>
              </a:ext>
            </a:extLst>
          </p:cNvPr>
          <p:cNvSpPr txBox="1"/>
          <p:nvPr/>
        </p:nvSpPr>
        <p:spPr>
          <a:xfrm>
            <a:off x="685800" y="1623499"/>
            <a:ext cx="541020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ウ） </a:t>
            </a:r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 </a:t>
            </a:r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en-US" altLang="ja-JP" sz="4000" b="1" dirty="0">
                <a:solidFill>
                  <a:srgbClr val="0000FF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x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71DAEF7-63C8-423B-9504-229263E8F7A9}"/>
              </a:ext>
            </a:extLst>
          </p:cNvPr>
          <p:cNvSpPr txBox="1"/>
          <p:nvPr/>
        </p:nvSpPr>
        <p:spPr>
          <a:xfrm>
            <a:off x="1972732" y="2729821"/>
            <a:ext cx="381847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③＝</a:t>
            </a:r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より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12BD0B3-2013-4F98-AC22-132DFEBBCD57}"/>
              </a:ext>
            </a:extLst>
          </p:cNvPr>
          <p:cNvSpPr txBox="1"/>
          <p:nvPr/>
        </p:nvSpPr>
        <p:spPr>
          <a:xfrm>
            <a:off x="1972732" y="4953763"/>
            <a:ext cx="381847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より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左大かっこ 7">
            <a:extLst>
              <a:ext uri="{FF2B5EF4-FFF2-40B4-BE49-F238E27FC236}">
                <a16:creationId xmlns:a16="http://schemas.microsoft.com/office/drawing/2014/main" id="{8742E0D8-7AA6-42A6-B2BB-B86FE2C5722E}"/>
              </a:ext>
            </a:extLst>
          </p:cNvPr>
          <p:cNvSpPr/>
          <p:nvPr/>
        </p:nvSpPr>
        <p:spPr>
          <a:xfrm rot="16200000">
            <a:off x="3383431" y="1060678"/>
            <a:ext cx="166449" cy="2549360"/>
          </a:xfrm>
          <a:prstGeom prst="leftBracke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FF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0E28103-0091-4115-B3B4-2A66E68B7275}"/>
              </a:ext>
            </a:extLst>
          </p:cNvPr>
          <p:cNvSpPr txBox="1"/>
          <p:nvPr/>
        </p:nvSpPr>
        <p:spPr>
          <a:xfrm>
            <a:off x="685799" y="3661610"/>
            <a:ext cx="541020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エ） </a:t>
            </a:r>
            <a:r>
              <a:rPr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 </a:t>
            </a:r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en-US" altLang="ja-JP" sz="4000" b="1" dirty="0">
                <a:solidFill>
                  <a:srgbClr val="0000FF"/>
                </a:solidFill>
                <a:latin typeface="Tosho-J Roman Italic" panose="020B0600000000000000" pitchFamily="34" charset="0"/>
                <a:ea typeface="UD デジタル 教科書体 NP-B" panose="02020700000000000000" pitchFamily="18" charset="-128"/>
              </a:rPr>
              <a:t>x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左大かっこ 11">
            <a:extLst>
              <a:ext uri="{FF2B5EF4-FFF2-40B4-BE49-F238E27FC236}">
                <a16:creationId xmlns:a16="http://schemas.microsoft.com/office/drawing/2014/main" id="{02109906-D2E2-464D-8C1B-FAF13F5D7631}"/>
              </a:ext>
            </a:extLst>
          </p:cNvPr>
          <p:cNvSpPr/>
          <p:nvPr/>
        </p:nvSpPr>
        <p:spPr>
          <a:xfrm rot="16200000">
            <a:off x="2579213" y="3921178"/>
            <a:ext cx="352487" cy="1126960"/>
          </a:xfrm>
          <a:prstGeom prst="leftBracke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9E048D0-E0A9-4547-9B5D-77A328177992}"/>
              </a:ext>
            </a:extLst>
          </p:cNvPr>
          <p:cNvSpPr txBox="1"/>
          <p:nvPr/>
        </p:nvSpPr>
        <p:spPr>
          <a:xfrm>
            <a:off x="6477000" y="1716570"/>
            <a:ext cx="484632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前と前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，</a:t>
            </a:r>
            <a:r>
              <a:rPr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後ろと後ろ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を比べる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9E048D0-E0A9-4547-9B5D-77A328177992}"/>
              </a:ext>
            </a:extLst>
          </p:cNvPr>
          <p:cNvSpPr txBox="1"/>
          <p:nvPr/>
        </p:nvSpPr>
        <p:spPr>
          <a:xfrm>
            <a:off x="6477000" y="3785195"/>
            <a:ext cx="484632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左側同士，右側同士を比べる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71DAEF7-63C8-423B-9504-229263E8F7A9}"/>
              </a:ext>
            </a:extLst>
          </p:cNvPr>
          <p:cNvSpPr txBox="1"/>
          <p:nvPr/>
        </p:nvSpPr>
        <p:spPr>
          <a:xfrm>
            <a:off x="6476999" y="2729821"/>
            <a:ext cx="331046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12BD0B3-2013-4F98-AC22-132DFEBBCD57}"/>
              </a:ext>
            </a:extLst>
          </p:cNvPr>
          <p:cNvSpPr txBox="1"/>
          <p:nvPr/>
        </p:nvSpPr>
        <p:spPr>
          <a:xfrm>
            <a:off x="6477000" y="4953763"/>
            <a:ext cx="331046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12BD0B3-2013-4F98-AC22-132DFEBBCD57}"/>
              </a:ext>
            </a:extLst>
          </p:cNvPr>
          <p:cNvSpPr txBox="1"/>
          <p:nvPr/>
        </p:nvSpPr>
        <p:spPr>
          <a:xfrm>
            <a:off x="2788920" y="5701381"/>
            <a:ext cx="90982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見たときに分かりやすい方を選んで解こう</a:t>
            </a:r>
          </a:p>
        </p:txBody>
      </p:sp>
      <p:sp>
        <p:nvSpPr>
          <p:cNvPr id="18" name="左大かっこ 17">
            <a:extLst>
              <a:ext uri="{FF2B5EF4-FFF2-40B4-BE49-F238E27FC236}">
                <a16:creationId xmlns:a16="http://schemas.microsoft.com/office/drawing/2014/main" id="{02109906-D2E2-464D-8C1B-FAF13F5D7631}"/>
              </a:ext>
            </a:extLst>
          </p:cNvPr>
          <p:cNvSpPr/>
          <p:nvPr/>
        </p:nvSpPr>
        <p:spPr>
          <a:xfrm rot="16200000">
            <a:off x="5078972" y="3935571"/>
            <a:ext cx="339385" cy="1085072"/>
          </a:xfrm>
          <a:prstGeom prst="leftBracke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7B57A0E-FFA7-422C-9061-9325F15DB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610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5553</TotalTime>
  <Words>1895</Words>
  <Application>Microsoft Office PowerPoint</Application>
  <PresentationFormat>ワイド画面</PresentationFormat>
  <Paragraphs>350</Paragraphs>
  <Slides>32</Slides>
  <Notes>32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9" baseType="lpstr">
      <vt:lpstr>游ゴシック Light</vt:lpstr>
      <vt:lpstr>Arial</vt:lpstr>
      <vt:lpstr>UD デジタル 教科書体 NP-B</vt:lpstr>
      <vt:lpstr>游ゴシック</vt:lpstr>
      <vt:lpstr>Tosho-J Roman Italic</vt:lpstr>
      <vt:lpstr>Cambria Math</vt:lpstr>
      <vt:lpstr>Office テーマ</vt:lpstr>
      <vt:lpstr>６年 比の考え方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６年 比の考え方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算数の教材研究 </dc:title>
  <dc:creator>伊藤努</dc:creator>
  <cp:lastModifiedBy>伊藤努</cp:lastModifiedBy>
  <cp:revision>308</cp:revision>
  <cp:lastPrinted>2021-05-09T09:42:10Z</cp:lastPrinted>
  <dcterms:created xsi:type="dcterms:W3CDTF">2021-04-05T12:55:03Z</dcterms:created>
  <dcterms:modified xsi:type="dcterms:W3CDTF">2022-09-29T14:10:05Z</dcterms:modified>
</cp:coreProperties>
</file>