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378" r:id="rId2"/>
    <p:sldId id="383" r:id="rId3"/>
    <p:sldId id="397" r:id="rId4"/>
    <p:sldId id="399" r:id="rId5"/>
    <p:sldId id="400" r:id="rId6"/>
    <p:sldId id="402" r:id="rId7"/>
    <p:sldId id="401" r:id="rId8"/>
    <p:sldId id="395" r:id="rId9"/>
    <p:sldId id="350" r:id="rId10"/>
    <p:sldId id="385" r:id="rId11"/>
    <p:sldId id="365" r:id="rId12"/>
    <p:sldId id="351" r:id="rId13"/>
    <p:sldId id="387" r:id="rId14"/>
    <p:sldId id="388" r:id="rId15"/>
    <p:sldId id="352" r:id="rId16"/>
    <p:sldId id="389" r:id="rId17"/>
    <p:sldId id="354" r:id="rId18"/>
    <p:sldId id="375" r:id="rId19"/>
    <p:sldId id="327" r:id="rId20"/>
    <p:sldId id="393" r:id="rId21"/>
    <p:sldId id="371" r:id="rId22"/>
    <p:sldId id="377" r:id="rId23"/>
    <p:sldId id="391" r:id="rId24"/>
    <p:sldId id="347" r:id="rId25"/>
    <p:sldId id="394" r:id="rId26"/>
    <p:sldId id="368" r:id="rId27"/>
    <p:sldId id="392" r:id="rId28"/>
    <p:sldId id="403" r:id="rId29"/>
    <p:sldId id="380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UD デジタル 教科書体 NK-B" panose="02020700000000000000" pitchFamily="18" charset="-128"/>
      <p:bold r:id="rId33"/>
    </p:embeddedFont>
    <p:embeddedFont>
      <p:font typeface="UD デジタル 教科書体 NP-B" panose="02020700000000000000" pitchFamily="18" charset="-128"/>
      <p:bold r:id="rId34"/>
    </p:embeddedFont>
    <p:embeddedFont>
      <p:font typeface="游ゴシック" panose="020B0400000000000000" pitchFamily="50" charset="-128"/>
      <p:regular r:id="rId35"/>
      <p:bold r:id="rId36"/>
    </p:embeddedFont>
    <p:embeddedFont>
      <p:font typeface="游ゴシック Light" panose="020B0300000000000000" pitchFamily="50" charset="-128"/>
      <p:regular r:id="rId3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99FF"/>
    <a:srgbClr val="FF99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238" autoAdjust="0"/>
  </p:normalViewPr>
  <p:slideViewPr>
    <p:cSldViewPr showGuides="1">
      <p:cViewPr varScale="1">
        <p:scale>
          <a:sx n="57" d="100"/>
          <a:sy n="57" d="100"/>
        </p:scale>
        <p:origin x="480" y="72"/>
      </p:cViewPr>
      <p:guideLst>
        <p:guide orient="horz" pos="2205"/>
        <p:guide pos="4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46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72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71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92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8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5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085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1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38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3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71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56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853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47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90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234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50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6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7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16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80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5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97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46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98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6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02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100.png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1" Type="http://schemas.openxmlformats.org/officeDocument/2006/relationships/image" Target="../media/image45.png"/><Relationship Id="rId5" Type="http://schemas.openxmlformats.org/officeDocument/2006/relationships/image" Target="../media/image381.png"/><Relationship Id="rId10" Type="http://schemas.openxmlformats.org/officeDocument/2006/relationships/image" Target="../media/image44.png"/><Relationship Id="rId4" Type="http://schemas.openxmlformats.org/officeDocument/2006/relationships/image" Target="../media/image370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1.png"/><Relationship Id="rId4" Type="http://schemas.openxmlformats.org/officeDocument/2006/relationships/image" Target="../media/image4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2667"/>
            <a:ext cx="9144000" cy="327776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 比と割合</a:t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617577" y="3240645"/>
            <a:ext cx="10956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今までは整数・小数を使って解いてきました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分数のかけ算とわり算も使えます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また、比の考えを使った解法も学びます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自分が理解しやすい方法で解いていきましょう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6241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9DD14-3666-49E8-B681-BA96AF20773A}"/>
              </a:ext>
            </a:extLst>
          </p:cNvPr>
          <p:cNvSpPr txBox="1"/>
          <p:nvPr/>
        </p:nvSpPr>
        <p:spPr>
          <a:xfrm>
            <a:off x="777877" y="68747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びん全体の容積を求めるには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1378023" y="1684640"/>
            <a:ext cx="2869324" cy="78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7BB999-05E9-4DC8-88C1-E6C678E17787}"/>
              </a:ext>
            </a:extLst>
          </p:cNvPr>
          <p:cNvSpPr/>
          <p:nvPr/>
        </p:nvSpPr>
        <p:spPr>
          <a:xfrm>
            <a:off x="4247347" y="1684640"/>
            <a:ext cx="2869324" cy="78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679DD1-9510-4BB8-B5E5-588677ACD49B}"/>
              </a:ext>
            </a:extLst>
          </p:cNvPr>
          <p:cNvSpPr/>
          <p:nvPr/>
        </p:nvSpPr>
        <p:spPr>
          <a:xfrm>
            <a:off x="7116671" y="1684640"/>
            <a:ext cx="2869324" cy="78827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9DE3EECC-33B5-4A38-B30A-DD0A16B97560}"/>
              </a:ext>
            </a:extLst>
          </p:cNvPr>
          <p:cNvSpPr/>
          <p:nvPr/>
        </p:nvSpPr>
        <p:spPr>
          <a:xfrm rot="5400000">
            <a:off x="4096587" y="-141413"/>
            <a:ext cx="301519" cy="573864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4574E51-F65B-4269-AF0E-D9484F71B786}"/>
                  </a:ext>
                </a:extLst>
              </p:cNvPr>
              <p:cNvSpPr txBox="1"/>
              <p:nvPr/>
            </p:nvSpPr>
            <p:spPr>
              <a:xfrm>
                <a:off x="1378021" y="3950617"/>
                <a:ext cx="9155163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は、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600÷2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300mL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4574E51-F65B-4269-AF0E-D9484F71B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21" y="3950617"/>
                <a:ext cx="9155163" cy="1150764"/>
              </a:xfrm>
              <a:prstGeom prst="rect">
                <a:avLst/>
              </a:prstGeom>
              <a:blipFill>
                <a:blip r:embed="rId3"/>
                <a:stretch>
                  <a:fillRect l="-2330" r="-199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6FAC32-A239-4207-A3B6-580B12CE5C0C}"/>
              </a:ext>
            </a:extLst>
          </p:cNvPr>
          <p:cNvSpPr txBox="1"/>
          <p:nvPr/>
        </p:nvSpPr>
        <p:spPr>
          <a:xfrm>
            <a:off x="1378021" y="5335735"/>
            <a:ext cx="915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びん全体は、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900mL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AEA44E-BF15-4C1F-BE24-5DEFA1D968C5}"/>
              </a:ext>
            </a:extLst>
          </p:cNvPr>
          <p:cNvSpPr txBox="1"/>
          <p:nvPr/>
        </p:nvSpPr>
        <p:spPr>
          <a:xfrm>
            <a:off x="1880379" y="179077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300mL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2B0797-E463-45FD-99E3-825B99713013}"/>
              </a:ext>
            </a:extLst>
          </p:cNvPr>
          <p:cNvSpPr txBox="1"/>
          <p:nvPr/>
        </p:nvSpPr>
        <p:spPr>
          <a:xfrm>
            <a:off x="7680325" y="1790778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900mL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8DD328-C001-47D6-B485-4A1A474A7290}"/>
                  </a:ext>
                </a:extLst>
              </p:cNvPr>
              <p:cNvSpPr txBox="1"/>
              <p:nvPr/>
            </p:nvSpPr>
            <p:spPr>
              <a:xfrm>
                <a:off x="3468027" y="2943810"/>
                <a:ext cx="2763439" cy="941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が</m:t>
                    </m:r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600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mL</m:t>
                    </m:r>
                  </m:oMath>
                </a14:m>
                <a:r>
                  <a:rPr kumimoji="1" lang="ja-JP" altLang="en-US" sz="3200" dirty="0"/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8DD328-C001-47D6-B485-4A1A474A7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27" y="2943810"/>
                <a:ext cx="2763439" cy="941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0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FFFECA2-A273-40C4-B4D4-EAA77AA67A62}"/>
              </a:ext>
            </a:extLst>
          </p:cNvPr>
          <p:cNvGrpSpPr/>
          <p:nvPr/>
        </p:nvGrpSpPr>
        <p:grpSpPr>
          <a:xfrm>
            <a:off x="1941677" y="2677237"/>
            <a:ext cx="5738648" cy="788276"/>
            <a:chOff x="1792014" y="3350662"/>
            <a:chExt cx="5738648" cy="788276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38D81C3-A245-4CD9-A4D4-2CC539BD892C}"/>
                </a:ext>
              </a:extLst>
            </p:cNvPr>
            <p:cNvSpPr/>
            <p:nvPr/>
          </p:nvSpPr>
          <p:spPr>
            <a:xfrm>
              <a:off x="1792014" y="3350662"/>
              <a:ext cx="2869324" cy="788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77BB999-05E9-4DC8-88C1-E6C678E17787}"/>
                </a:ext>
              </a:extLst>
            </p:cNvPr>
            <p:cNvSpPr/>
            <p:nvPr/>
          </p:nvSpPr>
          <p:spPr>
            <a:xfrm>
              <a:off x="4661338" y="3350662"/>
              <a:ext cx="2869324" cy="788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71E8F2-40B9-461B-8C3F-DE801DD10E71}"/>
              </a:ext>
            </a:extLst>
          </p:cNvPr>
          <p:cNvSpPr txBox="1"/>
          <p:nvPr/>
        </p:nvSpPr>
        <p:spPr>
          <a:xfrm>
            <a:off x="4119946" y="280032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600mL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465BBA-A65E-42DF-961F-BB7C5141C059}"/>
                  </a:ext>
                </a:extLst>
              </p:cNvPr>
              <p:cNvSpPr txBox="1"/>
              <p:nvPr/>
            </p:nvSpPr>
            <p:spPr>
              <a:xfrm>
                <a:off x="1017326" y="3839496"/>
                <a:ext cx="10605769" cy="255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前の説明より、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で割ってから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倍すると考えても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を考えて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倍と考えても</a:t>
                </a:r>
                <a:endParaRPr kumimoji="1" lang="en-US" altLang="ja-JP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式は同じで　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600×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900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465BBA-A65E-42DF-961F-BB7C514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26" y="3839496"/>
                <a:ext cx="10605769" cy="2555571"/>
              </a:xfrm>
              <a:prstGeom prst="rect">
                <a:avLst/>
              </a:prstGeom>
              <a:blipFill>
                <a:blip r:embed="rId3"/>
                <a:stretch>
                  <a:fillRect l="-1782" t="-3819" r="-57" b="-3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5E605E-7082-47DB-8375-9D4CF9936E81}"/>
              </a:ext>
            </a:extLst>
          </p:cNvPr>
          <p:cNvGrpSpPr/>
          <p:nvPr/>
        </p:nvGrpSpPr>
        <p:grpSpPr>
          <a:xfrm>
            <a:off x="1941677" y="1617350"/>
            <a:ext cx="8607972" cy="788276"/>
            <a:chOff x="1792014" y="2290775"/>
            <a:chExt cx="8607972" cy="788276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D68A4C9-1664-40EB-A4DE-1E1F407C1FEE}"/>
                </a:ext>
              </a:extLst>
            </p:cNvPr>
            <p:cNvSpPr/>
            <p:nvPr/>
          </p:nvSpPr>
          <p:spPr>
            <a:xfrm>
              <a:off x="1792014" y="2290775"/>
              <a:ext cx="2869324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B5DD1CD-102C-46A4-A1B2-977675D70811}"/>
                </a:ext>
              </a:extLst>
            </p:cNvPr>
            <p:cNvSpPr/>
            <p:nvPr/>
          </p:nvSpPr>
          <p:spPr>
            <a:xfrm>
              <a:off x="4661338" y="2290775"/>
              <a:ext cx="2869324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FBF2DEA-DE0D-4B05-A162-F8EF1ECFAF15}"/>
                </a:ext>
              </a:extLst>
            </p:cNvPr>
            <p:cNvSpPr/>
            <p:nvPr/>
          </p:nvSpPr>
          <p:spPr>
            <a:xfrm>
              <a:off x="7530662" y="2290775"/>
              <a:ext cx="2869324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3A3D22-9506-4AF8-9C2E-41B1DD2FEF2D}"/>
              </a:ext>
            </a:extLst>
          </p:cNvPr>
          <p:cNvSpPr txBox="1"/>
          <p:nvPr/>
        </p:nvSpPr>
        <p:spPr>
          <a:xfrm>
            <a:off x="1017327" y="161735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9471EE-F399-4094-B794-C0175C4F06A1}"/>
              </a:ext>
            </a:extLst>
          </p:cNvPr>
          <p:cNvSpPr txBox="1"/>
          <p:nvPr/>
        </p:nvSpPr>
        <p:spPr>
          <a:xfrm>
            <a:off x="1017327" y="269529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6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954847-F5F8-455E-83D8-6DECB7BCFD8C}"/>
              </a:ext>
            </a:extLst>
          </p:cNvPr>
          <p:cNvSpPr txBox="1"/>
          <p:nvPr/>
        </p:nvSpPr>
        <p:spPr>
          <a:xfrm>
            <a:off x="777877" y="687473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比を使って、何倍するかを考える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8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E9DD14-3666-49E8-B681-BA96AF20773A}"/>
                  </a:ext>
                </a:extLst>
              </p:cNvPr>
              <p:cNvSpPr txBox="1"/>
              <p:nvPr/>
            </p:nvSpPr>
            <p:spPr>
              <a:xfrm>
                <a:off x="890696" y="2651966"/>
                <a:ext cx="9131026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全体の長さは、</a:t>
                </a:r>
                <a:r>
                  <a:rPr lang="en-US" altLang="ja-JP" sz="36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より長いことが分かる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E9DD14-3666-49E8-B681-BA96AF20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96" y="2651966"/>
                <a:ext cx="9131026" cy="1046953"/>
              </a:xfrm>
              <a:prstGeom prst="rect">
                <a:avLst/>
              </a:prstGeom>
              <a:blipFill>
                <a:blip r:embed="rId3"/>
                <a:stretch>
                  <a:fillRect l="-2003" r="-106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14EEA1-9428-4110-A112-6B29F837E651}"/>
              </a:ext>
            </a:extLst>
          </p:cNvPr>
          <p:cNvGrpSpPr/>
          <p:nvPr/>
        </p:nvGrpSpPr>
        <p:grpSpPr>
          <a:xfrm>
            <a:off x="1825066" y="3845755"/>
            <a:ext cx="8541867" cy="788276"/>
            <a:chOff x="1065916" y="3439355"/>
            <a:chExt cx="8541867" cy="788276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38D81C3-A245-4CD9-A4D4-2CC539BD892C}"/>
                </a:ext>
              </a:extLst>
            </p:cNvPr>
            <p:cNvSpPr/>
            <p:nvPr/>
          </p:nvSpPr>
          <p:spPr>
            <a:xfrm>
              <a:off x="1065916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924A5F0-D112-4328-88EF-833D931D6E2D}"/>
                </a:ext>
              </a:extLst>
            </p:cNvPr>
            <p:cNvSpPr/>
            <p:nvPr/>
          </p:nvSpPr>
          <p:spPr>
            <a:xfrm>
              <a:off x="3205213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8EA6F43-2678-4FE7-8D61-334AB79F01B2}"/>
                </a:ext>
              </a:extLst>
            </p:cNvPr>
            <p:cNvSpPr/>
            <p:nvPr/>
          </p:nvSpPr>
          <p:spPr>
            <a:xfrm>
              <a:off x="5344510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AA445B2-BAD0-445E-992F-3D30AAAE4078}"/>
                </a:ext>
              </a:extLst>
            </p:cNvPr>
            <p:cNvSpPr/>
            <p:nvPr/>
          </p:nvSpPr>
          <p:spPr>
            <a:xfrm>
              <a:off x="7468486" y="3439355"/>
              <a:ext cx="2139297" cy="7882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9BDA8D-FBFD-4FB5-9C96-A5B39AA2585A}"/>
                  </a:ext>
                </a:extLst>
              </p:cNvPr>
              <p:cNvSpPr txBox="1"/>
              <p:nvPr/>
            </p:nvSpPr>
            <p:spPr>
              <a:xfrm>
                <a:off x="1345786" y="564119"/>
                <a:ext cx="9764211" cy="200407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テープ全体の長さの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に色がついていて　</a:t>
                </a:r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68-4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その長さは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です。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全体の長さは何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ですか</a:t>
                </a:r>
                <a:endParaRPr kumimoji="1" lang="ja-JP" alt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9BDA8D-FBFD-4FB5-9C96-A5B39AA2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86" y="564119"/>
                <a:ext cx="9764211" cy="2004075"/>
              </a:xfrm>
              <a:prstGeom prst="rect">
                <a:avLst/>
              </a:prstGeom>
              <a:blipFill>
                <a:blip r:embed="rId4"/>
                <a:stretch>
                  <a:fillRect l="-1870" r="-873" b="-424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8C25C553-CFA9-4B33-8355-E6E1945F1E06}"/>
              </a:ext>
            </a:extLst>
          </p:cNvPr>
          <p:cNvSpPr/>
          <p:nvPr/>
        </p:nvSpPr>
        <p:spPr>
          <a:xfrm rot="5400000">
            <a:off x="4875590" y="1779120"/>
            <a:ext cx="301519" cy="64025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D67CBBF-CD70-4AE5-BFCD-88FFB42560E6}"/>
                  </a:ext>
                </a:extLst>
              </p:cNvPr>
              <p:cNvSpPr txBox="1"/>
              <p:nvPr/>
            </p:nvSpPr>
            <p:spPr>
              <a:xfrm>
                <a:off x="4203802" y="5131165"/>
                <a:ext cx="2213932" cy="9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/>
                  <a:t> 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</a:t>
                </a:r>
                <a:r>
                  <a:rPr kumimoji="1" lang="ja-JP" alt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D67CBBF-CD70-4AE5-BFCD-88FFB4256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02" y="5131165"/>
                <a:ext cx="2213932" cy="943143"/>
              </a:xfrm>
              <a:prstGeom prst="rect">
                <a:avLst/>
              </a:prstGeom>
              <a:blipFill>
                <a:blip r:embed="rId8"/>
                <a:stretch>
                  <a:fillRect r="-1102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9DD14-3666-49E8-B681-BA96AF20773A}"/>
              </a:ext>
            </a:extLst>
          </p:cNvPr>
          <p:cNvSpPr txBox="1"/>
          <p:nvPr/>
        </p:nvSpPr>
        <p:spPr>
          <a:xfrm>
            <a:off x="1009229" y="77368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全体の長さを求めるには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14EEA1-9428-4110-A112-6B29F837E651}"/>
              </a:ext>
            </a:extLst>
          </p:cNvPr>
          <p:cNvGrpSpPr/>
          <p:nvPr/>
        </p:nvGrpSpPr>
        <p:grpSpPr>
          <a:xfrm>
            <a:off x="1825066" y="1644421"/>
            <a:ext cx="8541867" cy="788276"/>
            <a:chOff x="1065916" y="3439355"/>
            <a:chExt cx="8541867" cy="788276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38D81C3-A245-4CD9-A4D4-2CC539BD892C}"/>
                </a:ext>
              </a:extLst>
            </p:cNvPr>
            <p:cNvSpPr/>
            <p:nvPr/>
          </p:nvSpPr>
          <p:spPr>
            <a:xfrm>
              <a:off x="1065916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924A5F0-D112-4328-88EF-833D931D6E2D}"/>
                </a:ext>
              </a:extLst>
            </p:cNvPr>
            <p:cNvSpPr/>
            <p:nvPr/>
          </p:nvSpPr>
          <p:spPr>
            <a:xfrm>
              <a:off x="3205213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8EA6F43-2678-4FE7-8D61-334AB79F01B2}"/>
                </a:ext>
              </a:extLst>
            </p:cNvPr>
            <p:cNvSpPr/>
            <p:nvPr/>
          </p:nvSpPr>
          <p:spPr>
            <a:xfrm>
              <a:off x="5344510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AA445B2-BAD0-445E-992F-3D30AAAE4078}"/>
                </a:ext>
              </a:extLst>
            </p:cNvPr>
            <p:cNvSpPr/>
            <p:nvPr/>
          </p:nvSpPr>
          <p:spPr>
            <a:xfrm>
              <a:off x="7468486" y="3439355"/>
              <a:ext cx="2139297" cy="7882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71E8F2-40B9-461B-8C3F-DE801DD10E71}"/>
                  </a:ext>
                </a:extLst>
              </p:cNvPr>
              <p:cNvSpPr txBox="1"/>
              <p:nvPr/>
            </p:nvSpPr>
            <p:spPr>
              <a:xfrm>
                <a:off x="6766433" y="1670579"/>
                <a:ext cx="829073" cy="72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F71E8F2-40B9-461B-8C3F-DE801DD1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33" y="1670579"/>
                <a:ext cx="829073" cy="728789"/>
              </a:xfrm>
              <a:prstGeom prst="rect">
                <a:avLst/>
              </a:prstGeom>
              <a:blipFill>
                <a:blip r:embed="rId3"/>
                <a:stretch>
                  <a:fillRect r="-10294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45B43E-E4A8-476F-95BE-DD4AA55A68CF}"/>
                  </a:ext>
                </a:extLst>
              </p:cNvPr>
              <p:cNvSpPr txBox="1"/>
              <p:nvPr/>
            </p:nvSpPr>
            <p:spPr>
              <a:xfrm>
                <a:off x="4220735" y="1670579"/>
                <a:ext cx="1752403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＝１ｍ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45B43E-E4A8-476F-95BE-DD4AA55A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35" y="1670579"/>
                <a:ext cx="1752403" cy="729110"/>
              </a:xfrm>
              <a:prstGeom prst="rect">
                <a:avLst/>
              </a:prstGeom>
              <a:blipFill>
                <a:blip r:embed="rId4"/>
                <a:stretch>
                  <a:fillRect r="-4514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EBF285A-B267-4FD9-AF18-E68BED2A3B93}"/>
                  </a:ext>
                </a:extLst>
              </p:cNvPr>
              <p:cNvSpPr txBox="1"/>
              <p:nvPr/>
            </p:nvSpPr>
            <p:spPr>
              <a:xfrm>
                <a:off x="2460773" y="1670579"/>
                <a:ext cx="829073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EBF285A-B267-4FD9-AF18-E68BED2A3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73" y="1670579"/>
                <a:ext cx="829073" cy="727122"/>
              </a:xfrm>
              <a:prstGeom prst="rect">
                <a:avLst/>
              </a:prstGeom>
              <a:blipFill>
                <a:blip r:embed="rId5"/>
                <a:stretch>
                  <a:fillRect r="-10294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13F4B1-A30B-4F62-9143-A29A089D04CB}"/>
                  </a:ext>
                </a:extLst>
              </p:cNvPr>
              <p:cNvSpPr txBox="1"/>
              <p:nvPr/>
            </p:nvSpPr>
            <p:spPr>
              <a:xfrm>
                <a:off x="1036690" y="3882983"/>
                <a:ext cx="4419519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テープの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の長さは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13F4B1-A30B-4F62-9143-A29A089D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90" y="3882983"/>
                <a:ext cx="4419519" cy="1046953"/>
              </a:xfrm>
              <a:prstGeom prst="rect">
                <a:avLst/>
              </a:prstGeom>
              <a:blipFill>
                <a:blip r:embed="rId7"/>
                <a:stretch>
                  <a:fillRect l="-4138" r="-151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77941DA-8CFA-4FC4-BC50-5D162A6BB11E}"/>
                  </a:ext>
                </a:extLst>
              </p:cNvPr>
              <p:cNvSpPr txBox="1"/>
              <p:nvPr/>
            </p:nvSpPr>
            <p:spPr>
              <a:xfrm>
                <a:off x="5543002" y="3882983"/>
                <a:ext cx="2699956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３＝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77941DA-8CFA-4FC4-BC50-5D162A6BB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02" y="3882983"/>
                <a:ext cx="2699956" cy="104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1C8E3CD-4D1D-425C-A315-4F431E3B3611}"/>
                  </a:ext>
                </a:extLst>
              </p:cNvPr>
              <p:cNvSpPr txBox="1"/>
              <p:nvPr/>
            </p:nvSpPr>
            <p:spPr>
              <a:xfrm>
                <a:off x="4220735" y="2841684"/>
                <a:ext cx="2213932" cy="9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が</a:t>
                </a:r>
                <a14:m>
                  <m:oMath xmlns:m="http://schemas.openxmlformats.org/officeDocument/2006/math">
                    <m:r>
                      <a:rPr lang="ja-JP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1C8E3CD-4D1D-425C-A315-4F431E3B3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35" y="2841684"/>
                <a:ext cx="2213932" cy="943143"/>
              </a:xfrm>
              <a:prstGeom prst="rect">
                <a:avLst/>
              </a:prstGeom>
              <a:blipFill>
                <a:blip r:embed="rId9"/>
                <a:stretch>
                  <a:fillRect r="-549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8C25C553-CFA9-4B33-8355-E6E1945F1E06}"/>
              </a:ext>
            </a:extLst>
          </p:cNvPr>
          <p:cNvSpPr/>
          <p:nvPr/>
        </p:nvSpPr>
        <p:spPr>
          <a:xfrm rot="5400000">
            <a:off x="4875590" y="-422214"/>
            <a:ext cx="301519" cy="64025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9FAE79-BD0E-4879-96A0-BAC3305E9ED3}"/>
              </a:ext>
            </a:extLst>
          </p:cNvPr>
          <p:cNvSpPr txBox="1"/>
          <p:nvPr/>
        </p:nvSpPr>
        <p:spPr>
          <a:xfrm>
            <a:off x="1036690" y="5345102"/>
            <a:ext cx="302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全体の長さは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08E96EF-2F6D-48C5-B17C-BB80A89A60B1}"/>
                  </a:ext>
                </a:extLst>
              </p:cNvPr>
              <p:cNvSpPr txBox="1"/>
              <p:nvPr/>
            </p:nvSpPr>
            <p:spPr>
              <a:xfrm>
                <a:off x="4577155" y="5053314"/>
                <a:ext cx="4159470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４＝２　 ２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08E96EF-2F6D-48C5-B17C-BB80A89A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55" y="5053314"/>
                <a:ext cx="4159470" cy="1044453"/>
              </a:xfrm>
              <a:prstGeom prst="rect">
                <a:avLst/>
              </a:prstGeom>
              <a:blipFill>
                <a:blip r:embed="rId10"/>
                <a:stretch>
                  <a:fillRect r="-132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1CFEA9D-1854-43FF-BF2E-B4D4A6BE05F1}"/>
                  </a:ext>
                </a:extLst>
              </p:cNvPr>
              <p:cNvSpPr txBox="1"/>
              <p:nvPr/>
            </p:nvSpPr>
            <p:spPr>
              <a:xfrm>
                <a:off x="8440832" y="1670579"/>
                <a:ext cx="1752403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2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＝２ｍ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1CFEA9D-1854-43FF-BF2E-B4D4A6BE0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832" y="1670579"/>
                <a:ext cx="1752403" cy="729110"/>
              </a:xfrm>
              <a:prstGeom prst="rect">
                <a:avLst/>
              </a:prstGeom>
              <a:blipFill>
                <a:blip r:embed="rId11"/>
                <a:stretch>
                  <a:fillRect r="-4530" b="-5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8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465BBA-A65E-42DF-961F-BB7C5141C059}"/>
                  </a:ext>
                </a:extLst>
              </p:cNvPr>
              <p:cNvSpPr txBox="1"/>
              <p:nvPr/>
            </p:nvSpPr>
            <p:spPr>
              <a:xfrm>
                <a:off x="1017326" y="3839496"/>
                <a:ext cx="10605769" cy="255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３で割ってから４倍すると考えても良いし</a:t>
                </a:r>
                <a:endParaRPr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</a:t>
                </a:r>
                <a:r>
                  <a:rPr kumimoji="1"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を考えて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倍と考えても良い</a:t>
                </a:r>
                <a:endParaRPr kumimoji="1"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式は同じで　</a:t>
                </a:r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＝２　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465BBA-A65E-42DF-961F-BB7C514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26" y="3839496"/>
                <a:ext cx="10605769" cy="2555571"/>
              </a:xfrm>
              <a:prstGeom prst="rect">
                <a:avLst/>
              </a:prstGeom>
              <a:blipFill>
                <a:blip r:embed="rId3"/>
                <a:stretch>
                  <a:fillRect l="-1782" t="-3819" b="-3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3A3D22-9506-4AF8-9C2E-41B1DD2FEF2D}"/>
              </a:ext>
            </a:extLst>
          </p:cNvPr>
          <p:cNvSpPr txBox="1"/>
          <p:nvPr/>
        </p:nvSpPr>
        <p:spPr>
          <a:xfrm>
            <a:off x="1017327" y="161735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6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9471EE-F399-4094-B794-C0175C4F06A1}"/>
              </a:ext>
            </a:extLst>
          </p:cNvPr>
          <p:cNvSpPr txBox="1"/>
          <p:nvPr/>
        </p:nvSpPr>
        <p:spPr>
          <a:xfrm>
            <a:off x="1017327" y="269529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954847-F5F8-455E-83D8-6DECB7BCFD8C}"/>
              </a:ext>
            </a:extLst>
          </p:cNvPr>
          <p:cNvSpPr txBox="1"/>
          <p:nvPr/>
        </p:nvSpPr>
        <p:spPr>
          <a:xfrm>
            <a:off x="777877" y="687473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比を使って、何倍するかを考える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65B15FB-B944-4654-8F6C-A7EB3B8BA2E0}"/>
              </a:ext>
            </a:extLst>
          </p:cNvPr>
          <p:cNvGrpSpPr/>
          <p:nvPr/>
        </p:nvGrpSpPr>
        <p:grpSpPr>
          <a:xfrm>
            <a:off x="1941677" y="1644421"/>
            <a:ext cx="6417891" cy="788276"/>
            <a:chOff x="1065916" y="3439355"/>
            <a:chExt cx="6417891" cy="788276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F2C4315-90BF-40D8-BBB4-911D19286F08}"/>
                </a:ext>
              </a:extLst>
            </p:cNvPr>
            <p:cNvSpPr/>
            <p:nvPr/>
          </p:nvSpPr>
          <p:spPr>
            <a:xfrm>
              <a:off x="1065916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8C1417F-2660-4F1A-BA9F-D678079718A8}"/>
                </a:ext>
              </a:extLst>
            </p:cNvPr>
            <p:cNvSpPr/>
            <p:nvPr/>
          </p:nvSpPr>
          <p:spPr>
            <a:xfrm>
              <a:off x="3205213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44A70F8-80D0-4F9C-8B61-50D5928E05D6}"/>
                </a:ext>
              </a:extLst>
            </p:cNvPr>
            <p:cNvSpPr/>
            <p:nvPr/>
          </p:nvSpPr>
          <p:spPr>
            <a:xfrm>
              <a:off x="5344510" y="3439355"/>
              <a:ext cx="2139297" cy="788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714ED57-9C53-41F8-A4FA-3E9C68104607}"/>
              </a:ext>
            </a:extLst>
          </p:cNvPr>
          <p:cNvGrpSpPr/>
          <p:nvPr/>
        </p:nvGrpSpPr>
        <p:grpSpPr>
          <a:xfrm>
            <a:off x="1941677" y="2651954"/>
            <a:ext cx="8541867" cy="788276"/>
            <a:chOff x="1065916" y="3439355"/>
            <a:chExt cx="8541867" cy="788276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7C08B819-6DB2-4239-9FC2-8C24E723B5FB}"/>
                </a:ext>
              </a:extLst>
            </p:cNvPr>
            <p:cNvSpPr/>
            <p:nvPr/>
          </p:nvSpPr>
          <p:spPr>
            <a:xfrm>
              <a:off x="1065916" y="3439355"/>
              <a:ext cx="2139297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9C7EC5D-7725-44B1-A311-02B0B720E420}"/>
                </a:ext>
              </a:extLst>
            </p:cNvPr>
            <p:cNvSpPr/>
            <p:nvPr/>
          </p:nvSpPr>
          <p:spPr>
            <a:xfrm>
              <a:off x="3205213" y="3439355"/>
              <a:ext cx="2139297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9341B80-B475-4279-BD4F-7A85495EC7EF}"/>
                </a:ext>
              </a:extLst>
            </p:cNvPr>
            <p:cNvSpPr/>
            <p:nvPr/>
          </p:nvSpPr>
          <p:spPr>
            <a:xfrm>
              <a:off x="5344510" y="3439355"/>
              <a:ext cx="2139297" cy="7882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DC63A636-008D-4E9E-A23C-435FA443E5CE}"/>
                </a:ext>
              </a:extLst>
            </p:cNvPr>
            <p:cNvSpPr/>
            <p:nvPr/>
          </p:nvSpPr>
          <p:spPr>
            <a:xfrm>
              <a:off x="7468486" y="3439355"/>
              <a:ext cx="2139297" cy="7882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02ACF51-5DFB-491D-A4B1-E384D5A5045C}"/>
                  </a:ext>
                </a:extLst>
              </p:cNvPr>
              <p:cNvSpPr txBox="1"/>
              <p:nvPr/>
            </p:nvSpPr>
            <p:spPr>
              <a:xfrm>
                <a:off x="6743895" y="1617350"/>
                <a:ext cx="936475" cy="834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02ACF51-5DFB-491D-A4B1-E384D5A5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895" y="1617350"/>
                <a:ext cx="936475" cy="834716"/>
              </a:xfrm>
              <a:prstGeom prst="rect">
                <a:avLst/>
              </a:prstGeom>
              <a:blipFill>
                <a:blip r:embed="rId4"/>
                <a:stretch>
                  <a:fillRect r="-12338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9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2383439" y="2073092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24A5F0-D112-4328-88EF-833D931D6E2D}"/>
              </a:ext>
            </a:extLst>
          </p:cNvPr>
          <p:cNvSpPr/>
          <p:nvPr/>
        </p:nvSpPr>
        <p:spPr>
          <a:xfrm>
            <a:off x="4522736" y="2073092"/>
            <a:ext cx="2139297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EA6F43-2678-4FE7-8D61-334AB79F01B2}"/>
              </a:ext>
            </a:extLst>
          </p:cNvPr>
          <p:cNvSpPr/>
          <p:nvPr/>
        </p:nvSpPr>
        <p:spPr>
          <a:xfrm>
            <a:off x="6662033" y="2073092"/>
            <a:ext cx="2139297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A445B2-BAD0-445E-992F-3D30AAAE4078}"/>
              </a:ext>
            </a:extLst>
          </p:cNvPr>
          <p:cNvSpPr/>
          <p:nvPr/>
        </p:nvSpPr>
        <p:spPr>
          <a:xfrm>
            <a:off x="8786009" y="2073092"/>
            <a:ext cx="2139297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71E8F2-40B9-461B-8C3F-DE801DD10E71}"/>
              </a:ext>
            </a:extLst>
          </p:cNvPr>
          <p:cNvSpPr txBox="1"/>
          <p:nvPr/>
        </p:nvSpPr>
        <p:spPr>
          <a:xfrm>
            <a:off x="2810570" y="218320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45B43E-E4A8-476F-95BE-DD4AA55A68CF}"/>
              </a:ext>
            </a:extLst>
          </p:cNvPr>
          <p:cNvSpPr txBox="1"/>
          <p:nvPr/>
        </p:nvSpPr>
        <p:spPr>
          <a:xfrm>
            <a:off x="2383439" y="4130667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/>
              <p:nvPr/>
            </p:nvSpPr>
            <p:spPr>
              <a:xfrm>
                <a:off x="838199" y="599443"/>
                <a:ext cx="7477764" cy="115307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□人の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人です　　</a:t>
                </a:r>
                <a:r>
                  <a:rPr kumimoji="1" lang="en-US" altLang="ja-JP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68-5-1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99443"/>
                <a:ext cx="7477764" cy="1153073"/>
              </a:xfrm>
              <a:prstGeom prst="rect">
                <a:avLst/>
              </a:prstGeom>
              <a:blipFill>
                <a:blip r:embed="rId3"/>
                <a:stretch>
                  <a:fillRect l="-2766" r="-651" b="-8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7B30AA-DAD7-4E05-A06D-B8A0D76A8EC5}"/>
              </a:ext>
            </a:extLst>
          </p:cNvPr>
          <p:cNvSpPr txBox="1"/>
          <p:nvPr/>
        </p:nvSpPr>
        <p:spPr>
          <a:xfrm>
            <a:off x="9049633" y="218320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D1B5950-CCE7-4316-90D8-A06A60B6DD8B}"/>
              </a:ext>
            </a:extLst>
          </p:cNvPr>
          <p:cNvCxnSpPr>
            <a:cxnSpLocks/>
          </p:cNvCxnSpPr>
          <p:nvPr/>
        </p:nvCxnSpPr>
        <p:spPr>
          <a:xfrm>
            <a:off x="2383439" y="3468083"/>
            <a:ext cx="854186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C1A415-29ED-4E4A-800F-AC66FDB60D82}"/>
              </a:ext>
            </a:extLst>
          </p:cNvPr>
          <p:cNvSpPr txBox="1"/>
          <p:nvPr/>
        </p:nvSpPr>
        <p:spPr>
          <a:xfrm>
            <a:off x="6011334" y="3142074"/>
            <a:ext cx="1270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□人</a:t>
            </a:r>
          </a:p>
        </p:txBody>
      </p:sp>
    </p:spTree>
    <p:extLst>
      <p:ext uri="{BB962C8B-B14F-4D97-AF65-F5344CB8AC3E}">
        <p14:creationId xmlns:p14="http://schemas.microsoft.com/office/powerpoint/2010/main" val="23841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30ADA7E-B6A0-4452-BB45-9C56CA7B97CA}"/>
              </a:ext>
            </a:extLst>
          </p:cNvPr>
          <p:cNvCxnSpPr>
            <a:cxnSpLocks/>
          </p:cNvCxnSpPr>
          <p:nvPr/>
        </p:nvCxnSpPr>
        <p:spPr>
          <a:xfrm>
            <a:off x="1012788" y="3049403"/>
            <a:ext cx="302009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1012788" y="1838493"/>
            <a:ext cx="1510279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45B43E-E4A8-476F-95BE-DD4AA55A68CF}"/>
                  </a:ext>
                </a:extLst>
              </p:cNvPr>
              <p:cNvSpPr txBox="1"/>
              <p:nvPr/>
            </p:nvSpPr>
            <p:spPr>
              <a:xfrm>
                <a:off x="1004542" y="3737556"/>
                <a:ext cx="830547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の重さを求めると　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4÷2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2kg</a:t>
                </a:r>
                <a:endParaRPr kumimoji="1" lang="ja-JP" altLang="en-US" sz="4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45B43E-E4A8-476F-95BE-DD4AA55A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42" y="3737556"/>
                <a:ext cx="8305479" cy="1036566"/>
              </a:xfrm>
              <a:prstGeom prst="rect">
                <a:avLst/>
              </a:prstGeom>
              <a:blipFill>
                <a:blip r:embed="rId3"/>
                <a:stretch>
                  <a:fillRect r="-1248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/>
              <p:nvPr/>
            </p:nvSpPr>
            <p:spPr>
              <a:xfrm>
                <a:off x="882712" y="400658"/>
                <a:ext cx="7961065" cy="11448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は □ 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　　</a:t>
                </a:r>
                <a:r>
                  <a:rPr kumimoji="1" lang="en-US" altLang="ja-JP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68-5-2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12" y="400658"/>
                <a:ext cx="7961065" cy="1144801"/>
              </a:xfrm>
              <a:prstGeom prst="rect">
                <a:avLst/>
              </a:prstGeom>
              <a:blipFill>
                <a:blip r:embed="rId4"/>
                <a:stretch>
                  <a:fillRect l="-2676" r="-688" b="-94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D1B5950-CCE7-4316-90D8-A06A60B6DD8B}"/>
              </a:ext>
            </a:extLst>
          </p:cNvPr>
          <p:cNvCxnSpPr>
            <a:cxnSpLocks/>
          </p:cNvCxnSpPr>
          <p:nvPr/>
        </p:nvCxnSpPr>
        <p:spPr>
          <a:xfrm>
            <a:off x="1012788" y="3503928"/>
            <a:ext cx="1057195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C1A415-29ED-4E4A-800F-AC66FDB60D82}"/>
              </a:ext>
            </a:extLst>
          </p:cNvPr>
          <p:cNvSpPr txBox="1"/>
          <p:nvPr/>
        </p:nvSpPr>
        <p:spPr>
          <a:xfrm>
            <a:off x="5543625" y="3189077"/>
            <a:ext cx="15102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en-US" altLang="ja-JP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00652DA-101A-4B5B-8581-DE8BE04B4765}"/>
              </a:ext>
            </a:extLst>
          </p:cNvPr>
          <p:cNvSpPr/>
          <p:nvPr/>
        </p:nvSpPr>
        <p:spPr>
          <a:xfrm>
            <a:off x="2523067" y="1838493"/>
            <a:ext cx="1510279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0A47F38-8954-4CBF-9BC7-085CB83C98C9}"/>
              </a:ext>
            </a:extLst>
          </p:cNvPr>
          <p:cNvSpPr/>
          <p:nvPr/>
        </p:nvSpPr>
        <p:spPr>
          <a:xfrm>
            <a:off x="4033346" y="1838493"/>
            <a:ext cx="1510279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1BDA73B-88CF-4C59-B651-75EEC39038C2}"/>
              </a:ext>
            </a:extLst>
          </p:cNvPr>
          <p:cNvSpPr/>
          <p:nvPr/>
        </p:nvSpPr>
        <p:spPr>
          <a:xfrm>
            <a:off x="5543625" y="1838493"/>
            <a:ext cx="1510279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8C973BC-DA02-4BA4-9D15-149DA5420314}"/>
              </a:ext>
            </a:extLst>
          </p:cNvPr>
          <p:cNvSpPr/>
          <p:nvPr/>
        </p:nvSpPr>
        <p:spPr>
          <a:xfrm>
            <a:off x="7053904" y="1838493"/>
            <a:ext cx="1510279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FCE444A-D39F-424F-93E0-36D082006892}"/>
              </a:ext>
            </a:extLst>
          </p:cNvPr>
          <p:cNvSpPr/>
          <p:nvPr/>
        </p:nvSpPr>
        <p:spPr>
          <a:xfrm>
            <a:off x="8564183" y="1838493"/>
            <a:ext cx="1510279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CBCB183-AD54-4D9D-8811-755F59EFDAC7}"/>
              </a:ext>
            </a:extLst>
          </p:cNvPr>
          <p:cNvSpPr/>
          <p:nvPr/>
        </p:nvSpPr>
        <p:spPr>
          <a:xfrm>
            <a:off x="10074462" y="1838493"/>
            <a:ext cx="1510279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71E8F2-40B9-461B-8C3F-DE801DD10E71}"/>
              </a:ext>
            </a:extLst>
          </p:cNvPr>
          <p:cNvSpPr txBox="1"/>
          <p:nvPr/>
        </p:nvSpPr>
        <p:spPr>
          <a:xfrm>
            <a:off x="1977389" y="2726238"/>
            <a:ext cx="13003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62DCF05-9826-4D20-A7FC-FD5999208D10}"/>
                  </a:ext>
                </a:extLst>
              </p:cNvPr>
              <p:cNvSpPr txBox="1"/>
              <p:nvPr/>
            </p:nvSpPr>
            <p:spPr>
              <a:xfrm>
                <a:off x="1012788" y="5499705"/>
                <a:ext cx="7830990" cy="103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比で考えれば　４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14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14kg</a:t>
                </a:r>
                <a:endParaRPr kumimoji="1" lang="ja-JP" altLang="en-US" sz="4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62DCF05-9826-4D20-A7FC-FD5999208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88" y="5499705"/>
                <a:ext cx="7830990" cy="1039515"/>
              </a:xfrm>
              <a:prstGeom prst="rect">
                <a:avLst/>
              </a:prstGeom>
              <a:blipFill>
                <a:blip r:embed="rId5"/>
                <a:stretch>
                  <a:fillRect l="-2335" r="-1401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9D0C8F-94E9-4F70-984D-3A595E802C74}"/>
              </a:ext>
            </a:extLst>
          </p:cNvPr>
          <p:cNvSpPr txBox="1"/>
          <p:nvPr/>
        </p:nvSpPr>
        <p:spPr>
          <a:xfrm>
            <a:off x="1229158" y="190946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2kg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DDD442-10FD-4246-81B4-F1C6ABA4A6DC}"/>
              </a:ext>
            </a:extLst>
          </p:cNvPr>
          <p:cNvSpPr txBox="1"/>
          <p:nvPr/>
        </p:nvSpPr>
        <p:spPr>
          <a:xfrm>
            <a:off x="10074462" y="1943172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14kg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AD0DF7-2449-4568-A32B-C202B28ADB40}"/>
              </a:ext>
            </a:extLst>
          </p:cNvPr>
          <p:cNvSpPr txBox="1"/>
          <p:nvPr/>
        </p:nvSpPr>
        <p:spPr>
          <a:xfrm>
            <a:off x="1012788" y="4813748"/>
            <a:ext cx="996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倍すれば良いので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14kg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5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2383439" y="2044116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24A5F0-D112-4328-88EF-833D931D6E2D}"/>
              </a:ext>
            </a:extLst>
          </p:cNvPr>
          <p:cNvSpPr/>
          <p:nvPr/>
        </p:nvSpPr>
        <p:spPr>
          <a:xfrm>
            <a:off x="4522736" y="2044116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EA6F43-2678-4FE7-8D61-334AB79F01B2}"/>
              </a:ext>
            </a:extLst>
          </p:cNvPr>
          <p:cNvSpPr/>
          <p:nvPr/>
        </p:nvSpPr>
        <p:spPr>
          <a:xfrm>
            <a:off x="6662033" y="2044116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A445B2-BAD0-445E-992F-3D30AAAE4078}"/>
              </a:ext>
            </a:extLst>
          </p:cNvPr>
          <p:cNvSpPr/>
          <p:nvPr/>
        </p:nvSpPr>
        <p:spPr>
          <a:xfrm>
            <a:off x="8786009" y="2044116"/>
            <a:ext cx="2139297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71E8F2-40B9-461B-8C3F-DE801DD10E71}"/>
              </a:ext>
            </a:extLst>
          </p:cNvPr>
          <p:cNvSpPr txBox="1"/>
          <p:nvPr/>
        </p:nvSpPr>
        <p:spPr>
          <a:xfrm>
            <a:off x="6932107" y="2156061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695521-2DA1-400D-AE1D-B321B2FF59F5}"/>
              </a:ext>
            </a:extLst>
          </p:cNvPr>
          <p:cNvSpPr txBox="1"/>
          <p:nvPr/>
        </p:nvSpPr>
        <p:spPr>
          <a:xfrm>
            <a:off x="838199" y="3998479"/>
            <a:ext cx="963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油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円より高いことが分かる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E9F8CED-FB0A-45DB-B11B-1D3B0A61E2FF}"/>
                  </a:ext>
                </a:extLst>
              </p:cNvPr>
              <p:cNvSpPr txBox="1"/>
              <p:nvPr/>
            </p:nvSpPr>
            <p:spPr>
              <a:xfrm>
                <a:off x="794116" y="4694054"/>
                <a:ext cx="8576387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の値段を求めると　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600÷3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200</a:t>
                </a:r>
                <a:endParaRPr kumimoji="1" lang="ja-JP" altLang="en-US" sz="4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E9F8CED-FB0A-45DB-B11B-1D3B0A61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4694054"/>
                <a:ext cx="8576387" cy="1046953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E2BABA-094A-4554-A6F9-E326FDE91A20}"/>
              </a:ext>
            </a:extLst>
          </p:cNvPr>
          <p:cNvSpPr txBox="1"/>
          <p:nvPr/>
        </p:nvSpPr>
        <p:spPr>
          <a:xfrm>
            <a:off x="794116" y="5816685"/>
            <a:ext cx="109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の値段は、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倍すれば良いので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752E9A-CFA9-41EA-A17D-5D5ADDE2F82E}"/>
              </a:ext>
            </a:extLst>
          </p:cNvPr>
          <p:cNvSpPr txBox="1"/>
          <p:nvPr/>
        </p:nvSpPr>
        <p:spPr>
          <a:xfrm>
            <a:off x="2647064" y="2141247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16CC28-8256-4C7C-8531-77B4D8EA83C1}"/>
                  </a:ext>
                </a:extLst>
              </p:cNvPr>
              <p:cNvSpPr txBox="1"/>
              <p:nvPr/>
            </p:nvSpPr>
            <p:spPr>
              <a:xfrm>
                <a:off x="4136216" y="2929523"/>
                <a:ext cx="946093" cy="94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16CC28-8256-4C7C-8531-77B4D8EA8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16" y="2929523"/>
                <a:ext cx="946093" cy="940963"/>
              </a:xfrm>
              <a:prstGeom prst="rect">
                <a:avLst/>
              </a:prstGeom>
              <a:blipFill>
                <a:blip r:embed="rId4"/>
                <a:stretch>
                  <a:fillRect r="-15484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EEE294C-B853-4946-9788-0446579E52B2}"/>
                  </a:ext>
                </a:extLst>
              </p:cNvPr>
              <p:cNvSpPr txBox="1"/>
              <p:nvPr/>
            </p:nvSpPr>
            <p:spPr>
              <a:xfrm>
                <a:off x="6242082" y="2929523"/>
                <a:ext cx="946093" cy="94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EEE294C-B853-4946-9788-0446579E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82" y="2929523"/>
                <a:ext cx="946093" cy="940963"/>
              </a:xfrm>
              <a:prstGeom prst="rect">
                <a:avLst/>
              </a:prstGeom>
              <a:blipFill>
                <a:blip r:embed="rId5"/>
                <a:stretch>
                  <a:fillRect r="-15484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FB1F2D-A0F3-4567-8827-CD7DCF153CD0}"/>
                  </a:ext>
                </a:extLst>
              </p:cNvPr>
              <p:cNvSpPr txBox="1"/>
              <p:nvPr/>
            </p:nvSpPr>
            <p:spPr>
              <a:xfrm>
                <a:off x="8312962" y="2929523"/>
                <a:ext cx="946093" cy="94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FB1F2D-A0F3-4567-8827-CD7DCF15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962" y="2929523"/>
                <a:ext cx="946093" cy="940963"/>
              </a:xfrm>
              <a:prstGeom prst="rect">
                <a:avLst/>
              </a:prstGeom>
              <a:blipFill>
                <a:blip r:embed="rId6"/>
                <a:stretch>
                  <a:fillRect r="-15484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12BDA7-9005-42CF-83ED-2E15BB7F74E1}"/>
              </a:ext>
            </a:extLst>
          </p:cNvPr>
          <p:cNvSpPr txBox="1"/>
          <p:nvPr/>
        </p:nvSpPr>
        <p:spPr>
          <a:xfrm>
            <a:off x="10541175" y="3143871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E1B12-20C5-4637-A454-B6E65210E6B3}"/>
              </a:ext>
            </a:extLst>
          </p:cNvPr>
          <p:cNvSpPr txBox="1"/>
          <p:nvPr/>
        </p:nvSpPr>
        <p:spPr>
          <a:xfrm>
            <a:off x="9071404" y="2156061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D13FF0-7F03-4FA7-8E35-D60FD0909E92}"/>
                  </a:ext>
                </a:extLst>
              </p:cNvPr>
              <p:cNvSpPr txBox="1"/>
              <p:nvPr/>
            </p:nvSpPr>
            <p:spPr>
              <a:xfrm>
                <a:off x="838199" y="618351"/>
                <a:ext cx="9702976" cy="11558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円の油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1L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の値段は？　　</a:t>
                </a:r>
                <a:r>
                  <a:rPr kumimoji="1" lang="en-US" altLang="ja-JP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70-1-1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D13FF0-7F03-4FA7-8E35-D60FD0909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18351"/>
                <a:ext cx="9702976" cy="1155829"/>
              </a:xfrm>
              <a:prstGeom prst="rect">
                <a:avLst/>
              </a:prstGeom>
              <a:blipFill>
                <a:blip r:embed="rId7"/>
                <a:stretch>
                  <a:fillRect r="-627" b="-781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1401048" y="2017236"/>
            <a:ext cx="2139297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24A5F0-D112-4328-88EF-833D931D6E2D}"/>
              </a:ext>
            </a:extLst>
          </p:cNvPr>
          <p:cNvSpPr/>
          <p:nvPr/>
        </p:nvSpPr>
        <p:spPr>
          <a:xfrm>
            <a:off x="3540345" y="2017236"/>
            <a:ext cx="2139297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EA6F43-2678-4FE7-8D61-334AB79F01B2}"/>
              </a:ext>
            </a:extLst>
          </p:cNvPr>
          <p:cNvSpPr/>
          <p:nvPr/>
        </p:nvSpPr>
        <p:spPr>
          <a:xfrm>
            <a:off x="5679642" y="2017236"/>
            <a:ext cx="2139297" cy="7882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A445B2-BAD0-445E-992F-3D30AAAE4078}"/>
              </a:ext>
            </a:extLst>
          </p:cNvPr>
          <p:cNvSpPr/>
          <p:nvPr/>
        </p:nvSpPr>
        <p:spPr>
          <a:xfrm>
            <a:off x="7803618" y="2017236"/>
            <a:ext cx="2139297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/>
              <p:nvPr/>
            </p:nvSpPr>
            <p:spPr>
              <a:xfrm>
                <a:off x="838199" y="618351"/>
                <a:ext cx="7536037" cy="11558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円の油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1L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の値段は？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D58963-16D7-45E8-ADC0-25482C04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18351"/>
                <a:ext cx="7536037" cy="1155829"/>
              </a:xfrm>
              <a:prstGeom prst="rect">
                <a:avLst/>
              </a:prstGeom>
              <a:blipFill>
                <a:blip r:embed="rId3"/>
                <a:stretch>
                  <a:fillRect r="-1533" b="-781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FB1F2D-A0F3-4567-8827-CD7DCF153CD0}"/>
                  </a:ext>
                </a:extLst>
              </p:cNvPr>
              <p:cNvSpPr txBox="1"/>
              <p:nvPr/>
            </p:nvSpPr>
            <p:spPr>
              <a:xfrm>
                <a:off x="10286620" y="3015952"/>
                <a:ext cx="1042273" cy="1049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FB1F2D-A0F3-4567-8827-CD7DCF15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620" y="3015952"/>
                <a:ext cx="1042273" cy="1049454"/>
              </a:xfrm>
              <a:prstGeom prst="rect">
                <a:avLst/>
              </a:prstGeom>
              <a:blipFill>
                <a:blip r:embed="rId4"/>
                <a:stretch>
                  <a:fillRect r="-1695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12BDA7-9005-42CF-83ED-2E15BB7F74E1}"/>
              </a:ext>
            </a:extLst>
          </p:cNvPr>
          <p:cNvSpPr txBox="1"/>
          <p:nvPr/>
        </p:nvSpPr>
        <p:spPr>
          <a:xfrm>
            <a:off x="10286620" y="2114873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8C2530-A933-4AFD-8A08-3FB242931C12}"/>
              </a:ext>
            </a:extLst>
          </p:cNvPr>
          <p:cNvSpPr/>
          <p:nvPr/>
        </p:nvSpPr>
        <p:spPr>
          <a:xfrm>
            <a:off x="1401048" y="3146541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A29326-C7BC-4995-8BA6-826D92AD0E16}"/>
              </a:ext>
            </a:extLst>
          </p:cNvPr>
          <p:cNvSpPr/>
          <p:nvPr/>
        </p:nvSpPr>
        <p:spPr>
          <a:xfrm>
            <a:off x="3540345" y="3146541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9F7D696-F3CD-44E1-A671-5D51F1754EA5}"/>
              </a:ext>
            </a:extLst>
          </p:cNvPr>
          <p:cNvSpPr/>
          <p:nvPr/>
        </p:nvSpPr>
        <p:spPr>
          <a:xfrm>
            <a:off x="5679642" y="3146541"/>
            <a:ext cx="2139297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39C41A-5AEF-4B5F-B87D-ED02706E3F34}"/>
              </a:ext>
            </a:extLst>
          </p:cNvPr>
          <p:cNvSpPr txBox="1"/>
          <p:nvPr/>
        </p:nvSpPr>
        <p:spPr>
          <a:xfrm>
            <a:off x="5949716" y="3258486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98C24-96C0-40C1-A1ED-5D79D0D5F9AC}"/>
                  </a:ext>
                </a:extLst>
              </p:cNvPr>
              <p:cNvSpPr txBox="1"/>
              <p:nvPr/>
            </p:nvSpPr>
            <p:spPr>
              <a:xfrm>
                <a:off x="838199" y="4308462"/>
                <a:ext cx="10974883" cy="19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比で考えて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倍と考えても良いし、３で割ってから</a:t>
                </a:r>
                <a:endParaRPr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４倍すると考えても式は同じで　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600×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800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98C24-96C0-40C1-A1ED-5D79D0D5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08462"/>
                <a:ext cx="10974883" cy="1997535"/>
              </a:xfrm>
              <a:prstGeom prst="rect">
                <a:avLst/>
              </a:prstGeom>
              <a:blipFill>
                <a:blip r:embed="rId5"/>
                <a:stretch>
                  <a:fillRect l="-1666" b="-48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670256-F81E-4012-A73F-7E5AC1B6A072}"/>
              </a:ext>
            </a:extLst>
          </p:cNvPr>
          <p:cNvSpPr txBox="1"/>
          <p:nvPr/>
        </p:nvSpPr>
        <p:spPr>
          <a:xfrm>
            <a:off x="600829" y="31911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6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EFEBDEC-1D3F-4FDA-90CB-4C7AE7C5C89F}"/>
              </a:ext>
            </a:extLst>
          </p:cNvPr>
          <p:cNvSpPr txBox="1"/>
          <p:nvPr/>
        </p:nvSpPr>
        <p:spPr>
          <a:xfrm>
            <a:off x="600829" y="206708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6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7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5B3119F-AA31-4B9C-A448-806044532DFB}"/>
              </a:ext>
            </a:extLst>
          </p:cNvPr>
          <p:cNvSpPr/>
          <p:nvPr/>
        </p:nvSpPr>
        <p:spPr>
          <a:xfrm>
            <a:off x="3636895" y="3387598"/>
            <a:ext cx="2699035" cy="2849019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937860" y="5305822"/>
                <a:ext cx="2699036" cy="9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200" dirty="0" err="1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2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60" y="5305822"/>
                <a:ext cx="2699036" cy="943143"/>
              </a:xfrm>
              <a:prstGeom prst="rect">
                <a:avLst/>
              </a:prstGeom>
              <a:blipFill>
                <a:blip r:embed="rId2"/>
                <a:stretch>
                  <a:fillRect r="-226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16078" y="538330"/>
                <a:ext cx="9924438" cy="16034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 err="1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</a:t>
                </a:r>
                <a:r>
                  <a:rPr kumimoji="1" lang="en-US" altLang="ja-JP" sz="3600" dirty="0" err="1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ぬれるペンキがあります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ペンキ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でぬれる面積は何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ですか　</a:t>
                </a:r>
                <a:r>
                  <a:rPr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59-1</a:t>
                </a:r>
                <a:r>
                  <a:rPr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改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78" y="538330"/>
                <a:ext cx="9924438" cy="1603452"/>
              </a:xfrm>
              <a:prstGeom prst="rect">
                <a:avLst/>
              </a:prstGeom>
              <a:blipFill>
                <a:blip r:embed="rId3"/>
                <a:stretch>
                  <a:fillRect l="-1779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884070" y="720714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778143" y="3584838"/>
                <a:ext cx="2496262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×3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143" y="3584838"/>
                <a:ext cx="2496262" cy="1049903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1087339" y="4810294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08443" y="5292029"/>
            <a:ext cx="2728453" cy="95693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3609" y="5446054"/>
            <a:ext cx="54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27343" y="1452972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75834" y="2211898"/>
                <a:ext cx="11040331" cy="159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倍の量なので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３倍の面積を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ぬることができる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4" y="2211898"/>
                <a:ext cx="11040331" cy="1598899"/>
              </a:xfrm>
              <a:prstGeom prst="rect">
                <a:avLst/>
              </a:prstGeom>
              <a:blipFill>
                <a:blip r:embed="rId5"/>
                <a:stretch>
                  <a:fillRect l="-1656" b="-13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F7A4340-F2D0-48D0-BC9D-56386A8FBDCB}"/>
              </a:ext>
            </a:extLst>
          </p:cNvPr>
          <p:cNvCxnSpPr>
            <a:cxnSpLocks/>
          </p:cNvCxnSpPr>
          <p:nvPr/>
        </p:nvCxnSpPr>
        <p:spPr>
          <a:xfrm>
            <a:off x="6753726" y="3370701"/>
            <a:ext cx="16042" cy="293384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6EED92-5291-4239-80BC-AC232686D3BD}"/>
              </a:ext>
            </a:extLst>
          </p:cNvPr>
          <p:cNvSpPr txBox="1"/>
          <p:nvPr/>
        </p:nvSpPr>
        <p:spPr>
          <a:xfrm>
            <a:off x="6335930" y="4515596"/>
            <a:ext cx="12394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en-US" altLang="ja-JP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1CBFC96-4C85-439F-BEEC-0D7D7224D7A2}"/>
              </a:ext>
            </a:extLst>
          </p:cNvPr>
          <p:cNvGrpSpPr/>
          <p:nvPr/>
        </p:nvGrpSpPr>
        <p:grpSpPr>
          <a:xfrm>
            <a:off x="3645608" y="3370701"/>
            <a:ext cx="2728453" cy="2878264"/>
            <a:chOff x="3636894" y="2694216"/>
            <a:chExt cx="2728453" cy="2878264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8657A79-F8D2-429C-BC66-A4FACD47A717}"/>
                </a:ext>
              </a:extLst>
            </p:cNvPr>
            <p:cNvSpPr/>
            <p:nvPr/>
          </p:nvSpPr>
          <p:spPr>
            <a:xfrm>
              <a:off x="3636894" y="4615544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EB6A89D-A5B8-4168-BA50-48B983BA4585}"/>
                </a:ext>
              </a:extLst>
            </p:cNvPr>
            <p:cNvSpPr/>
            <p:nvPr/>
          </p:nvSpPr>
          <p:spPr>
            <a:xfrm>
              <a:off x="3636894" y="3658608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57236DDD-BADA-452E-8D37-9FF13D216312}"/>
                </a:ext>
              </a:extLst>
            </p:cNvPr>
            <p:cNvSpPr/>
            <p:nvPr/>
          </p:nvSpPr>
          <p:spPr>
            <a:xfrm>
              <a:off x="3636894" y="2694216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C8223E2-9B8B-440D-8BF7-0E9F499AEABE}"/>
                  </a:ext>
                </a:extLst>
              </p:cNvPr>
              <p:cNvSpPr txBox="1"/>
              <p:nvPr/>
            </p:nvSpPr>
            <p:spPr>
              <a:xfrm>
                <a:off x="10265694" y="4636976"/>
                <a:ext cx="1074822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C8223E2-9B8B-440D-8BF7-0E9F499A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694" y="4636976"/>
                <a:ext cx="1074822" cy="1049903"/>
              </a:xfrm>
              <a:prstGeom prst="rect">
                <a:avLst/>
              </a:prstGeom>
              <a:blipFill>
                <a:blip r:embed="rId6"/>
                <a:stretch>
                  <a:fillRect r="-1477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FC6621-4B29-48B9-AB07-6763C35E3D6B}"/>
              </a:ext>
            </a:extLst>
          </p:cNvPr>
          <p:cNvSpPr txBox="1"/>
          <p:nvPr/>
        </p:nvSpPr>
        <p:spPr>
          <a:xfrm>
            <a:off x="4047874" y="3584838"/>
            <a:ext cx="182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３倍する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9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/>
      <p:bldP spid="14" grpId="0"/>
      <p:bldP spid="2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838198" y="1501828"/>
            <a:ext cx="9169401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円のクッキーを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いくらになりますか　　　　　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6-1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8" y="2952456"/>
            <a:ext cx="899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％引きなので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％分のお金を払う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基本問題の復習から１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0BD050-840B-4248-AC87-69535CE61B52}"/>
              </a:ext>
            </a:extLst>
          </p:cNvPr>
          <p:cNvSpPr txBox="1"/>
          <p:nvPr/>
        </p:nvSpPr>
        <p:spPr>
          <a:xfrm>
            <a:off x="8020722" y="3767736"/>
            <a:ext cx="362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80919-3C2C-45FC-AEC6-2E5D7EABFA85}"/>
              </a:ext>
            </a:extLst>
          </p:cNvPr>
          <p:cNvSpPr txBox="1"/>
          <p:nvPr/>
        </p:nvSpPr>
        <p:spPr>
          <a:xfrm>
            <a:off x="8122514" y="4709841"/>
            <a:ext cx="283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％⇒？円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86DC2A-97B4-49E9-BDF3-2335A78C5CBE}"/>
              </a:ext>
            </a:extLst>
          </p:cNvPr>
          <p:cNvSpPr/>
          <p:nvPr/>
        </p:nvSpPr>
        <p:spPr>
          <a:xfrm>
            <a:off x="867671" y="3691920"/>
            <a:ext cx="715305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C4227-F408-4D88-87D2-051A62CF7896}"/>
              </a:ext>
            </a:extLst>
          </p:cNvPr>
          <p:cNvSpPr/>
          <p:nvPr/>
        </p:nvSpPr>
        <p:spPr>
          <a:xfrm>
            <a:off x="838198" y="4651757"/>
            <a:ext cx="574254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50B526-B8E3-4EDA-8760-16B8F7498DB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709472" y="3660342"/>
            <a:ext cx="0" cy="1699301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63D410C-A13C-4378-8F8F-CEA0D11A6259}"/>
              </a:ext>
            </a:extLst>
          </p:cNvPr>
          <p:cNvCxnSpPr>
            <a:cxnSpLocks/>
          </p:cNvCxnSpPr>
          <p:nvPr/>
        </p:nvCxnSpPr>
        <p:spPr>
          <a:xfrm>
            <a:off x="2316063" y="3691919"/>
            <a:ext cx="0" cy="16677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3BCB73-7ECB-43E9-B9F7-F9F5AF79DDEC}"/>
              </a:ext>
            </a:extLst>
          </p:cNvPr>
          <p:cNvCxnSpPr>
            <a:cxnSpLocks/>
          </p:cNvCxnSpPr>
          <p:nvPr/>
        </p:nvCxnSpPr>
        <p:spPr>
          <a:xfrm>
            <a:off x="5076017" y="3691919"/>
            <a:ext cx="0" cy="16677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0BC55EF-C7A6-4B0A-BA75-7FBA1124A64A}"/>
              </a:ext>
            </a:extLst>
          </p:cNvPr>
          <p:cNvCxnSpPr>
            <a:cxnSpLocks/>
          </p:cNvCxnSpPr>
          <p:nvPr/>
        </p:nvCxnSpPr>
        <p:spPr>
          <a:xfrm>
            <a:off x="6580746" y="3691919"/>
            <a:ext cx="0" cy="16677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E1BD50-D10A-4F23-9993-A3DD83DD4EFC}"/>
              </a:ext>
            </a:extLst>
          </p:cNvPr>
          <p:cNvSpPr txBox="1"/>
          <p:nvPr/>
        </p:nvSpPr>
        <p:spPr>
          <a:xfrm>
            <a:off x="6679373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448DDC-077C-40F8-9F58-2C02B5FC3E1F}"/>
              </a:ext>
            </a:extLst>
          </p:cNvPr>
          <p:cNvSpPr txBox="1"/>
          <p:nvPr/>
        </p:nvSpPr>
        <p:spPr>
          <a:xfrm>
            <a:off x="5198713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AA432D-4DB4-4A5D-B94B-E20985B930F1}"/>
              </a:ext>
            </a:extLst>
          </p:cNvPr>
          <p:cNvSpPr txBox="1"/>
          <p:nvPr/>
        </p:nvSpPr>
        <p:spPr>
          <a:xfrm>
            <a:off x="3778547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F9C3B6-3BD9-4F8C-B738-B95EC24A2CEA}"/>
              </a:ext>
            </a:extLst>
          </p:cNvPr>
          <p:cNvSpPr txBox="1"/>
          <p:nvPr/>
        </p:nvSpPr>
        <p:spPr>
          <a:xfrm>
            <a:off x="2408111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4D4834-43D7-486D-9225-C8071D0F7717}"/>
              </a:ext>
            </a:extLst>
          </p:cNvPr>
          <p:cNvSpPr txBox="1"/>
          <p:nvPr/>
        </p:nvSpPr>
        <p:spPr>
          <a:xfrm>
            <a:off x="985969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CA6170-5A30-4983-9F2F-7BF277AACFC0}"/>
              </a:ext>
            </a:extLst>
          </p:cNvPr>
          <p:cNvSpPr txBox="1"/>
          <p:nvPr/>
        </p:nvSpPr>
        <p:spPr>
          <a:xfrm>
            <a:off x="867671" y="5634495"/>
            <a:ext cx="52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150÷5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2D45BC-BED7-9B18-A54F-7639AC523B67}"/>
              </a:ext>
            </a:extLst>
          </p:cNvPr>
          <p:cNvSpPr txBox="1"/>
          <p:nvPr/>
        </p:nvSpPr>
        <p:spPr>
          <a:xfrm>
            <a:off x="6086096" y="5610153"/>
            <a:ext cx="523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120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4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 animBg="1"/>
      <p:bldP spid="8" grpId="0" animBg="1"/>
      <p:bldP spid="21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8443" y="4335093"/>
            <a:ext cx="2728453" cy="19138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908443" y="4325771"/>
                <a:ext cx="2699036" cy="9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200" dirty="0" err="1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</a:t>
                </a:r>
                <a:r>
                  <a:rPr kumimoji="1" lang="en-US" altLang="ja-JP" sz="3200" dirty="0" err="1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2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43" y="4325771"/>
                <a:ext cx="2699036" cy="943143"/>
              </a:xfrm>
              <a:prstGeom prst="rect">
                <a:avLst/>
              </a:prstGeom>
              <a:blipFill>
                <a:blip r:embed="rId3"/>
                <a:stretch>
                  <a:fillRect r="-451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46408" y="511691"/>
                <a:ext cx="9876005" cy="16034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 err="1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</a:t>
                </a:r>
                <a:r>
                  <a:rPr kumimoji="1" lang="en-US" altLang="ja-JP" sz="3600" dirty="0" err="1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ぬれるペンキがあります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ペンキ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でぬれる面積は何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ですか　</a:t>
                </a:r>
                <a:r>
                  <a:rPr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61-4</a:t>
                </a:r>
                <a:r>
                  <a:rPr lang="ja-JP" altLang="en-US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改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08" y="511691"/>
                <a:ext cx="9876005" cy="1603452"/>
              </a:xfrm>
              <a:prstGeom prst="rect">
                <a:avLst/>
              </a:prstGeom>
              <a:blipFill>
                <a:blip r:embed="rId4"/>
                <a:stretch>
                  <a:fillRect l="-1788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858539" y="693977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22414" y="3763464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3609" y="4451823"/>
            <a:ext cx="54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33996" y="1443744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75834" y="2211898"/>
                <a:ext cx="7878355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ja-JP" altLang="en-US" sz="36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でわ</m:t>
                    </m:r>
                    <m:r>
                      <a:rPr lang="ja-JP" alt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って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でぬれる面積をだす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4" y="2211898"/>
                <a:ext cx="7878355" cy="1044901"/>
              </a:xfrm>
              <a:prstGeom prst="rect">
                <a:avLst/>
              </a:prstGeom>
              <a:blipFill>
                <a:blip r:embed="rId5"/>
                <a:stretch>
                  <a:fillRect r="-201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8657A79-F8D2-429C-BC66-A4FACD47A717}"/>
              </a:ext>
            </a:extLst>
          </p:cNvPr>
          <p:cNvSpPr/>
          <p:nvPr/>
        </p:nvSpPr>
        <p:spPr>
          <a:xfrm>
            <a:off x="3645608" y="5292029"/>
            <a:ext cx="2728453" cy="95693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C8223E2-9B8B-440D-8BF7-0E9F499AEABE}"/>
                  </a:ext>
                </a:extLst>
              </p:cNvPr>
              <p:cNvSpPr txBox="1"/>
              <p:nvPr/>
            </p:nvSpPr>
            <p:spPr>
              <a:xfrm>
                <a:off x="10488167" y="3533742"/>
                <a:ext cx="1074822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C8223E2-9B8B-440D-8BF7-0E9F499A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167" y="3533742"/>
                <a:ext cx="1074822" cy="1049903"/>
              </a:xfrm>
              <a:prstGeom prst="rect">
                <a:avLst/>
              </a:prstGeom>
              <a:blipFill>
                <a:blip r:embed="rId6"/>
                <a:stretch>
                  <a:fillRect r="-1412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389B9B7-F7AA-4AEC-8815-776DBB481F6D}"/>
                  </a:ext>
                </a:extLst>
              </p:cNvPr>
              <p:cNvSpPr txBox="1"/>
              <p:nvPr/>
            </p:nvSpPr>
            <p:spPr>
              <a:xfrm>
                <a:off x="8525933" y="2182877"/>
                <a:ext cx="1773601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389B9B7-F7AA-4AEC-8815-776DBB48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33" y="2182877"/>
                <a:ext cx="1773601" cy="1049454"/>
              </a:xfrm>
              <a:prstGeom prst="rect">
                <a:avLst/>
              </a:prstGeom>
              <a:blipFill>
                <a:blip r:embed="rId7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AB94C52-C7CE-4F6C-A95C-447CCD52EE53}"/>
              </a:ext>
            </a:extLst>
          </p:cNvPr>
          <p:cNvSpPr/>
          <p:nvPr/>
        </p:nvSpPr>
        <p:spPr>
          <a:xfrm>
            <a:off x="6361057" y="3355422"/>
            <a:ext cx="2699035" cy="2849019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175EEE1-3DE5-439B-8E51-04DE5F3E47CF}"/>
              </a:ext>
            </a:extLst>
          </p:cNvPr>
          <p:cNvCxnSpPr>
            <a:cxnSpLocks/>
          </p:cNvCxnSpPr>
          <p:nvPr/>
        </p:nvCxnSpPr>
        <p:spPr>
          <a:xfrm>
            <a:off x="9412733" y="3370701"/>
            <a:ext cx="0" cy="287826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2B2E3E-FCA7-475D-8F1E-6868173B19A9}"/>
              </a:ext>
            </a:extLst>
          </p:cNvPr>
          <p:cNvSpPr txBox="1"/>
          <p:nvPr/>
        </p:nvSpPr>
        <p:spPr>
          <a:xfrm>
            <a:off x="9060092" y="4515596"/>
            <a:ext cx="12394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en-US" altLang="ja-JP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6E8A4E3-A0FE-4249-BC0E-9F21C6378828}"/>
              </a:ext>
            </a:extLst>
          </p:cNvPr>
          <p:cNvGrpSpPr/>
          <p:nvPr/>
        </p:nvGrpSpPr>
        <p:grpSpPr>
          <a:xfrm>
            <a:off x="6369770" y="3370701"/>
            <a:ext cx="2728453" cy="2878264"/>
            <a:chOff x="3636894" y="2694216"/>
            <a:chExt cx="2728453" cy="287826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2600CEA-C2F8-49AB-A1F8-F3039B4243A1}"/>
                </a:ext>
              </a:extLst>
            </p:cNvPr>
            <p:cNvSpPr/>
            <p:nvPr/>
          </p:nvSpPr>
          <p:spPr>
            <a:xfrm>
              <a:off x="3636894" y="2694216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B8E08167-E734-4EF8-A9BC-6C3B9F4ED14E}"/>
                </a:ext>
              </a:extLst>
            </p:cNvPr>
            <p:cNvSpPr/>
            <p:nvPr/>
          </p:nvSpPr>
          <p:spPr>
            <a:xfrm>
              <a:off x="3636894" y="4615544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8FA4738-64D0-424B-898E-85D2612A2D90}"/>
                </a:ext>
              </a:extLst>
            </p:cNvPr>
            <p:cNvSpPr/>
            <p:nvPr/>
          </p:nvSpPr>
          <p:spPr>
            <a:xfrm>
              <a:off x="3636894" y="3658608"/>
              <a:ext cx="2728453" cy="95693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F81DFD8-3F57-450A-94AA-A7D702A7682C}"/>
              </a:ext>
            </a:extLst>
          </p:cNvPr>
          <p:cNvSpPr txBox="1"/>
          <p:nvPr/>
        </p:nvSpPr>
        <p:spPr>
          <a:xfrm>
            <a:off x="4039276" y="5522519"/>
            <a:ext cx="182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kumimoji="1" lang="ja-JP" altLang="en-US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8FB75F-D183-469E-A804-912B24F97D8E}"/>
              </a:ext>
            </a:extLst>
          </p:cNvPr>
          <p:cNvSpPr txBox="1"/>
          <p:nvPr/>
        </p:nvSpPr>
        <p:spPr>
          <a:xfrm>
            <a:off x="559164" y="3310898"/>
            <a:ext cx="696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３倍して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でぬれる面積をだす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B29B11-3EB4-4E4E-9B77-0F6DA5244ED4}"/>
              </a:ext>
            </a:extLst>
          </p:cNvPr>
          <p:cNvSpPr txBox="1"/>
          <p:nvPr/>
        </p:nvSpPr>
        <p:spPr>
          <a:xfrm>
            <a:off x="6764307" y="3763464"/>
            <a:ext cx="182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３倍する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8702743-A145-41E0-ACD6-BB813F1947D1}"/>
              </a:ext>
            </a:extLst>
          </p:cNvPr>
          <p:cNvSpPr txBox="1"/>
          <p:nvPr/>
        </p:nvSpPr>
        <p:spPr>
          <a:xfrm>
            <a:off x="9444817" y="2177901"/>
            <a:ext cx="63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B42AC11-9EF7-43B5-A7CC-AF96519246D3}"/>
                  </a:ext>
                </a:extLst>
              </p:cNvPr>
              <p:cNvSpPr txBox="1"/>
              <p:nvPr/>
            </p:nvSpPr>
            <p:spPr>
              <a:xfrm>
                <a:off x="10049865" y="2257896"/>
                <a:ext cx="1210588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B42AC11-9EF7-43B5-A7CC-AF9651924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865" y="2257896"/>
                <a:ext cx="1210588" cy="1049198"/>
              </a:xfrm>
              <a:prstGeom prst="rect">
                <a:avLst/>
              </a:prstGeom>
              <a:blipFill>
                <a:blip r:embed="rId8"/>
                <a:stretch>
                  <a:fillRect l="-15657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  <p:bldP spid="20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E78266F-B801-42AB-A9D4-5F805686B1F6}"/>
                  </a:ext>
                </a:extLst>
              </p:cNvPr>
              <p:cNvSpPr txBox="1"/>
              <p:nvPr/>
            </p:nvSpPr>
            <p:spPr>
              <a:xfrm>
                <a:off x="838199" y="440716"/>
                <a:ext cx="10416634" cy="10478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塗れるペンキ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1dL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で塗れる面積は？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E78266F-B801-42AB-A9D4-5F805686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0716"/>
                <a:ext cx="10416634" cy="1047851"/>
              </a:xfrm>
              <a:prstGeom prst="rect">
                <a:avLst/>
              </a:prstGeom>
              <a:blipFill>
                <a:blip r:embed="rId3"/>
                <a:stretch>
                  <a:fillRect r="-760" b="-80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A83DB83-AF29-4651-A121-9664DF75D42F}"/>
              </a:ext>
            </a:extLst>
          </p:cNvPr>
          <p:cNvSpPr/>
          <p:nvPr/>
        </p:nvSpPr>
        <p:spPr>
          <a:xfrm>
            <a:off x="1817406" y="1787274"/>
            <a:ext cx="2139297" cy="1049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468E42D-F34A-43EE-A9F0-E3C34509F5EE}"/>
              </a:ext>
            </a:extLst>
          </p:cNvPr>
          <p:cNvSpPr/>
          <p:nvPr/>
        </p:nvSpPr>
        <p:spPr>
          <a:xfrm>
            <a:off x="3956703" y="1787274"/>
            <a:ext cx="2139297" cy="1049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8DB457-951D-4C3F-B4E1-C331F82B2D55}"/>
                  </a:ext>
                </a:extLst>
              </p:cNvPr>
              <p:cNvSpPr txBox="1"/>
              <p:nvPr/>
            </p:nvSpPr>
            <p:spPr>
              <a:xfrm>
                <a:off x="8338818" y="1754690"/>
                <a:ext cx="1340943" cy="1047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8DB457-951D-4C3F-B4E1-C331F82B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18" y="1754690"/>
                <a:ext cx="1340943" cy="1047851"/>
              </a:xfrm>
              <a:prstGeom prst="rect">
                <a:avLst/>
              </a:prstGeom>
              <a:blipFill>
                <a:blip r:embed="rId4"/>
                <a:stretch>
                  <a:fillRect r="-50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336FBC-8694-4736-995B-9041EECDC558}"/>
                  </a:ext>
                </a:extLst>
              </p:cNvPr>
              <p:cNvSpPr txBox="1"/>
              <p:nvPr/>
            </p:nvSpPr>
            <p:spPr>
              <a:xfrm>
                <a:off x="8338817" y="3068665"/>
                <a:ext cx="2783829" cy="1047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1dL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336FBC-8694-4736-995B-9041EECD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17" y="3068665"/>
                <a:ext cx="2783829" cy="1047403"/>
              </a:xfrm>
              <a:prstGeom prst="rect">
                <a:avLst/>
              </a:prstGeom>
              <a:blipFill>
                <a:blip r:embed="rId5"/>
                <a:stretch>
                  <a:fillRect r="-218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EF52C26-EAEE-4639-87DD-7F9ACEEC1FC8}"/>
              </a:ext>
            </a:extLst>
          </p:cNvPr>
          <p:cNvSpPr/>
          <p:nvPr/>
        </p:nvSpPr>
        <p:spPr>
          <a:xfrm>
            <a:off x="1817406" y="3098807"/>
            <a:ext cx="2139297" cy="1049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3D9DB7-06BC-4674-8491-6B83A24484D8}"/>
              </a:ext>
            </a:extLst>
          </p:cNvPr>
          <p:cNvSpPr/>
          <p:nvPr/>
        </p:nvSpPr>
        <p:spPr>
          <a:xfrm>
            <a:off x="3956703" y="3098807"/>
            <a:ext cx="2139297" cy="1049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96A3A5-3FA8-49EB-BD1F-B7E1621FFC62}"/>
                  </a:ext>
                </a:extLst>
              </p:cNvPr>
              <p:cNvSpPr txBox="1"/>
              <p:nvPr/>
            </p:nvSpPr>
            <p:spPr>
              <a:xfrm>
                <a:off x="4391034" y="1848620"/>
                <a:ext cx="998991" cy="927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96A3A5-3FA8-49EB-BD1F-B7E1621F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34" y="1848620"/>
                <a:ext cx="998991" cy="927305"/>
              </a:xfrm>
              <a:prstGeom prst="rect">
                <a:avLst/>
              </a:prstGeom>
              <a:blipFill>
                <a:blip r:embed="rId6"/>
                <a:stretch>
                  <a:fillRect r="-18293" b="-14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204596-F4DD-4217-AA45-A9BB1F61655A}"/>
                  </a:ext>
                </a:extLst>
              </p:cNvPr>
              <p:cNvSpPr txBox="1"/>
              <p:nvPr/>
            </p:nvSpPr>
            <p:spPr>
              <a:xfrm>
                <a:off x="794116" y="4266125"/>
                <a:ext cx="6394699" cy="1044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d</m:t>
                    </m:r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で塗れる面積を求めると</a:t>
                </a:r>
                <a:endParaRPr kumimoji="1" lang="ja-JP" altLang="en-US" sz="4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204596-F4DD-4217-AA45-A9BB1F616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4266125"/>
                <a:ext cx="6394699" cy="1044901"/>
              </a:xfrm>
              <a:prstGeom prst="rect">
                <a:avLst/>
              </a:prstGeom>
              <a:blipFill>
                <a:blip r:embed="rId7"/>
                <a:stretch>
                  <a:fillRect r="-200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A5FB69-9701-414A-8396-688D1460CBFC}"/>
                  </a:ext>
                </a:extLst>
              </p:cNvPr>
              <p:cNvSpPr txBox="1"/>
              <p:nvPr/>
            </p:nvSpPr>
            <p:spPr>
              <a:xfrm>
                <a:off x="794116" y="5328627"/>
                <a:ext cx="6394699" cy="104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d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で塗れる面積を求めると</a:t>
                </a:r>
                <a:endParaRPr kumimoji="1" lang="ja-JP" altLang="en-US" sz="4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A5FB69-9701-414A-8396-688D1460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5328627"/>
                <a:ext cx="6394699" cy="1047403"/>
              </a:xfrm>
              <a:prstGeom prst="rect">
                <a:avLst/>
              </a:prstGeom>
              <a:blipFill>
                <a:blip r:embed="rId8"/>
                <a:stretch>
                  <a:fillRect r="-200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441D82-EA34-4924-8D8C-1FF2CBFA08A0}"/>
              </a:ext>
            </a:extLst>
          </p:cNvPr>
          <p:cNvSpPr/>
          <p:nvPr/>
        </p:nvSpPr>
        <p:spPr>
          <a:xfrm>
            <a:off x="6096000" y="3098807"/>
            <a:ext cx="2139297" cy="1049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350A32-C000-482B-A19F-A901AF69DBDE}"/>
              </a:ext>
            </a:extLst>
          </p:cNvPr>
          <p:cNvSpPr txBox="1"/>
          <p:nvPr/>
        </p:nvSpPr>
        <p:spPr>
          <a:xfrm>
            <a:off x="3434132" y="598306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472C31-0890-4B9D-A78D-D7FEF1EAA4F3}"/>
              </a:ext>
            </a:extLst>
          </p:cNvPr>
          <p:cNvSpPr txBox="1"/>
          <p:nvPr/>
        </p:nvSpPr>
        <p:spPr>
          <a:xfrm>
            <a:off x="5175421" y="1966905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193C7-50B6-46C3-A0C7-C74EC0C720B3}"/>
              </a:ext>
            </a:extLst>
          </p:cNvPr>
          <p:cNvSpPr txBox="1"/>
          <p:nvPr/>
        </p:nvSpPr>
        <p:spPr>
          <a:xfrm>
            <a:off x="10285142" y="1644376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70-1-2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4DF157D-F6B1-4821-BDE2-9EDFA890C64C}"/>
                  </a:ext>
                </a:extLst>
              </p:cNvPr>
              <p:cNvSpPr txBox="1"/>
              <p:nvPr/>
            </p:nvSpPr>
            <p:spPr>
              <a:xfrm>
                <a:off x="2088349" y="1857161"/>
                <a:ext cx="140936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4DF157D-F6B1-4821-BDE2-9EDFA890C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49" y="1857161"/>
                <a:ext cx="1409360" cy="936538"/>
              </a:xfrm>
              <a:prstGeom prst="rect">
                <a:avLst/>
              </a:prstGeom>
              <a:blipFill>
                <a:blip r:embed="rId9"/>
                <a:stretch>
                  <a:fillRect r="-12121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956935-2D00-47DF-9A64-EF085541E00A}"/>
              </a:ext>
            </a:extLst>
          </p:cNvPr>
          <p:cNvSpPr txBox="1"/>
          <p:nvPr/>
        </p:nvSpPr>
        <p:spPr>
          <a:xfrm>
            <a:off x="3255851" y="1925320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7F160D0-1AE0-403E-B027-44575E4C33AD}"/>
                  </a:ext>
                </a:extLst>
              </p:cNvPr>
              <p:cNvSpPr txBox="1"/>
              <p:nvPr/>
            </p:nvSpPr>
            <p:spPr>
              <a:xfrm>
                <a:off x="2088349" y="3124097"/>
                <a:ext cx="140936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7F160D0-1AE0-403E-B027-44575E4C3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49" y="3124097"/>
                <a:ext cx="1409360" cy="936538"/>
              </a:xfrm>
              <a:prstGeom prst="rect">
                <a:avLst/>
              </a:prstGeom>
              <a:blipFill>
                <a:blip r:embed="rId10"/>
                <a:stretch>
                  <a:fillRect r="-12121" b="-129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CD67DC-8178-4115-A7AD-4E28320181D4}"/>
              </a:ext>
            </a:extLst>
          </p:cNvPr>
          <p:cNvSpPr txBox="1"/>
          <p:nvPr/>
        </p:nvSpPr>
        <p:spPr>
          <a:xfrm>
            <a:off x="3255851" y="3228945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AC7D7B-F689-46B9-A083-D69ACA992FCA}"/>
                  </a:ext>
                </a:extLst>
              </p:cNvPr>
              <p:cNvSpPr txBox="1"/>
              <p:nvPr/>
            </p:nvSpPr>
            <p:spPr>
              <a:xfrm>
                <a:off x="6424314" y="3124097"/>
                <a:ext cx="140936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AC7D7B-F689-46B9-A083-D69ACA99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314" y="3124097"/>
                <a:ext cx="1409360" cy="936538"/>
              </a:xfrm>
              <a:prstGeom prst="rect">
                <a:avLst/>
              </a:prstGeom>
              <a:blipFill>
                <a:blip r:embed="rId11"/>
                <a:stretch>
                  <a:fillRect r="-12121" b="-129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6D88117-B167-42FB-8EE6-27730E92FDE6}"/>
              </a:ext>
            </a:extLst>
          </p:cNvPr>
          <p:cNvSpPr txBox="1"/>
          <p:nvPr/>
        </p:nvSpPr>
        <p:spPr>
          <a:xfrm>
            <a:off x="7591816" y="3228945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D066F0-CF9B-4B79-8317-45B3958C7F67}"/>
                  </a:ext>
                </a:extLst>
              </p:cNvPr>
              <p:cNvSpPr txBox="1"/>
              <p:nvPr/>
            </p:nvSpPr>
            <p:spPr>
              <a:xfrm>
                <a:off x="7387274" y="4787549"/>
                <a:ext cx="1903085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D066F0-CF9B-4B79-8317-45B3958C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274" y="4787549"/>
                <a:ext cx="1903085" cy="1046953"/>
              </a:xfrm>
              <a:prstGeom prst="rect">
                <a:avLst/>
              </a:prstGeom>
              <a:blipFill>
                <a:blip r:embed="rId12"/>
                <a:stretch>
                  <a:fillRect b="-7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D2E241-8B7A-405C-B785-7B0501B8E4C7}"/>
              </a:ext>
            </a:extLst>
          </p:cNvPr>
          <p:cNvSpPr txBox="1"/>
          <p:nvPr/>
        </p:nvSpPr>
        <p:spPr>
          <a:xfrm>
            <a:off x="8445160" y="48214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0F0872-6ADA-4013-B84B-05F4301EFCFC}"/>
                  </a:ext>
                </a:extLst>
              </p:cNvPr>
              <p:cNvSpPr txBox="1"/>
              <p:nvPr/>
            </p:nvSpPr>
            <p:spPr>
              <a:xfrm>
                <a:off x="9091491" y="4805375"/>
                <a:ext cx="1569660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0F0872-6ADA-4013-B84B-05F4301EF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491" y="4805375"/>
                <a:ext cx="1569660" cy="1046953"/>
              </a:xfrm>
              <a:prstGeom prst="rect">
                <a:avLst/>
              </a:prstGeom>
              <a:blipFill>
                <a:blip r:embed="rId13"/>
                <a:stretch>
                  <a:fillRect l="-1162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5" grpId="0"/>
      <p:bldP spid="26" grpId="0"/>
      <p:bldP spid="27" grpId="0"/>
      <p:bldP spid="28" grpId="0"/>
      <p:bldP spid="31" grpId="0"/>
      <p:bldP spid="3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A83DB83-AF29-4651-A121-9664DF75D42F}"/>
              </a:ext>
            </a:extLst>
          </p:cNvPr>
          <p:cNvSpPr/>
          <p:nvPr/>
        </p:nvSpPr>
        <p:spPr>
          <a:xfrm>
            <a:off x="1817406" y="1787274"/>
            <a:ext cx="2139297" cy="1049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468E42D-F34A-43EE-A9F0-E3C34509F5EE}"/>
              </a:ext>
            </a:extLst>
          </p:cNvPr>
          <p:cNvSpPr/>
          <p:nvPr/>
        </p:nvSpPr>
        <p:spPr>
          <a:xfrm>
            <a:off x="3956703" y="1787274"/>
            <a:ext cx="2139297" cy="1049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366BC7-C33D-445F-88CC-08A8E7F4E8CA}"/>
              </a:ext>
            </a:extLst>
          </p:cNvPr>
          <p:cNvSpPr/>
          <p:nvPr/>
        </p:nvSpPr>
        <p:spPr>
          <a:xfrm>
            <a:off x="6096000" y="1787274"/>
            <a:ext cx="2139297" cy="104999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8DB457-951D-4C3F-B4E1-C331F82B2D55}"/>
                  </a:ext>
                </a:extLst>
              </p:cNvPr>
              <p:cNvSpPr txBox="1"/>
              <p:nvPr/>
            </p:nvSpPr>
            <p:spPr>
              <a:xfrm>
                <a:off x="8338818" y="3113237"/>
                <a:ext cx="1340943" cy="1047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8DB457-951D-4C3F-B4E1-C331F82B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18" y="3113237"/>
                <a:ext cx="1340943" cy="1047851"/>
              </a:xfrm>
              <a:prstGeom prst="rect">
                <a:avLst/>
              </a:prstGeom>
              <a:blipFill>
                <a:blip r:embed="rId4"/>
                <a:stretch>
                  <a:fillRect r="-50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336FBC-8694-4736-995B-9041EECDC558}"/>
                  </a:ext>
                </a:extLst>
              </p:cNvPr>
              <p:cNvSpPr txBox="1"/>
              <p:nvPr/>
            </p:nvSpPr>
            <p:spPr>
              <a:xfrm>
                <a:off x="8338817" y="1789870"/>
                <a:ext cx="2783829" cy="1047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1dL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336FBC-8694-4736-995B-9041EECD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17" y="1789870"/>
                <a:ext cx="2783829" cy="1047403"/>
              </a:xfrm>
              <a:prstGeom prst="rect">
                <a:avLst/>
              </a:prstGeom>
              <a:blipFill>
                <a:blip r:embed="rId5"/>
                <a:stretch>
                  <a:fillRect r="-2188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EF52C26-EAEE-4639-87DD-7F9ACEEC1FC8}"/>
              </a:ext>
            </a:extLst>
          </p:cNvPr>
          <p:cNvSpPr/>
          <p:nvPr/>
        </p:nvSpPr>
        <p:spPr>
          <a:xfrm>
            <a:off x="1817406" y="3098807"/>
            <a:ext cx="2139297" cy="1049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3D9DB7-06BC-4674-8491-6B83A24484D8}"/>
              </a:ext>
            </a:extLst>
          </p:cNvPr>
          <p:cNvSpPr/>
          <p:nvPr/>
        </p:nvSpPr>
        <p:spPr>
          <a:xfrm>
            <a:off x="3956703" y="3098807"/>
            <a:ext cx="2139297" cy="1049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96A3A5-3FA8-49EB-BD1F-B7E1621FFC62}"/>
                  </a:ext>
                </a:extLst>
              </p:cNvPr>
              <p:cNvSpPr txBox="1"/>
              <p:nvPr/>
            </p:nvSpPr>
            <p:spPr>
              <a:xfrm>
                <a:off x="4476199" y="3098807"/>
                <a:ext cx="1347357" cy="104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  <m:sSup>
                        <m:sSup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sz="32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m</m:t>
                          </m:r>
                        </m:e>
                        <m:sup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96A3A5-3FA8-49EB-BD1F-B7E1621F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99" y="3098807"/>
                <a:ext cx="1347357" cy="1043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BBCF79-43E1-489A-B64D-A6F6794ED133}"/>
              </a:ext>
            </a:extLst>
          </p:cNvPr>
          <p:cNvSpPr txBox="1"/>
          <p:nvPr/>
        </p:nvSpPr>
        <p:spPr>
          <a:xfrm>
            <a:off x="853231" y="322166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6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9EF6DD-8A56-432F-9528-BC3C7FE6B2E0}"/>
              </a:ext>
            </a:extLst>
          </p:cNvPr>
          <p:cNvSpPr txBox="1"/>
          <p:nvPr/>
        </p:nvSpPr>
        <p:spPr>
          <a:xfrm>
            <a:off x="853231" y="196007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6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6008E24-22D8-469E-AEEE-479C874612BD}"/>
                  </a:ext>
                </a:extLst>
              </p:cNvPr>
              <p:cNvSpPr txBox="1"/>
              <p:nvPr/>
            </p:nvSpPr>
            <p:spPr>
              <a:xfrm>
                <a:off x="838199" y="4419749"/>
                <a:ext cx="10974883" cy="19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比で考えて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倍と考えても良いし、２で割ってから</a:t>
                </a:r>
                <a:endParaRPr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３倍すると考えても式は同じで　</a:t>
                </a:r>
                <a:r>
                  <a:rPr lang="en-US" altLang="ja-JP" sz="3600" dirty="0">
                    <a:solidFill>
                      <a:schemeClr val="accent6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4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6008E24-22D8-469E-AEEE-479C87461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19749"/>
                <a:ext cx="10974883" cy="1997535"/>
              </a:xfrm>
              <a:prstGeom prst="rect">
                <a:avLst/>
              </a:prstGeom>
              <a:blipFill>
                <a:blip r:embed="rId7"/>
                <a:stretch>
                  <a:fillRect l="-1666" b="-4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1014A25-FD8D-4F5D-B72F-0D4704ACD4D2}"/>
                  </a:ext>
                </a:extLst>
              </p:cNvPr>
              <p:cNvSpPr txBox="1"/>
              <p:nvPr/>
            </p:nvSpPr>
            <p:spPr>
              <a:xfrm>
                <a:off x="838199" y="440716"/>
                <a:ext cx="10416634" cy="10478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塗れるペンキ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1dL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で塗れる面積は？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1014A25-FD8D-4F5D-B72F-0D4704ACD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0716"/>
                <a:ext cx="10416634" cy="1047851"/>
              </a:xfrm>
              <a:prstGeom prst="rect">
                <a:avLst/>
              </a:prstGeom>
              <a:blipFill>
                <a:blip r:embed="rId8"/>
                <a:stretch>
                  <a:fillRect r="-760" b="-80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D249A8-8647-4364-83E1-A8A6BA8F4364}"/>
              </a:ext>
            </a:extLst>
          </p:cNvPr>
          <p:cNvSpPr txBox="1"/>
          <p:nvPr/>
        </p:nvSpPr>
        <p:spPr>
          <a:xfrm>
            <a:off x="3434132" y="598306"/>
            <a:ext cx="42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41036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E9DD14-3666-49E8-B681-BA96AF20773A}"/>
                  </a:ext>
                </a:extLst>
              </p:cNvPr>
              <p:cNvSpPr txBox="1"/>
              <p:nvPr/>
            </p:nvSpPr>
            <p:spPr>
              <a:xfrm>
                <a:off x="874984" y="1584804"/>
                <a:ext cx="9788257" cy="104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この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倍の長さを求めましょう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E9DD14-3666-49E8-B681-BA96AF20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4" y="1584804"/>
                <a:ext cx="9788257" cy="1047403"/>
              </a:xfrm>
              <a:prstGeom prst="rect">
                <a:avLst/>
              </a:prstGeom>
              <a:blipFill>
                <a:blip r:embed="rId3"/>
                <a:stretch>
                  <a:fillRect l="-1931" r="-935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A04A46-E5F7-4A81-8F19-8196E0012171}"/>
              </a:ext>
            </a:extLst>
          </p:cNvPr>
          <p:cNvSpPr txBox="1"/>
          <p:nvPr/>
        </p:nvSpPr>
        <p:spPr>
          <a:xfrm>
            <a:off x="843415" y="564471"/>
            <a:ext cx="101293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リボンがあります。問いに答えましょう。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DBC4EA6-4A11-4264-8FD6-88DB351607BA}"/>
                  </a:ext>
                </a:extLst>
              </p:cNvPr>
              <p:cNvSpPr txBox="1"/>
              <p:nvPr/>
            </p:nvSpPr>
            <p:spPr>
              <a:xfrm>
                <a:off x="874984" y="3871633"/>
                <a:ext cx="10091224" cy="1049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のリボンは、この</a:t>
                </a:r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3m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のリボンの何倍ですか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DBC4EA6-4A11-4264-8FD6-88DB3516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4" y="3871633"/>
                <a:ext cx="10091224" cy="1049903"/>
              </a:xfrm>
              <a:prstGeom prst="rect">
                <a:avLst/>
              </a:prstGeom>
              <a:blipFill>
                <a:blip r:embed="rId4"/>
                <a:stretch>
                  <a:fillRect r="-90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1985C8-80A5-4F71-A3C0-ECD73D9B73A9}"/>
                  </a:ext>
                </a:extLst>
              </p:cNvPr>
              <p:cNvSpPr txBox="1"/>
              <p:nvPr/>
            </p:nvSpPr>
            <p:spPr>
              <a:xfrm>
                <a:off x="4559940" y="2721582"/>
                <a:ext cx="4910667" cy="1055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31985C8-80A5-4F71-A3C0-ECD73D9B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40" y="2721582"/>
                <a:ext cx="4910667" cy="105528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5797E5-E20A-4D14-B311-17B7A54A3F65}"/>
                  </a:ext>
                </a:extLst>
              </p:cNvPr>
              <p:cNvSpPr txBox="1"/>
              <p:nvPr/>
            </p:nvSpPr>
            <p:spPr>
              <a:xfrm>
                <a:off x="4559940" y="4921536"/>
                <a:ext cx="4910667" cy="1049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5797E5-E20A-4D14-B311-17B7A54A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40" y="4921536"/>
                <a:ext cx="4910667" cy="1049903"/>
              </a:xfrm>
              <a:prstGeom prst="rect">
                <a:avLst/>
              </a:prstGeom>
              <a:blipFill>
                <a:blip r:embed="rId6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5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9DD14-3666-49E8-B681-BA96AF20773A}"/>
              </a:ext>
            </a:extLst>
          </p:cNvPr>
          <p:cNvSpPr txBox="1"/>
          <p:nvPr/>
        </p:nvSpPr>
        <p:spPr>
          <a:xfrm>
            <a:off x="1111099" y="2343045"/>
            <a:ext cx="9033242" cy="1679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それぞれのリボンを３倍すると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：白＝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/>
              <p:nvPr/>
            </p:nvSpPr>
            <p:spPr>
              <a:xfrm>
                <a:off x="1111099" y="564471"/>
                <a:ext cx="9417963" cy="160435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青は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、白は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のリボンは、それぞれ白の何倍ですか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99" y="564471"/>
                <a:ext cx="9417963" cy="1604350"/>
              </a:xfrm>
              <a:prstGeom prst="rect">
                <a:avLst/>
              </a:prstGeom>
              <a:blipFill>
                <a:blip r:embed="rId3"/>
                <a:stretch>
                  <a:fillRect l="-1875" r="-970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A3B4AD-A861-4D22-ACF0-AE82C586CC5E}"/>
              </a:ext>
            </a:extLst>
          </p:cNvPr>
          <p:cNvSpPr txBox="1"/>
          <p:nvPr/>
        </p:nvSpPr>
        <p:spPr>
          <a:xfrm>
            <a:off x="2060668" y="444429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は白の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9AD17E0-FA5C-48B0-8B56-4E6E3645B2CC}"/>
                  </a:ext>
                </a:extLst>
              </p:cNvPr>
              <p:cNvSpPr txBox="1"/>
              <p:nvPr/>
            </p:nvSpPr>
            <p:spPr>
              <a:xfrm>
                <a:off x="4091993" y="4196005"/>
                <a:ext cx="2031325" cy="104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倍です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9AD17E0-FA5C-48B0-8B56-4E6E3645B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3" y="4196005"/>
                <a:ext cx="2031325" cy="1044453"/>
              </a:xfrm>
              <a:prstGeom prst="rect">
                <a:avLst/>
              </a:prstGeom>
              <a:blipFill>
                <a:blip r:embed="rId4"/>
                <a:stretch>
                  <a:fillRect r="-840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28623-5711-4FEE-8BD7-F48D47579092}"/>
              </a:ext>
            </a:extLst>
          </p:cNvPr>
          <p:cNvSpPr txBox="1"/>
          <p:nvPr/>
        </p:nvSpPr>
        <p:spPr>
          <a:xfrm>
            <a:off x="2059690" y="5494284"/>
            <a:ext cx="2229978" cy="7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は白の</a:t>
            </a:r>
            <a:r>
              <a:rPr lang="ja-JP" altLang="en-US" sz="3600" dirty="0">
                <a:latin typeface="Cambria Math" panose="02040503050406030204" pitchFamily="18" charset="0"/>
                <a:ea typeface="UD デジタル 教科書体 NP-B" panose="02020700000000000000" pitchFamily="18" charset="-128"/>
              </a:rPr>
              <a:t> 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A81FCFC-0F29-43D1-A377-3703BE18E0F4}"/>
                  </a:ext>
                </a:extLst>
              </p:cNvPr>
              <p:cNvSpPr txBox="1"/>
              <p:nvPr/>
            </p:nvSpPr>
            <p:spPr>
              <a:xfrm>
                <a:off x="4091993" y="5510105"/>
                <a:ext cx="5723945" cy="83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倍です（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赤の３倍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）</a:t>
                </a:r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A81FCFC-0F29-43D1-A377-3703BE18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3" y="5510105"/>
                <a:ext cx="5723945" cy="831125"/>
              </a:xfrm>
              <a:prstGeom prst="rect">
                <a:avLst/>
              </a:prstGeom>
              <a:blipFill>
                <a:blip r:embed="rId5"/>
                <a:stretch>
                  <a:fillRect t="-12500" r="-234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5A6CED-99CB-4109-8D1A-CBEB4621D004}"/>
              </a:ext>
            </a:extLst>
          </p:cNvPr>
          <p:cNvSpPr txBox="1"/>
          <p:nvPr/>
        </p:nvSpPr>
        <p:spPr>
          <a:xfrm>
            <a:off x="10519915" y="2242799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4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/>
              <p:nvPr/>
            </p:nvSpPr>
            <p:spPr>
              <a:xfrm>
                <a:off x="1111099" y="564471"/>
                <a:ext cx="9417963" cy="160435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赤のリボンは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青は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、白は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赤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青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のリボンは、それぞれ白の何倍ですか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A04A46-E5F7-4A81-8F19-8196E0012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99" y="564471"/>
                <a:ext cx="9417963" cy="1604350"/>
              </a:xfrm>
              <a:prstGeom prst="rect">
                <a:avLst/>
              </a:prstGeom>
              <a:blipFill>
                <a:blip r:embed="rId3"/>
                <a:stretch>
                  <a:fillRect l="-1875" r="-970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A3B4AD-A861-4D22-ACF0-AE82C586CC5E}"/>
              </a:ext>
            </a:extLst>
          </p:cNvPr>
          <p:cNvSpPr txBox="1"/>
          <p:nvPr/>
        </p:nvSpPr>
        <p:spPr>
          <a:xfrm>
            <a:off x="1111099" y="297022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は白の半分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なので、白の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9AD17E0-FA5C-48B0-8B56-4E6E3645B2CC}"/>
                  </a:ext>
                </a:extLst>
              </p:cNvPr>
              <p:cNvSpPr txBox="1"/>
              <p:nvPr/>
            </p:nvSpPr>
            <p:spPr>
              <a:xfrm>
                <a:off x="6790289" y="2721935"/>
                <a:ext cx="3751348" cy="104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(0.5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9AD17E0-FA5C-48B0-8B56-4E6E3645B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89" y="2721935"/>
                <a:ext cx="3751348" cy="1044453"/>
              </a:xfrm>
              <a:prstGeom prst="rect">
                <a:avLst/>
              </a:prstGeom>
              <a:blipFill>
                <a:blip r:embed="rId4"/>
                <a:stretch>
                  <a:fillRect r="-390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28623-5711-4FEE-8BD7-F48D47579092}"/>
              </a:ext>
            </a:extLst>
          </p:cNvPr>
          <p:cNvSpPr txBox="1"/>
          <p:nvPr/>
        </p:nvSpPr>
        <p:spPr>
          <a:xfrm>
            <a:off x="1111099" y="4208393"/>
            <a:ext cx="5678832" cy="7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赤の３倍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なので、白の</a:t>
            </a:r>
            <a:r>
              <a:rPr lang="ja-JP" altLang="en-US" sz="3600" dirty="0">
                <a:latin typeface="Cambria Math" panose="02040503050406030204" pitchFamily="18" charset="0"/>
                <a:ea typeface="UD デジタル 教科書体 NP-B" panose="02020700000000000000" pitchFamily="18" charset="-128"/>
              </a:rPr>
              <a:t> 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A81FCFC-0F29-43D1-A377-3703BE18E0F4}"/>
                  </a:ext>
                </a:extLst>
              </p:cNvPr>
              <p:cNvSpPr txBox="1"/>
              <p:nvPr/>
            </p:nvSpPr>
            <p:spPr>
              <a:xfrm>
                <a:off x="6789931" y="4226797"/>
                <a:ext cx="4256164" cy="83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倍です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A81FCFC-0F29-43D1-A377-3703BE18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931" y="4226797"/>
                <a:ext cx="4256164" cy="831125"/>
              </a:xfrm>
              <a:prstGeom prst="rect">
                <a:avLst/>
              </a:prstGeom>
              <a:blipFill>
                <a:blip r:embed="rId5"/>
                <a:stretch>
                  <a:fillRect t="-12409" b="-10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1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E6693DD-E1B1-4DD5-98D0-AC48288DE59A}"/>
              </a:ext>
            </a:extLst>
          </p:cNvPr>
          <p:cNvCxnSpPr>
            <a:cxnSpLocks/>
          </p:cNvCxnSpPr>
          <p:nvPr/>
        </p:nvCxnSpPr>
        <p:spPr>
          <a:xfrm>
            <a:off x="3125294" y="4178420"/>
            <a:ext cx="381069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D6A5E79-58DC-49FD-A600-4DF2226B1FC2}"/>
              </a:ext>
            </a:extLst>
          </p:cNvPr>
          <p:cNvSpPr txBox="1"/>
          <p:nvPr/>
        </p:nvSpPr>
        <p:spPr>
          <a:xfrm>
            <a:off x="5717244" y="3065580"/>
            <a:ext cx="93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E0E167B-5DEA-41BF-9726-2DCB43DA1C50}"/>
              </a:ext>
            </a:extLst>
          </p:cNvPr>
          <p:cNvCxnSpPr>
            <a:cxnSpLocks/>
          </p:cNvCxnSpPr>
          <p:nvPr/>
        </p:nvCxnSpPr>
        <p:spPr>
          <a:xfrm>
            <a:off x="5214631" y="2844981"/>
            <a:ext cx="0" cy="243339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/>
              <p:nvPr/>
            </p:nvSpPr>
            <p:spPr>
              <a:xfrm>
                <a:off x="3781854" y="2818129"/>
                <a:ext cx="941283" cy="104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854" y="2818129"/>
                <a:ext cx="941283" cy="1047403"/>
              </a:xfrm>
              <a:prstGeom prst="rect">
                <a:avLst/>
              </a:prstGeom>
              <a:blipFill>
                <a:blip r:embed="rId3"/>
                <a:stretch>
                  <a:fillRect r="-18710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/>
              <p:nvPr/>
            </p:nvSpPr>
            <p:spPr>
              <a:xfrm>
                <a:off x="1337361" y="312421"/>
                <a:ext cx="9276899" cy="21553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2L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のジュース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のうち、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L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を飲みました。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はじめの量を１としたとき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飲んだ量はどれだけにあたりますか。　</a:t>
                </a:r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67-2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61" y="312421"/>
                <a:ext cx="9276899" cy="2155398"/>
              </a:xfrm>
              <a:prstGeom prst="rect">
                <a:avLst/>
              </a:prstGeom>
              <a:blipFill>
                <a:blip r:embed="rId4"/>
                <a:stretch>
                  <a:fillRect l="-1903" r="-394" b="-95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2BA7ECE-EE0D-4DCE-98FB-46AF52D9A73C}"/>
              </a:ext>
            </a:extLst>
          </p:cNvPr>
          <p:cNvSpPr txBox="1"/>
          <p:nvPr/>
        </p:nvSpPr>
        <p:spPr>
          <a:xfrm>
            <a:off x="5793951" y="4399019"/>
            <a:ext cx="60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/>
              <p:nvPr/>
            </p:nvSpPr>
            <p:spPr>
              <a:xfrm>
                <a:off x="3862154" y="4255975"/>
                <a:ext cx="930165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54" y="4255975"/>
                <a:ext cx="930165" cy="1040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6AC1C91-7B05-45C9-9E1D-5131A8408AD6}"/>
              </a:ext>
            </a:extLst>
          </p:cNvPr>
          <p:cNvSpPr txBox="1"/>
          <p:nvPr/>
        </p:nvSpPr>
        <p:spPr>
          <a:xfrm>
            <a:off x="1192820" y="5521172"/>
            <a:ext cx="904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横ばかりでなく、縦にも見るとことが必要</a:t>
            </a:r>
          </a:p>
        </p:txBody>
      </p:sp>
      <p:sp>
        <p:nvSpPr>
          <p:cNvPr id="12" name="矢印: 左カーブ 11">
            <a:extLst>
              <a:ext uri="{FF2B5EF4-FFF2-40B4-BE49-F238E27FC236}">
                <a16:creationId xmlns:a16="http://schemas.microsoft.com/office/drawing/2014/main" id="{77CDBD99-874C-4B1C-8A7A-3A473DEFCFD4}"/>
              </a:ext>
            </a:extLst>
          </p:cNvPr>
          <p:cNvSpPr/>
          <p:nvPr/>
        </p:nvSpPr>
        <p:spPr>
          <a:xfrm>
            <a:off x="7012642" y="3419808"/>
            <a:ext cx="604096" cy="1319977"/>
          </a:xfrm>
          <a:prstGeom prst="curvedLeftArrow">
            <a:avLst>
              <a:gd name="adj1" fmla="val 25000"/>
              <a:gd name="adj2" fmla="val 38698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8F807A-6831-4FA5-B2AB-F8990EAA5313}"/>
              </a:ext>
            </a:extLst>
          </p:cNvPr>
          <p:cNvSpPr txBox="1"/>
          <p:nvPr/>
        </p:nvSpPr>
        <p:spPr>
          <a:xfrm>
            <a:off x="7693394" y="3855254"/>
            <a:ext cx="118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</a:p>
        </p:txBody>
      </p:sp>
      <p:sp>
        <p:nvSpPr>
          <p:cNvPr id="37" name="矢印: 左カーブ 36">
            <a:extLst>
              <a:ext uri="{FF2B5EF4-FFF2-40B4-BE49-F238E27FC236}">
                <a16:creationId xmlns:a16="http://schemas.microsoft.com/office/drawing/2014/main" id="{1F7B8483-E944-494B-8592-4812422B5C28}"/>
              </a:ext>
            </a:extLst>
          </p:cNvPr>
          <p:cNvSpPr/>
          <p:nvPr/>
        </p:nvSpPr>
        <p:spPr>
          <a:xfrm flipH="1">
            <a:off x="2615095" y="3436589"/>
            <a:ext cx="590539" cy="1319977"/>
          </a:xfrm>
          <a:prstGeom prst="curvedLeftArrow">
            <a:avLst>
              <a:gd name="adj1" fmla="val 25000"/>
              <a:gd name="adj2" fmla="val 38698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68E475B-8023-452F-ACD2-9CC73A8C09FB}"/>
              </a:ext>
            </a:extLst>
          </p:cNvPr>
          <p:cNvSpPr txBox="1"/>
          <p:nvPr/>
        </p:nvSpPr>
        <p:spPr>
          <a:xfrm>
            <a:off x="1359725" y="3855254"/>
            <a:ext cx="118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</a:p>
        </p:txBody>
      </p:sp>
    </p:spTree>
    <p:extLst>
      <p:ext uri="{BB962C8B-B14F-4D97-AF65-F5344CB8AC3E}">
        <p14:creationId xmlns:p14="http://schemas.microsoft.com/office/powerpoint/2010/main" val="22334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2" grpId="0" animBg="1"/>
      <p:bldP spid="13" grpId="0"/>
      <p:bldP spid="37" grpId="0" animBg="1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6F12319-A1E6-4171-8DE4-38ACB353CB7B}"/>
              </a:ext>
            </a:extLst>
          </p:cNvPr>
          <p:cNvGrpSpPr/>
          <p:nvPr/>
        </p:nvGrpSpPr>
        <p:grpSpPr>
          <a:xfrm>
            <a:off x="1445174" y="2803758"/>
            <a:ext cx="9301652" cy="643485"/>
            <a:chOff x="994405" y="2822028"/>
            <a:chExt cx="9301652" cy="64348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320647A-6394-4246-963F-C7ACD82E43A6}"/>
                </a:ext>
              </a:extLst>
            </p:cNvPr>
            <p:cNvSpPr/>
            <p:nvPr/>
          </p:nvSpPr>
          <p:spPr>
            <a:xfrm>
              <a:off x="994405" y="2822028"/>
              <a:ext cx="1874301" cy="6434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701E620-14C5-4F00-AB3D-6E2EF15480CE}"/>
                </a:ext>
              </a:extLst>
            </p:cNvPr>
            <p:cNvSpPr/>
            <p:nvPr/>
          </p:nvSpPr>
          <p:spPr>
            <a:xfrm>
              <a:off x="2854736" y="2822028"/>
              <a:ext cx="1874300" cy="6434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7C8BFD6-5D49-4CC1-A66B-527B66E6BABA}"/>
                </a:ext>
              </a:extLst>
            </p:cNvPr>
            <p:cNvSpPr/>
            <p:nvPr/>
          </p:nvSpPr>
          <p:spPr>
            <a:xfrm>
              <a:off x="4722052" y="2822028"/>
              <a:ext cx="1874300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59EDE35C-F061-41BD-B277-E448316D72A2}"/>
                </a:ext>
              </a:extLst>
            </p:cNvPr>
            <p:cNvSpPr/>
            <p:nvPr/>
          </p:nvSpPr>
          <p:spPr>
            <a:xfrm>
              <a:off x="6596352" y="2822028"/>
              <a:ext cx="1832389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6B43162-8BFD-4B89-A02F-62CC7A44E9AB}"/>
                </a:ext>
              </a:extLst>
            </p:cNvPr>
            <p:cNvSpPr/>
            <p:nvPr/>
          </p:nvSpPr>
          <p:spPr>
            <a:xfrm>
              <a:off x="8428741" y="2822028"/>
              <a:ext cx="1867316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/>
              <p:nvPr/>
            </p:nvSpPr>
            <p:spPr>
              <a:xfrm>
                <a:off x="1024757" y="312421"/>
                <a:ext cx="10371376" cy="1986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サラダ油が、はじめの量の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残っていて、残っている量は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です。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はじめの量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は何Ｌでしたか。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7" y="312421"/>
                <a:ext cx="10371376" cy="1986441"/>
              </a:xfrm>
              <a:prstGeom prst="rect">
                <a:avLst/>
              </a:prstGeom>
              <a:blipFill>
                <a:blip r:embed="rId3"/>
                <a:stretch>
                  <a:fillRect l="-1703" r="-1468" b="-42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/>
              <p:nvPr/>
            </p:nvSpPr>
            <p:spPr>
              <a:xfrm>
                <a:off x="1906765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65" y="2839090"/>
                <a:ext cx="930165" cy="658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/>
              <p:nvPr/>
            </p:nvSpPr>
            <p:spPr>
              <a:xfrm>
                <a:off x="1390118" y="5080283"/>
                <a:ext cx="9052338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倍と分かれば良い　</a:t>
                </a:r>
                <a:r>
                  <a:rPr lang="en-US" altLang="ja-JP" sz="36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18" y="5080283"/>
                <a:ext cx="9052338" cy="1039515"/>
              </a:xfrm>
              <a:prstGeom prst="rect">
                <a:avLst/>
              </a:prstGeom>
              <a:blipFill>
                <a:blip r:embed="rId5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6283FE1-F8BB-4E24-A92F-00B460E7D62C}"/>
              </a:ext>
            </a:extLst>
          </p:cNvPr>
          <p:cNvCxnSpPr>
            <a:cxnSpLocks/>
          </p:cNvCxnSpPr>
          <p:nvPr/>
        </p:nvCxnSpPr>
        <p:spPr>
          <a:xfrm>
            <a:off x="1441681" y="3988067"/>
            <a:ext cx="372764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/>
              <p:nvPr/>
            </p:nvSpPr>
            <p:spPr>
              <a:xfrm>
                <a:off x="2848833" y="3464366"/>
                <a:ext cx="941283" cy="10474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833" y="3464366"/>
                <a:ext cx="941283" cy="1047403"/>
              </a:xfrm>
              <a:prstGeom prst="rect">
                <a:avLst/>
              </a:prstGeom>
              <a:blipFill>
                <a:blip r:embed="rId6"/>
                <a:stretch>
                  <a:fillRect r="-187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7812C4B-DE77-438E-B854-FA2CF1DD0A2F}"/>
              </a:ext>
            </a:extLst>
          </p:cNvPr>
          <p:cNvCxnSpPr>
            <a:cxnSpLocks/>
          </p:cNvCxnSpPr>
          <p:nvPr/>
        </p:nvCxnSpPr>
        <p:spPr>
          <a:xfrm>
            <a:off x="1441681" y="4520301"/>
            <a:ext cx="944645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5298F8-5101-428E-838C-07110A7826AA}"/>
                  </a:ext>
                </a:extLst>
              </p:cNvPr>
              <p:cNvSpPr txBox="1"/>
              <p:nvPr/>
            </p:nvSpPr>
            <p:spPr>
              <a:xfrm>
                <a:off x="4953032" y="4225721"/>
                <a:ext cx="244683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はじめの量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5298F8-5101-428E-838C-07110A78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32" y="4225721"/>
                <a:ext cx="244683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CFEB13C-48A6-4FED-B0F6-E4955E958AE5}"/>
                  </a:ext>
                </a:extLst>
              </p:cNvPr>
              <p:cNvSpPr txBox="1"/>
              <p:nvPr/>
            </p:nvSpPr>
            <p:spPr>
              <a:xfrm>
                <a:off x="3802019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CFEB13C-48A6-4FED-B0F6-E4955E958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19" y="2839090"/>
                <a:ext cx="930165" cy="658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92E2E3A-686F-49BF-9214-7BEE67FA666E}"/>
                  </a:ext>
                </a:extLst>
              </p:cNvPr>
              <p:cNvSpPr txBox="1"/>
              <p:nvPr/>
            </p:nvSpPr>
            <p:spPr>
              <a:xfrm>
                <a:off x="5665844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92E2E3A-686F-49BF-9214-7BEE67FA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44" y="2839090"/>
                <a:ext cx="930165" cy="658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3B5D4F-1390-43C2-A86E-1D30F048ED2E}"/>
                  </a:ext>
                </a:extLst>
              </p:cNvPr>
              <p:cNvSpPr txBox="1"/>
              <p:nvPr/>
            </p:nvSpPr>
            <p:spPr>
              <a:xfrm>
                <a:off x="7498232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3B5D4F-1390-43C2-A86E-1D30F048E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232" y="2839090"/>
                <a:ext cx="930165" cy="658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00ACF53-9CC8-4CA4-A160-DC7AE1DBB1D7}"/>
                  </a:ext>
                </a:extLst>
              </p:cNvPr>
              <p:cNvSpPr txBox="1"/>
              <p:nvPr/>
            </p:nvSpPr>
            <p:spPr>
              <a:xfrm>
                <a:off x="9355070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00ACF53-9CC8-4CA4-A160-DC7AE1DBB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070" y="2839090"/>
                <a:ext cx="930165" cy="658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E75F9E-238C-45BF-8F98-74482B145937}"/>
              </a:ext>
            </a:extLst>
          </p:cNvPr>
          <p:cNvSpPr txBox="1"/>
          <p:nvPr/>
        </p:nvSpPr>
        <p:spPr>
          <a:xfrm>
            <a:off x="10331914" y="231640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261-40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67C548-AC73-49D2-A655-223A9C36CE7D}"/>
                  </a:ext>
                </a:extLst>
              </p:cNvPr>
              <p:cNvSpPr txBox="1"/>
              <p:nvPr/>
            </p:nvSpPr>
            <p:spPr>
              <a:xfrm>
                <a:off x="555747" y="3654451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67C548-AC73-49D2-A655-223A9C36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7" y="3654451"/>
                <a:ext cx="930165" cy="6586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31AF3C3-A15D-438A-898B-3A7217C5A29F}"/>
                  </a:ext>
                </a:extLst>
              </p:cNvPr>
              <p:cNvSpPr txBox="1"/>
              <p:nvPr/>
            </p:nvSpPr>
            <p:spPr>
              <a:xfrm>
                <a:off x="543389" y="421341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31AF3C3-A15D-438A-898B-3A7217C5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9" y="4213410"/>
                <a:ext cx="930165" cy="6586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6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 animBg="1"/>
      <p:bldP spid="40" grpId="0"/>
      <p:bldP spid="41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6F12319-A1E6-4171-8DE4-38ACB353CB7B}"/>
              </a:ext>
            </a:extLst>
          </p:cNvPr>
          <p:cNvGrpSpPr/>
          <p:nvPr/>
        </p:nvGrpSpPr>
        <p:grpSpPr>
          <a:xfrm>
            <a:off x="1445174" y="2803758"/>
            <a:ext cx="9301652" cy="643485"/>
            <a:chOff x="994405" y="2822028"/>
            <a:chExt cx="9301652" cy="64348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320647A-6394-4246-963F-C7ACD82E43A6}"/>
                </a:ext>
              </a:extLst>
            </p:cNvPr>
            <p:cNvSpPr/>
            <p:nvPr/>
          </p:nvSpPr>
          <p:spPr>
            <a:xfrm>
              <a:off x="994405" y="2822028"/>
              <a:ext cx="1874301" cy="6434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701E620-14C5-4F00-AB3D-6E2EF15480CE}"/>
                </a:ext>
              </a:extLst>
            </p:cNvPr>
            <p:cNvSpPr/>
            <p:nvPr/>
          </p:nvSpPr>
          <p:spPr>
            <a:xfrm>
              <a:off x="2854736" y="2822028"/>
              <a:ext cx="1874300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7C8BFD6-5D49-4CC1-A66B-527B66E6BABA}"/>
                </a:ext>
              </a:extLst>
            </p:cNvPr>
            <p:cNvSpPr/>
            <p:nvPr/>
          </p:nvSpPr>
          <p:spPr>
            <a:xfrm>
              <a:off x="4722052" y="2822028"/>
              <a:ext cx="1874300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59EDE35C-F061-41BD-B277-E448316D72A2}"/>
                </a:ext>
              </a:extLst>
            </p:cNvPr>
            <p:cNvSpPr/>
            <p:nvPr/>
          </p:nvSpPr>
          <p:spPr>
            <a:xfrm>
              <a:off x="6596352" y="2822028"/>
              <a:ext cx="1832389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6B43162-8BFD-4B89-A02F-62CC7A44E9AB}"/>
                </a:ext>
              </a:extLst>
            </p:cNvPr>
            <p:cNvSpPr/>
            <p:nvPr/>
          </p:nvSpPr>
          <p:spPr>
            <a:xfrm>
              <a:off x="8428741" y="2822028"/>
              <a:ext cx="1867316" cy="64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/>
              <p:nvPr/>
            </p:nvSpPr>
            <p:spPr>
              <a:xfrm>
                <a:off x="1024757" y="312421"/>
                <a:ext cx="10371376" cy="1986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サラダ油が、はじめの量の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残っていて、残っている量は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です。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はじめの量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は何Ｌでしたか。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8896FB-02E2-4E53-848F-BD1B787F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7" y="312421"/>
                <a:ext cx="10371376" cy="1986441"/>
              </a:xfrm>
              <a:prstGeom prst="rect">
                <a:avLst/>
              </a:prstGeom>
              <a:blipFill>
                <a:blip r:embed="rId3"/>
                <a:stretch>
                  <a:fillRect l="-1703" r="-1468" b="-42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/>
              <p:nvPr/>
            </p:nvSpPr>
            <p:spPr>
              <a:xfrm>
                <a:off x="1906765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5DA9B1-F68A-46FA-A441-EDE202124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65" y="2839090"/>
                <a:ext cx="930165" cy="658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/>
              <p:nvPr/>
            </p:nvSpPr>
            <p:spPr>
              <a:xfrm>
                <a:off x="1880864" y="4717156"/>
                <a:ext cx="8055072" cy="1786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はじめの量の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の半分なので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Ｌ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6AC1C91-7B05-45C9-9E1D-5131A8408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64" y="4717156"/>
                <a:ext cx="8055072" cy="1786771"/>
              </a:xfrm>
              <a:prstGeom prst="rect">
                <a:avLst/>
              </a:prstGeom>
              <a:blipFill>
                <a:blip r:embed="rId5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6283FE1-F8BB-4E24-A92F-00B460E7D62C}"/>
              </a:ext>
            </a:extLst>
          </p:cNvPr>
          <p:cNvCxnSpPr>
            <a:cxnSpLocks/>
          </p:cNvCxnSpPr>
          <p:nvPr/>
        </p:nvCxnSpPr>
        <p:spPr>
          <a:xfrm>
            <a:off x="1441681" y="3988067"/>
            <a:ext cx="372764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/>
              <p:nvPr/>
            </p:nvSpPr>
            <p:spPr>
              <a:xfrm>
                <a:off x="2848833" y="3464366"/>
                <a:ext cx="941283" cy="10474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34B3752-DC92-4CD0-9A80-4EF41470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833" y="3464366"/>
                <a:ext cx="941283" cy="1047403"/>
              </a:xfrm>
              <a:prstGeom prst="rect">
                <a:avLst/>
              </a:prstGeom>
              <a:blipFill>
                <a:blip r:embed="rId6"/>
                <a:stretch>
                  <a:fillRect r="-187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7812C4B-DE77-438E-B854-FA2CF1DD0A2F}"/>
              </a:ext>
            </a:extLst>
          </p:cNvPr>
          <p:cNvCxnSpPr>
            <a:cxnSpLocks/>
          </p:cNvCxnSpPr>
          <p:nvPr/>
        </p:nvCxnSpPr>
        <p:spPr>
          <a:xfrm>
            <a:off x="1441681" y="4528892"/>
            <a:ext cx="944645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5298F8-5101-428E-838C-07110A7826AA}"/>
                  </a:ext>
                </a:extLst>
              </p:cNvPr>
              <p:cNvSpPr txBox="1"/>
              <p:nvPr/>
            </p:nvSpPr>
            <p:spPr>
              <a:xfrm>
                <a:off x="4953032" y="4234312"/>
                <a:ext cx="244683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はじめの量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5298F8-5101-428E-838C-07110A78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32" y="4234312"/>
                <a:ext cx="244683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CFEB13C-48A6-4FED-B0F6-E4955E958AE5}"/>
                  </a:ext>
                </a:extLst>
              </p:cNvPr>
              <p:cNvSpPr txBox="1"/>
              <p:nvPr/>
            </p:nvSpPr>
            <p:spPr>
              <a:xfrm>
                <a:off x="3802019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CFEB13C-48A6-4FED-B0F6-E4955E958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19" y="2839090"/>
                <a:ext cx="930165" cy="658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92E2E3A-686F-49BF-9214-7BEE67FA666E}"/>
                  </a:ext>
                </a:extLst>
              </p:cNvPr>
              <p:cNvSpPr txBox="1"/>
              <p:nvPr/>
            </p:nvSpPr>
            <p:spPr>
              <a:xfrm>
                <a:off x="5665844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92E2E3A-686F-49BF-9214-7BEE67FA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44" y="2839090"/>
                <a:ext cx="930165" cy="658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3B5D4F-1390-43C2-A86E-1D30F048ED2E}"/>
                  </a:ext>
                </a:extLst>
              </p:cNvPr>
              <p:cNvSpPr txBox="1"/>
              <p:nvPr/>
            </p:nvSpPr>
            <p:spPr>
              <a:xfrm>
                <a:off x="7498232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3B5D4F-1390-43C2-A86E-1D30F048E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232" y="2839090"/>
                <a:ext cx="930165" cy="658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00ACF53-9CC8-4CA4-A160-DC7AE1DBB1D7}"/>
                  </a:ext>
                </a:extLst>
              </p:cNvPr>
              <p:cNvSpPr txBox="1"/>
              <p:nvPr/>
            </p:nvSpPr>
            <p:spPr>
              <a:xfrm>
                <a:off x="9355070" y="2839090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00ACF53-9CC8-4CA4-A160-DC7AE1DBB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070" y="2839090"/>
                <a:ext cx="930165" cy="658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E75F9E-238C-45BF-8F98-74482B145937}"/>
              </a:ext>
            </a:extLst>
          </p:cNvPr>
          <p:cNvSpPr txBox="1"/>
          <p:nvPr/>
        </p:nvSpPr>
        <p:spPr>
          <a:xfrm>
            <a:off x="10331914" y="231640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261-40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67C548-AC73-49D2-A655-223A9C36CE7D}"/>
                  </a:ext>
                </a:extLst>
              </p:cNvPr>
              <p:cNvSpPr txBox="1"/>
              <p:nvPr/>
            </p:nvSpPr>
            <p:spPr>
              <a:xfrm>
                <a:off x="555747" y="3654451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67C548-AC73-49D2-A655-223A9C36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7" y="3654451"/>
                <a:ext cx="930165" cy="6586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31AF3C3-A15D-438A-898B-3A7217C5A29F}"/>
                  </a:ext>
                </a:extLst>
              </p:cNvPr>
              <p:cNvSpPr txBox="1"/>
              <p:nvPr/>
            </p:nvSpPr>
            <p:spPr>
              <a:xfrm>
                <a:off x="543389" y="4222001"/>
                <a:ext cx="930165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31AF3C3-A15D-438A-898B-3A7217C5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9" y="4222001"/>
                <a:ext cx="930165" cy="6586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3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　比と割合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617577" y="3436173"/>
            <a:ext cx="10956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割合の解き方はたくさんあります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自分が分かりやすい図や表を書いてみましょう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もちろん、書かなくても構いません</a:t>
            </a:r>
          </a:p>
        </p:txBody>
      </p:sp>
    </p:spTree>
    <p:extLst>
      <p:ext uri="{BB962C8B-B14F-4D97-AF65-F5344CB8AC3E}">
        <p14:creationId xmlns:p14="http://schemas.microsoft.com/office/powerpoint/2010/main" val="417884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838198" y="1501828"/>
            <a:ext cx="9169401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円のクッキーを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いくらになりますか　　　　　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6-1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8" y="2952456"/>
            <a:ext cx="899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％引きなので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％分のお金を払う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基本問題の復習から１</a:t>
            </a:r>
            <a:endParaRPr kumimoji="1" lang="ja-JP" altLang="en-US" sz="40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86DC2A-97B4-49E9-BDF3-2335A78C5CBE}"/>
              </a:ext>
            </a:extLst>
          </p:cNvPr>
          <p:cNvSpPr/>
          <p:nvPr/>
        </p:nvSpPr>
        <p:spPr>
          <a:xfrm>
            <a:off x="867671" y="3691919"/>
            <a:ext cx="7153051" cy="707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C4227-F408-4D88-87D2-051A62CF7896}"/>
              </a:ext>
            </a:extLst>
          </p:cNvPr>
          <p:cNvSpPr/>
          <p:nvPr/>
        </p:nvSpPr>
        <p:spPr>
          <a:xfrm>
            <a:off x="838198" y="4658858"/>
            <a:ext cx="5742548" cy="707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CA6170-5A30-4983-9F2F-7BF277AACFC0}"/>
              </a:ext>
            </a:extLst>
          </p:cNvPr>
          <p:cNvSpPr txBox="1"/>
          <p:nvPr/>
        </p:nvSpPr>
        <p:spPr>
          <a:xfrm>
            <a:off x="1966918" y="4689635"/>
            <a:ext cx="408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150×0.8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A6524CE-6EC6-45E9-9062-CBBBAEA6A837}"/>
                  </a:ext>
                </a:extLst>
              </p:cNvPr>
              <p:cNvSpPr txBox="1"/>
              <p:nvPr/>
            </p:nvSpPr>
            <p:spPr>
              <a:xfrm>
                <a:off x="1966918" y="5459280"/>
                <a:ext cx="8877141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120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でわって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倍している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A6524CE-6EC6-45E9-9062-CBBBAEA6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18" y="5459280"/>
                <a:ext cx="8877141" cy="1043363"/>
              </a:xfrm>
              <a:prstGeom prst="rect">
                <a:avLst/>
              </a:prstGeom>
              <a:blipFill>
                <a:blip r:embed="rId3"/>
                <a:stretch>
                  <a:fillRect l="-2129" r="-275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CF2ABC-BFAF-4B3F-BA8D-EC45F1258012}"/>
              </a:ext>
            </a:extLst>
          </p:cNvPr>
          <p:cNvSpPr txBox="1"/>
          <p:nvPr/>
        </p:nvSpPr>
        <p:spPr>
          <a:xfrm>
            <a:off x="8020722" y="3767736"/>
            <a:ext cx="362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71A39D-4AEE-45E0-A41C-F120B408C65F}"/>
              </a:ext>
            </a:extLst>
          </p:cNvPr>
          <p:cNvSpPr txBox="1"/>
          <p:nvPr/>
        </p:nvSpPr>
        <p:spPr>
          <a:xfrm>
            <a:off x="8122514" y="4709841"/>
            <a:ext cx="283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％⇒？円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5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8" y="2952456"/>
            <a:ext cx="861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円は値引き前の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％分にあたる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基本問題の復習から２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0BD050-840B-4248-AC87-69535CE61B52}"/>
              </a:ext>
            </a:extLst>
          </p:cNvPr>
          <p:cNvSpPr txBox="1"/>
          <p:nvPr/>
        </p:nvSpPr>
        <p:spPr>
          <a:xfrm>
            <a:off x="8180909" y="3681386"/>
            <a:ext cx="331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80919-3C2C-45FC-AEC6-2E5D7EABFA85}"/>
              </a:ext>
            </a:extLst>
          </p:cNvPr>
          <p:cNvSpPr txBox="1"/>
          <p:nvPr/>
        </p:nvSpPr>
        <p:spPr>
          <a:xfrm>
            <a:off x="8180908" y="4731254"/>
            <a:ext cx="314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％⇒？円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86DC2A-97B4-49E9-BDF3-2335A78C5CBE}"/>
              </a:ext>
            </a:extLst>
          </p:cNvPr>
          <p:cNvSpPr/>
          <p:nvPr/>
        </p:nvSpPr>
        <p:spPr>
          <a:xfrm>
            <a:off x="867672" y="3691920"/>
            <a:ext cx="575866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C4227-F408-4D88-87D2-051A62CF7896}"/>
              </a:ext>
            </a:extLst>
          </p:cNvPr>
          <p:cNvSpPr/>
          <p:nvPr/>
        </p:nvSpPr>
        <p:spPr>
          <a:xfrm>
            <a:off x="838197" y="4639351"/>
            <a:ext cx="715305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50B526-B8E3-4EDA-8760-16B8F7498DB6}"/>
              </a:ext>
            </a:extLst>
          </p:cNvPr>
          <p:cNvCxnSpPr>
            <a:cxnSpLocks/>
          </p:cNvCxnSpPr>
          <p:nvPr/>
        </p:nvCxnSpPr>
        <p:spPr>
          <a:xfrm>
            <a:off x="3709472" y="3660342"/>
            <a:ext cx="0" cy="168689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63D410C-A13C-4378-8F8F-CEA0D11A6259}"/>
              </a:ext>
            </a:extLst>
          </p:cNvPr>
          <p:cNvCxnSpPr>
            <a:cxnSpLocks/>
          </p:cNvCxnSpPr>
          <p:nvPr/>
        </p:nvCxnSpPr>
        <p:spPr>
          <a:xfrm>
            <a:off x="2316063" y="3691919"/>
            <a:ext cx="0" cy="165531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3BCB73-7ECB-43E9-B9F7-F9F5AF79DDEC}"/>
              </a:ext>
            </a:extLst>
          </p:cNvPr>
          <p:cNvCxnSpPr>
            <a:cxnSpLocks/>
          </p:cNvCxnSpPr>
          <p:nvPr/>
        </p:nvCxnSpPr>
        <p:spPr>
          <a:xfrm>
            <a:off x="5136016" y="3691919"/>
            <a:ext cx="0" cy="165531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0BC55EF-C7A6-4B0A-BA75-7FBA1124A64A}"/>
              </a:ext>
            </a:extLst>
          </p:cNvPr>
          <p:cNvCxnSpPr>
            <a:cxnSpLocks/>
          </p:cNvCxnSpPr>
          <p:nvPr/>
        </p:nvCxnSpPr>
        <p:spPr>
          <a:xfrm>
            <a:off x="6625304" y="3691919"/>
            <a:ext cx="0" cy="165531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448DDC-077C-40F8-9F58-2C02B5FC3E1F}"/>
              </a:ext>
            </a:extLst>
          </p:cNvPr>
          <p:cNvSpPr txBox="1"/>
          <p:nvPr/>
        </p:nvSpPr>
        <p:spPr>
          <a:xfrm>
            <a:off x="5198713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AA432D-4DB4-4A5D-B94B-E20985B930F1}"/>
              </a:ext>
            </a:extLst>
          </p:cNvPr>
          <p:cNvSpPr txBox="1"/>
          <p:nvPr/>
        </p:nvSpPr>
        <p:spPr>
          <a:xfrm>
            <a:off x="3778547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F9C3B6-3BD9-4F8C-B738-B95EC24A2CEA}"/>
              </a:ext>
            </a:extLst>
          </p:cNvPr>
          <p:cNvSpPr txBox="1"/>
          <p:nvPr/>
        </p:nvSpPr>
        <p:spPr>
          <a:xfrm>
            <a:off x="2408111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4D4834-43D7-486D-9225-C8071D0F7717}"/>
              </a:ext>
            </a:extLst>
          </p:cNvPr>
          <p:cNvSpPr txBox="1"/>
          <p:nvPr/>
        </p:nvSpPr>
        <p:spPr>
          <a:xfrm>
            <a:off x="985969" y="3819108"/>
            <a:ext cx="1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CA6170-5A30-4983-9F2F-7BF277AACFC0}"/>
              </a:ext>
            </a:extLst>
          </p:cNvPr>
          <p:cNvSpPr txBox="1"/>
          <p:nvPr/>
        </p:nvSpPr>
        <p:spPr>
          <a:xfrm>
            <a:off x="867671" y="5618348"/>
            <a:ext cx="522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2A1331-9C0D-4BC6-A59A-18B84EB17041}"/>
              </a:ext>
            </a:extLst>
          </p:cNvPr>
          <p:cNvSpPr txBox="1"/>
          <p:nvPr/>
        </p:nvSpPr>
        <p:spPr>
          <a:xfrm>
            <a:off x="838197" y="1501828"/>
            <a:ext cx="10174007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％引きで買ったら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円でした値引き前の値段はいくらですか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6-1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35694E-8D37-55DA-A96C-1E7E15965623}"/>
              </a:ext>
            </a:extLst>
          </p:cNvPr>
          <p:cNvSpPr txBox="1"/>
          <p:nvPr/>
        </p:nvSpPr>
        <p:spPr>
          <a:xfrm>
            <a:off x="6086095" y="5618348"/>
            <a:ext cx="52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250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6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 animBg="1"/>
      <p:bldP spid="8" grpId="0" animBg="1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8" y="2952456"/>
            <a:ext cx="861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円は値引き前の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％分にあたる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基本問題の復習から２</a:t>
            </a:r>
            <a:endParaRPr kumimoji="1" lang="ja-JP" altLang="en-US" sz="40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86DC2A-97B4-49E9-BDF3-2335A78C5CBE}"/>
              </a:ext>
            </a:extLst>
          </p:cNvPr>
          <p:cNvSpPr/>
          <p:nvPr/>
        </p:nvSpPr>
        <p:spPr>
          <a:xfrm>
            <a:off x="867672" y="3691920"/>
            <a:ext cx="5758662" cy="7303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C4227-F408-4D88-87D2-051A62CF7896}"/>
              </a:ext>
            </a:extLst>
          </p:cNvPr>
          <p:cNvSpPr/>
          <p:nvPr/>
        </p:nvSpPr>
        <p:spPr>
          <a:xfrm>
            <a:off x="838197" y="4642277"/>
            <a:ext cx="7153051" cy="7303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50B526-B8E3-4EDA-8760-16B8F7498DB6}"/>
              </a:ext>
            </a:extLst>
          </p:cNvPr>
          <p:cNvCxnSpPr>
            <a:cxnSpLocks/>
          </p:cNvCxnSpPr>
          <p:nvPr/>
        </p:nvCxnSpPr>
        <p:spPr>
          <a:xfrm>
            <a:off x="3709472" y="3660342"/>
            <a:ext cx="0" cy="171724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63D410C-A13C-4378-8F8F-CEA0D11A6259}"/>
              </a:ext>
            </a:extLst>
          </p:cNvPr>
          <p:cNvCxnSpPr>
            <a:cxnSpLocks/>
          </p:cNvCxnSpPr>
          <p:nvPr/>
        </p:nvCxnSpPr>
        <p:spPr>
          <a:xfrm>
            <a:off x="2316063" y="3691919"/>
            <a:ext cx="0" cy="168566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3BCB73-7ECB-43E9-B9F7-F9F5AF79DDEC}"/>
              </a:ext>
            </a:extLst>
          </p:cNvPr>
          <p:cNvCxnSpPr>
            <a:cxnSpLocks/>
          </p:cNvCxnSpPr>
          <p:nvPr/>
        </p:nvCxnSpPr>
        <p:spPr>
          <a:xfrm>
            <a:off x="5136016" y="3691919"/>
            <a:ext cx="0" cy="168566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0BC55EF-C7A6-4B0A-BA75-7FBA1124A64A}"/>
              </a:ext>
            </a:extLst>
          </p:cNvPr>
          <p:cNvCxnSpPr>
            <a:cxnSpLocks/>
          </p:cNvCxnSpPr>
          <p:nvPr/>
        </p:nvCxnSpPr>
        <p:spPr>
          <a:xfrm>
            <a:off x="6626334" y="3691919"/>
            <a:ext cx="0" cy="167508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2A1331-9C0D-4BC6-A59A-18B84EB17041}"/>
              </a:ext>
            </a:extLst>
          </p:cNvPr>
          <p:cNvSpPr txBox="1"/>
          <p:nvPr/>
        </p:nvSpPr>
        <p:spPr>
          <a:xfrm>
            <a:off x="838197" y="1501828"/>
            <a:ext cx="10174007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％引きで買ったら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円でした値引き前の値段はいくらですか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6-1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FF7E805-3A7E-4B0F-A23D-3F9513370028}"/>
                  </a:ext>
                </a:extLst>
              </p:cNvPr>
              <p:cNvSpPr txBox="1"/>
              <p:nvPr/>
            </p:nvSpPr>
            <p:spPr>
              <a:xfrm>
                <a:off x="1712364" y="5377623"/>
                <a:ext cx="9299840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比を使って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250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でわって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FF7E805-3A7E-4B0F-A23D-3F9513370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64" y="5377623"/>
                <a:ext cx="9299840" cy="1042017"/>
              </a:xfrm>
              <a:prstGeom prst="rect">
                <a:avLst/>
              </a:prstGeom>
              <a:blipFill>
                <a:blip r:embed="rId3"/>
                <a:stretch>
                  <a:fillRect l="-2033" r="-656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F754AB-C919-4B27-8EC9-98BD28D8A790}"/>
              </a:ext>
            </a:extLst>
          </p:cNvPr>
          <p:cNvSpPr txBox="1"/>
          <p:nvPr/>
        </p:nvSpPr>
        <p:spPr>
          <a:xfrm>
            <a:off x="5455073" y="3787531"/>
            <a:ext cx="64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18710C-522E-443C-9F2D-6A20FFDF9B84}"/>
              </a:ext>
            </a:extLst>
          </p:cNvPr>
          <p:cNvSpPr txBox="1"/>
          <p:nvPr/>
        </p:nvSpPr>
        <p:spPr>
          <a:xfrm>
            <a:off x="4034907" y="3787531"/>
            <a:ext cx="69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8D629C-9D0B-4C74-B9DD-569D492AD71D}"/>
              </a:ext>
            </a:extLst>
          </p:cNvPr>
          <p:cNvSpPr txBox="1"/>
          <p:nvPr/>
        </p:nvSpPr>
        <p:spPr>
          <a:xfrm>
            <a:off x="2664471" y="3787531"/>
            <a:ext cx="67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802093-2EA8-4842-965C-FEA462DAA38F}"/>
              </a:ext>
            </a:extLst>
          </p:cNvPr>
          <p:cNvSpPr txBox="1"/>
          <p:nvPr/>
        </p:nvSpPr>
        <p:spPr>
          <a:xfrm>
            <a:off x="1242329" y="3787531"/>
            <a:ext cx="7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FC656B-E7D6-469B-915D-AD812B85D799}"/>
              </a:ext>
            </a:extLst>
          </p:cNvPr>
          <p:cNvSpPr txBox="1"/>
          <p:nvPr/>
        </p:nvSpPr>
        <p:spPr>
          <a:xfrm>
            <a:off x="5455073" y="4690619"/>
            <a:ext cx="64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3897E7-3784-402E-AB1E-8416A12523AA}"/>
              </a:ext>
            </a:extLst>
          </p:cNvPr>
          <p:cNvSpPr txBox="1"/>
          <p:nvPr/>
        </p:nvSpPr>
        <p:spPr>
          <a:xfrm>
            <a:off x="4034907" y="4690619"/>
            <a:ext cx="69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DAEFC9-8F52-4934-815E-EFEC954569DB}"/>
              </a:ext>
            </a:extLst>
          </p:cNvPr>
          <p:cNvSpPr txBox="1"/>
          <p:nvPr/>
        </p:nvSpPr>
        <p:spPr>
          <a:xfrm>
            <a:off x="2664471" y="4690619"/>
            <a:ext cx="67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216C346-5FA4-4C71-9AFC-1785C32478BC}"/>
              </a:ext>
            </a:extLst>
          </p:cNvPr>
          <p:cNvSpPr txBox="1"/>
          <p:nvPr/>
        </p:nvSpPr>
        <p:spPr>
          <a:xfrm>
            <a:off x="1242329" y="4690619"/>
            <a:ext cx="7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BB7952-A107-4A08-AD6D-2A56A8E4D51C}"/>
              </a:ext>
            </a:extLst>
          </p:cNvPr>
          <p:cNvSpPr txBox="1"/>
          <p:nvPr/>
        </p:nvSpPr>
        <p:spPr>
          <a:xfrm>
            <a:off x="6965534" y="4720672"/>
            <a:ext cx="64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96EB8B-14C4-4FEF-A04A-7B85845C1B1F}"/>
              </a:ext>
            </a:extLst>
          </p:cNvPr>
          <p:cNvSpPr txBox="1"/>
          <p:nvPr/>
        </p:nvSpPr>
        <p:spPr>
          <a:xfrm>
            <a:off x="8180909" y="3681386"/>
            <a:ext cx="331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AACCD7-8132-4BAC-8FC1-9AA6B2E1B89C}"/>
              </a:ext>
            </a:extLst>
          </p:cNvPr>
          <p:cNvSpPr txBox="1"/>
          <p:nvPr/>
        </p:nvSpPr>
        <p:spPr>
          <a:xfrm>
            <a:off x="8180908" y="4731254"/>
            <a:ext cx="314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％⇒？円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5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8197" y="3565354"/>
            <a:ext cx="10111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10g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40g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の何％になるかということです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40g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％分になります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基本問題の復習から３</a:t>
            </a:r>
            <a:endParaRPr kumimoji="1" lang="ja-JP" altLang="en-US" sz="4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2A1331-9C0D-4BC6-A59A-18B84EB17041}"/>
              </a:ext>
            </a:extLst>
          </p:cNvPr>
          <p:cNvSpPr txBox="1"/>
          <p:nvPr/>
        </p:nvSpPr>
        <p:spPr>
          <a:xfrm>
            <a:off x="838197" y="1501828"/>
            <a:ext cx="10147926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入りのチョコレートが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入りで売られています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元の重さの何％増量されていますか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7-2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FF7E805-3A7E-4B0F-A23D-3F9513370028}"/>
                  </a:ext>
                </a:extLst>
              </p:cNvPr>
              <p:cNvSpPr txBox="1"/>
              <p:nvPr/>
            </p:nvSpPr>
            <p:spPr>
              <a:xfrm>
                <a:off x="838197" y="5013327"/>
                <a:ext cx="968770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10g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40g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％になります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FF7E805-3A7E-4B0F-A23D-3F9513370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013327"/>
                <a:ext cx="9687708" cy="1153073"/>
              </a:xfrm>
              <a:prstGeom prst="rect">
                <a:avLst/>
              </a:prstGeom>
              <a:blipFill>
                <a:blip r:embed="rId3"/>
                <a:stretch>
                  <a:fillRect l="-2201" r="-1132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791629" y="574928"/>
            <a:ext cx="53142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基本問題の復習から３</a:t>
            </a:r>
            <a:endParaRPr kumimoji="1" lang="ja-JP" altLang="en-US" sz="4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C4227-F408-4D88-87D2-051A62CF7896}"/>
              </a:ext>
            </a:extLst>
          </p:cNvPr>
          <p:cNvSpPr/>
          <p:nvPr/>
        </p:nvSpPr>
        <p:spPr>
          <a:xfrm>
            <a:off x="6596859" y="3722899"/>
            <a:ext cx="139438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2A1331-9C0D-4BC6-A59A-18B84EB17041}"/>
              </a:ext>
            </a:extLst>
          </p:cNvPr>
          <p:cNvSpPr txBox="1"/>
          <p:nvPr/>
        </p:nvSpPr>
        <p:spPr>
          <a:xfrm>
            <a:off x="838197" y="1501828"/>
            <a:ext cx="10147926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入りのチョコレートが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入りで売られています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元の重さの何％増量されていますか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7-2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F7E805-3A7E-4B0F-A23D-3F9513370028}"/>
              </a:ext>
            </a:extLst>
          </p:cNvPr>
          <p:cNvSpPr txBox="1"/>
          <p:nvPr/>
        </p:nvSpPr>
        <p:spPr>
          <a:xfrm>
            <a:off x="720052" y="5302838"/>
            <a:ext cx="105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横に見れば、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　　　　　　　　　　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817B7FB-63B0-4BE9-B804-E1EA9F44CF05}"/>
              </a:ext>
            </a:extLst>
          </p:cNvPr>
          <p:cNvSpPr/>
          <p:nvPr/>
        </p:nvSpPr>
        <p:spPr>
          <a:xfrm>
            <a:off x="838197" y="3722899"/>
            <a:ext cx="575866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5E475A-0412-474B-B22A-B441B8EB7073}"/>
              </a:ext>
            </a:extLst>
          </p:cNvPr>
          <p:cNvSpPr txBox="1"/>
          <p:nvPr/>
        </p:nvSpPr>
        <p:spPr>
          <a:xfrm>
            <a:off x="3085672" y="3722899"/>
            <a:ext cx="123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40g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527C5F0-2912-4FAD-9D08-C5BD369C3503}"/>
              </a:ext>
            </a:extLst>
          </p:cNvPr>
          <p:cNvSpPr txBox="1"/>
          <p:nvPr/>
        </p:nvSpPr>
        <p:spPr>
          <a:xfrm>
            <a:off x="6677896" y="3723329"/>
            <a:ext cx="123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10g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BB645F-D1AC-4B78-8867-267C4088C1AE}"/>
              </a:ext>
            </a:extLst>
          </p:cNvPr>
          <p:cNvCxnSpPr/>
          <p:nvPr/>
        </p:nvCxnSpPr>
        <p:spPr>
          <a:xfrm>
            <a:off x="791629" y="4688979"/>
            <a:ext cx="580523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80919-3C2C-45FC-AEC6-2E5D7EABFA85}"/>
              </a:ext>
            </a:extLst>
          </p:cNvPr>
          <p:cNvSpPr txBox="1"/>
          <p:nvPr/>
        </p:nvSpPr>
        <p:spPr>
          <a:xfrm>
            <a:off x="2807325" y="4737478"/>
            <a:ext cx="162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425FD333-861F-4AA2-B038-DB8DB9E56A51}"/>
              </a:ext>
            </a:extLst>
          </p:cNvPr>
          <p:cNvCxnSpPr>
            <a:cxnSpLocks/>
          </p:cNvCxnSpPr>
          <p:nvPr/>
        </p:nvCxnSpPr>
        <p:spPr>
          <a:xfrm>
            <a:off x="6596859" y="4688979"/>
            <a:ext cx="1394389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F9F7D7-00CE-454D-8F1F-4D9265F88290}"/>
              </a:ext>
            </a:extLst>
          </p:cNvPr>
          <p:cNvSpPr txBox="1"/>
          <p:nvPr/>
        </p:nvSpPr>
        <p:spPr>
          <a:xfrm>
            <a:off x="6799374" y="4741446"/>
            <a:ext cx="11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？％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6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836091" y="4561009"/>
                <a:ext cx="10591802" cy="177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あるいは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分が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分に減ったから 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91" y="4561009"/>
                <a:ext cx="10591802" cy="1777346"/>
              </a:xfrm>
              <a:prstGeom prst="rect">
                <a:avLst/>
              </a:prstGeom>
              <a:blipFill>
                <a:blip r:embed="rId3"/>
                <a:stretch>
                  <a:fillRect l="-2014" t="-6164" b="-5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838197" y="2178935"/>
            <a:ext cx="10517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の芝を刈ったと理解すれば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ａの芝を刈っているのが分かるので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91A551-2A32-4F47-8109-7CECCEB0CDDA}"/>
              </a:ext>
            </a:extLst>
          </p:cNvPr>
          <p:cNvSpPr txBox="1"/>
          <p:nvPr/>
        </p:nvSpPr>
        <p:spPr>
          <a:xfrm>
            <a:off x="836091" y="3677748"/>
            <a:ext cx="928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分なら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の芝を刈ることができる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668864" y="574928"/>
            <a:ext cx="1106704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で刈りました　　　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時間あたり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の芝を刈ったことになりますか</a:t>
            </a:r>
            <a:endParaRPr kumimoji="1"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19F5F-7578-4C33-B918-65E17580FD56}"/>
              </a:ext>
            </a:extLst>
          </p:cNvPr>
          <p:cNvSpPr txBox="1"/>
          <p:nvPr/>
        </p:nvSpPr>
        <p:spPr>
          <a:xfrm>
            <a:off x="10414474" y="194810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66-3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9DD14-3666-49E8-B681-BA96AF20773A}"/>
              </a:ext>
            </a:extLst>
          </p:cNvPr>
          <p:cNvSpPr txBox="1"/>
          <p:nvPr/>
        </p:nvSpPr>
        <p:spPr>
          <a:xfrm>
            <a:off x="777877" y="3041206"/>
            <a:ext cx="1063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びん全体では、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600mL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より多く入ることが分かる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D81C3-A245-4CD9-A4D4-2CC539BD892C}"/>
              </a:ext>
            </a:extLst>
          </p:cNvPr>
          <p:cNvSpPr/>
          <p:nvPr/>
        </p:nvSpPr>
        <p:spPr>
          <a:xfrm>
            <a:off x="1378023" y="4038373"/>
            <a:ext cx="2869324" cy="78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7BB999-05E9-4DC8-88C1-E6C678E17787}"/>
              </a:ext>
            </a:extLst>
          </p:cNvPr>
          <p:cNvSpPr/>
          <p:nvPr/>
        </p:nvSpPr>
        <p:spPr>
          <a:xfrm>
            <a:off x="4247347" y="4038373"/>
            <a:ext cx="2869324" cy="78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679DD1-9510-4BB8-B5E5-588677ACD49B}"/>
              </a:ext>
            </a:extLst>
          </p:cNvPr>
          <p:cNvSpPr/>
          <p:nvPr/>
        </p:nvSpPr>
        <p:spPr>
          <a:xfrm>
            <a:off x="7116671" y="4038373"/>
            <a:ext cx="2869324" cy="78827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7D9E8F3-0C30-43B0-8DA5-0FBBC5A9CE51}"/>
                  </a:ext>
                </a:extLst>
              </p:cNvPr>
              <p:cNvSpPr txBox="1"/>
              <p:nvPr/>
            </p:nvSpPr>
            <p:spPr>
              <a:xfrm>
                <a:off x="1738075" y="505563"/>
                <a:ext cx="8715848" cy="215584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びんにジュースが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入っています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これは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びん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全体の</m:t>
                    </m:r>
                    <m:r>
                      <a:rPr lang="ja-JP" alt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容積の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にあたります</a:t>
                </a:r>
                <a:b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びん全体では、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mL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入りますか　　</a:t>
                </a:r>
                <a:r>
                  <a:rPr kumimoji="1"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68-3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7D9E8F3-0C30-43B0-8DA5-0FBBC5A9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75" y="505563"/>
                <a:ext cx="8715848" cy="2155847"/>
              </a:xfrm>
              <a:prstGeom prst="rect">
                <a:avLst/>
              </a:prstGeom>
              <a:blipFill>
                <a:blip r:embed="rId3"/>
                <a:stretch>
                  <a:fillRect l="-2025" t="-4213" r="-1117" b="-95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中かっこ 5">
            <a:extLst>
              <a:ext uri="{FF2B5EF4-FFF2-40B4-BE49-F238E27FC236}">
                <a16:creationId xmlns:a16="http://schemas.microsoft.com/office/drawing/2014/main" id="{9DE3EECC-33B5-4A38-B30A-DD0A16B97560}"/>
              </a:ext>
            </a:extLst>
          </p:cNvPr>
          <p:cNvSpPr/>
          <p:nvPr/>
        </p:nvSpPr>
        <p:spPr>
          <a:xfrm rot="5400000">
            <a:off x="4096587" y="2212320"/>
            <a:ext cx="301519" cy="573864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CA7565C-33A5-4BFE-9C6A-85624D2B6AF9}"/>
                  </a:ext>
                </a:extLst>
              </p:cNvPr>
              <p:cNvSpPr txBox="1"/>
              <p:nvPr/>
            </p:nvSpPr>
            <p:spPr>
              <a:xfrm>
                <a:off x="3468026" y="5232404"/>
                <a:ext cx="2729574" cy="941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が</m:t>
                    </m:r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600</m:t>
                    </m:r>
                    <m:r>
                      <m:rPr>
                        <m:nor/>
                      </m:rPr>
                      <a:rPr lang="en-US" altLang="ja-JP" sz="32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mL</m:t>
                    </m:r>
                  </m:oMath>
                </a14:m>
                <a:r>
                  <a:rPr kumimoji="1" lang="ja-JP" altLang="en-US" sz="3200" dirty="0"/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CA7565C-33A5-4BFE-9C6A-85624D2B6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26" y="5232404"/>
                <a:ext cx="2729574" cy="941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2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</TotalTime>
  <Words>1515</Words>
  <Application>Microsoft Office PowerPoint</Application>
  <PresentationFormat>ワイド画面</PresentationFormat>
  <Paragraphs>285</Paragraphs>
  <Slides>29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Cambria Math</vt:lpstr>
      <vt:lpstr>游ゴシック Light</vt:lpstr>
      <vt:lpstr>UD デジタル 教科書体 NP-B</vt:lpstr>
      <vt:lpstr>Arial</vt:lpstr>
      <vt:lpstr>UD デジタル 教科書体 NK-B</vt:lpstr>
      <vt:lpstr>游ゴシック</vt:lpstr>
      <vt:lpstr>Office テーマ</vt:lpstr>
      <vt:lpstr>６年生 比と割合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６年生　比と割合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267</cp:revision>
  <cp:lastPrinted>2021-05-09T09:42:10Z</cp:lastPrinted>
  <dcterms:created xsi:type="dcterms:W3CDTF">2021-04-05T12:55:03Z</dcterms:created>
  <dcterms:modified xsi:type="dcterms:W3CDTF">2022-09-30T14:36:10Z</dcterms:modified>
</cp:coreProperties>
</file>