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4"/>
  </p:notesMasterIdLst>
  <p:sldIdLst>
    <p:sldId id="256" r:id="rId2"/>
    <p:sldId id="505" r:id="rId3"/>
    <p:sldId id="506" r:id="rId4"/>
    <p:sldId id="507" r:id="rId5"/>
    <p:sldId id="508" r:id="rId6"/>
    <p:sldId id="509" r:id="rId7"/>
    <p:sldId id="277" r:id="rId8"/>
    <p:sldId id="295" r:id="rId9"/>
    <p:sldId id="296" r:id="rId10"/>
    <p:sldId id="291" r:id="rId11"/>
    <p:sldId id="494" r:id="rId12"/>
    <p:sldId id="493" r:id="rId13"/>
    <p:sldId id="292" r:id="rId14"/>
    <p:sldId id="497" r:id="rId15"/>
    <p:sldId id="499" r:id="rId16"/>
    <p:sldId id="293" r:id="rId17"/>
    <p:sldId id="294" r:id="rId18"/>
    <p:sldId id="501" r:id="rId19"/>
    <p:sldId id="502" r:id="rId20"/>
    <p:sldId id="297" r:id="rId21"/>
    <p:sldId id="504" r:id="rId22"/>
    <p:sldId id="500" r:id="rId23"/>
    <p:sldId id="491" r:id="rId24"/>
    <p:sldId id="342" r:id="rId25"/>
    <p:sldId id="288" r:id="rId26"/>
    <p:sldId id="496" r:id="rId27"/>
    <p:sldId id="347" r:id="rId28"/>
    <p:sldId id="465" r:id="rId29"/>
    <p:sldId id="290" r:id="rId30"/>
    <p:sldId id="486" r:id="rId31"/>
    <p:sldId id="484" r:id="rId32"/>
    <p:sldId id="482" r:id="rId33"/>
    <p:sldId id="469" r:id="rId34"/>
    <p:sldId id="483" r:id="rId35"/>
    <p:sldId id="472" r:id="rId36"/>
    <p:sldId id="471" r:id="rId37"/>
    <p:sldId id="511" r:id="rId38"/>
    <p:sldId id="487" r:id="rId39"/>
    <p:sldId id="495" r:id="rId40"/>
    <p:sldId id="474" r:id="rId41"/>
    <p:sldId id="492" r:id="rId42"/>
    <p:sldId id="490" r:id="rId43"/>
  </p:sldIdLst>
  <p:sldSz cx="12192000" cy="6858000"/>
  <p:notesSz cx="6858000" cy="9144000"/>
  <p:embeddedFontLst>
    <p:embeddedFont>
      <p:font typeface="Cambria Math" panose="02040503050406030204" pitchFamily="18" charset="0"/>
      <p:regular r:id="rId45"/>
    </p:embeddedFont>
    <p:embeddedFont>
      <p:font typeface="UD デジタル 教科書体 NP-B" panose="02020700000000000000" pitchFamily="18" charset="-128"/>
      <p:bold r:id="rId46"/>
    </p:embeddedFont>
    <p:embeddedFont>
      <p:font typeface="游ゴシック" panose="020B0400000000000000" pitchFamily="50" charset="-128"/>
      <p:regular r:id="rId47"/>
      <p:bold r:id="rId48"/>
    </p:embeddedFont>
    <p:embeddedFont>
      <p:font typeface="游ゴシック Light" panose="020B0300000000000000" pitchFamily="50" charset="-128"/>
      <p:regular r:id="rId49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468" y="72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1E017-250B-4BE3-9670-661854F69381}" type="datetimeFigureOut">
              <a:rPr kumimoji="1" lang="ja-JP" altLang="en-US" smtClean="0"/>
              <a:t>2022/3/20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BC8DB-408E-40FC-AC51-B53D0F79C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857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②と③の問題の違いを理解しないといけない。また、小学校では見た目で答えが出せるが、中学校では、必ず問題文か、図に等しいことが分かるようにしてある。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9534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時速の意味から答えを考えれば簡単です。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790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時速の意味から答えを考えれば簡単です。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437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時速の意味から答えを考えれば簡単です。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595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時速の意味から答えを考えれば簡単です。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34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時速の意味から答えを考えれば簡単です。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05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598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160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120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3106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66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9014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教師用なので、まとめて３種類出しています。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4980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教師用なので、まとめて３種類出しています。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5390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教師用なので、まとめて３種類出しています。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74151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何割や何％の表し方の優れているところは？それは小数や分数ではなく、整数で割合を表せるところです。その長所を消したら意味がないですね。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85215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612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算数は、その言葉遣いにあてはまる問題だけ出していますので、注意が必要です</a:t>
            </a:r>
            <a:r>
              <a:rPr kumimoji="1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lang="ja-JP" altLang="en-US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8672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08492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5141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2883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358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91910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50766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2918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692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63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16365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2227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0962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349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152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019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201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時速の意味から答えを考えれば簡単です。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023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時速の意味から答えを考えれば簡単です。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666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時速の意味から答えを考えれば簡単です。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192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2D55DC-A55A-49C3-9F77-D14BFC6C7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EDAE51D-B30F-4F10-A1B7-E46860E3E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CF386A-9B32-44BA-92F0-24256942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C39A-8F22-4F96-9A3B-B6B0DFF095ED}" type="datetimeFigureOut">
              <a:rPr kumimoji="1" lang="ja-JP" altLang="en-US" smtClean="0"/>
              <a:t>2022/3/20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A10F6B-A45C-4E78-A813-D7D04701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5CB383-0FAA-44A1-93CE-D1813F21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BF54-1C5A-4C7B-AEF6-6ADC47096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946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D7A7D6-D923-483E-9371-DECF8D55E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4D52A1C-D32A-465D-A9D6-448FB78B8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8A228A-7D53-470E-9ACF-6D350FB9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C39A-8F22-4F96-9A3B-B6B0DFF095ED}" type="datetimeFigureOut">
              <a:rPr kumimoji="1" lang="ja-JP" altLang="en-US" smtClean="0"/>
              <a:t>2022/3/20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753EE4-ACDA-4B1B-B40D-CE3B8D980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BA526D-4555-4FB1-8E82-B3DDBE0D2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BF54-1C5A-4C7B-AEF6-6ADC47096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55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7DD2C9F-34CA-4293-B5FB-8A1AEBE470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B5962D6-F517-419A-9184-9393B1CDB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B93F5A-F753-4B4F-AAAB-70D0E5F5A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C39A-8F22-4F96-9A3B-B6B0DFF095ED}" type="datetimeFigureOut">
              <a:rPr kumimoji="1" lang="ja-JP" altLang="en-US" smtClean="0"/>
              <a:t>2022/3/20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7E574D-BEEE-4939-95B1-C04F3B68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CE0B43-3601-4232-BC35-53EB41A6B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BF54-1C5A-4C7B-AEF6-6ADC47096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03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6A5227-8931-4A78-8A57-D67D57D3D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2451F0-0953-4DCF-8536-9E3585A1E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E427C7-0872-43D6-9257-804E1AD9C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C39A-8F22-4F96-9A3B-B6B0DFF095ED}" type="datetimeFigureOut">
              <a:rPr kumimoji="1" lang="ja-JP" altLang="en-US" smtClean="0"/>
              <a:t>2022/3/20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D7E214-B9E0-4CF3-8173-498B9A753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8E2A7C-1DF6-4A6B-9AAC-0A2FCD2CA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BF54-1C5A-4C7B-AEF6-6ADC47096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94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B3D1F7-690C-4AF2-97B3-057707914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333C71B-823D-4356-AA7F-766A7BD75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1E2253-A279-4DA3-A6F9-F31DF25E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C39A-8F22-4F96-9A3B-B6B0DFF095ED}" type="datetimeFigureOut">
              <a:rPr kumimoji="1" lang="ja-JP" altLang="en-US" smtClean="0"/>
              <a:t>2022/3/20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9FE9BF-4703-4257-8631-BE371524E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765647-4009-4298-966D-E6ED1C8F6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BF54-1C5A-4C7B-AEF6-6ADC47096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91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F2417C-3CCB-4438-A44A-FD9FEEB25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B228EF-280F-4FD2-82CA-8BEBE24AE4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FDF7363-8307-4F38-9526-B75A0E601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954E43-F32F-4142-AC66-E4E341390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C39A-8F22-4F96-9A3B-B6B0DFF095ED}" type="datetimeFigureOut">
              <a:rPr kumimoji="1" lang="ja-JP" altLang="en-US" smtClean="0"/>
              <a:t>2022/3/20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15B6C9-36A8-401F-A88F-C71C1E7AD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E0BD7E7-48A4-4890-B3BC-1CB60C48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BF54-1C5A-4C7B-AEF6-6ADC47096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07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DF91D2-201B-47F0-924C-CDD3CB28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B77D64-8FB9-4C38-88D0-BDE2686FF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098E444-C2E1-4B35-AEDF-B14849E77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70DF675-E7FC-47C5-9B38-9D43CA732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1D959CD-8127-4351-81A4-68CEEB439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72899AD-81FA-4F0D-BA06-D190CBB2D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C39A-8F22-4F96-9A3B-B6B0DFF095ED}" type="datetimeFigureOut">
              <a:rPr kumimoji="1" lang="ja-JP" altLang="en-US" smtClean="0"/>
              <a:t>2022/3/20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99E965-8F08-48E4-AF25-136FDF47E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B7459FF-4CB3-44E1-90B5-EB107E88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BF54-1C5A-4C7B-AEF6-6ADC47096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30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30A7B6-94AF-4D24-B132-734F60393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2F8B2D2-54E5-4BE1-8E9D-BE69FA4E1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C39A-8F22-4F96-9A3B-B6B0DFF095ED}" type="datetimeFigureOut">
              <a:rPr kumimoji="1" lang="ja-JP" altLang="en-US" smtClean="0"/>
              <a:t>2022/3/20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C1B0A5B-446E-4E4A-87C3-2BFBD8D27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D35BE8A-D450-447F-A482-D96D5C1D6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BF54-1C5A-4C7B-AEF6-6ADC47096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58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E136863-BD48-464A-8B8E-6D4DEE14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C39A-8F22-4F96-9A3B-B6B0DFF095ED}" type="datetimeFigureOut">
              <a:rPr kumimoji="1" lang="ja-JP" altLang="en-US" smtClean="0"/>
              <a:t>2022/3/20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02E02EF-4D7D-45C5-8265-11ED3D06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BDE282-4D1A-4501-BD19-8271516F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BF54-1C5A-4C7B-AEF6-6ADC47096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14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204667-B3FD-42F4-87DD-4CE4CF3E7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F7D023-3A0E-43FA-ABDD-B47BD5EDD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B8218F9-AE30-4870-BF51-F96C5EC3F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F6934A-A95D-4DAF-A8DD-E7EAB0172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C39A-8F22-4F96-9A3B-B6B0DFF095ED}" type="datetimeFigureOut">
              <a:rPr kumimoji="1" lang="ja-JP" altLang="en-US" smtClean="0"/>
              <a:t>2022/3/20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5C8060-5170-4AFA-B0EF-F75A5A5D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3C7BFB4-8ECD-4097-896C-8A4AB768A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BF54-1C5A-4C7B-AEF6-6ADC47096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952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D8114D-98C7-4D41-8681-0982F84E0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1F34454-1E9E-413F-8F0C-C3CAE071EE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B85371-BDAE-4DBA-9B36-B2FD8218B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5FC5549-11A4-496E-B055-C76F03C63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C39A-8F22-4F96-9A3B-B6B0DFF095ED}" type="datetimeFigureOut">
              <a:rPr kumimoji="1" lang="ja-JP" altLang="en-US" smtClean="0"/>
              <a:t>2022/3/20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D5877F4-A2A8-42CE-A351-4E393B75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743AC10-2DB3-47AF-925D-5B7310ED0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BF54-1C5A-4C7B-AEF6-6ADC47096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30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8DBD1A3-E22F-4A96-A025-7983748BA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E9B9376-697F-4F7F-9A25-CFB8AFD88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ADA38B-61C6-4AE5-8E1A-3CCB4388D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4C39A-8F22-4F96-9A3B-B6B0DFF095ED}" type="datetimeFigureOut">
              <a:rPr kumimoji="1" lang="ja-JP" altLang="en-US" smtClean="0"/>
              <a:t>2022/3/20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E7B9C6-3DF4-4570-B888-17DF28B8F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354EAA-A1CB-4F4B-AEA3-0B8463B04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3BF54-1C5A-4C7B-AEF6-6ADC47096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547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709FB015-1ADA-4187-A90B-2D20DE091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3466" y="4172385"/>
            <a:ext cx="8161867" cy="165576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その問題に一番適した解法を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探すことが算数のおもしろさ</a:t>
            </a:r>
          </a:p>
        </p:txBody>
      </p:sp>
      <p:sp>
        <p:nvSpPr>
          <p:cNvPr id="6" name="四角形: メモ 5">
            <a:extLst>
              <a:ext uri="{FF2B5EF4-FFF2-40B4-BE49-F238E27FC236}">
                <a16:creationId xmlns:a16="http://schemas.microsoft.com/office/drawing/2014/main" id="{E2BD3B85-5850-4689-9324-F49522F76911}"/>
              </a:ext>
            </a:extLst>
          </p:cNvPr>
          <p:cNvSpPr/>
          <p:nvPr/>
        </p:nvSpPr>
        <p:spPr>
          <a:xfrm rot="10800000">
            <a:off x="1266092" y="844062"/>
            <a:ext cx="9548446" cy="281353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24F0CCF-871E-41D1-870C-BE29EFFF8E23}"/>
              </a:ext>
            </a:extLst>
          </p:cNvPr>
          <p:cNvSpPr txBox="1"/>
          <p:nvPr/>
        </p:nvSpPr>
        <p:spPr>
          <a:xfrm>
            <a:off x="2442795" y="1029853"/>
            <a:ext cx="73064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自由な</a:t>
            </a:r>
            <a:r>
              <a:rPr lang="ja-JP" altLang="en-US" sz="8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発想が</a:t>
            </a:r>
            <a:br>
              <a:rPr lang="en-US" altLang="ja-JP" sz="8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8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できるのが算数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96763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6689E82-8DB9-4730-9EFA-130FE8EC8468}"/>
              </a:ext>
            </a:extLst>
          </p:cNvPr>
          <p:cNvSpPr/>
          <p:nvPr/>
        </p:nvSpPr>
        <p:spPr>
          <a:xfrm>
            <a:off x="838200" y="1771256"/>
            <a:ext cx="9121408" cy="132343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朝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歩いた道のりは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でした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歩いた時速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を求めましょう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9BF59B6-3D3D-43A8-B143-DDF18418BDF0}"/>
              </a:ext>
            </a:extLst>
          </p:cNvPr>
          <p:cNvSpPr/>
          <p:nvPr/>
        </p:nvSpPr>
        <p:spPr>
          <a:xfrm>
            <a:off x="838200" y="4829374"/>
            <a:ext cx="1021145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分を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倍すれば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分になる。必要なのは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公式より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倍と分かる基礎計算力</a:t>
            </a:r>
          </a:p>
        </p:txBody>
      </p:sp>
      <p:pic>
        <p:nvPicPr>
          <p:cNvPr id="12" name="図 11" descr="おもちゃ, 持つ, 食品 が含まれている画像&#10;&#10;自動的に生成された説明">
            <a:extLst>
              <a:ext uri="{FF2B5EF4-FFF2-40B4-BE49-F238E27FC236}">
                <a16:creationId xmlns:a16="http://schemas.microsoft.com/office/drawing/2014/main" id="{0E6E896F-CC72-45B1-9FE9-EA89EA8F8B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08" y="1604700"/>
            <a:ext cx="1265035" cy="183006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C859C48-B1A8-4800-A33A-A298741043BC}"/>
              </a:ext>
            </a:extLst>
          </p:cNvPr>
          <p:cNvSpPr txBox="1"/>
          <p:nvPr/>
        </p:nvSpPr>
        <p:spPr>
          <a:xfrm>
            <a:off x="967357" y="548680"/>
            <a:ext cx="1057212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決まっていることをもとに考える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A72FA0C-9F67-4BF2-AE49-CFE0E205E3FB}"/>
              </a:ext>
            </a:extLst>
          </p:cNvPr>
          <p:cNvSpPr/>
          <p:nvPr/>
        </p:nvSpPr>
        <p:spPr>
          <a:xfrm>
            <a:off x="838200" y="3300315"/>
            <a:ext cx="1011366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公式ではなく、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時速は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１時間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(60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で進む距離と理解していると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775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6689E82-8DB9-4730-9EFA-130FE8EC8468}"/>
              </a:ext>
            </a:extLst>
          </p:cNvPr>
          <p:cNvSpPr/>
          <p:nvPr/>
        </p:nvSpPr>
        <p:spPr>
          <a:xfrm>
            <a:off x="838200" y="1771256"/>
            <a:ext cx="9121408" cy="132343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分間歩いた道のりは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でした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歩いた時速を求めましょう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7344501-BE74-40B8-A4B5-09990FCBDD0A}"/>
              </a:ext>
            </a:extLst>
          </p:cNvPr>
          <p:cNvSpPr/>
          <p:nvPr/>
        </p:nvSpPr>
        <p:spPr>
          <a:xfrm>
            <a:off x="838200" y="3763306"/>
            <a:ext cx="58112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　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500×4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2" name="図 11" descr="おもちゃ, 持つ, 食品 が含まれている画像&#10;&#10;自動的に生成された説明">
            <a:extLst>
              <a:ext uri="{FF2B5EF4-FFF2-40B4-BE49-F238E27FC236}">
                <a16:creationId xmlns:a16="http://schemas.microsoft.com/office/drawing/2014/main" id="{0E6E896F-CC72-45B1-9FE9-EA89EA8F8B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08" y="1604700"/>
            <a:ext cx="1265035" cy="183006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C859C48-B1A8-4800-A33A-A298741043BC}"/>
              </a:ext>
            </a:extLst>
          </p:cNvPr>
          <p:cNvSpPr txBox="1"/>
          <p:nvPr/>
        </p:nvSpPr>
        <p:spPr>
          <a:xfrm>
            <a:off x="967357" y="548680"/>
            <a:ext cx="1057212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決まっていることをもとに考える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EFDF103-D9A3-4E26-8FA7-EDC5BF0963A8}"/>
              </a:ext>
            </a:extLst>
          </p:cNvPr>
          <p:cNvSpPr/>
          <p:nvPr/>
        </p:nvSpPr>
        <p:spPr>
          <a:xfrm>
            <a:off x="3825865" y="4816637"/>
            <a:ext cx="66720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2000m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か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2km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332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9BF59B6-3D3D-43A8-B143-DDF18418BDF0}"/>
              </a:ext>
            </a:extLst>
          </p:cNvPr>
          <p:cNvSpPr/>
          <p:nvPr/>
        </p:nvSpPr>
        <p:spPr>
          <a:xfrm>
            <a:off x="838200" y="4861378"/>
            <a:ext cx="4134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分速を求めると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7344501-BE74-40B8-A4B5-09990FCBDD0A}"/>
              </a:ext>
            </a:extLst>
          </p:cNvPr>
          <p:cNvSpPr/>
          <p:nvPr/>
        </p:nvSpPr>
        <p:spPr>
          <a:xfrm>
            <a:off x="838200" y="3429000"/>
            <a:ext cx="890500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多分、公式ばかり頭にある人は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分速を出してから時速に直すと考える</a:t>
            </a:r>
          </a:p>
        </p:txBody>
      </p:sp>
      <p:pic>
        <p:nvPicPr>
          <p:cNvPr id="12" name="図 11" descr="おもちゃ, 持つ, 食品 が含まれている画像&#10;&#10;自動的に生成された説明">
            <a:extLst>
              <a:ext uri="{FF2B5EF4-FFF2-40B4-BE49-F238E27FC236}">
                <a16:creationId xmlns:a16="http://schemas.microsoft.com/office/drawing/2014/main" id="{0E6E896F-CC72-45B1-9FE9-EA89EA8F8B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08" y="1604700"/>
            <a:ext cx="1265035" cy="183006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C859C48-B1A8-4800-A33A-A298741043BC}"/>
              </a:ext>
            </a:extLst>
          </p:cNvPr>
          <p:cNvSpPr txBox="1"/>
          <p:nvPr/>
        </p:nvSpPr>
        <p:spPr>
          <a:xfrm>
            <a:off x="967357" y="548680"/>
            <a:ext cx="1057212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決まっていることをもとに考える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C49878E-A898-48B5-94B0-5A5B8723BC76}"/>
              </a:ext>
            </a:extLst>
          </p:cNvPr>
          <p:cNvSpPr/>
          <p:nvPr/>
        </p:nvSpPr>
        <p:spPr>
          <a:xfrm>
            <a:off x="838200" y="1771256"/>
            <a:ext cx="9121408" cy="132343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分間歩いた道のりは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でした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歩いた時速を求めましょう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C1F2D75-5DAB-4C5D-81B4-170C3811804D}"/>
              </a:ext>
            </a:extLst>
          </p:cNvPr>
          <p:cNvSpPr/>
          <p:nvPr/>
        </p:nvSpPr>
        <p:spPr>
          <a:xfrm>
            <a:off x="3675274" y="5739759"/>
            <a:ext cx="66944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500÷15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＝わりきれない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932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7344501-BE74-40B8-A4B5-09990FCBDD0A}"/>
              </a:ext>
            </a:extLst>
          </p:cNvPr>
          <p:cNvSpPr/>
          <p:nvPr/>
        </p:nvSpPr>
        <p:spPr>
          <a:xfrm>
            <a:off x="838200" y="3429000"/>
            <a:ext cx="839204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公式を使うにしても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計算は分数を使うことが基本です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かけ算・わり算は分数で表してから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まとめて計算するのがお薦めです</a:t>
            </a:r>
          </a:p>
        </p:txBody>
      </p:sp>
      <p:pic>
        <p:nvPicPr>
          <p:cNvPr id="12" name="図 11" descr="おもちゃ, 持つ, 食品 が含まれている画像&#10;&#10;自動的に生成された説明">
            <a:extLst>
              <a:ext uri="{FF2B5EF4-FFF2-40B4-BE49-F238E27FC236}">
                <a16:creationId xmlns:a16="http://schemas.microsoft.com/office/drawing/2014/main" id="{0E6E896F-CC72-45B1-9FE9-EA89EA8F8B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08" y="1604700"/>
            <a:ext cx="1265035" cy="183006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C859C48-B1A8-4800-A33A-A298741043BC}"/>
              </a:ext>
            </a:extLst>
          </p:cNvPr>
          <p:cNvSpPr txBox="1"/>
          <p:nvPr/>
        </p:nvSpPr>
        <p:spPr>
          <a:xfrm>
            <a:off x="967357" y="548680"/>
            <a:ext cx="1057212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決まっていることをもとに考える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C49878E-A898-48B5-94B0-5A5B8723BC76}"/>
              </a:ext>
            </a:extLst>
          </p:cNvPr>
          <p:cNvSpPr/>
          <p:nvPr/>
        </p:nvSpPr>
        <p:spPr>
          <a:xfrm>
            <a:off x="838200" y="1771256"/>
            <a:ext cx="9121408" cy="132343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分間歩いた道のりは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でした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歩いた時速を求めましょう</a:t>
            </a:r>
          </a:p>
        </p:txBody>
      </p:sp>
    </p:spTree>
    <p:extLst>
      <p:ext uri="{BB962C8B-B14F-4D97-AF65-F5344CB8AC3E}">
        <p14:creationId xmlns:p14="http://schemas.microsoft.com/office/powerpoint/2010/main" val="34582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おもちゃ, 持つ, 食品 が含まれている画像&#10;&#10;自動的に生成された説明">
            <a:extLst>
              <a:ext uri="{FF2B5EF4-FFF2-40B4-BE49-F238E27FC236}">
                <a16:creationId xmlns:a16="http://schemas.microsoft.com/office/drawing/2014/main" id="{0E6E896F-CC72-45B1-9FE9-EA89EA8F8B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08" y="1604700"/>
            <a:ext cx="1265035" cy="183006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C859C48-B1A8-4800-A33A-A298741043BC}"/>
              </a:ext>
            </a:extLst>
          </p:cNvPr>
          <p:cNvSpPr txBox="1"/>
          <p:nvPr/>
        </p:nvSpPr>
        <p:spPr>
          <a:xfrm>
            <a:off x="967357" y="548680"/>
            <a:ext cx="1057212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決まっていることをもとに考える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87F5007A-E13F-4724-B9C5-00D320D34EF6}"/>
                  </a:ext>
                </a:extLst>
              </p:cNvPr>
              <p:cNvSpPr/>
              <p:nvPr/>
            </p:nvSpPr>
            <p:spPr>
              <a:xfrm>
                <a:off x="7099094" y="3567269"/>
                <a:ext cx="1436612" cy="12913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ja-JP" sz="4000" dirty="0" smtClean="0">
                              <a:solidFill>
                                <a:srgbClr val="0000FF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m:t>500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ja-JP" sz="4000" dirty="0">
                              <a:solidFill>
                                <a:srgbClr val="0000FF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87F5007A-E13F-4724-B9C5-00D320D34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094" y="3567269"/>
                <a:ext cx="1436612" cy="12913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C49878E-A898-48B5-94B0-5A5B8723BC76}"/>
              </a:ext>
            </a:extLst>
          </p:cNvPr>
          <p:cNvSpPr/>
          <p:nvPr/>
        </p:nvSpPr>
        <p:spPr>
          <a:xfrm>
            <a:off x="838200" y="1771256"/>
            <a:ext cx="9121408" cy="132343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分間歩いた道のりは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でした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歩いた時速を求めましょう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BB5BA87-C69F-4350-8956-77D2AE1B8BD4}"/>
              </a:ext>
            </a:extLst>
          </p:cNvPr>
          <p:cNvSpPr/>
          <p:nvPr/>
        </p:nvSpPr>
        <p:spPr>
          <a:xfrm>
            <a:off x="1386840" y="3272495"/>
            <a:ext cx="428835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分速を求めるにも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分数を使い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計算は進めない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4ED89B5-8DCD-4F11-94FB-32710F1A6F4E}"/>
              </a:ext>
            </a:extLst>
          </p:cNvPr>
          <p:cNvSpPr/>
          <p:nvPr/>
        </p:nvSpPr>
        <p:spPr>
          <a:xfrm>
            <a:off x="1395659" y="5211487"/>
            <a:ext cx="98475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分速は１分に進む距離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分に進む距離　なので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</a:t>
            </a:r>
          </a:p>
        </p:txBody>
      </p:sp>
    </p:spTree>
    <p:extLst>
      <p:ext uri="{BB962C8B-B14F-4D97-AF65-F5344CB8AC3E}">
        <p14:creationId xmlns:p14="http://schemas.microsoft.com/office/powerpoint/2010/main" val="290242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おもちゃ, 持つ, 食品 が含まれている画像&#10;&#10;自動的に生成された説明">
            <a:extLst>
              <a:ext uri="{FF2B5EF4-FFF2-40B4-BE49-F238E27FC236}">
                <a16:creationId xmlns:a16="http://schemas.microsoft.com/office/drawing/2014/main" id="{0E6E896F-CC72-45B1-9FE9-EA89EA8F8B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08" y="1604700"/>
            <a:ext cx="1265035" cy="183006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C859C48-B1A8-4800-A33A-A298741043BC}"/>
              </a:ext>
            </a:extLst>
          </p:cNvPr>
          <p:cNvSpPr txBox="1"/>
          <p:nvPr/>
        </p:nvSpPr>
        <p:spPr>
          <a:xfrm>
            <a:off x="967357" y="548680"/>
            <a:ext cx="1057212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決まっていることをもとに考える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C49878E-A898-48B5-94B0-5A5B8723BC76}"/>
              </a:ext>
            </a:extLst>
          </p:cNvPr>
          <p:cNvSpPr/>
          <p:nvPr/>
        </p:nvSpPr>
        <p:spPr>
          <a:xfrm>
            <a:off x="838200" y="1771256"/>
            <a:ext cx="9121408" cy="132343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分間歩いた道のりは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でした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歩いた時速を求めましょう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0BF813D-8261-4B9B-ACA9-8CE4AFFCF6A4}"/>
              </a:ext>
            </a:extLst>
          </p:cNvPr>
          <p:cNvCxnSpPr>
            <a:cxnSpLocks/>
          </p:cNvCxnSpPr>
          <p:nvPr/>
        </p:nvCxnSpPr>
        <p:spPr>
          <a:xfrm>
            <a:off x="8276335" y="4473013"/>
            <a:ext cx="787502" cy="4273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5B65B5D-E979-4009-95F6-BF15943EC4A0}"/>
              </a:ext>
            </a:extLst>
          </p:cNvPr>
          <p:cNvCxnSpPr>
            <a:cxnSpLocks/>
          </p:cNvCxnSpPr>
          <p:nvPr/>
        </p:nvCxnSpPr>
        <p:spPr>
          <a:xfrm>
            <a:off x="9063837" y="3657290"/>
            <a:ext cx="683017" cy="521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08E4683-96F5-44EA-BF06-4A8B4FC267ED}"/>
              </a:ext>
            </a:extLst>
          </p:cNvPr>
          <p:cNvSpPr/>
          <p:nvPr/>
        </p:nvSpPr>
        <p:spPr>
          <a:xfrm>
            <a:off x="9662090" y="3417175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A9363D6-8A2E-4E4C-B44E-B92E86A7A1C4}"/>
              </a:ext>
            </a:extLst>
          </p:cNvPr>
          <p:cNvSpPr/>
          <p:nvPr/>
        </p:nvSpPr>
        <p:spPr>
          <a:xfrm>
            <a:off x="9046845" y="464667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F45C6C3-D57A-4F44-BBBF-3AFDEF708358}"/>
              </a:ext>
            </a:extLst>
          </p:cNvPr>
          <p:cNvSpPr/>
          <p:nvPr/>
        </p:nvSpPr>
        <p:spPr>
          <a:xfrm>
            <a:off x="6883502" y="5360358"/>
            <a:ext cx="2521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64F2E0AE-0EF3-4FFB-8DB0-D47CE5B1AD64}"/>
                  </a:ext>
                </a:extLst>
              </p:cNvPr>
              <p:cNvSpPr/>
              <p:nvPr/>
            </p:nvSpPr>
            <p:spPr>
              <a:xfrm>
                <a:off x="7243479" y="3624669"/>
                <a:ext cx="2677336" cy="1298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ja-JP" sz="4000" dirty="0" smtClean="0">
                              <a:solidFill>
                                <a:srgbClr val="0000FF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m:t>500×60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ja-JP" sz="4000" dirty="0">
                              <a:solidFill>
                                <a:srgbClr val="0000FF"/>
                              </a:solidFill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64F2E0AE-0EF3-4FFB-8DB0-D47CE5B1AD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479" y="3624669"/>
                <a:ext cx="2677336" cy="12986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BB5BA87-C69F-4350-8956-77D2AE1B8BD4}"/>
              </a:ext>
            </a:extLst>
          </p:cNvPr>
          <p:cNvSpPr/>
          <p:nvPr/>
        </p:nvSpPr>
        <p:spPr>
          <a:xfrm>
            <a:off x="1386840" y="3272495"/>
            <a:ext cx="428835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分速を求めるにも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分数を使い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計算は進めない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84ED89B5-8DCD-4F11-94FB-32710F1A6F4E}"/>
              </a:ext>
            </a:extLst>
          </p:cNvPr>
          <p:cNvSpPr/>
          <p:nvPr/>
        </p:nvSpPr>
        <p:spPr>
          <a:xfrm>
            <a:off x="1395659" y="5389287"/>
            <a:ext cx="50161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時速をだすには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</a:p>
        </p:txBody>
      </p:sp>
    </p:spTree>
    <p:extLst>
      <p:ext uri="{BB962C8B-B14F-4D97-AF65-F5344CB8AC3E}">
        <p14:creationId xmlns:p14="http://schemas.microsoft.com/office/powerpoint/2010/main" val="345025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9BF59B6-3D3D-43A8-B143-DDF18418BDF0}"/>
              </a:ext>
            </a:extLst>
          </p:cNvPr>
          <p:cNvSpPr/>
          <p:nvPr/>
        </p:nvSpPr>
        <p:spPr>
          <a:xfrm>
            <a:off x="838200" y="3368116"/>
            <a:ext cx="83744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比で考えると　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：□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7344501-BE74-40B8-A4B5-09990FCBDD0A}"/>
              </a:ext>
            </a:extLst>
          </p:cNvPr>
          <p:cNvSpPr/>
          <p:nvPr/>
        </p:nvSpPr>
        <p:spPr>
          <a:xfrm>
            <a:off x="838200" y="5718689"/>
            <a:ext cx="99309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比例の考えは、速さにも割合にも有効です</a:t>
            </a:r>
          </a:p>
        </p:txBody>
      </p:sp>
      <p:pic>
        <p:nvPicPr>
          <p:cNvPr id="12" name="図 11" descr="おもちゃ, 持つ, 食品 が含まれている画像&#10;&#10;自動的に生成された説明">
            <a:extLst>
              <a:ext uri="{FF2B5EF4-FFF2-40B4-BE49-F238E27FC236}">
                <a16:creationId xmlns:a16="http://schemas.microsoft.com/office/drawing/2014/main" id="{0E6E896F-CC72-45B1-9FE9-EA89EA8F8B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08" y="1604700"/>
            <a:ext cx="1265035" cy="183006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C859C48-B1A8-4800-A33A-A298741043BC}"/>
              </a:ext>
            </a:extLst>
          </p:cNvPr>
          <p:cNvSpPr txBox="1"/>
          <p:nvPr/>
        </p:nvSpPr>
        <p:spPr>
          <a:xfrm>
            <a:off x="967357" y="548680"/>
            <a:ext cx="1057212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決まっていることをもとに考える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7F5007A-E13F-4724-B9C5-00D320D34EF6}"/>
              </a:ext>
            </a:extLst>
          </p:cNvPr>
          <p:cNvSpPr/>
          <p:nvPr/>
        </p:nvSpPr>
        <p:spPr>
          <a:xfrm>
            <a:off x="838200" y="4858108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□を求めると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60C072F-2214-4B05-90F6-DF8BEA3206A1}"/>
              </a:ext>
            </a:extLst>
          </p:cNvPr>
          <p:cNvSpPr/>
          <p:nvPr/>
        </p:nvSpPr>
        <p:spPr>
          <a:xfrm>
            <a:off x="838200" y="1771256"/>
            <a:ext cx="9121408" cy="132343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分間歩いた道のりは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でした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歩いた時速を求めましょう</a:t>
            </a:r>
          </a:p>
        </p:txBody>
      </p:sp>
      <p:sp>
        <p:nvSpPr>
          <p:cNvPr id="2" name="矢印: 上カーブ 1">
            <a:extLst>
              <a:ext uri="{FF2B5EF4-FFF2-40B4-BE49-F238E27FC236}">
                <a16:creationId xmlns:a16="http://schemas.microsoft.com/office/drawing/2014/main" id="{0A84B3AC-C414-4A7E-AFCE-C8E2DDFA163D}"/>
              </a:ext>
            </a:extLst>
          </p:cNvPr>
          <p:cNvSpPr/>
          <p:nvPr/>
        </p:nvSpPr>
        <p:spPr>
          <a:xfrm>
            <a:off x="4876800" y="3974367"/>
            <a:ext cx="1219200" cy="291834"/>
          </a:xfrm>
          <a:prstGeom prst="curvedUp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矢印: 上カーブ 12">
            <a:extLst>
              <a:ext uri="{FF2B5EF4-FFF2-40B4-BE49-F238E27FC236}">
                <a16:creationId xmlns:a16="http://schemas.microsoft.com/office/drawing/2014/main" id="{15ABF6F5-0F37-4BA2-8574-F9FAB2C504CB}"/>
              </a:ext>
            </a:extLst>
          </p:cNvPr>
          <p:cNvSpPr/>
          <p:nvPr/>
        </p:nvSpPr>
        <p:spPr>
          <a:xfrm>
            <a:off x="7501466" y="3974367"/>
            <a:ext cx="1219200" cy="291834"/>
          </a:xfrm>
          <a:prstGeom prst="curvedUp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BD6686E-22B0-494F-A603-A9E676E86BC3}"/>
              </a:ext>
            </a:extLst>
          </p:cNvPr>
          <p:cNvSpPr/>
          <p:nvPr/>
        </p:nvSpPr>
        <p:spPr>
          <a:xfrm>
            <a:off x="4983698" y="428767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４倍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BD6686E-22B0-494F-A603-A9E676E86BC3}"/>
              </a:ext>
            </a:extLst>
          </p:cNvPr>
          <p:cNvSpPr/>
          <p:nvPr/>
        </p:nvSpPr>
        <p:spPr>
          <a:xfrm>
            <a:off x="7608364" y="428767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４倍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7F5007A-E13F-4724-B9C5-00D320D34EF6}"/>
              </a:ext>
            </a:extLst>
          </p:cNvPr>
          <p:cNvSpPr/>
          <p:nvPr/>
        </p:nvSpPr>
        <p:spPr>
          <a:xfrm>
            <a:off x="4434621" y="4872452"/>
            <a:ext cx="4179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500×4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69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 animBg="1"/>
      <p:bldP spid="13" grpId="0" animBg="1"/>
      <p:bldP spid="14" grpId="0"/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60C072F-2214-4B05-90F6-DF8BEA3206A1}"/>
              </a:ext>
            </a:extLst>
          </p:cNvPr>
          <p:cNvSpPr/>
          <p:nvPr/>
        </p:nvSpPr>
        <p:spPr>
          <a:xfrm>
            <a:off x="1204276" y="1771256"/>
            <a:ext cx="9783447" cy="132343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分間で歩く速さで歩き続けると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を歩くのに何分間かかりますか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264379E-55BC-427F-A28E-1FCCE680ABE3}"/>
              </a:ext>
            </a:extLst>
          </p:cNvPr>
          <p:cNvSpPr/>
          <p:nvPr/>
        </p:nvSpPr>
        <p:spPr>
          <a:xfrm>
            <a:off x="838200" y="3689159"/>
            <a:ext cx="8010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勿論、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7×2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分間かかる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85CFC2C-2541-4DC5-BF2A-DB89802FD4A7}"/>
              </a:ext>
            </a:extLst>
          </p:cNvPr>
          <p:cNvSpPr/>
          <p:nvPr/>
        </p:nvSpPr>
        <p:spPr>
          <a:xfrm>
            <a:off x="838200" y="4832931"/>
            <a:ext cx="98475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まさか、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500÷7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で分速を出しませんよね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260A7A-4DD9-42FF-8D35-735E92A11736}"/>
              </a:ext>
            </a:extLst>
          </p:cNvPr>
          <p:cNvSpPr txBox="1"/>
          <p:nvPr/>
        </p:nvSpPr>
        <p:spPr>
          <a:xfrm>
            <a:off x="1487557" y="480947"/>
            <a:ext cx="918713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全国学力・学習状況調査より</a:t>
            </a:r>
          </a:p>
        </p:txBody>
      </p:sp>
    </p:spTree>
    <p:extLst>
      <p:ext uri="{BB962C8B-B14F-4D97-AF65-F5344CB8AC3E}">
        <p14:creationId xmlns:p14="http://schemas.microsoft.com/office/powerpoint/2010/main" val="100261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6689E82-8DB9-4730-9EFA-130FE8EC8468}"/>
              </a:ext>
            </a:extLst>
          </p:cNvPr>
          <p:cNvSpPr/>
          <p:nvPr/>
        </p:nvSpPr>
        <p:spPr>
          <a:xfrm>
            <a:off x="1929517" y="1712054"/>
            <a:ext cx="7961243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37km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時間で進みます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25km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時間で進みます</a:t>
            </a: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どちらの方が速いですか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9FE31B3-ED88-43F5-918B-3A25526D70A4}"/>
              </a:ext>
            </a:extLst>
          </p:cNvPr>
          <p:cNvSpPr/>
          <p:nvPr/>
        </p:nvSpPr>
        <p:spPr>
          <a:xfrm>
            <a:off x="1929517" y="4889103"/>
            <a:ext cx="84032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37km÷3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12.33…km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25km÷2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12.5km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616CE3D-7670-4EA8-A2D1-36B9BA0F506A}"/>
              </a:ext>
            </a:extLst>
          </p:cNvPr>
          <p:cNvSpPr/>
          <p:nvPr/>
        </p:nvSpPr>
        <p:spPr>
          <a:xfrm>
            <a:off x="864918" y="4015191"/>
            <a:ext cx="10572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１時間で進める距離を調べたら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時速ですが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E260A7A-4DD9-42FF-8D35-735E92A11736}"/>
              </a:ext>
            </a:extLst>
          </p:cNvPr>
          <p:cNvSpPr txBox="1"/>
          <p:nvPr/>
        </p:nvSpPr>
        <p:spPr>
          <a:xfrm>
            <a:off x="1929517" y="480947"/>
            <a:ext cx="780213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色々な解き方を考えよう</a:t>
            </a:r>
          </a:p>
        </p:txBody>
      </p:sp>
    </p:spTree>
    <p:extLst>
      <p:ext uri="{BB962C8B-B14F-4D97-AF65-F5344CB8AC3E}">
        <p14:creationId xmlns:p14="http://schemas.microsoft.com/office/powerpoint/2010/main" val="174194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6689E82-8DB9-4730-9EFA-130FE8EC8468}"/>
              </a:ext>
            </a:extLst>
          </p:cNvPr>
          <p:cNvSpPr/>
          <p:nvPr/>
        </p:nvSpPr>
        <p:spPr>
          <a:xfrm>
            <a:off x="1929517" y="1712054"/>
            <a:ext cx="7961243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37km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時間で進みます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25km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時間で進みます</a:t>
            </a: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どちらの方が速いですか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9FE31B3-ED88-43F5-918B-3A25526D70A4}"/>
              </a:ext>
            </a:extLst>
          </p:cNvPr>
          <p:cNvSpPr/>
          <p:nvPr/>
        </p:nvSpPr>
        <p:spPr>
          <a:xfrm>
            <a:off x="1929517" y="4889103"/>
            <a:ext cx="79612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37km×2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74km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25km×3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75km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616CE3D-7670-4EA8-A2D1-36B9BA0F506A}"/>
              </a:ext>
            </a:extLst>
          </p:cNvPr>
          <p:cNvSpPr/>
          <p:nvPr/>
        </p:nvSpPr>
        <p:spPr>
          <a:xfrm>
            <a:off x="1121365" y="4015191"/>
            <a:ext cx="10022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時間、休憩せずに進ませてみよう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E260A7A-4DD9-42FF-8D35-735E92A11736}"/>
              </a:ext>
            </a:extLst>
          </p:cNvPr>
          <p:cNvSpPr txBox="1"/>
          <p:nvPr/>
        </p:nvSpPr>
        <p:spPr>
          <a:xfrm>
            <a:off x="1929517" y="480947"/>
            <a:ext cx="780213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色々な解き方を考えよう</a:t>
            </a:r>
          </a:p>
        </p:txBody>
      </p:sp>
    </p:spTree>
    <p:extLst>
      <p:ext uri="{BB962C8B-B14F-4D97-AF65-F5344CB8AC3E}">
        <p14:creationId xmlns:p14="http://schemas.microsoft.com/office/powerpoint/2010/main" val="212510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706582" y="1912550"/>
            <a:ext cx="2064327" cy="1149928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338945" y="1788293"/>
            <a:ext cx="1413164" cy="141316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平行四辺形 5"/>
          <p:cNvSpPr/>
          <p:nvPr/>
        </p:nvSpPr>
        <p:spPr>
          <a:xfrm>
            <a:off x="5320145" y="2002604"/>
            <a:ext cx="1731819" cy="969819"/>
          </a:xfrm>
          <a:prstGeom prst="parallelogram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ひし形 6"/>
          <p:cNvSpPr/>
          <p:nvPr/>
        </p:nvSpPr>
        <p:spPr>
          <a:xfrm>
            <a:off x="9288123" y="2083947"/>
            <a:ext cx="2092036" cy="872836"/>
          </a:xfrm>
          <a:prstGeom prst="diamond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 rot="20250573">
            <a:off x="7495309" y="1788293"/>
            <a:ext cx="1219200" cy="1537421"/>
            <a:chOff x="7495309" y="1690688"/>
            <a:chExt cx="1219200" cy="1537421"/>
          </a:xfrm>
        </p:grpSpPr>
        <p:cxnSp>
          <p:nvCxnSpPr>
            <p:cNvPr id="9" name="直線コネクタ 8"/>
            <p:cNvCxnSpPr/>
            <p:nvPr/>
          </p:nvCxnSpPr>
          <p:spPr>
            <a:xfrm flipH="1">
              <a:off x="7523018" y="1891145"/>
              <a:ext cx="290946" cy="872836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7495309" y="2701636"/>
              <a:ext cx="1219200" cy="526473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V="1">
              <a:off x="7813964" y="1690688"/>
              <a:ext cx="900545" cy="214311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8714509" y="1690688"/>
              <a:ext cx="0" cy="1537421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F77031A-6B23-439E-9E54-EB16AD5F0F7D}"/>
              </a:ext>
            </a:extLst>
          </p:cNvPr>
          <p:cNvSpPr txBox="1"/>
          <p:nvPr/>
        </p:nvSpPr>
        <p:spPr>
          <a:xfrm>
            <a:off x="505691" y="3590708"/>
            <a:ext cx="11178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図形の名前を問われたら</a:t>
            </a:r>
            <a:r>
              <a:rPr lang="ja-JP" altLang="en-US" sz="2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（等しい印はないけれど）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F77031A-6B23-439E-9E54-EB16AD5F0F7D}"/>
              </a:ext>
            </a:extLst>
          </p:cNvPr>
          <p:cNvSpPr txBox="1"/>
          <p:nvPr/>
        </p:nvSpPr>
        <p:spPr>
          <a:xfrm>
            <a:off x="505690" y="4585343"/>
            <a:ext cx="9004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四角形をすべて選べと問われたら？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F77031A-6B23-439E-9E54-EB16AD5F0F7D}"/>
              </a:ext>
            </a:extLst>
          </p:cNvPr>
          <p:cNvSpPr txBox="1"/>
          <p:nvPr/>
        </p:nvSpPr>
        <p:spPr>
          <a:xfrm>
            <a:off x="505691" y="5579978"/>
            <a:ext cx="9004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長方形をすべて選べと問われたら？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364283" y="216290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695343" y="216290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イ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760544" y="216290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ウ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828266" y="216290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エ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949271" y="216290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オ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F77031A-6B23-439E-9E54-EB16AD5F0F7D}"/>
              </a:ext>
            </a:extLst>
          </p:cNvPr>
          <p:cNvSpPr txBox="1"/>
          <p:nvPr/>
        </p:nvSpPr>
        <p:spPr>
          <a:xfrm>
            <a:off x="706582" y="545195"/>
            <a:ext cx="10480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小学校で学んだことと異なること</a:t>
            </a:r>
            <a:endParaRPr kumimoji="1" lang="ja-JP" altLang="en-US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278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6689E82-8DB9-4730-9EFA-130FE8EC8468}"/>
              </a:ext>
            </a:extLst>
          </p:cNvPr>
          <p:cNvSpPr/>
          <p:nvPr/>
        </p:nvSpPr>
        <p:spPr>
          <a:xfrm>
            <a:off x="2413000" y="1808819"/>
            <a:ext cx="6555000" cy="14465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秒で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8m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進みます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秒なら何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進みますか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B51564A-A5BF-4FB8-9796-52D9C9627C5F}"/>
              </a:ext>
            </a:extLst>
          </p:cNvPr>
          <p:cNvSpPr/>
          <p:nvPr/>
        </p:nvSpPr>
        <p:spPr>
          <a:xfrm>
            <a:off x="1332263" y="3826972"/>
            <a:ext cx="4599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秒で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進める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A4F0209-5F18-44AC-954D-C4CD050B57A9}"/>
              </a:ext>
            </a:extLst>
          </p:cNvPr>
          <p:cNvSpPr/>
          <p:nvPr/>
        </p:nvSpPr>
        <p:spPr>
          <a:xfrm>
            <a:off x="8347900" y="4794798"/>
            <a:ext cx="26661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9FE31B3-ED88-43F5-918B-3A25526D70A4}"/>
              </a:ext>
            </a:extLst>
          </p:cNvPr>
          <p:cNvSpPr/>
          <p:nvPr/>
        </p:nvSpPr>
        <p:spPr>
          <a:xfrm>
            <a:off x="1941404" y="4794798"/>
            <a:ext cx="5743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秒の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E260A7A-4DD9-42FF-8D35-735E92A11736}"/>
              </a:ext>
            </a:extLst>
          </p:cNvPr>
          <p:cNvSpPr txBox="1"/>
          <p:nvPr/>
        </p:nvSpPr>
        <p:spPr>
          <a:xfrm>
            <a:off x="1929517" y="480947"/>
            <a:ext cx="780213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色々な解き方を考えよう</a:t>
            </a:r>
          </a:p>
        </p:txBody>
      </p:sp>
    </p:spTree>
    <p:extLst>
      <p:ext uri="{BB962C8B-B14F-4D97-AF65-F5344CB8AC3E}">
        <p14:creationId xmlns:p14="http://schemas.microsoft.com/office/powerpoint/2010/main" val="159813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6689E82-8DB9-4730-9EFA-130FE8EC8468}"/>
              </a:ext>
            </a:extLst>
          </p:cNvPr>
          <p:cNvSpPr/>
          <p:nvPr/>
        </p:nvSpPr>
        <p:spPr>
          <a:xfrm>
            <a:off x="2413000" y="1808819"/>
            <a:ext cx="6555000" cy="14465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秒で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8m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進みます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秒なら何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進みますか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B51564A-A5BF-4FB8-9796-52D9C9627C5F}"/>
              </a:ext>
            </a:extLst>
          </p:cNvPr>
          <p:cNvSpPr/>
          <p:nvPr/>
        </p:nvSpPr>
        <p:spPr>
          <a:xfrm>
            <a:off x="1332263" y="4393641"/>
            <a:ext cx="53270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秒で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進める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A4F0209-5F18-44AC-954D-C4CD050B57A9}"/>
              </a:ext>
            </a:extLst>
          </p:cNvPr>
          <p:cNvSpPr/>
          <p:nvPr/>
        </p:nvSpPr>
        <p:spPr>
          <a:xfrm>
            <a:off x="8027860" y="5361467"/>
            <a:ext cx="30299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D9FE31B3-ED88-43F5-918B-3A25526D70A4}"/>
                  </a:ext>
                </a:extLst>
              </p:cNvPr>
              <p:cNvSpPr/>
              <p:nvPr/>
            </p:nvSpPr>
            <p:spPr>
              <a:xfrm>
                <a:off x="1941404" y="5101527"/>
                <a:ext cx="5743880" cy="1153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15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秒は</a:t>
                </a:r>
                <a:r>
                  <a:rPr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60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秒の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なので</a:t>
                </a: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D9FE31B3-ED88-43F5-918B-3A25526D7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404" y="5101527"/>
                <a:ext cx="5743880" cy="1153073"/>
              </a:xfrm>
              <a:prstGeom prst="rect">
                <a:avLst/>
              </a:prstGeom>
              <a:blipFill>
                <a:blip r:embed="rId3"/>
                <a:stretch>
                  <a:fillRect l="-3712" r="-2439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E260A7A-4DD9-42FF-8D35-735E92A11736}"/>
              </a:ext>
            </a:extLst>
          </p:cNvPr>
          <p:cNvSpPr txBox="1"/>
          <p:nvPr/>
        </p:nvSpPr>
        <p:spPr>
          <a:xfrm>
            <a:off x="1929517" y="480947"/>
            <a:ext cx="780213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色々な解き方を考えよう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B51564A-A5BF-4FB8-9796-52D9C9627C5F}"/>
              </a:ext>
            </a:extLst>
          </p:cNvPr>
          <p:cNvSpPr/>
          <p:nvPr/>
        </p:nvSpPr>
        <p:spPr>
          <a:xfrm>
            <a:off x="1332263" y="3500438"/>
            <a:ext cx="7879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比を使うと、色々な考えができる</a:t>
            </a:r>
          </a:p>
        </p:txBody>
      </p:sp>
    </p:spTree>
    <p:extLst>
      <p:ext uri="{BB962C8B-B14F-4D97-AF65-F5344CB8AC3E}">
        <p14:creationId xmlns:p14="http://schemas.microsoft.com/office/powerpoint/2010/main" val="240791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6689E82-8DB9-4730-9EFA-130FE8EC8468}"/>
              </a:ext>
            </a:extLst>
          </p:cNvPr>
          <p:cNvSpPr/>
          <p:nvPr/>
        </p:nvSpPr>
        <p:spPr>
          <a:xfrm>
            <a:off x="2413000" y="643636"/>
            <a:ext cx="6555000" cy="14465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秒で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8m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進みます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秒なら何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進みますか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0A59863-5E2A-4553-A3E5-1840B87ABF68}"/>
              </a:ext>
            </a:extLst>
          </p:cNvPr>
          <p:cNvSpPr/>
          <p:nvPr/>
        </p:nvSpPr>
        <p:spPr>
          <a:xfrm>
            <a:off x="1332263" y="2555008"/>
            <a:ext cx="4365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09231BAA-802A-418E-814C-3B7941A72DF9}"/>
                  </a:ext>
                </a:extLst>
              </p:cNvPr>
              <p:cNvSpPr/>
              <p:nvPr/>
            </p:nvSpPr>
            <p:spPr>
              <a:xfrm>
                <a:off x="6753552" y="3727716"/>
                <a:ext cx="3288080" cy="11567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15×</a:t>
                </a:r>
                <a:r>
                  <a:rPr lang="en-US" altLang="ja-JP" sz="4000" dirty="0">
                    <a:solidFill>
                      <a:srgbClr val="0000FF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4000" dirty="0">
                            <a:solidFill>
                              <a:srgbClr val="FF0000"/>
                            </a:solidFill>
                            <a:latin typeface="UD デジタル 教科書体 NP-B" panose="02020700000000000000" pitchFamily="18" charset="-128"/>
                            <a:ea typeface="UD デジタル 教科書体 NP-B" panose="02020700000000000000" pitchFamily="18" charset="-128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4000" dirty="0" smtClean="0">
                            <a:solidFill>
                              <a:srgbClr val="FF0000"/>
                            </a:solidFill>
                            <a:latin typeface="UD デジタル 教科書体 NP-B" panose="02020700000000000000" pitchFamily="18" charset="-128"/>
                            <a:ea typeface="UD デジタル 教科書体 NP-B" panose="02020700000000000000" pitchFamily="18" charset="-128"/>
                          </a:rPr>
                          <m:t>3</m:t>
                        </m:r>
                      </m:den>
                    </m:f>
                    <m:r>
                      <a:rPr lang="en-US" altLang="ja-JP" sz="4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20</a:t>
                </a: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09231BAA-802A-418E-814C-3B7941A72D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552" y="3727716"/>
                <a:ext cx="3288080" cy="1156792"/>
              </a:xfrm>
              <a:prstGeom prst="rect">
                <a:avLst/>
              </a:prstGeom>
              <a:blipFill>
                <a:blip r:embed="rId3"/>
                <a:stretch>
                  <a:fillRect l="-6679" r="-5380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8564CE1-593A-450F-932D-437D23017E7D}"/>
                  </a:ext>
                </a:extLst>
              </p:cNvPr>
              <p:cNvSpPr/>
              <p:nvPr/>
            </p:nvSpPr>
            <p:spPr>
              <a:xfrm>
                <a:off x="7223795" y="5149959"/>
                <a:ext cx="3222357" cy="1144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８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lang="en-US" altLang="ja-JP" sz="4000" dirty="0">
                    <a:solidFill>
                      <a:srgbClr val="0000FF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en-US" altLang="ja-JP" sz="4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20</a:t>
                </a: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8564CE1-593A-450F-932D-437D23017E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95" y="5149959"/>
                <a:ext cx="3222357" cy="1144801"/>
              </a:xfrm>
              <a:prstGeom prst="rect">
                <a:avLst/>
              </a:prstGeom>
              <a:blipFill>
                <a:blip r:embed="rId4"/>
                <a:stretch>
                  <a:fillRect l="-6616" r="-5671" b="-9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09231BAA-802A-418E-814C-3B7941A72DF9}"/>
                  </a:ext>
                </a:extLst>
              </p:cNvPr>
              <p:cNvSpPr/>
              <p:nvPr/>
            </p:nvSpPr>
            <p:spPr>
              <a:xfrm>
                <a:off x="1870872" y="3727716"/>
                <a:ext cx="4697633" cy="11567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8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</a:t>
                </a:r>
                <a:r>
                  <a:rPr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4000" dirty="0">
                            <a:solidFill>
                              <a:srgbClr val="FF0000"/>
                            </a:solidFill>
                            <a:latin typeface="UD デジタル 教科書体 NP-B" panose="02020700000000000000" pitchFamily="18" charset="-128"/>
                            <a:ea typeface="UD デジタル 教科書体 NP-B" panose="02020700000000000000" pitchFamily="18" charset="-128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4000" dirty="0" smtClean="0">
                            <a:solidFill>
                              <a:srgbClr val="FF0000"/>
                            </a:solidFill>
                            <a:latin typeface="UD デジタル 教科書体 NP-B" panose="02020700000000000000" pitchFamily="18" charset="-128"/>
                            <a:ea typeface="UD デジタル 教科書体 NP-B" panose="02020700000000000000" pitchFamily="18" charset="-128"/>
                          </a:rPr>
                          <m:t>3</m:t>
                        </m:r>
                      </m:den>
                    </m:f>
                    <m:r>
                      <a:rPr lang="en-US" altLang="ja-JP" sz="4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ja-JP" altLang="en-US" sz="4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倍</m:t>
                    </m:r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なので</a:t>
                </a:r>
                <a:endParaRPr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09231BAA-802A-418E-814C-3B7941A72D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872" y="3727716"/>
                <a:ext cx="4697633" cy="1156792"/>
              </a:xfrm>
              <a:prstGeom prst="rect">
                <a:avLst/>
              </a:prstGeom>
              <a:blipFill>
                <a:blip r:embed="rId5"/>
                <a:stretch>
                  <a:fillRect l="-4669" r="-3502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09231BAA-802A-418E-814C-3B7941A72DF9}"/>
                  </a:ext>
                </a:extLst>
              </p:cNvPr>
              <p:cNvSpPr/>
              <p:nvPr/>
            </p:nvSpPr>
            <p:spPr>
              <a:xfrm>
                <a:off x="1870872" y="5101278"/>
                <a:ext cx="5210594" cy="1156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15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</a:t>
                </a:r>
                <a:r>
                  <a:rPr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en-US" altLang="ja-JP" sz="4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ja-JP" altLang="en-US" sz="4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倍</m:t>
                    </m:r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なので</a:t>
                </a:r>
                <a:endParaRPr lang="en-US" altLang="ja-JP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09231BAA-802A-418E-814C-3B7941A72D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872" y="5101278"/>
                <a:ext cx="5210594" cy="1156342"/>
              </a:xfrm>
              <a:prstGeom prst="rect">
                <a:avLst/>
              </a:prstGeom>
              <a:blipFill>
                <a:blip r:embed="rId6"/>
                <a:stretch>
                  <a:fillRect l="-4211" r="-3041"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上カーブ矢印 1"/>
          <p:cNvSpPr/>
          <p:nvPr/>
        </p:nvSpPr>
        <p:spPr>
          <a:xfrm>
            <a:off x="2255520" y="3262894"/>
            <a:ext cx="899160" cy="30326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下カーブ矢印 3"/>
          <p:cNvSpPr/>
          <p:nvPr/>
        </p:nvSpPr>
        <p:spPr>
          <a:xfrm>
            <a:off x="2255520" y="2251742"/>
            <a:ext cx="1965960" cy="324248"/>
          </a:xfrm>
          <a:prstGeom prst="curved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9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9" grpId="0"/>
      <p:bldP spid="14" grpId="0"/>
      <p:bldP spid="15" grpId="0"/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E3E97FA-E0AD-494E-8512-2C41561D7046}"/>
              </a:ext>
            </a:extLst>
          </p:cNvPr>
          <p:cNvSpPr txBox="1"/>
          <p:nvPr/>
        </p:nvSpPr>
        <p:spPr>
          <a:xfrm>
            <a:off x="967358" y="1671964"/>
            <a:ext cx="103441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全体を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％や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割と考えた時に</a:t>
            </a:r>
            <a:endParaRPr kumimoji="1"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その中でどれだけを占めているかを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整数を使って表すことができるのが割合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D861C3C3-317D-4D43-855A-6A1ED7D24D63}"/>
              </a:ext>
            </a:extLst>
          </p:cNvPr>
          <p:cNvSpPr/>
          <p:nvPr/>
        </p:nvSpPr>
        <p:spPr>
          <a:xfrm>
            <a:off x="1381110" y="3852334"/>
            <a:ext cx="2380593" cy="238059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C7B0825D-111E-45A5-9E4B-364359DFDDE0}"/>
              </a:ext>
            </a:extLst>
          </p:cNvPr>
          <p:cNvSpPr/>
          <p:nvPr/>
        </p:nvSpPr>
        <p:spPr>
          <a:xfrm>
            <a:off x="3980126" y="3852334"/>
            <a:ext cx="2380593" cy="238059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6C035B-8390-4AAB-A9E5-CD967E32FF4C}"/>
              </a:ext>
            </a:extLst>
          </p:cNvPr>
          <p:cNvSpPr txBox="1"/>
          <p:nvPr/>
        </p:nvSpPr>
        <p:spPr>
          <a:xfrm>
            <a:off x="4308137" y="5099343"/>
            <a:ext cx="1724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CE692E-F1DA-4185-983E-6130D648F8E9}"/>
              </a:ext>
            </a:extLst>
          </p:cNvPr>
          <p:cNvSpPr txBox="1"/>
          <p:nvPr/>
        </p:nvSpPr>
        <p:spPr>
          <a:xfrm>
            <a:off x="1599533" y="5099343"/>
            <a:ext cx="2052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13372A9-6C0C-4972-AAFF-C5982D652287}"/>
              </a:ext>
            </a:extLst>
          </p:cNvPr>
          <p:cNvCxnSpPr>
            <a:cxnSpLocks/>
          </p:cNvCxnSpPr>
          <p:nvPr/>
        </p:nvCxnSpPr>
        <p:spPr>
          <a:xfrm>
            <a:off x="1599533" y="5042630"/>
            <a:ext cx="1925686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C12A09B-3D4F-4D0C-859B-27CDFD8ADC44}"/>
              </a:ext>
            </a:extLst>
          </p:cNvPr>
          <p:cNvCxnSpPr>
            <a:cxnSpLocks/>
          </p:cNvCxnSpPr>
          <p:nvPr/>
        </p:nvCxnSpPr>
        <p:spPr>
          <a:xfrm>
            <a:off x="4207579" y="5042630"/>
            <a:ext cx="1925686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図 13" descr="アイコン&#10;&#10;自動的に生成された説明">
            <a:extLst>
              <a:ext uri="{FF2B5EF4-FFF2-40B4-BE49-F238E27FC236}">
                <a16:creationId xmlns:a16="http://schemas.microsoft.com/office/drawing/2014/main" id="{550EEDBC-231B-4269-85F5-9197537EED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5" t="13104" r="23201" b="11379"/>
          <a:stretch/>
        </p:blipFill>
        <p:spPr>
          <a:xfrm>
            <a:off x="4827209" y="4063948"/>
            <a:ext cx="686425" cy="921970"/>
          </a:xfrm>
          <a:prstGeom prst="rect">
            <a:avLst/>
          </a:prstGeom>
        </p:spPr>
      </p:pic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700EDCCC-45D5-4058-A400-2E6960DA57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5" t="13104" r="23201" b="11379"/>
          <a:stretch/>
        </p:blipFill>
        <p:spPr>
          <a:xfrm>
            <a:off x="2219163" y="4063948"/>
            <a:ext cx="686425" cy="92197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D6ED111-5C54-4F60-89BC-D800E9AA8A42}"/>
              </a:ext>
            </a:extLst>
          </p:cNvPr>
          <p:cNvSpPr txBox="1"/>
          <p:nvPr/>
        </p:nvSpPr>
        <p:spPr>
          <a:xfrm>
            <a:off x="967357" y="480947"/>
            <a:ext cx="987962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全体の中で占めている割合は？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223B9B9-8328-4A8C-A3A9-5350223F2EEC}"/>
              </a:ext>
            </a:extLst>
          </p:cNvPr>
          <p:cNvSpPr txBox="1"/>
          <p:nvPr/>
        </p:nvSpPr>
        <p:spPr>
          <a:xfrm>
            <a:off x="6461276" y="4262643"/>
            <a:ext cx="52629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分数は割合の中身が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そのまま表れます</a:t>
            </a:r>
          </a:p>
        </p:txBody>
      </p:sp>
    </p:spTree>
    <p:extLst>
      <p:ext uri="{BB962C8B-B14F-4D97-AF65-F5344CB8AC3E}">
        <p14:creationId xmlns:p14="http://schemas.microsoft.com/office/powerpoint/2010/main" val="2641622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69FD35E-4CEF-478E-934C-1DBD4C180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940" y="1690688"/>
            <a:ext cx="841791" cy="841791"/>
          </a:xfrm>
          <a:prstGeom prst="rect">
            <a:avLst/>
          </a:prstGeom>
        </p:spPr>
      </p:pic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1B173E4-E184-4844-91FA-0816672EC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0" y="2893102"/>
            <a:ext cx="841791" cy="841791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6E06557-E9E0-48E1-BB9F-CAE21C835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4" y="2893102"/>
            <a:ext cx="841791" cy="841791"/>
          </a:xfrm>
          <a:prstGeom prst="rect">
            <a:avLst/>
          </a:prstGeom>
        </p:spPr>
      </p:pic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D12714-BB3C-42E5-9BE1-F6B9B9F8C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15" y="2893102"/>
            <a:ext cx="841791" cy="841791"/>
          </a:xfrm>
          <a:prstGeom prst="rect">
            <a:avLst/>
          </a:prstGeom>
        </p:spPr>
      </p:pic>
      <p:pic>
        <p:nvPicPr>
          <p:cNvPr id="24" name="図 2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37FF2CA-4161-4410-85BF-7A06F3030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667" y="2893102"/>
            <a:ext cx="841791" cy="841791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100864-4E19-4B65-B911-9AE604B49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45" y="2893102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A2AFC1-203B-46EA-88DF-6EB19414A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12" y="2893102"/>
            <a:ext cx="841791" cy="841791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8F62D34-4EDA-4E2F-A1D0-B09B15107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03" y="2893102"/>
            <a:ext cx="841791" cy="841791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5E7BD59-E8D9-47DA-B21D-3B75642A7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94" y="2893102"/>
            <a:ext cx="841791" cy="841791"/>
          </a:xfrm>
          <a:prstGeom prst="rect">
            <a:avLst/>
          </a:prstGeom>
        </p:spPr>
      </p:pic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60C3F0F-DD2B-4210-A69E-A260676EF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85" y="2893102"/>
            <a:ext cx="841791" cy="841791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94A5D5A-1875-443E-B646-71273E5A3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76" y="2893102"/>
            <a:ext cx="841791" cy="841791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50FBDF1-AA5D-4ECE-8529-E6306AD13F7C}"/>
              </a:ext>
            </a:extLst>
          </p:cNvPr>
          <p:cNvCxnSpPr>
            <a:cxnSpLocks/>
          </p:cNvCxnSpPr>
          <p:nvPr/>
        </p:nvCxnSpPr>
        <p:spPr>
          <a:xfrm>
            <a:off x="675877" y="2743200"/>
            <a:ext cx="929258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FD043BF-AE3A-442E-A30A-00F9F66B9449}"/>
              </a:ext>
            </a:extLst>
          </p:cNvPr>
          <p:cNvSpPr txBox="1"/>
          <p:nvPr/>
        </p:nvSpPr>
        <p:spPr>
          <a:xfrm>
            <a:off x="549350" y="3969426"/>
            <a:ext cx="8770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個のうちの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個を分数で表すと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E047C5E-4D05-4094-AB7F-9E47A725D883}"/>
                  </a:ext>
                </a:extLst>
              </p:cNvPr>
              <p:cNvSpPr txBox="1"/>
              <p:nvPr/>
            </p:nvSpPr>
            <p:spPr>
              <a:xfrm>
                <a:off x="9219987" y="3379840"/>
                <a:ext cx="1638250" cy="1318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ja-JP" alt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4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ja-JP" altLang="en-US" sz="4400" dirty="0">
                              <a:latin typeface="UD デジタル 教科書体 NP-B" panose="02020700000000000000" pitchFamily="18" charset="-128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E047C5E-4D05-4094-AB7F-9E47A725D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9987" y="3379840"/>
                <a:ext cx="1638250" cy="13183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図 2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A513BF8-3AAC-4779-9641-AD6BD414F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07" y="1690688"/>
            <a:ext cx="841791" cy="841791"/>
          </a:xfrm>
          <a:prstGeom prst="rect">
            <a:avLst/>
          </a:prstGeom>
        </p:spPr>
      </p:pic>
      <p:pic>
        <p:nvPicPr>
          <p:cNvPr id="23" name="図 2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057D1F1-627E-49EF-A984-BEF1B2757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03" y="1690688"/>
            <a:ext cx="841791" cy="841791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F51DBB9-6F10-4D93-992D-B5F805889915}"/>
              </a:ext>
            </a:extLst>
          </p:cNvPr>
          <p:cNvSpPr txBox="1"/>
          <p:nvPr/>
        </p:nvSpPr>
        <p:spPr>
          <a:xfrm>
            <a:off x="5632188" y="4809679"/>
            <a:ext cx="3609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何割で表すと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AD265D2-7CC7-4BFC-BDEE-0649CAB45E5A}"/>
              </a:ext>
            </a:extLst>
          </p:cNvPr>
          <p:cNvSpPr txBox="1"/>
          <p:nvPr/>
        </p:nvSpPr>
        <p:spPr>
          <a:xfrm>
            <a:off x="9436496" y="4844611"/>
            <a:ext cx="1421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３割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D5ABBCD-A50A-485F-A614-613D0491F184}"/>
              </a:ext>
            </a:extLst>
          </p:cNvPr>
          <p:cNvSpPr txBox="1"/>
          <p:nvPr/>
        </p:nvSpPr>
        <p:spPr>
          <a:xfrm>
            <a:off x="5632187" y="5649932"/>
            <a:ext cx="3687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何％で表すと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9214856-F584-4116-BF10-B3959485CD88}"/>
              </a:ext>
            </a:extLst>
          </p:cNvPr>
          <p:cNvSpPr txBox="1"/>
          <p:nvPr/>
        </p:nvSpPr>
        <p:spPr>
          <a:xfrm>
            <a:off x="9433293" y="5670653"/>
            <a:ext cx="1847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4D76116-02BC-4431-8735-68CF39698848}"/>
              </a:ext>
            </a:extLst>
          </p:cNvPr>
          <p:cNvSpPr txBox="1"/>
          <p:nvPr/>
        </p:nvSpPr>
        <p:spPr>
          <a:xfrm>
            <a:off x="1020424" y="548680"/>
            <a:ext cx="1052724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決まっていること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割合の表し方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491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0" grpId="0"/>
      <p:bldP spid="32" grpId="0"/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0B2624D-7203-4190-A098-D1E920C92FB7}"/>
                  </a:ext>
                </a:extLst>
              </p:cNvPr>
              <p:cNvSpPr txBox="1"/>
              <p:nvPr/>
            </p:nvSpPr>
            <p:spPr>
              <a:xfrm>
                <a:off x="6432333" y="1592053"/>
                <a:ext cx="5115263" cy="1250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</a:t>
                </a:r>
                <a:r>
                  <a:rPr lang="ja-JP" altLang="en-US" sz="44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割，</a:t>
                </a:r>
                <a:r>
                  <a:rPr lang="en-US" altLang="ja-JP" sz="44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</a:t>
                </a:r>
                <a:r>
                  <a:rPr lang="ja-JP" altLang="en-US" sz="44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％，</a:t>
                </a:r>
                <a:r>
                  <a:rPr lang="ja-JP" altLang="en-US" sz="4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m:rPr>
                            <m:nor/>
                          </m:rPr>
                          <a:rPr lang="ja-JP" altLang="en-US" sz="4400" dirty="0">
                            <a:solidFill>
                              <a:srgbClr val="0000FF"/>
                            </a:solidFill>
                            <a:latin typeface="UD デジタル 教科書体 NP-B" panose="02020700000000000000" pitchFamily="18" charset="-128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endParaRPr lang="ja-JP" altLang="en-US" sz="44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0B2624D-7203-4190-A098-D1E920C92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333" y="1592053"/>
                <a:ext cx="5115263" cy="1250983"/>
              </a:xfrm>
              <a:prstGeom prst="rect">
                <a:avLst/>
              </a:prstGeom>
              <a:blipFill>
                <a:blip r:embed="rId3"/>
                <a:stretch>
                  <a:fillRect l="-4768" b="-97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4F0574-9FD7-4175-8E71-CB54EA42D3F2}"/>
              </a:ext>
            </a:extLst>
          </p:cNvPr>
          <p:cNvSpPr txBox="1"/>
          <p:nvPr/>
        </p:nvSpPr>
        <p:spPr>
          <a:xfrm>
            <a:off x="838200" y="1885875"/>
            <a:ext cx="5400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個のうちの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個は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D6ED111-5C54-4F60-89BC-D800E9AA8A42}"/>
              </a:ext>
            </a:extLst>
          </p:cNvPr>
          <p:cNvSpPr txBox="1"/>
          <p:nvPr/>
        </p:nvSpPr>
        <p:spPr>
          <a:xfrm>
            <a:off x="967357" y="480947"/>
            <a:ext cx="987962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割合の表し方さえ覚えればＯＫ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00B2624D-7203-4190-A098-D1E920C92FB7}"/>
                  </a:ext>
                </a:extLst>
              </p:cNvPr>
              <p:cNvSpPr txBox="1"/>
              <p:nvPr/>
            </p:nvSpPr>
            <p:spPr>
              <a:xfrm>
                <a:off x="6432333" y="2924710"/>
                <a:ext cx="5115263" cy="1250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7</a:t>
                </a:r>
                <a:r>
                  <a:rPr lang="ja-JP" altLang="en-US" sz="44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割，</a:t>
                </a:r>
                <a:r>
                  <a:rPr lang="en-US" altLang="ja-JP" sz="44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70</a:t>
                </a:r>
                <a:r>
                  <a:rPr lang="ja-JP" altLang="en-US" sz="44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％，</a:t>
                </a:r>
                <a:r>
                  <a:rPr lang="ja-JP" altLang="en-US" sz="4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m:rPr>
                            <m:nor/>
                          </m:rPr>
                          <a:rPr lang="ja-JP" altLang="en-US" sz="4400" dirty="0">
                            <a:solidFill>
                              <a:srgbClr val="0000FF"/>
                            </a:solidFill>
                            <a:latin typeface="UD デジタル 教科書体 NP-B" panose="02020700000000000000" pitchFamily="18" charset="-128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endParaRPr lang="ja-JP" altLang="en-US" sz="44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00B2624D-7203-4190-A098-D1E920C92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333" y="2924710"/>
                <a:ext cx="5115263" cy="1250983"/>
              </a:xfrm>
              <a:prstGeom prst="rect">
                <a:avLst/>
              </a:prstGeom>
              <a:blipFill>
                <a:blip r:embed="rId5"/>
                <a:stretch>
                  <a:fillRect l="-4768" b="-92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84F0574-9FD7-4175-8E71-CB54EA42D3F2}"/>
              </a:ext>
            </a:extLst>
          </p:cNvPr>
          <p:cNvSpPr txBox="1"/>
          <p:nvPr/>
        </p:nvSpPr>
        <p:spPr>
          <a:xfrm>
            <a:off x="838200" y="3218532"/>
            <a:ext cx="5400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個のうちの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個は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651883F-D1D8-4447-A8AD-238EAB6A2D7B}"/>
                  </a:ext>
                </a:extLst>
              </p:cNvPr>
              <p:cNvSpPr txBox="1"/>
              <p:nvPr/>
            </p:nvSpPr>
            <p:spPr>
              <a:xfrm>
                <a:off x="6432333" y="4445087"/>
                <a:ext cx="5115263" cy="1250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3</a:t>
                </a:r>
                <a:r>
                  <a:rPr lang="ja-JP" altLang="en-US" sz="44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割，</a:t>
                </a:r>
                <a:r>
                  <a:rPr lang="en-US" altLang="ja-JP" sz="44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30</a:t>
                </a:r>
                <a:r>
                  <a:rPr lang="ja-JP" altLang="en-US" sz="44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％，</a:t>
                </a:r>
                <a:r>
                  <a:rPr lang="ja-JP" altLang="en-US" sz="4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m:rPr>
                            <m:nor/>
                          </m:rPr>
                          <a:rPr lang="ja-JP" altLang="en-US" sz="4400" dirty="0">
                            <a:solidFill>
                              <a:srgbClr val="0000FF"/>
                            </a:solidFill>
                            <a:latin typeface="UD デジタル 教科書体 NP-B" panose="02020700000000000000" pitchFamily="18" charset="-128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endParaRPr lang="ja-JP" altLang="en-US" sz="44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651883F-D1D8-4447-A8AD-238EAB6A2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333" y="4445087"/>
                <a:ext cx="5115263" cy="1250983"/>
              </a:xfrm>
              <a:prstGeom prst="rect">
                <a:avLst/>
              </a:prstGeom>
              <a:blipFill>
                <a:blip r:embed="rId6"/>
                <a:stretch>
                  <a:fillRect l="-4768" b="-102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E043B6-B122-4324-B9E5-92C20EC496EC}"/>
              </a:ext>
            </a:extLst>
          </p:cNvPr>
          <p:cNvSpPr txBox="1"/>
          <p:nvPr/>
        </p:nvSpPr>
        <p:spPr>
          <a:xfrm>
            <a:off x="838200" y="4738909"/>
            <a:ext cx="5115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のうちの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73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0" grpId="0"/>
      <p:bldP spid="21" grpId="0"/>
      <p:bldP spid="9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B2624D-7203-4190-A098-D1E920C92FB7}"/>
              </a:ext>
            </a:extLst>
          </p:cNvPr>
          <p:cNvSpPr txBox="1"/>
          <p:nvPr/>
        </p:nvSpPr>
        <p:spPr>
          <a:xfrm>
            <a:off x="8012853" y="1852292"/>
            <a:ext cx="132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endParaRPr lang="ja-JP" altLang="en-US" sz="4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2954DCB-A530-40CD-AE38-A91A58549850}"/>
                  </a:ext>
                </a:extLst>
              </p:cNvPr>
              <p:cNvSpPr txBox="1"/>
              <p:nvPr/>
            </p:nvSpPr>
            <p:spPr>
              <a:xfrm>
                <a:off x="838200" y="3813719"/>
                <a:ext cx="10274510" cy="1250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36</a:t>
                </a:r>
                <a:r>
                  <a:rPr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個のうちの</a:t>
                </a:r>
                <a:r>
                  <a:rPr lang="en-US" altLang="ja-JP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5</a:t>
                </a:r>
                <a:r>
                  <a:rPr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割，</a:t>
                </a:r>
                <a:r>
                  <a:rPr lang="en-US" altLang="ja-JP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50</a:t>
                </a:r>
                <a:r>
                  <a:rPr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％，</a:t>
                </a:r>
                <a:r>
                  <a:rPr lang="ja-JP" altLang="en-US" sz="4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4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m:rPr>
                            <m:nor/>
                          </m:rPr>
                          <a:rPr lang="ja-JP" altLang="en-US" sz="4400" dirty="0">
                            <a:latin typeface="UD デジタル 教科書体 NP-B" panose="02020700000000000000" pitchFamily="18" charset="-128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a:rPr lang="ja-JP" altLang="en-US" sz="44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は</m:t>
                    </m:r>
                  </m:oMath>
                </a14:m>
                <a:r>
                  <a:rPr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何個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2954DCB-A530-40CD-AE38-A91A58549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13719"/>
                <a:ext cx="10274510" cy="1250983"/>
              </a:xfrm>
              <a:prstGeom prst="rect">
                <a:avLst/>
              </a:prstGeom>
              <a:blipFill>
                <a:blip r:embed="rId3"/>
                <a:stretch>
                  <a:fillRect l="-2433" r="-2018" b="-92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4F0574-9FD7-4175-8E71-CB54EA42D3F2}"/>
              </a:ext>
            </a:extLst>
          </p:cNvPr>
          <p:cNvSpPr txBox="1"/>
          <p:nvPr/>
        </p:nvSpPr>
        <p:spPr>
          <a:xfrm>
            <a:off x="838200" y="1885875"/>
            <a:ext cx="6537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個のうちの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割は何個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D6ED111-5C54-4F60-89BC-D800E9AA8A42}"/>
              </a:ext>
            </a:extLst>
          </p:cNvPr>
          <p:cNvSpPr txBox="1"/>
          <p:nvPr/>
        </p:nvSpPr>
        <p:spPr>
          <a:xfrm>
            <a:off x="967357" y="480947"/>
            <a:ext cx="849463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どれくらいかが分かる感覚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0B2624D-7203-4190-A098-D1E920C92FB7}"/>
              </a:ext>
            </a:extLst>
          </p:cNvPr>
          <p:cNvSpPr txBox="1"/>
          <p:nvPr/>
        </p:nvSpPr>
        <p:spPr>
          <a:xfrm>
            <a:off x="8012853" y="3010694"/>
            <a:ext cx="1608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endParaRPr lang="ja-JP" altLang="en-US" sz="4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84F0574-9FD7-4175-8E71-CB54EA42D3F2}"/>
              </a:ext>
            </a:extLst>
          </p:cNvPr>
          <p:cNvSpPr txBox="1"/>
          <p:nvPr/>
        </p:nvSpPr>
        <p:spPr>
          <a:xfrm>
            <a:off x="838200" y="3010695"/>
            <a:ext cx="682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個のうちの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割は何個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2954DCB-A530-40CD-AE38-A91A58549850}"/>
              </a:ext>
            </a:extLst>
          </p:cNvPr>
          <p:cNvSpPr txBox="1"/>
          <p:nvPr/>
        </p:nvSpPr>
        <p:spPr>
          <a:xfrm>
            <a:off x="838200" y="5370240"/>
            <a:ext cx="1059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半分と分かることが大事で　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36÷2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lang="en-US" altLang="ja-JP" sz="6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656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0" grpId="0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CD632-9A14-450E-9284-93332AAD367C}"/>
              </a:ext>
            </a:extLst>
          </p:cNvPr>
          <p:cNvSpPr txBox="1"/>
          <p:nvPr/>
        </p:nvSpPr>
        <p:spPr>
          <a:xfrm>
            <a:off x="1371600" y="1627625"/>
            <a:ext cx="750863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億円は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億円の何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%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639C9D-8108-417D-A559-2FBBF74E55EC}"/>
              </a:ext>
            </a:extLst>
          </p:cNvPr>
          <p:cNvSpPr txBox="1"/>
          <p:nvPr/>
        </p:nvSpPr>
        <p:spPr>
          <a:xfrm>
            <a:off x="838200" y="2745148"/>
            <a:ext cx="10470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の中でどれだけ占めているかを考える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A2C1193-F230-412C-956C-B218A271F570}"/>
              </a:ext>
            </a:extLst>
          </p:cNvPr>
          <p:cNvSpPr txBox="1"/>
          <p:nvPr/>
        </p:nvSpPr>
        <p:spPr>
          <a:xfrm>
            <a:off x="996257" y="3596289"/>
            <a:ext cx="8985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億円のうちの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億円ということは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億円のうちなら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A6CF459-B65B-44D9-852F-59A89C377341}"/>
              </a:ext>
            </a:extLst>
          </p:cNvPr>
          <p:cNvSpPr txBox="1"/>
          <p:nvPr/>
        </p:nvSpPr>
        <p:spPr>
          <a:xfrm>
            <a:off x="996256" y="5730722"/>
            <a:ext cx="10352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割合の長所は、整数で考え整数で表せること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1241015-91CE-42F4-8A52-12C65878A77D}"/>
              </a:ext>
            </a:extLst>
          </p:cNvPr>
          <p:cNvSpPr txBox="1"/>
          <p:nvPr/>
        </p:nvSpPr>
        <p:spPr>
          <a:xfrm>
            <a:off x="1331715" y="480947"/>
            <a:ext cx="927369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の中で占めている量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A2C1193-F230-412C-956C-B218A271F570}"/>
              </a:ext>
            </a:extLst>
          </p:cNvPr>
          <p:cNvSpPr txBox="1"/>
          <p:nvPr/>
        </p:nvSpPr>
        <p:spPr>
          <a:xfrm>
            <a:off x="996256" y="4999821"/>
            <a:ext cx="10312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したがって、式は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％となります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DCC7214-8168-427D-B9B5-82D202784F4D}"/>
              </a:ext>
            </a:extLst>
          </p:cNvPr>
          <p:cNvSpPr txBox="1"/>
          <p:nvPr/>
        </p:nvSpPr>
        <p:spPr>
          <a:xfrm>
            <a:off x="5746058" y="4211842"/>
            <a:ext cx="4236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億円になります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25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9" grpId="0"/>
      <p:bldP spid="8" grpId="0" animBg="1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639C9D-8108-417D-A559-2FBBF74E55EC}"/>
              </a:ext>
            </a:extLst>
          </p:cNvPr>
          <p:cNvSpPr txBox="1"/>
          <p:nvPr/>
        </p:nvSpPr>
        <p:spPr>
          <a:xfrm>
            <a:off x="820616" y="2757627"/>
            <a:ext cx="9847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②分数で内容を考えれば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分母が全体で、分子が一部分になります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AAA0F10-6385-4828-9666-0B0881918EA2}"/>
                  </a:ext>
                </a:extLst>
              </p:cNvPr>
              <p:cNvSpPr txBox="1"/>
              <p:nvPr/>
            </p:nvSpPr>
            <p:spPr>
              <a:xfrm>
                <a:off x="2683172" y="4441627"/>
                <a:ext cx="3901742" cy="1414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num>
                        <m:den>
                          <m:r>
                            <a:rPr lang="ja-JP" alt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５０</m:t>
                          </m:r>
                        </m:den>
                      </m:f>
                      <m:r>
                        <a:rPr lang="ja-JP" alt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en-US" altLang="ja-JP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/>
                        <m:den>
                          <m:r>
                            <a:rPr lang="ja-JP" alt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１００</m:t>
                          </m:r>
                        </m:den>
                      </m:f>
                    </m:oMath>
                  </m:oMathPara>
                </a14:m>
                <a:endParaRPr lang="ja-JP" altLang="en-US" sz="44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AAA0F10-6385-4828-9666-0B0881918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172" y="4441627"/>
                <a:ext cx="3901742" cy="14142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CC8305A-E446-4924-BB26-B1B3891AAC33}"/>
              </a:ext>
            </a:extLst>
          </p:cNvPr>
          <p:cNvSpPr txBox="1"/>
          <p:nvPr/>
        </p:nvSpPr>
        <p:spPr>
          <a:xfrm>
            <a:off x="1371600" y="1627625"/>
            <a:ext cx="750863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億円は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億円の何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%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339D07B-31F3-4093-975D-1DE25019E02F}"/>
              </a:ext>
            </a:extLst>
          </p:cNvPr>
          <p:cNvSpPr txBox="1"/>
          <p:nvPr/>
        </p:nvSpPr>
        <p:spPr>
          <a:xfrm>
            <a:off x="967357" y="480947"/>
            <a:ext cx="1057212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分数は割合そのものを表している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DD04E1C-E85E-46CF-A1F0-3E2D26FB478B}"/>
                  </a:ext>
                </a:extLst>
              </p:cNvPr>
              <p:cNvSpPr txBox="1"/>
              <p:nvPr/>
            </p:nvSpPr>
            <p:spPr>
              <a:xfrm>
                <a:off x="8222958" y="4887039"/>
                <a:ext cx="13145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</m:oMath>
                </a14:m>
                <a:r>
                  <a:rPr lang="ja-JP" altLang="en-US" sz="44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％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DD04E1C-E85E-46CF-A1F0-3E2D26FB4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958" y="4887039"/>
                <a:ext cx="1314543" cy="769441"/>
              </a:xfrm>
              <a:prstGeom prst="rect">
                <a:avLst/>
              </a:prstGeom>
              <a:blipFill>
                <a:blip r:embed="rId5"/>
                <a:stretch>
                  <a:fillRect t="-16667" r="-17593" b="-37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DD04E1C-E85E-46CF-A1F0-3E2D26FB478B}"/>
                  </a:ext>
                </a:extLst>
              </p:cNvPr>
              <p:cNvSpPr txBox="1"/>
              <p:nvPr/>
            </p:nvSpPr>
            <p:spPr>
              <a:xfrm>
                <a:off x="5125915" y="4441627"/>
                <a:ext cx="92148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４</m:t>
                      </m:r>
                    </m:oMath>
                  </m:oMathPara>
                </a14:m>
                <a:endParaRPr lang="ja-JP" altLang="en-US" sz="44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DD04E1C-E85E-46CF-A1F0-3E2D26FB4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915" y="4441627"/>
                <a:ext cx="921488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69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CD632-9A14-450E-9284-93332AAD367C}"/>
              </a:ext>
            </a:extLst>
          </p:cNvPr>
          <p:cNvSpPr txBox="1"/>
          <p:nvPr/>
        </p:nvSpPr>
        <p:spPr>
          <a:xfrm>
            <a:off x="838201" y="1627625"/>
            <a:ext cx="7438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２割はいくらですか？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B2624D-7203-4190-A098-D1E920C92FB7}"/>
              </a:ext>
            </a:extLst>
          </p:cNvPr>
          <p:cNvSpPr txBox="1"/>
          <p:nvPr/>
        </p:nvSpPr>
        <p:spPr>
          <a:xfrm>
            <a:off x="838200" y="2387214"/>
            <a:ext cx="7438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何割ですか？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954DCB-A530-40CD-AE38-A91A58549850}"/>
              </a:ext>
            </a:extLst>
          </p:cNvPr>
          <p:cNvSpPr txBox="1"/>
          <p:nvPr/>
        </p:nvSpPr>
        <p:spPr>
          <a:xfrm>
            <a:off x="838202" y="3176024"/>
            <a:ext cx="7895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円に対する割合は ？</a:t>
            </a:r>
            <a:endParaRPr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2954DCB-A530-40CD-AE38-A91A58549850}"/>
              </a:ext>
            </a:extLst>
          </p:cNvPr>
          <p:cNvSpPr txBox="1"/>
          <p:nvPr/>
        </p:nvSpPr>
        <p:spPr>
          <a:xfrm>
            <a:off x="838201" y="3964834"/>
            <a:ext cx="8226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円に対する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割合は？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8701A56-D338-47DE-8F05-1644F775D33E}"/>
              </a:ext>
            </a:extLst>
          </p:cNvPr>
          <p:cNvSpPr txBox="1"/>
          <p:nvPr/>
        </p:nvSpPr>
        <p:spPr>
          <a:xfrm>
            <a:off x="9396247" y="3345301"/>
            <a:ext cx="22712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小学校では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使われない</a:t>
            </a:r>
          </a:p>
        </p:txBody>
      </p:sp>
      <p:sp>
        <p:nvSpPr>
          <p:cNvPr id="6" name="右中かっこ 5">
            <a:extLst>
              <a:ext uri="{FF2B5EF4-FFF2-40B4-BE49-F238E27FC236}">
                <a16:creationId xmlns:a16="http://schemas.microsoft.com/office/drawing/2014/main" id="{F25EB1CD-9C51-4528-9987-35D65A718505}"/>
              </a:ext>
            </a:extLst>
          </p:cNvPr>
          <p:cNvSpPr/>
          <p:nvPr/>
        </p:nvSpPr>
        <p:spPr>
          <a:xfrm>
            <a:off x="8789869" y="3139801"/>
            <a:ext cx="550606" cy="1415845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FCDDB46-0408-4EAF-8600-2CE65F76F10F}"/>
              </a:ext>
            </a:extLst>
          </p:cNvPr>
          <p:cNvSpPr txBox="1"/>
          <p:nvPr/>
        </p:nvSpPr>
        <p:spPr>
          <a:xfrm>
            <a:off x="669823" y="4874051"/>
            <a:ext cx="10852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「～は，～の」が〇〇になるとキーワードのみで覚えていると、これからは困ります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26CEE8C-4705-4577-8BCF-A9452F4248A0}"/>
              </a:ext>
            </a:extLst>
          </p:cNvPr>
          <p:cNvSpPr txBox="1"/>
          <p:nvPr/>
        </p:nvSpPr>
        <p:spPr>
          <a:xfrm>
            <a:off x="1156186" y="485536"/>
            <a:ext cx="987962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5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dirty="0"/>
              <a:t>ことばの使い方はいろいろです</a:t>
            </a:r>
          </a:p>
        </p:txBody>
      </p:sp>
    </p:spTree>
    <p:extLst>
      <p:ext uri="{BB962C8B-B14F-4D97-AF65-F5344CB8AC3E}">
        <p14:creationId xmlns:p14="http://schemas.microsoft.com/office/powerpoint/2010/main" val="176885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>
            <a:extLst>
              <a:ext uri="{FF2B5EF4-FFF2-40B4-BE49-F238E27FC236}">
                <a16:creationId xmlns:a16="http://schemas.microsoft.com/office/drawing/2014/main" id="{C46B8DA3-C510-42B3-B347-4DE65A9DF491}"/>
              </a:ext>
            </a:extLst>
          </p:cNvPr>
          <p:cNvSpPr/>
          <p:nvPr/>
        </p:nvSpPr>
        <p:spPr>
          <a:xfrm>
            <a:off x="1887010" y="551793"/>
            <a:ext cx="8943900" cy="594108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9D6AA87-0482-40E3-8337-7C16251F8254}"/>
              </a:ext>
            </a:extLst>
          </p:cNvPr>
          <p:cNvSpPr/>
          <p:nvPr/>
        </p:nvSpPr>
        <p:spPr>
          <a:xfrm>
            <a:off x="1213945" y="365126"/>
            <a:ext cx="9963807" cy="612775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A38B765C-2484-4E39-B64D-E0F74E6ED626}"/>
              </a:ext>
            </a:extLst>
          </p:cNvPr>
          <p:cNvSpPr/>
          <p:nvPr/>
        </p:nvSpPr>
        <p:spPr>
          <a:xfrm>
            <a:off x="5198605" y="2396359"/>
            <a:ext cx="4323767" cy="3421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B3277B3B-9A11-47A3-8F87-0FF236C20EEA}"/>
              </a:ext>
            </a:extLst>
          </p:cNvPr>
          <p:cNvSpPr/>
          <p:nvPr/>
        </p:nvSpPr>
        <p:spPr>
          <a:xfrm>
            <a:off x="3197774" y="2396359"/>
            <a:ext cx="4303985" cy="34211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B3BB20-0388-4E0E-9E30-0DCCB501CA9E}"/>
              </a:ext>
            </a:extLst>
          </p:cNvPr>
          <p:cNvSpPr txBox="1"/>
          <p:nvPr/>
        </p:nvSpPr>
        <p:spPr>
          <a:xfrm>
            <a:off x="5409214" y="3612496"/>
            <a:ext cx="1825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正方形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4C17D0F-16C3-4B00-9C26-54B4DD880727}"/>
              </a:ext>
            </a:extLst>
          </p:cNvPr>
          <p:cNvSpPr txBox="1"/>
          <p:nvPr/>
        </p:nvSpPr>
        <p:spPr>
          <a:xfrm>
            <a:off x="3305378" y="3612496"/>
            <a:ext cx="1825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長方形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5711CEB-A1CD-4177-B295-F5CCA09AD71D}"/>
              </a:ext>
            </a:extLst>
          </p:cNvPr>
          <p:cNvSpPr txBox="1"/>
          <p:nvPr/>
        </p:nvSpPr>
        <p:spPr>
          <a:xfrm>
            <a:off x="7599308" y="3622499"/>
            <a:ext cx="1825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ひし形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36E1680-0D94-48C1-B0B1-C9125A198D13}"/>
              </a:ext>
            </a:extLst>
          </p:cNvPr>
          <p:cNvSpPr/>
          <p:nvPr/>
        </p:nvSpPr>
        <p:spPr>
          <a:xfrm>
            <a:off x="2443654" y="1428266"/>
            <a:ext cx="7788167" cy="4877941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44594B2-6133-4487-A3D5-C8106B6909D4}"/>
              </a:ext>
            </a:extLst>
          </p:cNvPr>
          <p:cNvSpPr txBox="1"/>
          <p:nvPr/>
        </p:nvSpPr>
        <p:spPr>
          <a:xfrm>
            <a:off x="4760596" y="1558370"/>
            <a:ext cx="2875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平行四辺形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01117EF-F9E9-4B6D-9CEF-7E2E001A9612}"/>
              </a:ext>
            </a:extLst>
          </p:cNvPr>
          <p:cNvSpPr txBox="1"/>
          <p:nvPr/>
        </p:nvSpPr>
        <p:spPr>
          <a:xfrm>
            <a:off x="2096813" y="4551882"/>
            <a:ext cx="867063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小学校ではそれぞれ独立しているように教えています。中学校以降では、条件にあっているかどうかで考えます。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031A648-2CF6-494B-90B3-9DF45DED5B0E}"/>
              </a:ext>
            </a:extLst>
          </p:cNvPr>
          <p:cNvSpPr txBox="1"/>
          <p:nvPr/>
        </p:nvSpPr>
        <p:spPr>
          <a:xfrm>
            <a:off x="5542892" y="636087"/>
            <a:ext cx="1305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台形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9E2C961-4534-456B-951B-414D5C1FD8B2}"/>
              </a:ext>
            </a:extLst>
          </p:cNvPr>
          <p:cNvSpPr txBox="1"/>
          <p:nvPr/>
        </p:nvSpPr>
        <p:spPr>
          <a:xfrm>
            <a:off x="1421524" y="636087"/>
            <a:ext cx="177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四角形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860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  <p:bldP spid="11" grpId="0" animBg="1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AEBC58A-2EE1-4F8F-A085-1F0AC43992F1}"/>
              </a:ext>
            </a:extLst>
          </p:cNvPr>
          <p:cNvGrpSpPr/>
          <p:nvPr/>
        </p:nvGrpSpPr>
        <p:grpSpPr>
          <a:xfrm>
            <a:off x="1847598" y="4032332"/>
            <a:ext cx="7252138" cy="536027"/>
            <a:chOff x="1056290" y="3594538"/>
            <a:chExt cx="7252138" cy="536027"/>
          </a:xfrm>
        </p:grpSpPr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31B1B4E6-0E0E-4D49-9AF4-4264ACCB4316}"/>
                </a:ext>
              </a:extLst>
            </p:cNvPr>
            <p:cNvCxnSpPr/>
            <p:nvPr/>
          </p:nvCxnSpPr>
          <p:spPr>
            <a:xfrm>
              <a:off x="1056290" y="3862552"/>
              <a:ext cx="725213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F72102C0-85FE-4C25-B580-9A5B2712424A}"/>
                </a:ext>
              </a:extLst>
            </p:cNvPr>
            <p:cNvCxnSpPr/>
            <p:nvPr/>
          </p:nvCxnSpPr>
          <p:spPr>
            <a:xfrm>
              <a:off x="1056290" y="3594538"/>
              <a:ext cx="0" cy="53602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4D5C6821-75B1-4823-909E-19A7AE9C6DBE}"/>
                </a:ext>
              </a:extLst>
            </p:cNvPr>
            <p:cNvCxnSpPr/>
            <p:nvPr/>
          </p:nvCxnSpPr>
          <p:spPr>
            <a:xfrm>
              <a:off x="8308428" y="3594538"/>
              <a:ext cx="0" cy="53602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37E480B1-EE70-4F13-863F-8BAB2AF54237}"/>
                </a:ext>
              </a:extLst>
            </p:cNvPr>
            <p:cNvCxnSpPr/>
            <p:nvPr/>
          </p:nvCxnSpPr>
          <p:spPr>
            <a:xfrm>
              <a:off x="3988676" y="3594538"/>
              <a:ext cx="0" cy="53602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E974302-C145-42F4-903A-A5B07D20E8B2}"/>
              </a:ext>
            </a:extLst>
          </p:cNvPr>
          <p:cNvSpPr txBox="1"/>
          <p:nvPr/>
        </p:nvSpPr>
        <p:spPr>
          <a:xfrm>
            <a:off x="7486303" y="4704755"/>
            <a:ext cx="341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65C4B2B-FB91-4C6F-819F-6F4A5078CA7B}"/>
              </a:ext>
            </a:extLst>
          </p:cNvPr>
          <p:cNvSpPr txBox="1"/>
          <p:nvPr/>
        </p:nvSpPr>
        <p:spPr>
          <a:xfrm>
            <a:off x="8451057" y="3357327"/>
            <a:ext cx="1484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C9E22AA-BC30-4F78-87B2-B6A6AD14C278}"/>
              </a:ext>
            </a:extLst>
          </p:cNvPr>
          <p:cNvSpPr txBox="1"/>
          <p:nvPr/>
        </p:nvSpPr>
        <p:spPr>
          <a:xfrm>
            <a:off x="3444240" y="4704755"/>
            <a:ext cx="2484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？割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%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3430EF4-76BF-4039-8F69-71962937D1B1}"/>
              </a:ext>
            </a:extLst>
          </p:cNvPr>
          <p:cNvSpPr txBox="1"/>
          <p:nvPr/>
        </p:nvSpPr>
        <p:spPr>
          <a:xfrm>
            <a:off x="4359095" y="3357327"/>
            <a:ext cx="111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F475CE2-6838-4B90-8913-B6527761D89C}"/>
              </a:ext>
            </a:extLst>
          </p:cNvPr>
          <p:cNvSpPr txBox="1"/>
          <p:nvPr/>
        </p:nvSpPr>
        <p:spPr>
          <a:xfrm>
            <a:off x="1086611" y="5529839"/>
            <a:ext cx="4643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２＝４　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　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2F58C92-464C-4E70-A763-EA2F50574FBB}"/>
              </a:ext>
            </a:extLst>
          </p:cNvPr>
          <p:cNvSpPr txBox="1"/>
          <p:nvPr/>
        </p:nvSpPr>
        <p:spPr>
          <a:xfrm>
            <a:off x="1086610" y="1808685"/>
            <a:ext cx="973015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回シュートをして、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回入りました。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シュートが入る確率は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何割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%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）ですか。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DBDDC61-05BD-413B-B135-96B69844D08B}"/>
              </a:ext>
            </a:extLst>
          </p:cNvPr>
          <p:cNvSpPr txBox="1"/>
          <p:nvPr/>
        </p:nvSpPr>
        <p:spPr>
          <a:xfrm>
            <a:off x="967357" y="480947"/>
            <a:ext cx="918713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整数で考えられることが長所</a:t>
            </a:r>
          </a:p>
        </p:txBody>
      </p:sp>
      <p:sp>
        <p:nvSpPr>
          <p:cNvPr id="3" name="矢印: 左カーブ 2">
            <a:extLst>
              <a:ext uri="{FF2B5EF4-FFF2-40B4-BE49-F238E27FC236}">
                <a16:creationId xmlns:a16="http://schemas.microsoft.com/office/drawing/2014/main" id="{A00FA84D-5D09-4E4B-AA2E-DBE934BD0DF6}"/>
              </a:ext>
            </a:extLst>
          </p:cNvPr>
          <p:cNvSpPr/>
          <p:nvPr/>
        </p:nvSpPr>
        <p:spPr>
          <a:xfrm>
            <a:off x="10504672" y="3669458"/>
            <a:ext cx="312092" cy="1323439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19" name="矢印: 左カーブ 18">
            <a:extLst>
              <a:ext uri="{FF2B5EF4-FFF2-40B4-BE49-F238E27FC236}">
                <a16:creationId xmlns:a16="http://schemas.microsoft.com/office/drawing/2014/main" id="{E44F7589-C9BE-40A3-A9EA-7F7CFDCA4248}"/>
              </a:ext>
            </a:extLst>
          </p:cNvPr>
          <p:cNvSpPr/>
          <p:nvPr/>
        </p:nvSpPr>
        <p:spPr>
          <a:xfrm>
            <a:off x="5850337" y="3640667"/>
            <a:ext cx="312092" cy="1323439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F475CE2-6838-4B90-8913-B6527761D89C}"/>
              </a:ext>
            </a:extLst>
          </p:cNvPr>
          <p:cNvSpPr txBox="1"/>
          <p:nvPr/>
        </p:nvSpPr>
        <p:spPr>
          <a:xfrm>
            <a:off x="6132513" y="5529839"/>
            <a:ext cx="5195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40%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302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3" grpId="0" animBg="1"/>
      <p:bldP spid="19" grpId="0" animBg="1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CD632-9A14-450E-9284-93332AAD367C}"/>
              </a:ext>
            </a:extLst>
          </p:cNvPr>
          <p:cNvSpPr txBox="1"/>
          <p:nvPr/>
        </p:nvSpPr>
        <p:spPr>
          <a:xfrm>
            <a:off x="838200" y="1624743"/>
            <a:ext cx="10515600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果汁が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20%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含まれる飲み物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450mL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の中には果汁が何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mL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入っていますか。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639C9D-8108-417D-A559-2FBBF74E55EC}"/>
              </a:ext>
            </a:extLst>
          </p:cNvPr>
          <p:cNvSpPr txBox="1"/>
          <p:nvPr/>
        </p:nvSpPr>
        <p:spPr>
          <a:xfrm>
            <a:off x="838201" y="4168525"/>
            <a:ext cx="8214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かけ算を使うと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450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×0.2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65AA420-A7DD-493B-9834-3E3B234DFE1D}"/>
                  </a:ext>
                </a:extLst>
              </p:cNvPr>
              <p:cNvSpPr txBox="1"/>
              <p:nvPr/>
            </p:nvSpPr>
            <p:spPr>
              <a:xfrm>
                <a:off x="838200" y="4953749"/>
                <a:ext cx="9914467" cy="1143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20</a:t>
                </a:r>
                <a:r>
                  <a:rPr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％は</a:t>
                </a:r>
                <a:r>
                  <a:rPr lang="en-US" altLang="ja-JP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100</a:t>
                </a:r>
                <a:r>
                  <a:rPr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％の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なので　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450</a:t>
                </a:r>
                <a:r>
                  <a:rPr lang="en-US" altLang="ja-JP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÷5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90</a:t>
                </a:r>
                <a:endParaRPr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65AA420-A7DD-493B-9834-3E3B234DF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53749"/>
                <a:ext cx="9914467" cy="1143005"/>
              </a:xfrm>
              <a:prstGeom prst="rect">
                <a:avLst/>
              </a:prstGeom>
              <a:blipFill>
                <a:blip r:embed="rId3"/>
                <a:stretch>
                  <a:fillRect l="-2214" r="-246" b="-101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F1A768E-FE47-4A56-89A1-6112EC29CA59}"/>
              </a:ext>
            </a:extLst>
          </p:cNvPr>
          <p:cNvSpPr txBox="1"/>
          <p:nvPr/>
        </p:nvSpPr>
        <p:spPr>
          <a:xfrm>
            <a:off x="838200" y="3243539"/>
            <a:ext cx="7831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果汁の量は、飲み物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450mL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D564BF4-1AF7-4F19-98B2-36BFDC631D47}"/>
              </a:ext>
            </a:extLst>
          </p:cNvPr>
          <p:cNvSpPr txBox="1"/>
          <p:nvPr/>
        </p:nvSpPr>
        <p:spPr>
          <a:xfrm>
            <a:off x="1502435" y="480947"/>
            <a:ext cx="918713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大小関係が分かることが大事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E4AFB6A-E712-42C7-90B0-E8994FC1F773}"/>
              </a:ext>
            </a:extLst>
          </p:cNvPr>
          <p:cNvSpPr txBox="1"/>
          <p:nvPr/>
        </p:nvSpPr>
        <p:spPr>
          <a:xfrm>
            <a:off x="8677079" y="3243539"/>
            <a:ext cx="1832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少ない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071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CD632-9A14-450E-9284-93332AAD367C}"/>
              </a:ext>
            </a:extLst>
          </p:cNvPr>
          <p:cNvSpPr txBox="1"/>
          <p:nvPr/>
        </p:nvSpPr>
        <p:spPr>
          <a:xfrm>
            <a:off x="680544" y="1627625"/>
            <a:ext cx="1098593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ある数の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です。ある数を求めなさい。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2954DCB-A530-40CD-AE38-A91A58549850}"/>
              </a:ext>
            </a:extLst>
          </p:cNvPr>
          <p:cNvSpPr txBox="1"/>
          <p:nvPr/>
        </p:nvSpPr>
        <p:spPr>
          <a:xfrm>
            <a:off x="838200" y="4312843"/>
            <a:ext cx="9157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2×5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が頭に浮かべばそれで終了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FB2727E-1ED0-4B80-90FD-3D9FD1E6CFE7}"/>
              </a:ext>
            </a:extLst>
          </p:cNvPr>
          <p:cNvSpPr txBox="1"/>
          <p:nvPr/>
        </p:nvSpPr>
        <p:spPr>
          <a:xfrm>
            <a:off x="838199" y="5242639"/>
            <a:ext cx="10670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400×5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倍なので）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328EA5-D8DA-425C-A0E8-7542E539DB4E}"/>
              </a:ext>
            </a:extLst>
          </p:cNvPr>
          <p:cNvSpPr txBox="1"/>
          <p:nvPr/>
        </p:nvSpPr>
        <p:spPr>
          <a:xfrm>
            <a:off x="838199" y="2675161"/>
            <a:ext cx="23622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解き方①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0A7F92C-700D-4DFE-AAF0-182E3B813370}"/>
              </a:ext>
            </a:extLst>
          </p:cNvPr>
          <p:cNvSpPr txBox="1"/>
          <p:nvPr/>
        </p:nvSpPr>
        <p:spPr>
          <a:xfrm>
            <a:off x="967357" y="480947"/>
            <a:ext cx="1057212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一部分から全体の量を求める方法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7328EA5-D8DA-425C-A0E8-7542E539DB4E}"/>
              </a:ext>
            </a:extLst>
          </p:cNvPr>
          <p:cNvSpPr txBox="1"/>
          <p:nvPr/>
        </p:nvSpPr>
        <p:spPr>
          <a:xfrm>
            <a:off x="3200400" y="2687403"/>
            <a:ext cx="76047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何倍したら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かを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考える方法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311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2954DCB-A530-40CD-AE38-A91A58549850}"/>
              </a:ext>
            </a:extLst>
          </p:cNvPr>
          <p:cNvSpPr txBox="1"/>
          <p:nvPr/>
        </p:nvSpPr>
        <p:spPr>
          <a:xfrm>
            <a:off x="838199" y="4264711"/>
            <a:ext cx="847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割が　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400÷2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となるので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FB2727E-1ED0-4B80-90FD-3D9FD1E6CFE7}"/>
              </a:ext>
            </a:extLst>
          </p:cNvPr>
          <p:cNvSpPr txBox="1"/>
          <p:nvPr/>
        </p:nvSpPr>
        <p:spPr>
          <a:xfrm>
            <a:off x="838200" y="5215742"/>
            <a:ext cx="847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200×10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となる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FCAA2EA-47A6-4E70-A70B-BABFED71E312}"/>
              </a:ext>
            </a:extLst>
          </p:cNvPr>
          <p:cNvSpPr txBox="1"/>
          <p:nvPr/>
        </p:nvSpPr>
        <p:spPr>
          <a:xfrm>
            <a:off x="680544" y="1627625"/>
            <a:ext cx="1098593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ある数の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です。ある数を求めなさい。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E60F2C-16B1-4205-B158-FA1D74D69402}"/>
              </a:ext>
            </a:extLst>
          </p:cNvPr>
          <p:cNvSpPr txBox="1"/>
          <p:nvPr/>
        </p:nvSpPr>
        <p:spPr>
          <a:xfrm>
            <a:off x="967357" y="480947"/>
            <a:ext cx="1057212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一部分から全体の量を求める方法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7328EA5-D8DA-425C-A0E8-7542E539DB4E}"/>
              </a:ext>
            </a:extLst>
          </p:cNvPr>
          <p:cNvSpPr txBox="1"/>
          <p:nvPr/>
        </p:nvSpPr>
        <p:spPr>
          <a:xfrm>
            <a:off x="3185160" y="2698127"/>
            <a:ext cx="73582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にあたる数を求めて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倍する方法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C1883D4-F538-4264-B5B5-59912CE80C02}"/>
              </a:ext>
            </a:extLst>
          </p:cNvPr>
          <p:cNvSpPr txBox="1"/>
          <p:nvPr/>
        </p:nvSpPr>
        <p:spPr>
          <a:xfrm>
            <a:off x="838199" y="2675161"/>
            <a:ext cx="23622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解き方②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654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328EA5-D8DA-425C-A0E8-7542E539DB4E}"/>
              </a:ext>
            </a:extLst>
          </p:cNvPr>
          <p:cNvSpPr txBox="1"/>
          <p:nvPr/>
        </p:nvSpPr>
        <p:spPr>
          <a:xfrm>
            <a:off x="838198" y="2533037"/>
            <a:ext cx="2301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解き方③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2266980-A5D7-4B9F-B0C6-B0F80864E726}"/>
              </a:ext>
            </a:extLst>
          </p:cNvPr>
          <p:cNvCxnSpPr>
            <a:cxnSpLocks/>
          </p:cNvCxnSpPr>
          <p:nvPr/>
        </p:nvCxnSpPr>
        <p:spPr>
          <a:xfrm>
            <a:off x="1024759" y="5234152"/>
            <a:ext cx="36576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AC023C45-014D-4750-99CB-8F6B002623FE}"/>
              </a:ext>
            </a:extLst>
          </p:cNvPr>
          <p:cNvCxnSpPr/>
          <p:nvPr/>
        </p:nvCxnSpPr>
        <p:spPr>
          <a:xfrm>
            <a:off x="2758966" y="4556234"/>
            <a:ext cx="0" cy="140313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7FC20C1-743B-45F8-AA6E-402D4D30525F}"/>
              </a:ext>
            </a:extLst>
          </p:cNvPr>
          <p:cNvSpPr txBox="1"/>
          <p:nvPr/>
        </p:nvSpPr>
        <p:spPr>
          <a:xfrm>
            <a:off x="1358794" y="4556234"/>
            <a:ext cx="12047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384C3E-210D-40E0-B2B5-2BB4E71A85A2}"/>
              </a:ext>
            </a:extLst>
          </p:cNvPr>
          <p:cNvSpPr txBox="1"/>
          <p:nvPr/>
        </p:nvSpPr>
        <p:spPr>
          <a:xfrm>
            <a:off x="2892973" y="4556234"/>
            <a:ext cx="1469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F5AEA2F-75AB-4472-B9F5-F42A188B352B}"/>
              </a:ext>
            </a:extLst>
          </p:cNvPr>
          <p:cNvSpPr txBox="1"/>
          <p:nvPr/>
        </p:nvSpPr>
        <p:spPr>
          <a:xfrm>
            <a:off x="1297375" y="5272783"/>
            <a:ext cx="13275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427F0BE-4D5B-4D6B-8151-FC910E67A86D}"/>
              </a:ext>
            </a:extLst>
          </p:cNvPr>
          <p:cNvSpPr txBox="1"/>
          <p:nvPr/>
        </p:nvSpPr>
        <p:spPr>
          <a:xfrm>
            <a:off x="5195014" y="5297646"/>
            <a:ext cx="60300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横に見ると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400×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　</a:t>
            </a:r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解き方①と同じ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330274B-A996-49FB-841C-0BDF79675C9C}"/>
              </a:ext>
            </a:extLst>
          </p:cNvPr>
          <p:cNvSpPr txBox="1"/>
          <p:nvPr/>
        </p:nvSpPr>
        <p:spPr>
          <a:xfrm>
            <a:off x="5195015" y="3961333"/>
            <a:ext cx="60300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縦に見ると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10×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E455977-0BD9-4077-85CA-D3700F3DF8DF}"/>
              </a:ext>
            </a:extLst>
          </p:cNvPr>
          <p:cNvSpPr txBox="1"/>
          <p:nvPr/>
        </p:nvSpPr>
        <p:spPr>
          <a:xfrm>
            <a:off x="680544" y="1627625"/>
            <a:ext cx="1098593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ある数の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です。ある数を求めなさい。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7970948-6357-46D7-97AA-D93B557023B7}"/>
              </a:ext>
            </a:extLst>
          </p:cNvPr>
          <p:cNvSpPr txBox="1"/>
          <p:nvPr/>
        </p:nvSpPr>
        <p:spPr>
          <a:xfrm>
            <a:off x="967357" y="480947"/>
            <a:ext cx="1057212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一部分から全体の量を求める方法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7328EA5-D8DA-425C-A0E8-7542E539DB4E}"/>
              </a:ext>
            </a:extLst>
          </p:cNvPr>
          <p:cNvSpPr txBox="1"/>
          <p:nvPr/>
        </p:nvSpPr>
        <p:spPr>
          <a:xfrm>
            <a:off x="3139440" y="2533037"/>
            <a:ext cx="80856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実は比を使うと簡単になります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割合の問題は比例していますので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868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328EA5-D8DA-425C-A0E8-7542E539DB4E}"/>
              </a:ext>
            </a:extLst>
          </p:cNvPr>
          <p:cNvSpPr txBox="1"/>
          <p:nvPr/>
        </p:nvSpPr>
        <p:spPr>
          <a:xfrm>
            <a:off x="838198" y="2533037"/>
            <a:ext cx="23317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解き方④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5BEDE7E-BEEF-40B3-AB8D-8C2D71EC3BF0}"/>
                  </a:ext>
                </a:extLst>
              </p:cNvPr>
              <p:cNvSpPr txBox="1"/>
              <p:nvPr/>
            </p:nvSpPr>
            <p:spPr>
              <a:xfrm>
                <a:off x="2250527" y="4116821"/>
                <a:ext cx="39229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□</a:t>
                </a:r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4000" dirty="0">
                        <a:solidFill>
                          <a:srgbClr val="0000FF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0.2</m:t>
                    </m:r>
                    <m:r>
                      <a:rPr lang="ja-JP" altLang="en-US" sz="4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400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5BEDE7E-BEEF-40B3-AB8D-8C2D71EC3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7" y="4116821"/>
                <a:ext cx="3922986" cy="707886"/>
              </a:xfrm>
              <a:prstGeom prst="rect">
                <a:avLst/>
              </a:prstGeom>
              <a:blipFill>
                <a:blip r:embed="rId3"/>
                <a:stretch>
                  <a:fillRect l="-5435" t="-14655" b="-370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DC5804C-2215-4A78-AFFE-B484867AF7E8}"/>
                  </a:ext>
                </a:extLst>
              </p:cNvPr>
              <p:cNvSpPr txBox="1"/>
              <p:nvPr/>
            </p:nvSpPr>
            <p:spPr>
              <a:xfrm>
                <a:off x="3621576" y="4839497"/>
                <a:ext cx="377292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□</a:t>
                </a:r>
                <a14:m>
                  <m:oMath xmlns:m="http://schemas.openxmlformats.org/officeDocument/2006/math">
                    <m:r>
                      <a:rPr lang="ja-JP" altLang="en-US" sz="4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400÷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4000" dirty="0">
                        <a:solidFill>
                          <a:srgbClr val="0000FF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0.2</m:t>
                    </m:r>
                  </m:oMath>
                </a14:m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DC5804C-2215-4A78-AFFE-B484867AF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576" y="4839497"/>
                <a:ext cx="3772921" cy="707886"/>
              </a:xfrm>
              <a:prstGeom prst="rect">
                <a:avLst/>
              </a:prstGeom>
              <a:blipFill>
                <a:blip r:embed="rId4"/>
                <a:stretch>
                  <a:fillRect l="-5654" t="-14655" b="-370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8914D8C-3DE4-4571-B2EA-E57E9A2BB0F9}"/>
              </a:ext>
            </a:extLst>
          </p:cNvPr>
          <p:cNvSpPr txBox="1"/>
          <p:nvPr/>
        </p:nvSpPr>
        <p:spPr>
          <a:xfrm>
            <a:off x="2509056" y="5781906"/>
            <a:ext cx="861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最後の式は解き方⑤の式になっています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412C06-FE1B-4781-AEDC-DF98B550E6AC}"/>
              </a:ext>
            </a:extLst>
          </p:cNvPr>
          <p:cNvSpPr txBox="1"/>
          <p:nvPr/>
        </p:nvSpPr>
        <p:spPr>
          <a:xfrm>
            <a:off x="680544" y="1627625"/>
            <a:ext cx="1098593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ある数の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です。ある数を求めなさい。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8A2FF2F-AA26-4D62-AE2B-51E0E23B2C05}"/>
              </a:ext>
            </a:extLst>
          </p:cNvPr>
          <p:cNvSpPr txBox="1"/>
          <p:nvPr/>
        </p:nvSpPr>
        <p:spPr>
          <a:xfrm>
            <a:off x="967357" y="480947"/>
            <a:ext cx="1057212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一部分から全体の量を求める方法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7328EA5-D8DA-425C-A0E8-7542E539DB4E}"/>
              </a:ext>
            </a:extLst>
          </p:cNvPr>
          <p:cNvSpPr txBox="1"/>
          <p:nvPr/>
        </p:nvSpPr>
        <p:spPr>
          <a:xfrm>
            <a:off x="3291840" y="2558859"/>
            <a:ext cx="74218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教科書の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方程式らしき方法は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中学校でしっかり学習します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245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/>
      <p:bldP spid="10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328EA5-D8DA-425C-A0E8-7542E539DB4E}"/>
              </a:ext>
            </a:extLst>
          </p:cNvPr>
          <p:cNvSpPr txBox="1"/>
          <p:nvPr/>
        </p:nvSpPr>
        <p:spPr>
          <a:xfrm>
            <a:off x="838199" y="2533037"/>
            <a:ext cx="22555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解き方⑤（公式）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5BEDE7E-BEEF-40B3-AB8D-8C2D71EC3BF0}"/>
                  </a:ext>
                </a:extLst>
              </p:cNvPr>
              <p:cNvSpPr txBox="1"/>
              <p:nvPr/>
            </p:nvSpPr>
            <p:spPr>
              <a:xfrm>
                <a:off x="3629854" y="3164316"/>
                <a:ext cx="5125253" cy="1154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分数で　</a:t>
                </a:r>
                <a:r>
                  <a:rPr kumimoji="1"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400÷</a:t>
                </a:r>
                <a:r>
                  <a:rPr lang="en-US" altLang="ja-JP" sz="4000" dirty="0">
                    <a:solidFill>
                      <a:schemeClr val="tx1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5BEDE7E-BEEF-40B3-AB8D-8C2D71EC3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854" y="3164316"/>
                <a:ext cx="5125253" cy="1154547"/>
              </a:xfrm>
              <a:prstGeom prst="rect">
                <a:avLst/>
              </a:prstGeom>
              <a:blipFill>
                <a:blip r:embed="rId3"/>
                <a:stretch>
                  <a:fillRect l="-4162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DB550AF-A6FE-4F6C-B202-58688C829FE7}"/>
              </a:ext>
            </a:extLst>
          </p:cNvPr>
          <p:cNvSpPr txBox="1"/>
          <p:nvPr/>
        </p:nvSpPr>
        <p:spPr>
          <a:xfrm>
            <a:off x="1896533" y="4522490"/>
            <a:ext cx="8415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どうして一部分を割合で割ると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全体が出るのかを説明できますか？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C84844B-0098-4DEA-A49C-4AC55AB12309}"/>
              </a:ext>
            </a:extLst>
          </p:cNvPr>
          <p:cNvSpPr txBox="1"/>
          <p:nvPr/>
        </p:nvSpPr>
        <p:spPr>
          <a:xfrm>
            <a:off x="680544" y="1627625"/>
            <a:ext cx="1098593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ある数の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です。ある数を求めなさい。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34E56B9-300F-455F-BC8C-AE4A4A258276}"/>
              </a:ext>
            </a:extLst>
          </p:cNvPr>
          <p:cNvSpPr txBox="1"/>
          <p:nvPr/>
        </p:nvSpPr>
        <p:spPr>
          <a:xfrm>
            <a:off x="967357" y="480947"/>
            <a:ext cx="1057212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一部分から全体の量を求める方法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7328EA5-D8DA-425C-A0E8-7542E539DB4E}"/>
              </a:ext>
            </a:extLst>
          </p:cNvPr>
          <p:cNvSpPr txBox="1"/>
          <p:nvPr/>
        </p:nvSpPr>
        <p:spPr>
          <a:xfrm>
            <a:off x="3629854" y="2554955"/>
            <a:ext cx="487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小数で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400÷0.2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661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71A182F9-B76D-44D7-88D3-14500B960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905" y="5230375"/>
            <a:ext cx="1305577" cy="1305577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DB550AF-A6FE-4F6C-B202-58688C829FE7}"/>
              </a:ext>
            </a:extLst>
          </p:cNvPr>
          <p:cNvSpPr txBox="1"/>
          <p:nvPr/>
        </p:nvSpPr>
        <p:spPr>
          <a:xfrm>
            <a:off x="680544" y="2584893"/>
            <a:ext cx="6866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分数の式で考えてみましょう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BCDDD4C-53A3-43EA-A6F6-63E4140DA787}"/>
                  </a:ext>
                </a:extLst>
              </p:cNvPr>
              <p:cNvSpPr txBox="1"/>
              <p:nvPr/>
            </p:nvSpPr>
            <p:spPr>
              <a:xfrm>
                <a:off x="1246216" y="3430290"/>
                <a:ext cx="6573597" cy="1154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400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＝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400×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　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BCDDD4C-53A3-43EA-A6F6-63E4140DA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216" y="3430290"/>
                <a:ext cx="6573597" cy="1154547"/>
              </a:xfrm>
              <a:prstGeom prst="rect">
                <a:avLst/>
              </a:prstGeom>
              <a:blipFill>
                <a:blip r:embed="rId4"/>
                <a:stretch>
                  <a:fillRect l="-3244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C84844B-0098-4DEA-A49C-4AC55AB12309}"/>
              </a:ext>
            </a:extLst>
          </p:cNvPr>
          <p:cNvSpPr txBox="1"/>
          <p:nvPr/>
        </p:nvSpPr>
        <p:spPr>
          <a:xfrm>
            <a:off x="680544" y="1627625"/>
            <a:ext cx="1098593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ある数の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です。ある数を求めなさい。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34E56B9-300F-455F-BC8C-AE4A4A258276}"/>
              </a:ext>
            </a:extLst>
          </p:cNvPr>
          <p:cNvSpPr txBox="1"/>
          <p:nvPr/>
        </p:nvSpPr>
        <p:spPr>
          <a:xfrm>
            <a:off x="967357" y="480947"/>
            <a:ext cx="1057212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一部分から全体の量を求める方法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EF019EB-D5D8-42A9-BD51-A14D70592408}"/>
              </a:ext>
            </a:extLst>
          </p:cNvPr>
          <p:cNvSpPr txBox="1"/>
          <p:nvPr/>
        </p:nvSpPr>
        <p:spPr>
          <a:xfrm>
            <a:off x="1108480" y="4722348"/>
            <a:ext cx="99750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２で割って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割を出して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倍していますね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CD632-9A14-450E-9284-93332AAD367C}"/>
              </a:ext>
            </a:extLst>
          </p:cNvPr>
          <p:cNvSpPr txBox="1"/>
          <p:nvPr/>
        </p:nvSpPr>
        <p:spPr>
          <a:xfrm>
            <a:off x="1229710" y="1624743"/>
            <a:ext cx="9362090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円の手袋を、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割引きで買いました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代金はいくらになりますか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639C9D-8108-417D-A559-2FBBF74E55EC}"/>
              </a:ext>
            </a:extLst>
          </p:cNvPr>
          <p:cNvSpPr txBox="1"/>
          <p:nvPr/>
        </p:nvSpPr>
        <p:spPr>
          <a:xfrm>
            <a:off x="1229709" y="3132008"/>
            <a:ext cx="8384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安くしてもらう分の金額は考えない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65AA420-A7DD-493B-9834-3E3B234DFE1D}"/>
              </a:ext>
            </a:extLst>
          </p:cNvPr>
          <p:cNvSpPr txBox="1"/>
          <p:nvPr/>
        </p:nvSpPr>
        <p:spPr>
          <a:xfrm>
            <a:off x="1229709" y="3961471"/>
            <a:ext cx="91871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支払う代金は　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ではなく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割－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割と考えることが基本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2376A8-16A0-4A30-91B1-09855481FE52}"/>
              </a:ext>
            </a:extLst>
          </p:cNvPr>
          <p:cNvSpPr txBox="1"/>
          <p:nvPr/>
        </p:nvSpPr>
        <p:spPr>
          <a:xfrm>
            <a:off x="1229709" y="480947"/>
            <a:ext cx="918713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整数で考えられることが長所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D12F23E-390B-4917-8E41-8340ADD80268}"/>
              </a:ext>
            </a:extLst>
          </p:cNvPr>
          <p:cNvSpPr txBox="1"/>
          <p:nvPr/>
        </p:nvSpPr>
        <p:spPr>
          <a:xfrm>
            <a:off x="1229710" y="5406487"/>
            <a:ext cx="8621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7×9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の計算だけして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630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805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CD632-9A14-450E-9284-93332AAD367C}"/>
              </a:ext>
            </a:extLst>
          </p:cNvPr>
          <p:cNvSpPr txBox="1"/>
          <p:nvPr/>
        </p:nvSpPr>
        <p:spPr>
          <a:xfrm>
            <a:off x="1229710" y="1624743"/>
            <a:ext cx="9758856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円の品物を、２割引きで買いました代金はいくらになりますか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639C9D-8108-417D-A559-2FBBF74E55EC}"/>
              </a:ext>
            </a:extLst>
          </p:cNvPr>
          <p:cNvSpPr txBox="1"/>
          <p:nvPr/>
        </p:nvSpPr>
        <p:spPr>
          <a:xfrm>
            <a:off x="1229708" y="5643906"/>
            <a:ext cx="10403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金額がどれくらいかが分かることが基本です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65AA420-A7DD-493B-9834-3E3B234DFE1D}"/>
              </a:ext>
            </a:extLst>
          </p:cNvPr>
          <p:cNvSpPr txBox="1"/>
          <p:nvPr/>
        </p:nvSpPr>
        <p:spPr>
          <a:xfrm>
            <a:off x="1229709" y="3248099"/>
            <a:ext cx="88964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業界では８掛けという言葉があります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定価に８をかけて、売り値を求めます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F1A768E-FE47-4A56-89A1-6112EC29CA59}"/>
              </a:ext>
            </a:extLst>
          </p:cNvPr>
          <p:cNvSpPr txBox="1"/>
          <p:nvPr/>
        </p:nvSpPr>
        <p:spPr>
          <a:xfrm>
            <a:off x="1229709" y="4753779"/>
            <a:ext cx="918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の計算だけして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2376A8-16A0-4A30-91B1-09855481FE52}"/>
              </a:ext>
            </a:extLst>
          </p:cNvPr>
          <p:cNvSpPr txBox="1"/>
          <p:nvPr/>
        </p:nvSpPr>
        <p:spPr>
          <a:xfrm>
            <a:off x="1229709" y="480947"/>
            <a:ext cx="918713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整数で考えられることが長所</a:t>
            </a:r>
          </a:p>
        </p:txBody>
      </p:sp>
    </p:spTree>
    <p:extLst>
      <p:ext uri="{BB962C8B-B14F-4D97-AF65-F5344CB8AC3E}">
        <p14:creationId xmlns:p14="http://schemas.microsoft.com/office/powerpoint/2010/main" val="309339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偶数と２の倍数は同義語だけど？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CD632-9A14-450E-9284-93332AAD367C}"/>
              </a:ext>
            </a:extLst>
          </p:cNvPr>
          <p:cNvSpPr txBox="1"/>
          <p:nvPr/>
        </p:nvSpPr>
        <p:spPr>
          <a:xfrm>
            <a:off x="1079292" y="1872862"/>
            <a:ext cx="282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５年生Ｐ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101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B2624D-7203-4190-A098-D1E920C92FB7}"/>
              </a:ext>
            </a:extLst>
          </p:cNvPr>
          <p:cNvSpPr txBox="1"/>
          <p:nvPr/>
        </p:nvSpPr>
        <p:spPr>
          <a:xfrm>
            <a:off x="4148073" y="1838103"/>
            <a:ext cx="7205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偶数は０，２，４，６，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954DCB-A530-40CD-AE38-A91A58549850}"/>
              </a:ext>
            </a:extLst>
          </p:cNvPr>
          <p:cNvSpPr txBox="1"/>
          <p:nvPr/>
        </p:nvSpPr>
        <p:spPr>
          <a:xfrm>
            <a:off x="1079292" y="2665473"/>
            <a:ext cx="282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５年生Ｐ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102</a:t>
            </a:r>
            <a:endParaRPr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F77031A-6B23-439E-9E54-EB16AD5F0F7D}"/>
              </a:ext>
            </a:extLst>
          </p:cNvPr>
          <p:cNvSpPr txBox="1"/>
          <p:nvPr/>
        </p:nvSpPr>
        <p:spPr>
          <a:xfrm>
            <a:off x="878289" y="4463390"/>
            <a:ext cx="10508448" cy="132343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正式には０は倍数に含まれます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中学校では２の倍数に０や負の数も含めます</a:t>
            </a:r>
            <a:endParaRPr kumimoji="1" lang="ja-JP" altLang="en-US" sz="8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CBB0E3-FCE7-4B38-BA66-3A4E98383D35}"/>
              </a:ext>
            </a:extLst>
          </p:cNvPr>
          <p:cNvSpPr txBox="1"/>
          <p:nvPr/>
        </p:nvSpPr>
        <p:spPr>
          <a:xfrm>
            <a:off x="1859280" y="3406653"/>
            <a:ext cx="9889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０は，倍数には入れない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ことにします</a:t>
            </a:r>
          </a:p>
        </p:txBody>
      </p:sp>
    </p:spTree>
    <p:extLst>
      <p:ext uri="{BB962C8B-B14F-4D97-AF65-F5344CB8AC3E}">
        <p14:creationId xmlns:p14="http://schemas.microsoft.com/office/powerpoint/2010/main" val="405197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CD632-9A14-450E-9284-93332AAD367C}"/>
              </a:ext>
            </a:extLst>
          </p:cNvPr>
          <p:cNvSpPr txBox="1"/>
          <p:nvPr/>
        </p:nvSpPr>
        <p:spPr>
          <a:xfrm>
            <a:off x="838200" y="1459033"/>
            <a:ext cx="10515600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濃度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10%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の食塩水を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グラムつくるのに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必要な食塩と水の質量はそれぞれ何グラム？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639C9D-8108-417D-A559-2FBBF74E55EC}"/>
              </a:ext>
            </a:extLst>
          </p:cNvPr>
          <p:cNvSpPr txBox="1"/>
          <p:nvPr/>
        </p:nvSpPr>
        <p:spPr>
          <a:xfrm>
            <a:off x="838200" y="3011745"/>
            <a:ext cx="9377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グラムの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％が食塩となるので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3E4664A-EDA5-421A-9C90-2D2D3EE47D16}"/>
              </a:ext>
            </a:extLst>
          </p:cNvPr>
          <p:cNvSpPr txBox="1"/>
          <p:nvPr/>
        </p:nvSpPr>
        <p:spPr>
          <a:xfrm>
            <a:off x="838200" y="4458577"/>
            <a:ext cx="9174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したがって、水は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900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65AA420-A7DD-493B-9834-3E3B234DFE1D}"/>
              </a:ext>
            </a:extLst>
          </p:cNvPr>
          <p:cNvSpPr txBox="1"/>
          <p:nvPr/>
        </p:nvSpPr>
        <p:spPr>
          <a:xfrm>
            <a:off x="838201" y="5247703"/>
            <a:ext cx="107002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式をたてるときには、もとになる量や比べる量だとかは必要ありません。文章の内容を理解することが大事です。</a:t>
            </a:r>
            <a:endParaRPr kumimoji="1"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E260A7A-4DD9-42FF-8D35-735E92A11736}"/>
              </a:ext>
            </a:extLst>
          </p:cNvPr>
          <p:cNvSpPr txBox="1"/>
          <p:nvPr/>
        </p:nvSpPr>
        <p:spPr>
          <a:xfrm>
            <a:off x="679738" y="480947"/>
            <a:ext cx="1090555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算数用語ではなくより内容を理解すること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639C9D-8108-417D-A559-2FBBF74E55EC}"/>
              </a:ext>
            </a:extLst>
          </p:cNvPr>
          <p:cNvSpPr txBox="1"/>
          <p:nvPr/>
        </p:nvSpPr>
        <p:spPr>
          <a:xfrm>
            <a:off x="838200" y="3669451"/>
            <a:ext cx="1706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食塩は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4639C9D-8108-417D-A559-2FBBF74E55EC}"/>
              </a:ext>
            </a:extLst>
          </p:cNvPr>
          <p:cNvSpPr txBox="1"/>
          <p:nvPr/>
        </p:nvSpPr>
        <p:spPr>
          <a:xfrm>
            <a:off x="2545080" y="3669451"/>
            <a:ext cx="637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グラム必要になります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304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8" grpId="0"/>
      <p:bldP spid="9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CD632-9A14-450E-9284-93332AAD367C}"/>
              </a:ext>
            </a:extLst>
          </p:cNvPr>
          <p:cNvSpPr txBox="1"/>
          <p:nvPr/>
        </p:nvSpPr>
        <p:spPr>
          <a:xfrm>
            <a:off x="603031" y="1627625"/>
            <a:ext cx="10985938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人は，学級全体の人数の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％にあたります。学級全体の人数は何人ですか。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260A7A-4DD9-42FF-8D35-735E92A11736}"/>
              </a:ext>
            </a:extLst>
          </p:cNvPr>
          <p:cNvSpPr txBox="1"/>
          <p:nvPr/>
        </p:nvSpPr>
        <p:spPr>
          <a:xfrm>
            <a:off x="1487557" y="480947"/>
            <a:ext cx="918713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全国学力・学習状況調査より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03031" y="3988978"/>
            <a:ext cx="10071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％が分かる人の解き方①（③）    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8×4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03031" y="3174412"/>
            <a:ext cx="43956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正答例は次の通り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03031" y="4808538"/>
            <a:ext cx="10613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かけ算で</a:t>
            </a:r>
            <a:r>
              <a:rPr lang="en-US" altLang="ja-JP" sz="400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方程式</a:t>
            </a:r>
            <a:r>
              <a:rPr lang="en-US" altLang="ja-JP" sz="400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　　　□</a:t>
            </a:r>
            <a:r>
              <a:rPr lang="en-US" altLang="ja-JP" sz="400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×0.25</a:t>
            </a:r>
            <a:r>
              <a:rPr lang="ja-JP" altLang="en-US" sz="400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lang="ja-JP" altLang="en-US" sz="4000" dirty="0"/>
          </a:p>
        </p:txBody>
      </p:sp>
      <p:sp>
        <p:nvSpPr>
          <p:cNvPr id="10" name="正方形/長方形 9"/>
          <p:cNvSpPr/>
          <p:nvPr/>
        </p:nvSpPr>
        <p:spPr>
          <a:xfrm>
            <a:off x="603031" y="5628098"/>
            <a:ext cx="85562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公式を使ったわり算⑤　　</a:t>
            </a:r>
            <a:r>
              <a:rPr lang="en-US" altLang="ja-JP" sz="400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8÷0.25</a:t>
            </a:r>
          </a:p>
        </p:txBody>
      </p:sp>
    </p:spTree>
    <p:extLst>
      <p:ext uri="{BB962C8B-B14F-4D97-AF65-F5344CB8AC3E}">
        <p14:creationId xmlns:p14="http://schemas.microsoft.com/office/powerpoint/2010/main" val="61838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709FB015-1ADA-4187-A90B-2D20DE091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404" y="4172385"/>
            <a:ext cx="10067192" cy="165576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色々な解き方があるけども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つながっているところがまた面白い</a:t>
            </a:r>
          </a:p>
        </p:txBody>
      </p:sp>
      <p:sp>
        <p:nvSpPr>
          <p:cNvPr id="6" name="四角形: メモ 5">
            <a:extLst>
              <a:ext uri="{FF2B5EF4-FFF2-40B4-BE49-F238E27FC236}">
                <a16:creationId xmlns:a16="http://schemas.microsoft.com/office/drawing/2014/main" id="{E2BD3B85-5850-4689-9324-F49522F76911}"/>
              </a:ext>
            </a:extLst>
          </p:cNvPr>
          <p:cNvSpPr/>
          <p:nvPr/>
        </p:nvSpPr>
        <p:spPr>
          <a:xfrm rot="10800000">
            <a:off x="1266092" y="844062"/>
            <a:ext cx="9548446" cy="281353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24F0CCF-871E-41D1-870C-BE29EFFF8E23}"/>
              </a:ext>
            </a:extLst>
          </p:cNvPr>
          <p:cNvSpPr txBox="1"/>
          <p:nvPr/>
        </p:nvSpPr>
        <p:spPr>
          <a:xfrm>
            <a:off x="2442795" y="1029853"/>
            <a:ext cx="73064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自由な</a:t>
            </a:r>
            <a:r>
              <a:rPr lang="ja-JP" altLang="en-US" sz="8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発想が</a:t>
            </a:r>
            <a:br>
              <a:rPr lang="en-US" altLang="ja-JP" sz="8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8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できるのが算数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75219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CD632-9A14-450E-9284-93332AAD367C}"/>
              </a:ext>
            </a:extLst>
          </p:cNvPr>
          <p:cNvSpPr txBox="1"/>
          <p:nvPr/>
        </p:nvSpPr>
        <p:spPr>
          <a:xfrm>
            <a:off x="1079290" y="2065742"/>
            <a:ext cx="10274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基礎計算力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たし算・ひき算・かけ算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中学校で必要な力とは？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0CD632-9A14-450E-9284-93332AAD367C}"/>
              </a:ext>
            </a:extLst>
          </p:cNvPr>
          <p:cNvSpPr txBox="1"/>
          <p:nvPr/>
        </p:nvSpPr>
        <p:spPr>
          <a:xfrm>
            <a:off x="1079290" y="3148682"/>
            <a:ext cx="6373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筋道を立てて考える力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50CD632-9A14-450E-9284-93332AAD367C}"/>
              </a:ext>
            </a:extLst>
          </p:cNvPr>
          <p:cNvSpPr txBox="1"/>
          <p:nvPr/>
        </p:nvSpPr>
        <p:spPr>
          <a:xfrm>
            <a:off x="1079290" y="4268851"/>
            <a:ext cx="4312920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決まっていること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分かっていること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5411854" y="4602910"/>
            <a:ext cx="746760" cy="65532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50CD632-9A14-450E-9284-93332AAD367C}"/>
              </a:ext>
            </a:extLst>
          </p:cNvPr>
          <p:cNvSpPr txBox="1"/>
          <p:nvPr/>
        </p:nvSpPr>
        <p:spPr>
          <a:xfrm>
            <a:off x="6178258" y="4232402"/>
            <a:ext cx="2761656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考える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式を立てる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8939914" y="4602910"/>
            <a:ext cx="746760" cy="65532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50CD632-9A14-450E-9284-93332AAD367C}"/>
              </a:ext>
            </a:extLst>
          </p:cNvPr>
          <p:cNvSpPr txBox="1"/>
          <p:nvPr/>
        </p:nvSpPr>
        <p:spPr>
          <a:xfrm>
            <a:off x="9725962" y="4232402"/>
            <a:ext cx="1780238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答えを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求める</a:t>
            </a:r>
          </a:p>
        </p:txBody>
      </p:sp>
    </p:spTree>
    <p:extLst>
      <p:ext uri="{BB962C8B-B14F-4D97-AF65-F5344CB8AC3E}">
        <p14:creationId xmlns:p14="http://schemas.microsoft.com/office/powerpoint/2010/main" val="390504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animBg="1"/>
      <p:bldP spid="5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CD632-9A14-450E-9284-93332AAD367C}"/>
              </a:ext>
            </a:extLst>
          </p:cNvPr>
          <p:cNvSpPr txBox="1"/>
          <p:nvPr/>
        </p:nvSpPr>
        <p:spPr>
          <a:xfrm>
            <a:off x="1079291" y="1730343"/>
            <a:ext cx="5443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内容を理解する力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1A5E5623-9133-45D9-9DB5-8009E0F1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中学校で必要な力とは？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0CD632-9A14-450E-9284-93332AAD367C}"/>
              </a:ext>
            </a:extLst>
          </p:cNvPr>
          <p:cNvSpPr txBox="1"/>
          <p:nvPr/>
        </p:nvSpPr>
        <p:spPr>
          <a:xfrm>
            <a:off x="2203026" y="2539439"/>
            <a:ext cx="5334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何を聞かれているか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50CD632-9A14-450E-9284-93332AAD367C}"/>
              </a:ext>
            </a:extLst>
          </p:cNvPr>
          <p:cNvSpPr txBox="1"/>
          <p:nvPr/>
        </p:nvSpPr>
        <p:spPr>
          <a:xfrm>
            <a:off x="2203027" y="3469079"/>
            <a:ext cx="4861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使える道具は何か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50CD632-9A14-450E-9284-93332AAD367C}"/>
              </a:ext>
            </a:extLst>
          </p:cNvPr>
          <p:cNvSpPr txBox="1"/>
          <p:nvPr/>
        </p:nvSpPr>
        <p:spPr>
          <a:xfrm>
            <a:off x="2203027" y="4398719"/>
            <a:ext cx="6964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考える道</a:t>
            </a:r>
            <a:r>
              <a:rPr lang="ja-JP" altLang="en-US" sz="44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すじは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どうするか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78A84D2-8ADE-408D-899B-F706569913C3}"/>
              </a:ext>
            </a:extLst>
          </p:cNvPr>
          <p:cNvSpPr txBox="1"/>
          <p:nvPr/>
        </p:nvSpPr>
        <p:spPr>
          <a:xfrm>
            <a:off x="1079291" y="5328359"/>
            <a:ext cx="5016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集中力・持続力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715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/>
      <p:bldP spid="1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878010" y="1763717"/>
            <a:ext cx="3712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40km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とは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78010" y="3243602"/>
            <a:ext cx="38358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分速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とは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878010" y="4826270"/>
            <a:ext cx="3198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秒速５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とは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55CB556-0496-4C2B-86A8-1B68B7BF6209}"/>
              </a:ext>
            </a:extLst>
          </p:cNvPr>
          <p:cNvSpPr txBox="1"/>
          <p:nvPr/>
        </p:nvSpPr>
        <p:spPr>
          <a:xfrm>
            <a:off x="1030410" y="548680"/>
            <a:ext cx="572464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決まっていること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BFE7878-C446-4F13-9329-542FEFFB6ACE}"/>
              </a:ext>
            </a:extLst>
          </p:cNvPr>
          <p:cNvSpPr/>
          <p:nvPr/>
        </p:nvSpPr>
        <p:spPr>
          <a:xfrm>
            <a:off x="1616637" y="2421983"/>
            <a:ext cx="73036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時間で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40km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進む速さのこと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18F7C8C-55F2-49D7-B364-AC41DFEBE983}"/>
              </a:ext>
            </a:extLst>
          </p:cNvPr>
          <p:cNvSpPr/>
          <p:nvPr/>
        </p:nvSpPr>
        <p:spPr>
          <a:xfrm>
            <a:off x="1616637" y="4015601"/>
            <a:ext cx="7154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分間で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300m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進む速さのこと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7A87E74-996C-42FC-A250-9F45BC670C26}"/>
              </a:ext>
            </a:extLst>
          </p:cNvPr>
          <p:cNvSpPr/>
          <p:nvPr/>
        </p:nvSpPr>
        <p:spPr>
          <a:xfrm>
            <a:off x="1616637" y="5598269"/>
            <a:ext cx="6639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秒間で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5m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進む速さのこと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B85968C-9016-4B7F-9C5E-F03F17FE1C9B}"/>
              </a:ext>
            </a:extLst>
          </p:cNvPr>
          <p:cNvSpPr txBox="1"/>
          <p:nvPr/>
        </p:nvSpPr>
        <p:spPr>
          <a:xfrm>
            <a:off x="6755054" y="544396"/>
            <a:ext cx="498726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速さの表し方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BB4342B-0452-49F2-8F93-48BEB522E4B2}"/>
              </a:ext>
            </a:extLst>
          </p:cNvPr>
          <p:cNvSpPr txBox="1"/>
          <p:nvPr/>
        </p:nvSpPr>
        <p:spPr>
          <a:xfrm>
            <a:off x="8771160" y="2802569"/>
            <a:ext cx="2749471" cy="255454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これさえ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理解すれば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なんでも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解ける</a:t>
            </a:r>
          </a:p>
        </p:txBody>
      </p:sp>
    </p:spTree>
    <p:extLst>
      <p:ext uri="{BB962C8B-B14F-4D97-AF65-F5344CB8AC3E}">
        <p14:creationId xmlns:p14="http://schemas.microsoft.com/office/powerpoint/2010/main" val="90329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1" grpId="0"/>
      <p:bldP spid="12" grpId="0"/>
      <p:bldP spid="13" grpId="0"/>
      <p:bldP spid="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6689E82-8DB9-4730-9EFA-130FE8EC8468}"/>
              </a:ext>
            </a:extLst>
          </p:cNvPr>
          <p:cNvSpPr/>
          <p:nvPr/>
        </p:nvSpPr>
        <p:spPr>
          <a:xfrm>
            <a:off x="1307193" y="1772146"/>
            <a:ext cx="8507457" cy="14465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20km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40km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で進みました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かかった時間を求めましょう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9BF59B6-3D3D-43A8-B143-DDF18418BDF0}"/>
              </a:ext>
            </a:extLst>
          </p:cNvPr>
          <p:cNvSpPr/>
          <p:nvPr/>
        </p:nvSpPr>
        <p:spPr>
          <a:xfrm>
            <a:off x="838200" y="3639305"/>
            <a:ext cx="6885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１時間で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40km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進めるので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9FE31B3-ED88-43F5-918B-3A25526D70A4}"/>
              </a:ext>
            </a:extLst>
          </p:cNvPr>
          <p:cNvSpPr/>
          <p:nvPr/>
        </p:nvSpPr>
        <p:spPr>
          <a:xfrm>
            <a:off x="3100412" y="4557736"/>
            <a:ext cx="78486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20km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時間の半分でつく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DC02765-0E3C-4E21-858C-0D47CA360DE4}"/>
              </a:ext>
            </a:extLst>
          </p:cNvPr>
          <p:cNvSpPr/>
          <p:nvPr/>
        </p:nvSpPr>
        <p:spPr>
          <a:xfrm>
            <a:off x="5377484" y="5476168"/>
            <a:ext cx="59763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60÷2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答 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endParaRPr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FD31E2C-3145-4030-A77A-BA0BEE485FF8}"/>
              </a:ext>
            </a:extLst>
          </p:cNvPr>
          <p:cNvSpPr txBox="1"/>
          <p:nvPr/>
        </p:nvSpPr>
        <p:spPr>
          <a:xfrm>
            <a:off x="967357" y="548680"/>
            <a:ext cx="918713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次の問題を解いてみましょう</a:t>
            </a:r>
          </a:p>
        </p:txBody>
      </p:sp>
    </p:spTree>
    <p:extLst>
      <p:ext uri="{BB962C8B-B14F-4D97-AF65-F5344CB8AC3E}">
        <p14:creationId xmlns:p14="http://schemas.microsoft.com/office/powerpoint/2010/main" val="81041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6689E82-8DB9-4730-9EFA-130FE8EC8468}"/>
              </a:ext>
            </a:extLst>
          </p:cNvPr>
          <p:cNvSpPr/>
          <p:nvPr/>
        </p:nvSpPr>
        <p:spPr>
          <a:xfrm>
            <a:off x="1581684" y="897051"/>
            <a:ext cx="8247771" cy="14465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72km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分間進みました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進んだ距離を求めましょう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9BF59B6-3D3D-43A8-B143-DDF18418BDF0}"/>
              </a:ext>
            </a:extLst>
          </p:cNvPr>
          <p:cNvSpPr/>
          <p:nvPr/>
        </p:nvSpPr>
        <p:spPr>
          <a:xfrm>
            <a:off x="1312334" y="2746646"/>
            <a:ext cx="63209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１時間で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72km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進むので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D9FE31B3-ED88-43F5-918B-3A25526D70A4}"/>
                  </a:ext>
                </a:extLst>
              </p:cNvPr>
              <p:cNvSpPr/>
              <p:nvPr/>
            </p:nvSpPr>
            <p:spPr>
              <a:xfrm>
                <a:off x="2072092" y="3512513"/>
                <a:ext cx="8717451" cy="1256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20</a:t>
                </a:r>
                <a:r>
                  <a:rPr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分なら</a:t>
                </a:r>
                <a:r>
                  <a:rPr lang="en-US" altLang="ja-JP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</a:t>
                </a:r>
                <a:r>
                  <a:rPr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時間の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しか進めない</a:t>
                </a: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D9FE31B3-ED88-43F5-918B-3A25526D7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092" y="3512513"/>
                <a:ext cx="8717451" cy="1256498"/>
              </a:xfrm>
              <a:prstGeom prst="rect">
                <a:avLst/>
              </a:prstGeom>
              <a:blipFill>
                <a:blip r:embed="rId2"/>
                <a:stretch>
                  <a:fillRect l="-2867" r="-2098" b="-92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BCEC6CD-DF57-4FA0-A23B-8D77C6232792}"/>
              </a:ext>
            </a:extLst>
          </p:cNvPr>
          <p:cNvSpPr/>
          <p:nvPr/>
        </p:nvSpPr>
        <p:spPr>
          <a:xfrm>
            <a:off x="5212390" y="5576228"/>
            <a:ext cx="62360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72÷3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答 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24km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73343BCE-4D60-426A-8BC5-1308FE9441FD}"/>
              </a:ext>
            </a:extLst>
          </p:cNvPr>
          <p:cNvCxnSpPr/>
          <p:nvPr/>
        </p:nvCxnSpPr>
        <p:spPr>
          <a:xfrm>
            <a:off x="2072092" y="4769011"/>
            <a:ext cx="5276975" cy="0"/>
          </a:xfrm>
          <a:prstGeom prst="line">
            <a:avLst/>
          </a:prstGeom>
          <a:ln w="762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75A8C36-B1F0-4C62-AD21-4C0C7980FA28}"/>
              </a:ext>
            </a:extLst>
          </p:cNvPr>
          <p:cNvSpPr/>
          <p:nvPr/>
        </p:nvSpPr>
        <p:spPr>
          <a:xfrm>
            <a:off x="2771586" y="4849453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ここが基礎計算力</a:t>
            </a:r>
          </a:p>
        </p:txBody>
      </p:sp>
    </p:spTree>
    <p:extLst>
      <p:ext uri="{BB962C8B-B14F-4D97-AF65-F5344CB8AC3E}">
        <p14:creationId xmlns:p14="http://schemas.microsoft.com/office/powerpoint/2010/main" val="379694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2323</Words>
  <Application>Microsoft Office PowerPoint</Application>
  <PresentationFormat>ワイド画面</PresentationFormat>
  <Paragraphs>351</Paragraphs>
  <Slides>42</Slides>
  <Notes>37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8" baseType="lpstr">
      <vt:lpstr>游ゴシック Light</vt:lpstr>
      <vt:lpstr>Cambria Math</vt:lpstr>
      <vt:lpstr>游ゴシック</vt:lpstr>
      <vt:lpstr>UD デジタル 教科書体 NP-B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偶数と２の倍数は同義語だけど？</vt:lpstr>
      <vt:lpstr>中学校で必要な力とは？</vt:lpstr>
      <vt:lpstr>中学校で必要な力とは？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数学は自由な 学問である</dc:title>
  <dc:creator>伊藤努</dc:creator>
  <cp:lastModifiedBy>伊藤努</cp:lastModifiedBy>
  <cp:revision>65</cp:revision>
  <dcterms:created xsi:type="dcterms:W3CDTF">2022-01-29T05:22:40Z</dcterms:created>
  <dcterms:modified xsi:type="dcterms:W3CDTF">2022-03-20T09:47:21Z</dcterms:modified>
</cp:coreProperties>
</file>