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91" r:id="rId2"/>
    <p:sldId id="292" r:id="rId3"/>
    <p:sldId id="298" r:id="rId4"/>
    <p:sldId id="296" r:id="rId5"/>
    <p:sldId id="299" r:id="rId6"/>
    <p:sldId id="300" r:id="rId7"/>
    <p:sldId id="302" r:id="rId8"/>
    <p:sldId id="309" r:id="rId9"/>
    <p:sldId id="301" r:id="rId10"/>
    <p:sldId id="303" r:id="rId11"/>
    <p:sldId id="304" r:id="rId12"/>
    <p:sldId id="307" r:id="rId13"/>
    <p:sldId id="305" r:id="rId14"/>
    <p:sldId id="306" r:id="rId15"/>
    <p:sldId id="308" r:id="rId1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59" d="100"/>
          <a:sy n="59" d="100"/>
        </p:scale>
        <p:origin x="940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EDE8B1-A21A-4E4D-8739-40EB54DFD955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255C04-41E7-45F0-BFC3-04200CA2B65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15578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40802-AD99-41A1-A003-C51D9689D7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7153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28030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591343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8032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327885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13483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040802-AD99-41A1-A003-C51D9689D758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1245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20186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23778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5746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9181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25286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11057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43741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255C04-41E7-45F0-BFC3-04200CA2B656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1566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D04AF6E-C4C1-4492-86A2-FBBFBCCE4C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07F26D9-6FF6-496A-82A4-A5B067BB6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B71937-B7FB-421C-9390-17BC8DD70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371362-6B32-4BF6-A258-515FB86147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524C2D0-A408-4CD4-9243-B4C1F3245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9644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5C33D2B-1759-49AF-BE9C-F778B86F9D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6D7951A2-B669-4EC0-A216-DDA19FDE7E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10F1DF-0669-4950-A422-80CB42B36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74E102-03F0-4DBD-96B5-6D3196123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29FF26-F8B6-47D0-84F5-7AD285792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0415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5B2B3E-EE94-4F0A-9E3B-47D8D6F28F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ED7F923D-7980-4B9F-BACF-950AE3223F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AE75C3B-0413-45A6-B848-16DE148D86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E97CFCF-B95F-4DEA-9C7E-D3A2A508C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2CF408E-2DFD-44BD-B386-2F6E1949F1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4639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C913389-836B-4B06-AB2C-F95E46081E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EB2EC1E-1B40-4AB1-AF32-C9CA6CC832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9E9033B-3D0C-4E6E-92A5-C6D3E9390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70778BC-7555-4D8E-A5D4-733F1C657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B3CA9C7-A39A-4493-B911-2D6A67DFEC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8749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30B0CE-B956-4D00-8096-BB6E1442FA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66C5889-056C-40C8-83BC-6527002BC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29201B3-B833-41B4-A486-B76848CB96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FDC6E1-0B0F-482F-8AFB-A6D32EACBA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160CA59-2D83-4BBB-AF72-8CDFB6986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3793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40A6123-E91D-42F7-B1D0-9B37E88F31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4AA8E55-16B2-42E9-84AC-5095255071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F5361CB-F7FC-4800-8B33-D274817112D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D3223F9-D19D-41E8-9E4F-E98DDB9F4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D4B2AB42-EBB5-4233-A21C-9E5E4705B9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ECC322E-FBCA-491D-8454-4986BE17A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95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E61CDB-8F25-4FBC-A044-40CE9563BE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A3D40A2-B7BA-4980-849D-414A64895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F610212-16B4-4A87-A4AD-96239BDC1D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1FC1096-3AFF-4B44-8EE0-FA797BF466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52C25B5-436B-4A81-8CAC-B6DB25512CE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63DE269-938C-4E37-9E21-CE10079536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2705B9-9F2F-42F5-B670-6055C6F46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82F63A6-0625-4DA7-BFB0-25FF91094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0858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F0A8CD-B8A4-4605-9F4C-A1E5CD7F55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B163DF17-5884-4077-96A3-09B934510C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7B77CE6-57D7-4F67-ACA1-042EFCDCA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81BED0-6F6A-4A1E-B6D1-8A1F708EB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8018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A3206E-ACCB-4F46-9730-EEC79B2E0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95E5AE4-1CC3-483A-9754-4315C0CD3D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76D29BE-39CE-43CC-B892-7BF4A81B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11050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27379AF-6268-4DC6-AD6E-3140724735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4639A5D-A7C3-4EA8-9D1C-A9A02F4E7A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9422149-A939-43A4-BA12-523090DBDE8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08F0BEA-C092-461D-95E9-AD987C38F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820D4D3-1F82-4E1A-A250-F4FD951052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8162966-CE2F-4A8F-AFD5-05A8DCF9BC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659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4146470-4C68-4D2F-A7E8-8BAD703F25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4373D77-354A-46BB-B328-E17A79D43AC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2AA099C-6ED2-4B56-910E-B9651C179F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CC87301-6B61-42EC-81AA-7893E3440B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6A06887-92D8-437F-A6BD-E699C71FA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C4EA8E9-7DAC-4F10-B546-73332A30E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311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2378371-D96C-41F6-A4D8-5D26B26B48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D720F7-28B7-4F31-94D4-98A96C922E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7B84B4-B387-4B19-82E4-5940181D5D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C9FF0C-4DC7-4B50-A59A-43D29F67E552}" type="datetimeFigureOut">
              <a:rPr kumimoji="1" lang="ja-JP" altLang="en-US" smtClean="0"/>
              <a:t>2023/8/20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277DFDA-D661-4E40-B826-6303B97E23C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5363B77-2092-45CF-BEFF-EE61C4D30A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705171-7B58-4964-959A-080708E905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0279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70E370-9B4D-478C-A9A7-D7BAC0D0D1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7876" y="663274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まなびの広場１</a:t>
            </a:r>
            <a:b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2B7B01-4715-4346-B432-E19A0A3ECC23}"/>
              </a:ext>
            </a:extLst>
          </p:cNvPr>
          <p:cNvSpPr txBox="1"/>
          <p:nvPr/>
        </p:nvSpPr>
        <p:spPr>
          <a:xfrm>
            <a:off x="939235" y="3050874"/>
            <a:ext cx="1018740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全国学力・学習状況調査より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44625A0-F7F9-421D-BE98-34341D60D972}"/>
              </a:ext>
            </a:extLst>
          </p:cNvPr>
          <p:cNvSpPr txBox="1"/>
          <p:nvPr/>
        </p:nvSpPr>
        <p:spPr>
          <a:xfrm>
            <a:off x="1067475" y="4437293"/>
            <a:ext cx="993092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報告書を調べていくと，当たり前のことが</a:t>
            </a:r>
            <a:endParaRPr lang="en-US" altLang="ja-JP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わざわざ丁寧に説明されていました。</a:t>
            </a:r>
          </a:p>
        </p:txBody>
      </p:sp>
    </p:spTree>
    <p:extLst>
      <p:ext uri="{BB962C8B-B14F-4D97-AF65-F5344CB8AC3E}">
        <p14:creationId xmlns:p14="http://schemas.microsoft.com/office/powerpoint/2010/main" val="338732413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1044388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⑤問題文に出ていない数を直接使っても正答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7074CC-46D2-4020-A694-FF6464B23737}"/>
              </a:ext>
            </a:extLst>
          </p:cNvPr>
          <p:cNvSpPr txBox="1"/>
          <p:nvPr/>
        </p:nvSpPr>
        <p:spPr>
          <a:xfrm>
            <a:off x="725478" y="1328663"/>
            <a:ext cx="4191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平成２８年度Ｂ２（１）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85D7DA-91CF-41D2-86AC-E0A43F923357}"/>
              </a:ext>
            </a:extLst>
          </p:cNvPr>
          <p:cNvSpPr txBox="1"/>
          <p:nvPr/>
        </p:nvSpPr>
        <p:spPr>
          <a:xfrm>
            <a:off x="839449" y="1928149"/>
            <a:ext cx="10593787" cy="1815882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コースは，スタート地点から</a:t>
            </a:r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台目のハードルまでが</a:t>
            </a:r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12m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で，ハードルとハードルの間が</a:t>
            </a:r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5m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です。スタート地点に，巻き尺の「</a:t>
            </a:r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0m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」のところをあわせると，</a:t>
            </a:r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A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コースの</a:t>
            </a:r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台目のハードルを</a:t>
            </a:r>
            <a:endParaRPr lang="en-US" altLang="ja-JP" sz="280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置くのは，巻き尺の何</a:t>
            </a:r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m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のところになりますか。</a:t>
            </a:r>
            <a:endParaRPr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B6ED79-BE76-4FDF-B721-FC01BAAD33C8}"/>
              </a:ext>
            </a:extLst>
          </p:cNvPr>
          <p:cNvSpPr txBox="1"/>
          <p:nvPr/>
        </p:nvSpPr>
        <p:spPr>
          <a:xfrm>
            <a:off x="839449" y="3820297"/>
            <a:ext cx="10593787" cy="2554545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5×3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以外に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17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5×2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17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台目のハードルまでの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5m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を足して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17m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としても正答としていること</a:t>
            </a:r>
          </a:p>
          <a:p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問題文に出ていない数を直接使っても</a:t>
            </a:r>
            <a:r>
              <a:rPr lang="en-US" altLang="ja-JP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OK</a:t>
            </a:r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であるということ。当たり前ですが。　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入れ換えも許容するとある　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79684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890500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⑥不要</a:t>
            </a:r>
            <a:r>
              <a:rPr lang="en-US" altLang="ja-JP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(</a:t>
            </a:r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無駄</a:t>
            </a:r>
            <a:r>
              <a:rPr lang="en-US" altLang="ja-JP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)</a:t>
            </a:r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ななたし算やかけ算は，</a:t>
            </a:r>
            <a:endParaRPr lang="en-US" altLang="ja-JP" sz="4000" b="1" i="0" u="none" strike="noStrike" baseline="0" dirty="0">
              <a:solidFill>
                <a:srgbClr val="0000FF"/>
              </a:solidFill>
              <a:latin typeface="Century" panose="02040604050505020304" pitchFamily="18" charset="0"/>
              <a:ea typeface="UD デジタル 教科書体 NP-B" panose="02020700000000000000" pitchFamily="18" charset="-128"/>
            </a:endParaRPr>
          </a:p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　問題文の数字でも書かなくても正答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7074CC-46D2-4020-A694-FF6464B23737}"/>
              </a:ext>
            </a:extLst>
          </p:cNvPr>
          <p:cNvSpPr txBox="1"/>
          <p:nvPr/>
        </p:nvSpPr>
        <p:spPr>
          <a:xfrm>
            <a:off x="725478" y="1848298"/>
            <a:ext cx="4191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平成２５年度Ｂ４（３）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85D7DA-91CF-41D2-86AC-E0A43F923357}"/>
              </a:ext>
            </a:extLst>
          </p:cNvPr>
          <p:cNvSpPr txBox="1"/>
          <p:nvPr/>
        </p:nvSpPr>
        <p:spPr>
          <a:xfrm>
            <a:off x="839449" y="2451369"/>
            <a:ext cx="10593787" cy="138499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勝ち点は，</a:t>
            </a:r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試合ごとに，勝つと</a:t>
            </a:r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点，引き分けると</a:t>
            </a:r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点です。</a:t>
            </a:r>
          </a:p>
          <a:p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勝ち点の合計を求める式　</a:t>
            </a:r>
            <a:endParaRPr lang="en-US" altLang="ja-JP" sz="280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3×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勝った試合の数＋</a:t>
            </a:r>
            <a:r>
              <a:rPr lang="en-US" altLang="ja-JP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1×</a:t>
            </a:r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引き分けた試合の数</a:t>
            </a:r>
            <a:endParaRPr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B6ED79-BE76-4FDF-B721-FC01BAAD33C8}"/>
              </a:ext>
            </a:extLst>
          </p:cNvPr>
          <p:cNvSpPr txBox="1"/>
          <p:nvPr/>
        </p:nvSpPr>
        <p:spPr>
          <a:xfrm>
            <a:off x="839449" y="4026533"/>
            <a:ext cx="10593787" cy="2062103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×3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＋１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０　　３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３＋０　　３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　　９＋０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すべて正答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「</a:t>
            </a:r>
            <a:r>
              <a:rPr lang="en-US" altLang="ja-JP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1×0</a:t>
            </a:r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」や「</a:t>
            </a:r>
            <a:r>
              <a:rPr lang="en-US" altLang="ja-JP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</a:t>
            </a:r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」など不要と思われる項を</a:t>
            </a:r>
            <a:endParaRPr lang="en-US" altLang="ja-JP" sz="3200" b="0" i="0" u="none" strike="noStrike" baseline="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書かなくて良いことが分かります。当たり前ですが。</a:t>
            </a:r>
            <a:endParaRPr lang="en-US" altLang="ja-JP" sz="3200" b="0" i="0" u="none" strike="noStrike" baseline="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8370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⑦正答の式を何通りも準備しているので</a:t>
            </a:r>
            <a:endParaRPr lang="en-US" altLang="ja-JP" sz="4000" b="1" i="0" u="none" strike="noStrike" baseline="0" dirty="0">
              <a:solidFill>
                <a:srgbClr val="0000FF"/>
              </a:solidFill>
              <a:latin typeface="Century" panose="02040604050505020304" pitchFamily="18" charset="0"/>
              <a:ea typeface="UD デジタル 教科書体 NP-B" panose="02020700000000000000" pitchFamily="18" charset="-128"/>
            </a:endParaRPr>
          </a:p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　学校で習った式でなくても正答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7074CC-46D2-4020-A694-FF6464B23737}"/>
              </a:ext>
            </a:extLst>
          </p:cNvPr>
          <p:cNvSpPr txBox="1"/>
          <p:nvPr/>
        </p:nvSpPr>
        <p:spPr>
          <a:xfrm>
            <a:off x="725478" y="1848298"/>
            <a:ext cx="4191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平成２４年度Ｂ３（１）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85D7DA-91CF-41D2-86AC-E0A43F923357}"/>
              </a:ext>
            </a:extLst>
          </p:cNvPr>
          <p:cNvSpPr txBox="1"/>
          <p:nvPr/>
        </p:nvSpPr>
        <p:spPr>
          <a:xfrm>
            <a:off x="839450" y="2451369"/>
            <a:ext cx="5533642" cy="58477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ひし形の面積を求める式は？</a:t>
            </a:r>
            <a:endParaRPr lang="ja-JP" altLang="en-US" sz="2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B6ED79-BE76-4FDF-B721-FC01BAAD33C8}"/>
              </a:ext>
            </a:extLst>
          </p:cNvPr>
          <p:cNvSpPr txBox="1"/>
          <p:nvPr/>
        </p:nvSpPr>
        <p:spPr>
          <a:xfrm>
            <a:off x="839449" y="3775204"/>
            <a:ext cx="10593787" cy="2554545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６</a:t>
            </a:r>
            <a:r>
              <a:rPr lang="en-US" altLang="ja-JP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×10÷2</a:t>
            </a:r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</a:t>
            </a:r>
            <a:r>
              <a:rPr lang="en-US" altLang="ja-JP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6×10÷8×4</a:t>
            </a:r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</a:t>
            </a:r>
            <a:endParaRPr lang="en-US" altLang="ja-JP" sz="3200" b="0" i="0" u="none" strike="noStrike" baseline="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en-US" altLang="ja-JP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10×</a:t>
            </a:r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３　　　 </a:t>
            </a:r>
            <a:r>
              <a:rPr lang="en-US" altLang="ja-JP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10×3÷2×2</a:t>
            </a:r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すべて正答</a:t>
            </a:r>
            <a:endParaRPr lang="en-US" altLang="ja-JP" sz="3200" b="0" i="0" u="none" strike="noStrike" baseline="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学力調査は，面倒な説明も多いが，小学生でも問題の意図が分かるようになっています。また，</a:t>
            </a:r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学力調査は色々な式を予想し，正答にする準備ができています。</a:t>
            </a:r>
            <a:endParaRPr lang="en-US" altLang="ja-JP" sz="3200" b="0" i="0" u="none" strike="noStrike" baseline="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3D8DC82A-1874-4DB6-B5C6-6A18E1EDEE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25764" y="1738821"/>
            <a:ext cx="2752253" cy="20098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523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890500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⑧図形の包摂関係も正確に解答できる</a:t>
            </a:r>
            <a:endParaRPr lang="en-US" altLang="ja-JP" sz="4000" b="1" i="0" u="none" strike="noStrike" baseline="0" dirty="0">
              <a:solidFill>
                <a:srgbClr val="0000FF"/>
              </a:solidFill>
              <a:latin typeface="Century" panose="02040604050505020304" pitchFamily="18" charset="0"/>
              <a:ea typeface="UD デジタル 教科書体 NP-B" panose="02020700000000000000" pitchFamily="18" charset="-128"/>
            </a:endParaRPr>
          </a:p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　問題として出題されている。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7074CC-46D2-4020-A694-FF6464B23737}"/>
              </a:ext>
            </a:extLst>
          </p:cNvPr>
          <p:cNvSpPr txBox="1"/>
          <p:nvPr/>
        </p:nvSpPr>
        <p:spPr>
          <a:xfrm>
            <a:off x="725478" y="1848298"/>
            <a:ext cx="330687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平成２３年度Ａ６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85D7DA-91CF-41D2-86AC-E0A43F923357}"/>
              </a:ext>
            </a:extLst>
          </p:cNvPr>
          <p:cNvSpPr txBox="1"/>
          <p:nvPr/>
        </p:nvSpPr>
        <p:spPr>
          <a:xfrm>
            <a:off x="839449" y="2451369"/>
            <a:ext cx="6228101" cy="156966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ひし形はどれですか。</a:t>
            </a:r>
            <a:endParaRPr lang="en-US" altLang="ja-JP" sz="320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から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までの中から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つ選んで，</a:t>
            </a:r>
            <a:endParaRPr lang="en-US" altLang="ja-JP" sz="320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その番号を書きましょう。</a:t>
            </a:r>
            <a:endParaRPr lang="ja-JP" altLang="en-US" sz="2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B6ED79-BE76-4FDF-B721-FC01BAAD33C8}"/>
              </a:ext>
            </a:extLst>
          </p:cNvPr>
          <p:cNvSpPr txBox="1"/>
          <p:nvPr/>
        </p:nvSpPr>
        <p:spPr>
          <a:xfrm>
            <a:off x="839449" y="4301171"/>
            <a:ext cx="10593787" cy="2062103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業者テストと異なっている点は，</a:t>
            </a:r>
            <a:endParaRPr lang="en-US" altLang="ja-JP" sz="3200" b="0" i="0" u="none" strike="noStrike" baseline="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選ぶ四角形の中に，正方形が入っていないことです。</a:t>
            </a: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したがって，もし「すべて選んで」と書いてあっても，同じ答えになります。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98245EA1-C195-4A86-A2EB-0EAF686D1F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56949" y="1590884"/>
            <a:ext cx="2933323" cy="26436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973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890500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⑧図形の包摂関係も正確に解答できる</a:t>
            </a:r>
            <a:endParaRPr lang="en-US" altLang="ja-JP" sz="4000" b="1" i="0" u="none" strike="noStrike" baseline="0" dirty="0">
              <a:solidFill>
                <a:srgbClr val="0000FF"/>
              </a:solidFill>
              <a:latin typeface="Century" panose="02040604050505020304" pitchFamily="18" charset="0"/>
              <a:ea typeface="UD デジタル 教科書体 NP-B" panose="02020700000000000000" pitchFamily="18" charset="-128"/>
            </a:endParaRPr>
          </a:p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　問題として出題されている。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7074CC-46D2-4020-A694-FF6464B23737}"/>
              </a:ext>
            </a:extLst>
          </p:cNvPr>
          <p:cNvSpPr txBox="1"/>
          <p:nvPr/>
        </p:nvSpPr>
        <p:spPr>
          <a:xfrm>
            <a:off x="725477" y="1848298"/>
            <a:ext cx="418826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平成２７年度Ｂ５（２）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B6ED79-BE76-4FDF-B721-FC01BAAD33C8}"/>
              </a:ext>
            </a:extLst>
          </p:cNvPr>
          <p:cNvSpPr txBox="1"/>
          <p:nvPr/>
        </p:nvSpPr>
        <p:spPr>
          <a:xfrm>
            <a:off x="839449" y="4743829"/>
            <a:ext cx="10593787" cy="156966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長方形でいえたことを、正方形で利用する問題が出題されました。</a:t>
            </a:r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この問題は、正方形は長方形であるということを利用する内容となっています。</a:t>
            </a:r>
            <a:endParaRPr lang="en-US" altLang="ja-JP" sz="3200" b="0" i="0" u="none" strike="noStrike" baseline="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C44C05CB-803B-42D0-A735-59F9C76D93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3671" y="1848298"/>
            <a:ext cx="4618183" cy="2733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0389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670E370-9B4D-478C-A9A7-D7BAC0D0D1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7876" y="663274"/>
            <a:ext cx="9144000" cy="2387600"/>
          </a:xfrm>
        </p:spPr>
        <p:txBody>
          <a:bodyPr>
            <a:normAutofit/>
          </a:bodyPr>
          <a:lstStyle/>
          <a:p>
            <a:r>
              <a:rPr kumimoji="1" lang="ja-JP" altLang="en-US" sz="8000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まなびの広場１</a:t>
            </a:r>
            <a:br>
              <a:rPr kumimoji="1" lang="en-US" altLang="ja-JP" dirty="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</a:br>
            <a:endParaRPr kumimoji="1"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52B7B01-4715-4346-B432-E19A0A3ECC23}"/>
              </a:ext>
            </a:extLst>
          </p:cNvPr>
          <p:cNvSpPr txBox="1"/>
          <p:nvPr/>
        </p:nvSpPr>
        <p:spPr>
          <a:xfrm>
            <a:off x="939235" y="3050874"/>
            <a:ext cx="10187405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6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全国学力・学習状況調査より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44625A0-F7F9-421D-BE98-34341D60D972}"/>
              </a:ext>
            </a:extLst>
          </p:cNvPr>
          <p:cNvSpPr txBox="1"/>
          <p:nvPr/>
        </p:nvSpPr>
        <p:spPr>
          <a:xfrm>
            <a:off x="1067475" y="4437293"/>
            <a:ext cx="993092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報告書を調べていくと，当たり前のことが</a:t>
            </a:r>
            <a:endParaRPr lang="en-US" altLang="ja-JP" sz="4000" dirty="0">
              <a:solidFill>
                <a:srgbClr val="0000FF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solidFill>
                  <a:srgbClr val="0000FF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わざわざ丁寧に説明されていました。</a:t>
            </a:r>
          </a:p>
        </p:txBody>
      </p:sp>
    </p:spTree>
    <p:extLst>
      <p:ext uri="{BB962C8B-B14F-4D97-AF65-F5344CB8AC3E}">
        <p14:creationId xmlns:p14="http://schemas.microsoft.com/office/powerpoint/2010/main" val="65835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73661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①かけ算の順序は順不同で正答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7DCF708-C92D-4EF3-8BBC-2C75CC7E7C58}"/>
              </a:ext>
            </a:extLst>
          </p:cNvPr>
          <p:cNvSpPr txBox="1"/>
          <p:nvPr/>
        </p:nvSpPr>
        <p:spPr>
          <a:xfrm>
            <a:off x="935339" y="1917866"/>
            <a:ext cx="102795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3600" i="0" u="none" strike="noStrike" baseline="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「乗数と被乗数を入れ替えた式なども許容する」と毎年のように記載されている</a:t>
            </a:r>
            <a:endParaRPr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2049357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73661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①かけ算の順序は順不同で正答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4F6B65B-722F-4EE9-AE05-D21B69BA064C}"/>
              </a:ext>
            </a:extLst>
          </p:cNvPr>
          <p:cNvSpPr txBox="1"/>
          <p:nvPr/>
        </p:nvSpPr>
        <p:spPr>
          <a:xfrm>
            <a:off x="725478" y="1439355"/>
            <a:ext cx="335184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令和２年度</a:t>
            </a:r>
            <a:r>
              <a:rPr lang="en-US" altLang="ja-JP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(</a:t>
            </a:r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未実施</a:t>
            </a:r>
            <a:r>
              <a:rPr lang="en-US" altLang="ja-JP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)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599A9A0-44AE-479E-AE15-DC3E932AEFEE}"/>
              </a:ext>
            </a:extLst>
          </p:cNvPr>
          <p:cNvSpPr txBox="1"/>
          <p:nvPr/>
        </p:nvSpPr>
        <p:spPr>
          <a:xfrm>
            <a:off x="1337871" y="2026424"/>
            <a:ext cx="8375755" cy="523220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縦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80m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，横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50m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の長方形の面積を求める式を書く</a:t>
            </a:r>
            <a:endParaRPr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52AC7830-151C-45F8-8041-AD60E1602956}"/>
              </a:ext>
            </a:extLst>
          </p:cNvPr>
          <p:cNvSpPr txBox="1"/>
          <p:nvPr/>
        </p:nvSpPr>
        <p:spPr>
          <a:xfrm>
            <a:off x="1337871" y="2632057"/>
            <a:ext cx="9949722" cy="954107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1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 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「長方形の面積が縦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横（もしくは横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縦）で求めることができることを基に立式することが必要である」と書いてある。</a:t>
            </a:r>
            <a:endParaRPr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DD73605-6977-4720-A6A0-843C8FE80303}"/>
              </a:ext>
            </a:extLst>
          </p:cNvPr>
          <p:cNvSpPr txBox="1"/>
          <p:nvPr/>
        </p:nvSpPr>
        <p:spPr>
          <a:xfrm>
            <a:off x="1337871" y="3668577"/>
            <a:ext cx="9949722" cy="2677656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上記の説明から分かる大事な押さえは、</a:t>
            </a:r>
            <a:r>
              <a:rPr lang="en-US" altLang="ja-JP" sz="28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28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</a:t>
            </a:r>
            <a:r>
              <a:rPr lang="en-US" altLang="ja-JP" sz="28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80×50</a:t>
            </a:r>
            <a:r>
              <a:rPr lang="ja-JP" altLang="en-US" sz="28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に</a:t>
            </a:r>
            <a:r>
              <a:rPr lang="en-US" altLang="ja-JP" sz="28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50×80</a:t>
            </a:r>
            <a:r>
              <a:rPr lang="ja-JP" altLang="en-US" sz="28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が含まれていることです。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50×80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は、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99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の上記以外の解答のには含まれないことが確認できます。</a:t>
            </a:r>
            <a:endParaRPr lang="en-US" altLang="ja-JP" sz="28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長方形の面積は、どちらでも良いと最近の教科書には書いてありますが、</a:t>
            </a:r>
            <a:r>
              <a:rPr lang="en-US" altLang="ja-JP" sz="28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99</a:t>
            </a:r>
            <a:r>
              <a:rPr lang="ja-JP" altLang="en-US" sz="28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の欄に逆順が含まれないことを、他の問題で同様に考えることができます。</a:t>
            </a:r>
            <a:endParaRPr lang="ja-JP" altLang="en-US" sz="28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65182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73661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②たし算の順序も順不同で正答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4F6B65B-722F-4EE9-AE05-D21B69BA064C}"/>
              </a:ext>
            </a:extLst>
          </p:cNvPr>
          <p:cNvSpPr txBox="1"/>
          <p:nvPr/>
        </p:nvSpPr>
        <p:spPr>
          <a:xfrm>
            <a:off x="725478" y="1439355"/>
            <a:ext cx="4191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平成３０年度Ｂ４（１）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599A9A0-44AE-479E-AE15-DC3E932AEFEE}"/>
              </a:ext>
            </a:extLst>
          </p:cNvPr>
          <p:cNvSpPr txBox="1"/>
          <p:nvPr/>
        </p:nvSpPr>
        <p:spPr>
          <a:xfrm>
            <a:off x="1337871" y="2026424"/>
            <a:ext cx="9949722" cy="954107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の段と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の段の順に並んでいる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つの数「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32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」の和が，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の段の数になるわけ　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32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＝ア＝イ＝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9×8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72</a:t>
            </a:r>
            <a:endParaRPr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DD73605-6977-4720-A6A0-843C8FE80303}"/>
              </a:ext>
            </a:extLst>
          </p:cNvPr>
          <p:cNvSpPr txBox="1"/>
          <p:nvPr/>
        </p:nvSpPr>
        <p:spPr>
          <a:xfrm>
            <a:off x="1337870" y="3144905"/>
            <a:ext cx="9949721" cy="2985433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アとイの入れ換えも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OK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で，</a:t>
            </a:r>
            <a:endParaRPr lang="en-US" altLang="ja-JP" sz="28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4×8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5×8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5×8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4×8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8×4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8×5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8×5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8×4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4×8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8×5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8×5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4×8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5×8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8×4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8×4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5×8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(4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5)×8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endParaRPr lang="en-US" altLang="ja-JP" sz="320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(5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4)×8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8×(4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5)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8×(5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＋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4)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en-US" altLang="ja-JP" sz="320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　　　　　　　　　　　　　　すべて正答</a:t>
            </a:r>
            <a:endParaRPr lang="ja-JP" altLang="en-US" sz="28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43D7CF3-4C1C-452E-8221-4357CEBEDFEB}"/>
              </a:ext>
            </a:extLst>
          </p:cNvPr>
          <p:cNvSpPr txBox="1"/>
          <p:nvPr/>
        </p:nvSpPr>
        <p:spPr>
          <a:xfrm>
            <a:off x="5222527" y="1425400"/>
            <a:ext cx="55254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平成２８年度Ｂ１（１）も同類</a:t>
            </a:r>
          </a:p>
        </p:txBody>
      </p:sp>
    </p:spTree>
    <p:extLst>
      <p:ext uri="{BB962C8B-B14F-4D97-AF65-F5344CB8AC3E}">
        <p14:creationId xmlns:p14="http://schemas.microsoft.com/office/powerpoint/2010/main" val="3293179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787908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③通常はわり算の式が正答だが、</a:t>
            </a:r>
            <a:endParaRPr lang="en-US" altLang="ja-JP" sz="4000" b="1" i="0" u="none" strike="noStrike" baseline="0" dirty="0">
              <a:solidFill>
                <a:srgbClr val="0000FF"/>
              </a:solidFill>
              <a:latin typeface="Century" panose="02040604050505020304" pitchFamily="18" charset="0"/>
              <a:ea typeface="UD デジタル 教科書体 NP-B" panose="02020700000000000000" pitchFamily="18" charset="-128"/>
            </a:endParaRPr>
          </a:p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　かけ算の式でも正答となる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75AF5EA9-C5AB-4212-93A5-B64DA02F6890}"/>
              </a:ext>
            </a:extLst>
          </p:cNvPr>
          <p:cNvSpPr txBox="1"/>
          <p:nvPr/>
        </p:nvSpPr>
        <p:spPr>
          <a:xfrm>
            <a:off x="989351" y="2273008"/>
            <a:ext cx="9263921" cy="3170099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40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割合の問題では，</a:t>
            </a:r>
            <a:endParaRPr lang="en-US" altLang="ja-JP" sz="4000" dirty="0">
              <a:latin typeface="Century" panose="02040604050505020304" pitchFamily="18" charset="0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必ず公式を使ったわり算の式以外に　</a:t>
            </a:r>
          </a:p>
          <a:p>
            <a:r>
              <a:rPr lang="ja-JP" altLang="en-US" sz="40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　答えを使ったかけ算の式　　</a:t>
            </a:r>
            <a:endParaRPr lang="en-US" altLang="ja-JP" sz="4000" dirty="0">
              <a:latin typeface="Century" panose="02040604050505020304" pitchFamily="18" charset="0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　□を使った方程式　　</a:t>
            </a:r>
            <a:endParaRPr lang="en-US" altLang="ja-JP" sz="4000" dirty="0">
              <a:latin typeface="Century" panose="02040604050505020304" pitchFamily="18" charset="0"/>
              <a:ea typeface="UD デジタル 教科書体 NP-B" panose="02020700000000000000" pitchFamily="18" charset="-128"/>
            </a:endParaRPr>
          </a:p>
          <a:p>
            <a:r>
              <a:rPr lang="ja-JP" altLang="en-US" sz="40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　公式を使わない式でも　すべて正答</a:t>
            </a:r>
            <a:endParaRPr lang="ja-JP" altLang="en-US" sz="3600" dirty="0"/>
          </a:p>
        </p:txBody>
      </p:sp>
    </p:spTree>
    <p:extLst>
      <p:ext uri="{BB962C8B-B14F-4D97-AF65-F5344CB8AC3E}">
        <p14:creationId xmlns:p14="http://schemas.microsoft.com/office/powerpoint/2010/main" val="1903854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③公式を使うと、わり算の式となるが、</a:t>
            </a:r>
            <a:endParaRPr lang="en-US" altLang="ja-JP" sz="4000" b="1" i="0" u="none" strike="noStrike" baseline="0" dirty="0">
              <a:solidFill>
                <a:srgbClr val="0000FF"/>
              </a:solidFill>
              <a:latin typeface="Century" panose="02040604050505020304" pitchFamily="18" charset="0"/>
              <a:ea typeface="UD デジタル 教科書体 NP-B" panose="02020700000000000000" pitchFamily="18" charset="-128"/>
            </a:endParaRPr>
          </a:p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　かけ算の式でも正答となる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7074CC-46D2-4020-A694-FF6464B23737}"/>
              </a:ext>
            </a:extLst>
          </p:cNvPr>
          <p:cNvSpPr txBox="1"/>
          <p:nvPr/>
        </p:nvSpPr>
        <p:spPr>
          <a:xfrm>
            <a:off x="725478" y="1869627"/>
            <a:ext cx="4191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平成２７年度Ｂ２（２）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85D7DA-91CF-41D2-86AC-E0A43F923357}"/>
              </a:ext>
            </a:extLst>
          </p:cNvPr>
          <p:cNvSpPr txBox="1"/>
          <p:nvPr/>
        </p:nvSpPr>
        <p:spPr>
          <a:xfrm>
            <a:off x="1337870" y="2392847"/>
            <a:ext cx="10128651" cy="138499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せんざいを買います。家で使っているせんざいが，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％増量して売られていました。増量後のせんざいの量は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480mL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です。増量前のせんざいの量は何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mL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ですか。</a:t>
            </a:r>
            <a:endParaRPr lang="ja-JP" altLang="en-US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B6ED79-BE76-4FDF-B721-FC01BAAD33C8}"/>
              </a:ext>
            </a:extLst>
          </p:cNvPr>
          <p:cNvSpPr txBox="1"/>
          <p:nvPr/>
        </p:nvSpPr>
        <p:spPr>
          <a:xfrm>
            <a:off x="1337870" y="3966814"/>
            <a:ext cx="10128651" cy="249299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公式を使ったわり算　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480÷1.2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答えを使ったかけ算　□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×1.2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480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公式を使わない式　　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480÷120×100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すべて正答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私なら　</a:t>
            </a:r>
            <a:r>
              <a:rPr lang="en-US" altLang="ja-JP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480÷12×10</a:t>
            </a:r>
            <a:r>
              <a:rPr lang="ja-JP" altLang="en-US" sz="3200" b="0" i="0" u="none" strike="noStrike" baseline="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だけどね</a:t>
            </a:r>
            <a:endParaRPr lang="en-US" altLang="ja-JP" sz="3200" b="0" i="0" u="none" strike="noStrike" baseline="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28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勿論、乗数と被乗数を入れ替えた式なども許容するとある</a:t>
            </a:r>
          </a:p>
        </p:txBody>
      </p:sp>
    </p:spTree>
    <p:extLst>
      <p:ext uri="{BB962C8B-B14F-4D97-AF65-F5344CB8AC3E}">
        <p14:creationId xmlns:p14="http://schemas.microsoft.com/office/powerpoint/2010/main" val="2461552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③公式を使うと、わり算の式となるが、</a:t>
            </a:r>
            <a:endParaRPr lang="en-US" altLang="ja-JP" sz="4000" b="1" i="0" u="none" strike="noStrike" baseline="0" dirty="0">
              <a:solidFill>
                <a:srgbClr val="0000FF"/>
              </a:solidFill>
              <a:latin typeface="Century" panose="02040604050505020304" pitchFamily="18" charset="0"/>
              <a:ea typeface="UD デジタル 教科書体 NP-B" panose="02020700000000000000" pitchFamily="18" charset="-128"/>
            </a:endParaRPr>
          </a:p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　かけ算の方が簡単だ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7074CC-46D2-4020-A694-FF6464B23737}"/>
              </a:ext>
            </a:extLst>
          </p:cNvPr>
          <p:cNvSpPr txBox="1"/>
          <p:nvPr/>
        </p:nvSpPr>
        <p:spPr>
          <a:xfrm>
            <a:off x="725478" y="1869627"/>
            <a:ext cx="31537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平成２４年度Ａ８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85D7DA-91CF-41D2-86AC-E0A43F923357}"/>
              </a:ext>
            </a:extLst>
          </p:cNvPr>
          <p:cNvSpPr txBox="1"/>
          <p:nvPr/>
        </p:nvSpPr>
        <p:spPr>
          <a:xfrm>
            <a:off x="1337871" y="2475974"/>
            <a:ext cx="5164530" cy="138499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この</a:t>
            </a:r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人は，学級全体の人数の</a:t>
            </a:r>
            <a:endParaRPr lang="en-US" altLang="ja-JP" sz="28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en-US" altLang="ja-JP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25</a:t>
            </a:r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％にあたります。</a:t>
            </a:r>
          </a:p>
          <a:p>
            <a:r>
              <a:rPr lang="ja-JP" altLang="en-US" sz="28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学級全体の人数は何人ですか。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B6ED79-BE76-4FDF-B721-FC01BAAD33C8}"/>
              </a:ext>
            </a:extLst>
          </p:cNvPr>
          <p:cNvSpPr txBox="1"/>
          <p:nvPr/>
        </p:nvSpPr>
        <p:spPr>
          <a:xfrm>
            <a:off x="1337871" y="4128109"/>
            <a:ext cx="9644166" cy="2062103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公式を使ったわり算　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8÷0.25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公式を使わない式　　</a:t>
            </a:r>
            <a:r>
              <a:rPr lang="en-US" altLang="ja-JP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8×4</a:t>
            </a:r>
            <a:r>
              <a:rPr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（私のお薦め）　</a:t>
            </a:r>
            <a:endParaRPr lang="en-US" altLang="ja-JP" sz="32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答え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を使ったかけ算　□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×0.25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すべて正答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乗数と被乗数を入れ替えた式なども許容するとある</a:t>
            </a:r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185E0C96-F3F1-45C6-A951-C7BDA478D9C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2727" y="1529721"/>
            <a:ext cx="2131563" cy="24848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215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941796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③公式を使うと、わり算の式となるが、</a:t>
            </a:r>
            <a:endParaRPr lang="en-US" altLang="ja-JP" sz="4000" b="1" i="0" u="none" strike="noStrike" baseline="0" dirty="0">
              <a:solidFill>
                <a:srgbClr val="0000FF"/>
              </a:solidFill>
              <a:latin typeface="Century" panose="02040604050505020304" pitchFamily="18" charset="0"/>
              <a:ea typeface="UD デジタル 教科書体 NP-B" panose="02020700000000000000" pitchFamily="18" charset="-128"/>
            </a:endParaRPr>
          </a:p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　かけ算の式でも正答となる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7074CC-46D2-4020-A694-FF6464B23737}"/>
              </a:ext>
            </a:extLst>
          </p:cNvPr>
          <p:cNvSpPr txBox="1"/>
          <p:nvPr/>
        </p:nvSpPr>
        <p:spPr>
          <a:xfrm>
            <a:off x="725478" y="1869627"/>
            <a:ext cx="417630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平成２４年度Ａ３（２）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85D7DA-91CF-41D2-86AC-E0A43F923357}"/>
              </a:ext>
            </a:extLst>
          </p:cNvPr>
          <p:cNvSpPr txBox="1"/>
          <p:nvPr/>
        </p:nvSpPr>
        <p:spPr>
          <a:xfrm>
            <a:off x="1337871" y="2489923"/>
            <a:ext cx="9934732" cy="1077218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赤いテープは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120cm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です。赤いテープの長さは，白いテープの長さの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0.6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倍です。白いテープの長さは？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B6ED79-BE76-4FDF-B721-FC01BAAD33C8}"/>
              </a:ext>
            </a:extLst>
          </p:cNvPr>
          <p:cNvSpPr txBox="1"/>
          <p:nvPr/>
        </p:nvSpPr>
        <p:spPr>
          <a:xfrm>
            <a:off x="1337871" y="3903256"/>
            <a:ext cx="9644166" cy="2062103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公式を使ったわり算　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120÷0.6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公式を使わない式　　</a:t>
            </a:r>
            <a:r>
              <a:rPr lang="en-US" altLang="ja-JP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120÷6×10</a:t>
            </a:r>
            <a:r>
              <a:rPr lang="ja-JP" altLang="en-US" sz="3200" dirty="0">
                <a:solidFill>
                  <a:srgbClr val="FF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en-US" altLang="ja-JP" sz="3200" dirty="0">
              <a:solidFill>
                <a:srgbClr val="FF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答え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を使ったかけ算　□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×0.6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120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すべて正答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乗数と被乗数を入れ替えた式なども許容するとある</a:t>
            </a:r>
          </a:p>
        </p:txBody>
      </p:sp>
    </p:spTree>
    <p:extLst>
      <p:ext uri="{BB962C8B-B14F-4D97-AF65-F5344CB8AC3E}">
        <p14:creationId xmlns:p14="http://schemas.microsoft.com/office/powerpoint/2010/main" val="1274894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5E8D663-3ACC-46DC-AD1F-761380992BCE}"/>
              </a:ext>
            </a:extLst>
          </p:cNvPr>
          <p:cNvSpPr txBox="1"/>
          <p:nvPr/>
        </p:nvSpPr>
        <p:spPr>
          <a:xfrm>
            <a:off x="989351" y="544511"/>
            <a:ext cx="78790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4000" b="1" i="0" u="none" strike="noStrike" baseline="0" dirty="0">
                <a:solidFill>
                  <a:srgbClr val="0000FF"/>
                </a:solidFill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④公式の順番通りでなくても正答</a:t>
            </a:r>
            <a:endParaRPr kumimoji="1" lang="ja-JP" altLang="en-US" sz="4000" dirty="0">
              <a:solidFill>
                <a:srgbClr val="0000FF"/>
              </a:solidFill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C7074CC-46D2-4020-A694-FF6464B23737}"/>
              </a:ext>
            </a:extLst>
          </p:cNvPr>
          <p:cNvSpPr txBox="1"/>
          <p:nvPr/>
        </p:nvSpPr>
        <p:spPr>
          <a:xfrm>
            <a:off x="725478" y="1382964"/>
            <a:ext cx="419129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平成２６年度Ａ５（１）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185D7DA-91CF-41D2-86AC-E0A43F923357}"/>
              </a:ext>
            </a:extLst>
          </p:cNvPr>
          <p:cNvSpPr txBox="1"/>
          <p:nvPr/>
        </p:nvSpPr>
        <p:spPr>
          <a:xfrm>
            <a:off x="1337870" y="1906184"/>
            <a:ext cx="8975363" cy="584775"/>
          </a:xfrm>
          <a:prstGeom prst="rect">
            <a:avLst/>
          </a:prstGeom>
          <a:noFill/>
          <a:ln w="28575">
            <a:solidFill>
              <a:srgbClr val="0000FF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円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(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直径</a:t>
            </a:r>
            <a:r>
              <a:rPr lang="en-US" altLang="ja-JP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6cm)</a:t>
            </a:r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の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，円周の長さを求める式と答え</a:t>
            </a:r>
            <a:endParaRPr lang="ja-JP" altLang="en-US" sz="20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CB6ED79-BE76-4FDF-B721-FC01BAAD33C8}"/>
              </a:ext>
            </a:extLst>
          </p:cNvPr>
          <p:cNvSpPr txBox="1"/>
          <p:nvPr/>
        </p:nvSpPr>
        <p:spPr>
          <a:xfrm>
            <a:off x="1337870" y="2774059"/>
            <a:ext cx="10128651" cy="3539430"/>
          </a:xfrm>
          <a:prstGeom prst="rect">
            <a:avLst/>
          </a:prstGeom>
          <a:noFill/>
          <a:ln w="28575">
            <a:solidFill>
              <a:schemeClr val="accent4"/>
            </a:solidFill>
          </a:ln>
        </p:spPr>
        <p:txBody>
          <a:bodyPr wrap="square">
            <a:spAutoFit/>
          </a:bodyPr>
          <a:lstStyle/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公式を使ったわり算　　　　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6×3.14</a:t>
            </a: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問題文にない数字を使った　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3×2×3.14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答えを使ったかけ算　　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　□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÷6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3.14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□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÷3.14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＝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　　すべて正答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□を使った式は</a:t>
            </a:r>
            <a:r>
              <a:rPr lang="en-US" altLang="ja-JP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0.0</a:t>
            </a:r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％　　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b="0" i="0" u="none" strike="noStrike" baseline="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つまり、誰も書かなかった式も準備している　凄い</a:t>
            </a:r>
            <a:endParaRPr lang="en-US" altLang="ja-JP" sz="3200" b="0" i="0" u="none" strike="noStrike" baseline="0" dirty="0">
              <a:solidFill>
                <a:srgbClr val="000000"/>
              </a:solidFill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  <a:p>
            <a:r>
              <a:rPr lang="ja-JP" altLang="en-US" sz="3200" dirty="0">
                <a:solidFill>
                  <a:srgbClr val="000000"/>
                </a:solidFill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乗数と被乗数を入れ替えた式なども許容するとある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65A657-01C0-4B95-9F16-8FBC249262B0}"/>
              </a:ext>
            </a:extLst>
          </p:cNvPr>
          <p:cNvSpPr txBox="1"/>
          <p:nvPr/>
        </p:nvSpPr>
        <p:spPr>
          <a:xfrm>
            <a:off x="5177557" y="1396500"/>
            <a:ext cx="552542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2800" dirty="0">
                <a:latin typeface="Century" panose="02040604050505020304" pitchFamily="18" charset="0"/>
                <a:ea typeface="UD デジタル 教科書体 NP-B" panose="02020700000000000000" pitchFamily="18" charset="-128"/>
              </a:rPr>
              <a:t>平成２５年度Ａ５（３）も同類</a:t>
            </a:r>
          </a:p>
        </p:txBody>
      </p:sp>
    </p:spTree>
    <p:extLst>
      <p:ext uri="{BB962C8B-B14F-4D97-AF65-F5344CB8AC3E}">
        <p14:creationId xmlns:p14="http://schemas.microsoft.com/office/powerpoint/2010/main" val="22442324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</TotalTime>
  <Words>1321</Words>
  <Application>Microsoft Office PowerPoint</Application>
  <PresentationFormat>ワイド画面</PresentationFormat>
  <Paragraphs>123</Paragraphs>
  <Slides>15</Slides>
  <Notes>15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15</vt:i4>
      </vt:variant>
    </vt:vector>
  </HeadingPairs>
  <TitlesOfParts>
    <vt:vector size="21" baseType="lpstr">
      <vt:lpstr>UD デジタル 教科書体 NP-B</vt:lpstr>
      <vt:lpstr>游ゴシック</vt:lpstr>
      <vt:lpstr>游ゴシック Light</vt:lpstr>
      <vt:lpstr>Arial</vt:lpstr>
      <vt:lpstr>Century</vt:lpstr>
      <vt:lpstr>Office テーマ</vt:lpstr>
      <vt:lpstr>まなびの広場１ 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まなびの広場１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まなびの広場１ </dc:title>
  <dc:creator>伊藤努</dc:creator>
  <cp:lastModifiedBy>ito tutomu</cp:lastModifiedBy>
  <cp:revision>9</cp:revision>
  <cp:lastPrinted>2021-08-18T14:24:10Z</cp:lastPrinted>
  <dcterms:created xsi:type="dcterms:W3CDTF">2021-08-17T13:35:32Z</dcterms:created>
  <dcterms:modified xsi:type="dcterms:W3CDTF">2023-08-20T10:30:57Z</dcterms:modified>
</cp:coreProperties>
</file>