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4"/>
  </p:notesMasterIdLst>
  <p:sldIdLst>
    <p:sldId id="256" r:id="rId2"/>
    <p:sldId id="268" r:id="rId3"/>
    <p:sldId id="309" r:id="rId4"/>
    <p:sldId id="283" r:id="rId5"/>
    <p:sldId id="284" r:id="rId6"/>
    <p:sldId id="310" r:id="rId7"/>
    <p:sldId id="316" r:id="rId8"/>
    <p:sldId id="333" r:id="rId9"/>
    <p:sldId id="320" r:id="rId10"/>
    <p:sldId id="318" r:id="rId11"/>
    <p:sldId id="322" r:id="rId12"/>
    <p:sldId id="323" r:id="rId13"/>
    <p:sldId id="325" r:id="rId14"/>
    <p:sldId id="326" r:id="rId15"/>
    <p:sldId id="327" r:id="rId16"/>
    <p:sldId id="328" r:id="rId17"/>
    <p:sldId id="329" r:id="rId18"/>
    <p:sldId id="330" r:id="rId19"/>
    <p:sldId id="331" r:id="rId20"/>
    <p:sldId id="332" r:id="rId21"/>
    <p:sldId id="324" r:id="rId22"/>
    <p:sldId id="288" r:id="rId23"/>
  </p:sldIdLst>
  <p:sldSz cx="12192000" cy="6858000"/>
  <p:notesSz cx="6858000" cy="9144000"/>
  <p:embeddedFontLst>
    <p:embeddedFont>
      <p:font typeface="Century" panose="02040604050505020304" pitchFamily="18" charset="0"/>
      <p:regular r:id="rId25"/>
    </p:embeddedFont>
    <p:embeddedFont>
      <p:font typeface="UD デジタル 教科書体 NP-B" panose="02020700000000000000" pitchFamily="18" charset="-128"/>
      <p:bold r:id="rId26"/>
    </p:embeddedFont>
    <p:embeddedFont>
      <p:font typeface="游ゴシック" panose="020B0400000000000000" pitchFamily="50" charset="-128"/>
      <p:regular r:id="rId27"/>
      <p:bold r:id="rId28"/>
    </p:embeddedFont>
    <p:embeddedFont>
      <p:font typeface="游ゴシック Light" panose="020B0300000000000000" pitchFamily="50" charset="-128"/>
      <p:regular r:id="rId29"/>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149" autoAdjust="0"/>
  </p:normalViewPr>
  <p:slideViewPr>
    <p:cSldViewPr snapToGrid="0" showGuides="1">
      <p:cViewPr varScale="1">
        <p:scale>
          <a:sx n="55" d="100"/>
          <a:sy n="55" d="100"/>
        </p:scale>
        <p:origin x="1236" y="66"/>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B6A90D-4A3F-45E6-B6F4-E80321A35D3A}" type="datetimeFigureOut">
              <a:rPr kumimoji="1" lang="ja-JP" altLang="en-US" smtClean="0"/>
              <a:t>2022/9/19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040802-AD99-41A1-A003-C51D9689D758}" type="slidenum">
              <a:rPr kumimoji="1" lang="ja-JP" altLang="en-US" smtClean="0"/>
              <a:t>‹#›</a:t>
            </a:fld>
            <a:endParaRPr kumimoji="1" lang="ja-JP" altLang="en-US"/>
          </a:p>
        </p:txBody>
      </p:sp>
    </p:spTree>
    <p:extLst>
      <p:ext uri="{BB962C8B-B14F-4D97-AF65-F5344CB8AC3E}">
        <p14:creationId xmlns:p14="http://schemas.microsoft.com/office/powerpoint/2010/main" val="35421239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1</a:t>
            </a:fld>
            <a:endParaRPr kumimoji="1" lang="ja-JP" altLang="en-US"/>
          </a:p>
        </p:txBody>
      </p:sp>
    </p:spTree>
    <p:extLst>
      <p:ext uri="{BB962C8B-B14F-4D97-AF65-F5344CB8AC3E}">
        <p14:creationId xmlns:p14="http://schemas.microsoft.com/office/powerpoint/2010/main" val="2332715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10</a:t>
            </a:fld>
            <a:endParaRPr kumimoji="1" lang="ja-JP" altLang="en-US"/>
          </a:p>
        </p:txBody>
      </p:sp>
    </p:spTree>
    <p:extLst>
      <p:ext uri="{BB962C8B-B14F-4D97-AF65-F5344CB8AC3E}">
        <p14:creationId xmlns:p14="http://schemas.microsoft.com/office/powerpoint/2010/main" val="2859273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11</a:t>
            </a:fld>
            <a:endParaRPr kumimoji="1" lang="ja-JP" altLang="en-US"/>
          </a:p>
        </p:txBody>
      </p:sp>
    </p:spTree>
    <p:extLst>
      <p:ext uri="{BB962C8B-B14F-4D97-AF65-F5344CB8AC3E}">
        <p14:creationId xmlns:p14="http://schemas.microsoft.com/office/powerpoint/2010/main" val="1304575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12</a:t>
            </a:fld>
            <a:endParaRPr kumimoji="1" lang="ja-JP" altLang="en-US"/>
          </a:p>
        </p:txBody>
      </p:sp>
    </p:spTree>
    <p:extLst>
      <p:ext uri="{BB962C8B-B14F-4D97-AF65-F5344CB8AC3E}">
        <p14:creationId xmlns:p14="http://schemas.microsoft.com/office/powerpoint/2010/main" val="3726746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13</a:t>
            </a:fld>
            <a:endParaRPr kumimoji="1" lang="ja-JP" altLang="en-US"/>
          </a:p>
        </p:txBody>
      </p:sp>
    </p:spTree>
    <p:extLst>
      <p:ext uri="{BB962C8B-B14F-4D97-AF65-F5344CB8AC3E}">
        <p14:creationId xmlns:p14="http://schemas.microsoft.com/office/powerpoint/2010/main" val="2858997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14</a:t>
            </a:fld>
            <a:endParaRPr kumimoji="1" lang="ja-JP" altLang="en-US"/>
          </a:p>
        </p:txBody>
      </p:sp>
    </p:spTree>
    <p:extLst>
      <p:ext uri="{BB962C8B-B14F-4D97-AF65-F5344CB8AC3E}">
        <p14:creationId xmlns:p14="http://schemas.microsoft.com/office/powerpoint/2010/main" val="248447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15</a:t>
            </a:fld>
            <a:endParaRPr kumimoji="1" lang="ja-JP" altLang="en-US"/>
          </a:p>
        </p:txBody>
      </p:sp>
    </p:spTree>
    <p:extLst>
      <p:ext uri="{BB962C8B-B14F-4D97-AF65-F5344CB8AC3E}">
        <p14:creationId xmlns:p14="http://schemas.microsoft.com/office/powerpoint/2010/main" val="1285833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16</a:t>
            </a:fld>
            <a:endParaRPr kumimoji="1" lang="ja-JP" altLang="en-US"/>
          </a:p>
        </p:txBody>
      </p:sp>
    </p:spTree>
    <p:extLst>
      <p:ext uri="{BB962C8B-B14F-4D97-AF65-F5344CB8AC3E}">
        <p14:creationId xmlns:p14="http://schemas.microsoft.com/office/powerpoint/2010/main" val="3346533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17</a:t>
            </a:fld>
            <a:endParaRPr kumimoji="1" lang="ja-JP" altLang="en-US"/>
          </a:p>
        </p:txBody>
      </p:sp>
    </p:spTree>
    <p:extLst>
      <p:ext uri="{BB962C8B-B14F-4D97-AF65-F5344CB8AC3E}">
        <p14:creationId xmlns:p14="http://schemas.microsoft.com/office/powerpoint/2010/main" val="1377942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18</a:t>
            </a:fld>
            <a:endParaRPr kumimoji="1" lang="ja-JP" altLang="en-US"/>
          </a:p>
        </p:txBody>
      </p:sp>
    </p:spTree>
    <p:extLst>
      <p:ext uri="{BB962C8B-B14F-4D97-AF65-F5344CB8AC3E}">
        <p14:creationId xmlns:p14="http://schemas.microsoft.com/office/powerpoint/2010/main" val="1679152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19</a:t>
            </a:fld>
            <a:endParaRPr kumimoji="1" lang="ja-JP" altLang="en-US"/>
          </a:p>
        </p:txBody>
      </p:sp>
    </p:spTree>
    <p:extLst>
      <p:ext uri="{BB962C8B-B14F-4D97-AF65-F5344CB8AC3E}">
        <p14:creationId xmlns:p14="http://schemas.microsoft.com/office/powerpoint/2010/main" val="2176906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自分がこれは良いなと思えば使えばよいし、自分の考えの方が良いと思えば自分なりの方法で授業を進めていこう。でもきっとまだ読んでないかな？</a:t>
            </a:r>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2</a:t>
            </a:fld>
            <a:endParaRPr kumimoji="1" lang="ja-JP" altLang="en-US"/>
          </a:p>
        </p:txBody>
      </p:sp>
    </p:spTree>
    <p:extLst>
      <p:ext uri="{BB962C8B-B14F-4D97-AF65-F5344CB8AC3E}">
        <p14:creationId xmlns:p14="http://schemas.microsoft.com/office/powerpoint/2010/main" val="1578688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20</a:t>
            </a:fld>
            <a:endParaRPr kumimoji="1" lang="ja-JP" altLang="en-US"/>
          </a:p>
        </p:txBody>
      </p:sp>
    </p:spTree>
    <p:extLst>
      <p:ext uri="{BB962C8B-B14F-4D97-AF65-F5344CB8AC3E}">
        <p14:creationId xmlns:p14="http://schemas.microsoft.com/office/powerpoint/2010/main" val="535643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21</a:t>
            </a:fld>
            <a:endParaRPr kumimoji="1" lang="ja-JP" altLang="en-US"/>
          </a:p>
        </p:txBody>
      </p:sp>
    </p:spTree>
    <p:extLst>
      <p:ext uri="{BB962C8B-B14F-4D97-AF65-F5344CB8AC3E}">
        <p14:creationId xmlns:p14="http://schemas.microsoft.com/office/powerpoint/2010/main" val="1578493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22</a:t>
            </a:fld>
            <a:endParaRPr kumimoji="1" lang="ja-JP" altLang="en-US"/>
          </a:p>
        </p:txBody>
      </p:sp>
    </p:spTree>
    <p:extLst>
      <p:ext uri="{BB962C8B-B14F-4D97-AF65-F5344CB8AC3E}">
        <p14:creationId xmlns:p14="http://schemas.microsoft.com/office/powerpoint/2010/main" val="284646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3</a:t>
            </a:fld>
            <a:endParaRPr kumimoji="1" lang="ja-JP" altLang="en-US"/>
          </a:p>
        </p:txBody>
      </p:sp>
    </p:spTree>
    <p:extLst>
      <p:ext uri="{BB962C8B-B14F-4D97-AF65-F5344CB8AC3E}">
        <p14:creationId xmlns:p14="http://schemas.microsoft.com/office/powerpoint/2010/main" val="1399748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4</a:t>
            </a:fld>
            <a:endParaRPr kumimoji="1" lang="ja-JP" altLang="en-US"/>
          </a:p>
        </p:txBody>
      </p:sp>
    </p:spTree>
    <p:extLst>
      <p:ext uri="{BB962C8B-B14F-4D97-AF65-F5344CB8AC3E}">
        <p14:creationId xmlns:p14="http://schemas.microsoft.com/office/powerpoint/2010/main" val="476545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書いてあるとおり教えるだけなら、一番上手な教員の授業をネット配信すれば済んでしまう。</a:t>
            </a:r>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5</a:t>
            </a:fld>
            <a:endParaRPr kumimoji="1" lang="ja-JP" altLang="en-US"/>
          </a:p>
        </p:txBody>
      </p:sp>
    </p:spTree>
    <p:extLst>
      <p:ext uri="{BB962C8B-B14F-4D97-AF65-F5344CB8AC3E}">
        <p14:creationId xmlns:p14="http://schemas.microsoft.com/office/powerpoint/2010/main" val="512363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何それって感じですね。</a:t>
            </a:r>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6</a:t>
            </a:fld>
            <a:endParaRPr kumimoji="1" lang="ja-JP" altLang="en-US"/>
          </a:p>
        </p:txBody>
      </p:sp>
    </p:spTree>
    <p:extLst>
      <p:ext uri="{BB962C8B-B14F-4D97-AF65-F5344CB8AC3E}">
        <p14:creationId xmlns:p14="http://schemas.microsoft.com/office/powerpoint/2010/main" val="2744236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7</a:t>
            </a:fld>
            <a:endParaRPr kumimoji="1" lang="ja-JP" altLang="en-US"/>
          </a:p>
        </p:txBody>
      </p:sp>
    </p:spTree>
    <p:extLst>
      <p:ext uri="{BB962C8B-B14F-4D97-AF65-F5344CB8AC3E}">
        <p14:creationId xmlns:p14="http://schemas.microsoft.com/office/powerpoint/2010/main" val="778499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8</a:t>
            </a:fld>
            <a:endParaRPr kumimoji="1" lang="ja-JP" altLang="en-US"/>
          </a:p>
        </p:txBody>
      </p:sp>
    </p:spTree>
    <p:extLst>
      <p:ext uri="{BB962C8B-B14F-4D97-AF65-F5344CB8AC3E}">
        <p14:creationId xmlns:p14="http://schemas.microsoft.com/office/powerpoint/2010/main" val="2126581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9</a:t>
            </a:fld>
            <a:endParaRPr kumimoji="1" lang="ja-JP" altLang="en-US"/>
          </a:p>
        </p:txBody>
      </p:sp>
    </p:spTree>
    <p:extLst>
      <p:ext uri="{BB962C8B-B14F-4D97-AF65-F5344CB8AC3E}">
        <p14:creationId xmlns:p14="http://schemas.microsoft.com/office/powerpoint/2010/main" val="2947744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C71C41-6588-418F-9A71-284E5C0C104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EA875E4-CD96-4B48-9BC3-9D64E7DB3F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C1C7815-4D62-42B0-B672-CF601536A888}"/>
              </a:ext>
            </a:extLst>
          </p:cNvPr>
          <p:cNvSpPr>
            <a:spLocks noGrp="1"/>
          </p:cNvSpPr>
          <p:nvPr>
            <p:ph type="dt" sz="half" idx="10"/>
          </p:nvPr>
        </p:nvSpPr>
        <p:spPr/>
        <p:txBody>
          <a:bodyPr/>
          <a:lstStyle/>
          <a:p>
            <a:fld id="{6CD6CF1C-1409-4EE8-8680-8340FA1EC1A9}" type="datetimeFigureOut">
              <a:rPr kumimoji="1" lang="ja-JP" altLang="en-US" smtClean="0"/>
              <a:t>2022/9/19</a:t>
            </a:fld>
            <a:endParaRPr kumimoji="1" lang="ja-JP" altLang="en-US"/>
          </a:p>
        </p:txBody>
      </p:sp>
      <p:sp>
        <p:nvSpPr>
          <p:cNvPr id="5" name="フッター プレースホルダー 4">
            <a:extLst>
              <a:ext uri="{FF2B5EF4-FFF2-40B4-BE49-F238E27FC236}">
                <a16:creationId xmlns:a16="http://schemas.microsoft.com/office/drawing/2014/main" id="{8564D8B1-A1E5-4281-92EA-FC6F82E97F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9B8ECA6-CE07-4724-B0DA-58BBA067A36D}"/>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164095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D28198-29C3-41C7-B3BC-87C835DB20E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D84A5F2-13F3-4453-AC98-1017F41F878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27EF3A2-976B-4659-850D-33174B8334AF}"/>
              </a:ext>
            </a:extLst>
          </p:cNvPr>
          <p:cNvSpPr>
            <a:spLocks noGrp="1"/>
          </p:cNvSpPr>
          <p:nvPr>
            <p:ph type="dt" sz="half" idx="10"/>
          </p:nvPr>
        </p:nvSpPr>
        <p:spPr/>
        <p:txBody>
          <a:bodyPr/>
          <a:lstStyle/>
          <a:p>
            <a:fld id="{6CD6CF1C-1409-4EE8-8680-8340FA1EC1A9}" type="datetimeFigureOut">
              <a:rPr kumimoji="1" lang="ja-JP" altLang="en-US" smtClean="0"/>
              <a:t>2022/9/19</a:t>
            </a:fld>
            <a:endParaRPr kumimoji="1" lang="ja-JP" altLang="en-US"/>
          </a:p>
        </p:txBody>
      </p:sp>
      <p:sp>
        <p:nvSpPr>
          <p:cNvPr id="5" name="フッター プレースホルダー 4">
            <a:extLst>
              <a:ext uri="{FF2B5EF4-FFF2-40B4-BE49-F238E27FC236}">
                <a16:creationId xmlns:a16="http://schemas.microsoft.com/office/drawing/2014/main" id="{6D80B15F-E452-4379-8E60-FDC8A9C3857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0AA31D-2C07-449B-8C95-EDC76D1A3F48}"/>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3485402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5AF55DC-32D5-4A19-BD49-F6294A06B32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8D36121-4145-48DD-AD22-B956777BAF4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BB1C09D-509C-4AE8-9362-21CF2AE8CAF2}"/>
              </a:ext>
            </a:extLst>
          </p:cNvPr>
          <p:cNvSpPr>
            <a:spLocks noGrp="1"/>
          </p:cNvSpPr>
          <p:nvPr>
            <p:ph type="dt" sz="half" idx="10"/>
          </p:nvPr>
        </p:nvSpPr>
        <p:spPr/>
        <p:txBody>
          <a:bodyPr/>
          <a:lstStyle/>
          <a:p>
            <a:fld id="{6CD6CF1C-1409-4EE8-8680-8340FA1EC1A9}" type="datetimeFigureOut">
              <a:rPr kumimoji="1" lang="ja-JP" altLang="en-US" smtClean="0"/>
              <a:t>2022/9/19</a:t>
            </a:fld>
            <a:endParaRPr kumimoji="1" lang="ja-JP" altLang="en-US"/>
          </a:p>
        </p:txBody>
      </p:sp>
      <p:sp>
        <p:nvSpPr>
          <p:cNvPr id="5" name="フッター プレースホルダー 4">
            <a:extLst>
              <a:ext uri="{FF2B5EF4-FFF2-40B4-BE49-F238E27FC236}">
                <a16:creationId xmlns:a16="http://schemas.microsoft.com/office/drawing/2014/main" id="{0D50AB39-74D3-40D4-A9CB-18C8750E716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086A70-1058-4C01-BCDC-E15AA0A174E0}"/>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201587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EB1214-0020-426E-ACD0-EED9165530B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D489729-7888-441E-99AF-8214A528451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44CD7D9-CB63-4B05-BD4D-BFE6B28EA7E1}"/>
              </a:ext>
            </a:extLst>
          </p:cNvPr>
          <p:cNvSpPr>
            <a:spLocks noGrp="1"/>
          </p:cNvSpPr>
          <p:nvPr>
            <p:ph type="dt" sz="half" idx="10"/>
          </p:nvPr>
        </p:nvSpPr>
        <p:spPr/>
        <p:txBody>
          <a:bodyPr/>
          <a:lstStyle/>
          <a:p>
            <a:fld id="{6CD6CF1C-1409-4EE8-8680-8340FA1EC1A9}" type="datetimeFigureOut">
              <a:rPr kumimoji="1" lang="ja-JP" altLang="en-US" smtClean="0"/>
              <a:t>2022/9/19</a:t>
            </a:fld>
            <a:endParaRPr kumimoji="1" lang="ja-JP" altLang="en-US"/>
          </a:p>
        </p:txBody>
      </p:sp>
      <p:sp>
        <p:nvSpPr>
          <p:cNvPr id="5" name="フッター プレースホルダー 4">
            <a:extLst>
              <a:ext uri="{FF2B5EF4-FFF2-40B4-BE49-F238E27FC236}">
                <a16:creationId xmlns:a16="http://schemas.microsoft.com/office/drawing/2014/main" id="{94D84F41-C1F8-4236-A656-A54FFA42262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27FB9B4-4AA1-472C-BE51-5CD129ABCBE8}"/>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2177590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E090E2-4E5E-4690-A652-42F5E8BE9DD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F160568-C865-453F-8F49-6AD2DD7EB3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832F116-D5FA-4063-A340-47C651906FC2}"/>
              </a:ext>
            </a:extLst>
          </p:cNvPr>
          <p:cNvSpPr>
            <a:spLocks noGrp="1"/>
          </p:cNvSpPr>
          <p:nvPr>
            <p:ph type="dt" sz="half" idx="10"/>
          </p:nvPr>
        </p:nvSpPr>
        <p:spPr/>
        <p:txBody>
          <a:bodyPr/>
          <a:lstStyle/>
          <a:p>
            <a:fld id="{6CD6CF1C-1409-4EE8-8680-8340FA1EC1A9}" type="datetimeFigureOut">
              <a:rPr kumimoji="1" lang="ja-JP" altLang="en-US" smtClean="0"/>
              <a:t>2022/9/19</a:t>
            </a:fld>
            <a:endParaRPr kumimoji="1" lang="ja-JP" altLang="en-US"/>
          </a:p>
        </p:txBody>
      </p:sp>
      <p:sp>
        <p:nvSpPr>
          <p:cNvPr id="5" name="フッター プレースホルダー 4">
            <a:extLst>
              <a:ext uri="{FF2B5EF4-FFF2-40B4-BE49-F238E27FC236}">
                <a16:creationId xmlns:a16="http://schemas.microsoft.com/office/drawing/2014/main" id="{9B8D840E-6666-4E3C-9419-29083EFCA7E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173D4FE-B1F0-47D1-B819-E0273C2FC353}"/>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187731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6A2FD4-2503-444A-B5B1-958B85980BD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72B1AC7-7998-432E-8992-0E62FE4ECBF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570CF62-8CE8-47E7-9CE7-9C12E8C3C4D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3FF7FC7-6BE7-4A10-BF2D-61339558B15F}"/>
              </a:ext>
            </a:extLst>
          </p:cNvPr>
          <p:cNvSpPr>
            <a:spLocks noGrp="1"/>
          </p:cNvSpPr>
          <p:nvPr>
            <p:ph type="dt" sz="half" idx="10"/>
          </p:nvPr>
        </p:nvSpPr>
        <p:spPr/>
        <p:txBody>
          <a:bodyPr/>
          <a:lstStyle/>
          <a:p>
            <a:fld id="{6CD6CF1C-1409-4EE8-8680-8340FA1EC1A9}" type="datetimeFigureOut">
              <a:rPr kumimoji="1" lang="ja-JP" altLang="en-US" smtClean="0"/>
              <a:t>2022/9/19</a:t>
            </a:fld>
            <a:endParaRPr kumimoji="1" lang="ja-JP" altLang="en-US"/>
          </a:p>
        </p:txBody>
      </p:sp>
      <p:sp>
        <p:nvSpPr>
          <p:cNvPr id="6" name="フッター プレースホルダー 5">
            <a:extLst>
              <a:ext uri="{FF2B5EF4-FFF2-40B4-BE49-F238E27FC236}">
                <a16:creationId xmlns:a16="http://schemas.microsoft.com/office/drawing/2014/main" id="{BAEA4348-5A52-4C50-A42F-A12804B7BF1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4D162FE-5C45-4D3F-B472-F9F296DB9618}"/>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906110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B76E74-A982-4E18-873E-7EFFF06D074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8329B9A-8C7B-4B3D-B6ED-30A8B39689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4627412-94E9-4AEC-AACE-A722731BDCE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EC4311C-2FAA-4E2B-9576-D7275514C1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05F4637-EF44-4FC8-BD17-FCB831D59B6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EDAAAA6-A4A8-4C11-A664-473A66F746B1}"/>
              </a:ext>
            </a:extLst>
          </p:cNvPr>
          <p:cNvSpPr>
            <a:spLocks noGrp="1"/>
          </p:cNvSpPr>
          <p:nvPr>
            <p:ph type="dt" sz="half" idx="10"/>
          </p:nvPr>
        </p:nvSpPr>
        <p:spPr/>
        <p:txBody>
          <a:bodyPr/>
          <a:lstStyle/>
          <a:p>
            <a:fld id="{6CD6CF1C-1409-4EE8-8680-8340FA1EC1A9}" type="datetimeFigureOut">
              <a:rPr kumimoji="1" lang="ja-JP" altLang="en-US" smtClean="0"/>
              <a:t>2022/9/19</a:t>
            </a:fld>
            <a:endParaRPr kumimoji="1" lang="ja-JP" altLang="en-US"/>
          </a:p>
        </p:txBody>
      </p:sp>
      <p:sp>
        <p:nvSpPr>
          <p:cNvPr id="8" name="フッター プレースホルダー 7">
            <a:extLst>
              <a:ext uri="{FF2B5EF4-FFF2-40B4-BE49-F238E27FC236}">
                <a16:creationId xmlns:a16="http://schemas.microsoft.com/office/drawing/2014/main" id="{8CEFF089-B13F-4090-A71F-8412ED1599F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36A973A-9264-421A-AE4A-4418B630F329}"/>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491145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6EF52D-4A16-440A-BFDC-561EF47D7EC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F89FF02-D935-446E-AFA0-C46FA9B239D6}"/>
              </a:ext>
            </a:extLst>
          </p:cNvPr>
          <p:cNvSpPr>
            <a:spLocks noGrp="1"/>
          </p:cNvSpPr>
          <p:nvPr>
            <p:ph type="dt" sz="half" idx="10"/>
          </p:nvPr>
        </p:nvSpPr>
        <p:spPr/>
        <p:txBody>
          <a:bodyPr/>
          <a:lstStyle/>
          <a:p>
            <a:fld id="{6CD6CF1C-1409-4EE8-8680-8340FA1EC1A9}" type="datetimeFigureOut">
              <a:rPr kumimoji="1" lang="ja-JP" altLang="en-US" smtClean="0"/>
              <a:t>2022/9/19</a:t>
            </a:fld>
            <a:endParaRPr kumimoji="1" lang="ja-JP" altLang="en-US"/>
          </a:p>
        </p:txBody>
      </p:sp>
      <p:sp>
        <p:nvSpPr>
          <p:cNvPr id="4" name="フッター プレースホルダー 3">
            <a:extLst>
              <a:ext uri="{FF2B5EF4-FFF2-40B4-BE49-F238E27FC236}">
                <a16:creationId xmlns:a16="http://schemas.microsoft.com/office/drawing/2014/main" id="{4DFCADC2-00D8-42E5-BDAC-A16C7290B31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CD889C9-26C0-49AF-892B-8662EB9601F0}"/>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3358703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50382C3-8820-42BF-9E62-8B11A4CD44C4}"/>
              </a:ext>
            </a:extLst>
          </p:cNvPr>
          <p:cNvSpPr>
            <a:spLocks noGrp="1"/>
          </p:cNvSpPr>
          <p:nvPr>
            <p:ph type="dt" sz="half" idx="10"/>
          </p:nvPr>
        </p:nvSpPr>
        <p:spPr/>
        <p:txBody>
          <a:bodyPr/>
          <a:lstStyle/>
          <a:p>
            <a:fld id="{6CD6CF1C-1409-4EE8-8680-8340FA1EC1A9}" type="datetimeFigureOut">
              <a:rPr kumimoji="1" lang="ja-JP" altLang="en-US" smtClean="0"/>
              <a:t>2022/9/19</a:t>
            </a:fld>
            <a:endParaRPr kumimoji="1" lang="ja-JP" altLang="en-US"/>
          </a:p>
        </p:txBody>
      </p:sp>
      <p:sp>
        <p:nvSpPr>
          <p:cNvPr id="3" name="フッター プレースホルダー 2">
            <a:extLst>
              <a:ext uri="{FF2B5EF4-FFF2-40B4-BE49-F238E27FC236}">
                <a16:creationId xmlns:a16="http://schemas.microsoft.com/office/drawing/2014/main" id="{9BAB1BAC-F489-48F2-A64B-3CBD0F11224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14E0BFF-58C0-4F49-87E6-6714C9F566BB}"/>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3108911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AC3C19-6CAA-41E7-B0A3-F8F57074ED0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9271B2A-2D54-4706-A505-858DCA348D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D44EA88-2194-415A-A168-9A45EE7F14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D7A22A9-1D91-41E3-917B-2BAF3D860493}"/>
              </a:ext>
            </a:extLst>
          </p:cNvPr>
          <p:cNvSpPr>
            <a:spLocks noGrp="1"/>
          </p:cNvSpPr>
          <p:nvPr>
            <p:ph type="dt" sz="half" idx="10"/>
          </p:nvPr>
        </p:nvSpPr>
        <p:spPr/>
        <p:txBody>
          <a:bodyPr/>
          <a:lstStyle/>
          <a:p>
            <a:fld id="{6CD6CF1C-1409-4EE8-8680-8340FA1EC1A9}" type="datetimeFigureOut">
              <a:rPr kumimoji="1" lang="ja-JP" altLang="en-US" smtClean="0"/>
              <a:t>2022/9/19</a:t>
            </a:fld>
            <a:endParaRPr kumimoji="1" lang="ja-JP" altLang="en-US"/>
          </a:p>
        </p:txBody>
      </p:sp>
      <p:sp>
        <p:nvSpPr>
          <p:cNvPr id="6" name="フッター プレースホルダー 5">
            <a:extLst>
              <a:ext uri="{FF2B5EF4-FFF2-40B4-BE49-F238E27FC236}">
                <a16:creationId xmlns:a16="http://schemas.microsoft.com/office/drawing/2014/main" id="{05FF915E-994C-4AC7-BEE0-21575CAA1E4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0EEC29D-7DDD-4CFB-93A7-142B4331F4B0}"/>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49132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ADFE18-1F13-464E-8F63-949E2248826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62B540F-6175-447A-984B-8408AE46B5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2153BC9-9EA0-4FE4-ACD7-02D8F1B380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99CBC22-F6C6-43AC-A087-931F22680E87}"/>
              </a:ext>
            </a:extLst>
          </p:cNvPr>
          <p:cNvSpPr>
            <a:spLocks noGrp="1"/>
          </p:cNvSpPr>
          <p:nvPr>
            <p:ph type="dt" sz="half" idx="10"/>
          </p:nvPr>
        </p:nvSpPr>
        <p:spPr/>
        <p:txBody>
          <a:bodyPr/>
          <a:lstStyle/>
          <a:p>
            <a:fld id="{6CD6CF1C-1409-4EE8-8680-8340FA1EC1A9}" type="datetimeFigureOut">
              <a:rPr kumimoji="1" lang="ja-JP" altLang="en-US" smtClean="0"/>
              <a:t>2022/9/19</a:t>
            </a:fld>
            <a:endParaRPr kumimoji="1" lang="ja-JP" altLang="en-US"/>
          </a:p>
        </p:txBody>
      </p:sp>
      <p:sp>
        <p:nvSpPr>
          <p:cNvPr id="6" name="フッター プレースホルダー 5">
            <a:extLst>
              <a:ext uri="{FF2B5EF4-FFF2-40B4-BE49-F238E27FC236}">
                <a16:creationId xmlns:a16="http://schemas.microsoft.com/office/drawing/2014/main" id="{18AA2B86-15FD-4C74-ABF3-4063890AF59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6A13140-5C81-4136-9A74-42F3E4D376A2}"/>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862327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9415803-7416-42E1-A7B0-1A89DD4AC3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B7912BB-F395-4218-92E6-2556E22383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9B921F5-0AD9-4F6A-8508-62777CB3E2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6CF1C-1409-4EE8-8680-8340FA1EC1A9}" type="datetimeFigureOut">
              <a:rPr kumimoji="1" lang="ja-JP" altLang="en-US" smtClean="0"/>
              <a:t>2022/9/19</a:t>
            </a:fld>
            <a:endParaRPr kumimoji="1" lang="ja-JP" altLang="en-US"/>
          </a:p>
        </p:txBody>
      </p:sp>
      <p:sp>
        <p:nvSpPr>
          <p:cNvPr id="5" name="フッター プレースホルダー 4">
            <a:extLst>
              <a:ext uri="{FF2B5EF4-FFF2-40B4-BE49-F238E27FC236}">
                <a16:creationId xmlns:a16="http://schemas.microsoft.com/office/drawing/2014/main" id="{DC28AB9F-093C-46E2-B723-4EE613CC29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D810AF2-9C19-445B-927D-15BAD522D9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14515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70E370-9B4D-478C-A9A7-D7BAC0D0D118}"/>
              </a:ext>
            </a:extLst>
          </p:cNvPr>
          <p:cNvSpPr>
            <a:spLocks noGrp="1"/>
          </p:cNvSpPr>
          <p:nvPr>
            <p:ph type="ctrTitle"/>
          </p:nvPr>
        </p:nvSpPr>
        <p:spPr>
          <a:xfrm>
            <a:off x="1397876" y="663274"/>
            <a:ext cx="9144000" cy="2387600"/>
          </a:xfrm>
        </p:spPr>
        <p:txBody>
          <a:bodyPr>
            <a:normAutofit/>
          </a:bodyPr>
          <a:lstStyle/>
          <a:p>
            <a:r>
              <a:rPr kumimoji="1" lang="ja-JP" altLang="en-US" sz="8000" dirty="0">
                <a:latin typeface="UD デジタル 教科書体 NP-B" panose="02020700000000000000" pitchFamily="18" charset="-128"/>
                <a:ea typeface="UD デジタル 教科書体 NP-B" panose="02020700000000000000" pitchFamily="18" charset="-128"/>
              </a:rPr>
              <a:t>まなびの広場２</a:t>
            </a:r>
            <a:br>
              <a:rPr kumimoji="1" lang="en-US" altLang="ja-JP" dirty="0">
                <a:latin typeface="UD デジタル 教科書体 NP-B" panose="02020700000000000000" pitchFamily="18" charset="-128"/>
                <a:ea typeface="UD デジタル 教科書体 NP-B" panose="02020700000000000000" pitchFamily="18" charset="-128"/>
              </a:rPr>
            </a:b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50EE050B-452F-4E5B-83C6-8713A9981D9B}"/>
              </a:ext>
            </a:extLst>
          </p:cNvPr>
          <p:cNvSpPr txBox="1"/>
          <p:nvPr/>
        </p:nvSpPr>
        <p:spPr>
          <a:xfrm>
            <a:off x="3107552" y="3050874"/>
            <a:ext cx="5724644" cy="1569660"/>
          </a:xfrm>
          <a:prstGeom prst="rect">
            <a:avLst/>
          </a:prstGeom>
          <a:noFill/>
        </p:spPr>
        <p:txBody>
          <a:bodyPr wrap="none" rtlCol="0">
            <a:spAutoFit/>
          </a:bodyPr>
          <a:lstStyle/>
          <a:p>
            <a:pPr algn="ctr"/>
            <a:r>
              <a:rPr lang="ja-JP" altLang="en-US" sz="4800" dirty="0">
                <a:solidFill>
                  <a:srgbClr val="0000FF"/>
                </a:solidFill>
                <a:latin typeface="UD デジタル 教科書体 NP-B" panose="02020700000000000000" pitchFamily="18" charset="-128"/>
                <a:ea typeface="UD デジタル 教科書体 NP-B" panose="02020700000000000000" pitchFamily="18" charset="-128"/>
              </a:rPr>
              <a:t>教科書・算数用語</a:t>
            </a:r>
            <a:endParaRPr lang="en-US" altLang="ja-JP" sz="4800" dirty="0">
              <a:solidFill>
                <a:srgbClr val="0000FF"/>
              </a:solidFill>
              <a:latin typeface="UD デジタル 教科書体 NP-B" panose="02020700000000000000" pitchFamily="18" charset="-128"/>
              <a:ea typeface="UD デジタル 教科書体 NP-B" panose="02020700000000000000" pitchFamily="18" charset="-128"/>
            </a:endParaRPr>
          </a:p>
          <a:p>
            <a:pPr algn="ctr"/>
            <a:r>
              <a:rPr lang="ja-JP" altLang="en-US" sz="4800" dirty="0">
                <a:solidFill>
                  <a:srgbClr val="0000FF"/>
                </a:solidFill>
                <a:latin typeface="UD デジタル 教科書体 NP-B" panose="02020700000000000000" pitchFamily="18" charset="-128"/>
                <a:ea typeface="UD デジタル 教科書体 NP-B" panose="02020700000000000000" pitchFamily="18" charset="-128"/>
              </a:rPr>
              <a:t>学習指導要領＆解説</a:t>
            </a:r>
          </a:p>
        </p:txBody>
      </p:sp>
    </p:spTree>
    <p:extLst>
      <p:ext uri="{BB962C8B-B14F-4D97-AF65-F5344CB8AC3E}">
        <p14:creationId xmlns:p14="http://schemas.microsoft.com/office/powerpoint/2010/main" val="2307828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kumimoji="1" lang="ja-JP" altLang="en-US" dirty="0">
                <a:latin typeface="UD デジタル 教科書体 NP-B" panose="02020700000000000000" pitchFamily="18" charset="-128"/>
                <a:ea typeface="UD デジタル 教科書体 NP-B" panose="02020700000000000000" pitchFamily="18" charset="-128"/>
              </a:rPr>
              <a:t>規則や用語は誰が考え決めているの</a:t>
            </a:r>
          </a:p>
        </p:txBody>
      </p:sp>
      <p:sp>
        <p:nvSpPr>
          <p:cNvPr id="8" name="テキスト ボックス 7">
            <a:extLst>
              <a:ext uri="{FF2B5EF4-FFF2-40B4-BE49-F238E27FC236}">
                <a16:creationId xmlns:a16="http://schemas.microsoft.com/office/drawing/2014/main" id="{DEEAFA2B-4CF4-4B33-9FC8-921EB20ED434}"/>
              </a:ext>
            </a:extLst>
          </p:cNvPr>
          <p:cNvSpPr txBox="1"/>
          <p:nvPr/>
        </p:nvSpPr>
        <p:spPr>
          <a:xfrm>
            <a:off x="738676" y="1690688"/>
            <a:ext cx="10917945" cy="1754326"/>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　</a:t>
            </a:r>
            <a:r>
              <a:rPr lang="en-US" altLang="ja-JP" sz="3600" dirty="0">
                <a:latin typeface="UD デジタル 教科書体 NP-B" panose="02020700000000000000" pitchFamily="18" charset="-128"/>
                <a:ea typeface="UD デジタル 教科書体 NP-B" panose="02020700000000000000" pitchFamily="18" charset="-128"/>
              </a:rPr>
              <a:t>2015.9.7</a:t>
            </a:r>
            <a:r>
              <a:rPr lang="ja-JP" altLang="en-US" sz="3600" dirty="0">
                <a:latin typeface="UD デジタル 教科書体 NP-B" panose="02020700000000000000" pitchFamily="18" charset="-128"/>
                <a:ea typeface="UD デジタル 教科書体 NP-B" panose="02020700000000000000" pitchFamily="18" charset="-128"/>
              </a:rPr>
              <a:t>　掛算の順序強制を推進している筑波のＴ教諭ですが、今度は、引き算を分類する理論を整備するそうです。</a:t>
            </a:r>
            <a:endParaRPr lang="en-US" altLang="ja-JP" sz="36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9203DB02-B902-4924-946F-73677471D0B7}"/>
              </a:ext>
            </a:extLst>
          </p:cNvPr>
          <p:cNvSpPr txBox="1"/>
          <p:nvPr/>
        </p:nvSpPr>
        <p:spPr>
          <a:xfrm>
            <a:off x="738676" y="3392488"/>
            <a:ext cx="10917945" cy="646331"/>
          </a:xfrm>
          <a:prstGeom prst="rect">
            <a:avLst/>
          </a:prstGeom>
          <a:noFill/>
        </p:spPr>
        <p:txBody>
          <a:bodyPr wrap="square" rtlCol="0">
            <a:spAutoFit/>
          </a:bodyPr>
          <a:lstStyle/>
          <a:p>
            <a:pPr algn="r"/>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個人的に整備できてしまうことが、不思議な世界！</a:t>
            </a:r>
            <a:endParaRPr lang="en-US" altLang="ja-JP" sz="36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a:extLst>
              <a:ext uri="{FF2B5EF4-FFF2-40B4-BE49-F238E27FC236}">
                <a16:creationId xmlns:a16="http://schemas.microsoft.com/office/drawing/2014/main" id="{6DEB142A-AF2C-48D7-8344-C1991FD94881}"/>
              </a:ext>
            </a:extLst>
          </p:cNvPr>
          <p:cNvSpPr txBox="1"/>
          <p:nvPr/>
        </p:nvSpPr>
        <p:spPr>
          <a:xfrm>
            <a:off x="738676" y="4195555"/>
            <a:ext cx="10917945" cy="2185214"/>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　どうやら</a:t>
            </a:r>
            <a:r>
              <a:rPr lang="en-US" altLang="ja-JP" sz="3600" dirty="0">
                <a:latin typeface="UD デジタル 教科書体 NP-B" panose="02020700000000000000" pitchFamily="18" charset="-128"/>
                <a:ea typeface="UD デジタル 教科書体 NP-B" panose="02020700000000000000" pitchFamily="18" charset="-128"/>
              </a:rPr>
              <a:t>1950</a:t>
            </a:r>
            <a:r>
              <a:rPr lang="ja-JP" altLang="en-US" sz="3600" dirty="0">
                <a:latin typeface="UD デジタル 教科書体 NP-B" panose="02020700000000000000" pitchFamily="18" charset="-128"/>
                <a:ea typeface="UD デジタル 教科書体 NP-B" panose="02020700000000000000" pitchFamily="18" charset="-128"/>
              </a:rPr>
              <a:t>年代に一部の教育家が</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「乗数」と「被乗数」という言葉を発明して</a:t>
            </a:r>
            <a:r>
              <a:rPr lang="ja-JP" altLang="en-US" sz="3600" dirty="0">
                <a:latin typeface="UD デジタル 教科書体 NP-B" panose="02020700000000000000" pitchFamily="18" charset="-128"/>
                <a:ea typeface="UD デジタル 教科書体 NP-B" panose="02020700000000000000" pitchFamily="18" charset="-128"/>
              </a:rPr>
              <a:t>「掛け算の順序」という</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愚劣なこと</a:t>
            </a:r>
            <a:r>
              <a:rPr lang="ja-JP" altLang="en-US" sz="3600" dirty="0">
                <a:latin typeface="UD デジタル 教科書体 NP-B" panose="02020700000000000000" pitchFamily="18" charset="-128"/>
                <a:ea typeface="UD デジタル 教科書体 NP-B" panose="02020700000000000000" pitchFamily="18" charset="-128"/>
              </a:rPr>
              <a:t>を言い出したのが始まりらしい。</a:t>
            </a:r>
            <a:endParaRPr lang="en-US" altLang="ja-JP" sz="3600" dirty="0">
              <a:latin typeface="UD デジタル 教科書体 NP-B" panose="02020700000000000000" pitchFamily="18" charset="-128"/>
              <a:ea typeface="UD デジタル 教科書体 NP-B" panose="02020700000000000000" pitchFamily="18" charset="-128"/>
            </a:endParaRPr>
          </a:p>
          <a:p>
            <a:pPr algn="r"/>
            <a:r>
              <a:rPr lang="ja-JP" altLang="en-US" sz="2800" dirty="0">
                <a:latin typeface="UD デジタル 教科書体 NP-B" panose="02020700000000000000" pitchFamily="18" charset="-128"/>
                <a:ea typeface="UD デジタル 教科書体 NP-B" panose="02020700000000000000" pitchFamily="18" charset="-128"/>
              </a:rPr>
              <a:t>プリンストン大学名誉教授の志村五郎氏</a:t>
            </a:r>
          </a:p>
        </p:txBody>
      </p:sp>
    </p:spTree>
    <p:extLst>
      <p:ext uri="{BB962C8B-B14F-4D97-AF65-F5344CB8AC3E}">
        <p14:creationId xmlns:p14="http://schemas.microsoft.com/office/powerpoint/2010/main" val="78469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lang="ja-JP" altLang="en-US" dirty="0">
                <a:latin typeface="UD デジタル 教科書体 NP-B" panose="02020700000000000000" pitchFamily="18" charset="-128"/>
                <a:ea typeface="UD デジタル 教科書体 NP-B" panose="02020700000000000000" pitchFamily="18" charset="-128"/>
              </a:rPr>
              <a:t>教科書と違っても良い</a:t>
            </a:r>
            <a:r>
              <a:rPr lang="en-US" altLang="ja-JP" dirty="0">
                <a:latin typeface="UD デジタル 教科書体 NP-B" panose="02020700000000000000" pitchFamily="18" charset="-128"/>
                <a:ea typeface="UD デジタル 教科書体 NP-B" panose="02020700000000000000" pitchFamily="18" charset="-128"/>
              </a:rPr>
              <a:t>(</a:t>
            </a:r>
            <a:r>
              <a:rPr lang="ja-JP" altLang="en-US" dirty="0">
                <a:latin typeface="UD デジタル 教科書体 NP-B" panose="02020700000000000000" pitchFamily="18" charset="-128"/>
                <a:ea typeface="UD デジタル 教科書体 NP-B" panose="02020700000000000000" pitchFamily="18" charset="-128"/>
              </a:rPr>
              <a:t>記号の書き順</a:t>
            </a:r>
            <a:r>
              <a:rPr lang="en-US" altLang="ja-JP" dirty="0">
                <a:latin typeface="UD デジタル 教科書体 NP-B" panose="02020700000000000000" pitchFamily="18" charset="-128"/>
                <a:ea typeface="UD デジタル 教科書体 NP-B" panose="02020700000000000000" pitchFamily="18" charset="-128"/>
              </a:rPr>
              <a:t>)</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a:extLst>
              <a:ext uri="{FF2B5EF4-FFF2-40B4-BE49-F238E27FC236}">
                <a16:creationId xmlns:a16="http://schemas.microsoft.com/office/drawing/2014/main" id="{DEEAFA2B-4CF4-4B33-9FC8-921EB20ED434}"/>
              </a:ext>
            </a:extLst>
          </p:cNvPr>
          <p:cNvSpPr txBox="1"/>
          <p:nvPr/>
        </p:nvSpPr>
        <p:spPr>
          <a:xfrm>
            <a:off x="637027" y="1560230"/>
            <a:ext cx="10917945" cy="4585871"/>
          </a:xfrm>
          <a:prstGeom prst="rect">
            <a:avLst/>
          </a:prstGeom>
          <a:noFill/>
        </p:spPr>
        <p:txBody>
          <a:bodyPr wrap="square" rtlCol="0">
            <a:spAutoFit/>
          </a:bodyPr>
          <a:lstStyle/>
          <a:p>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　</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以前は「確かでないことは教科書には載せない」との立場</a:t>
            </a:r>
            <a:r>
              <a:rPr lang="ja-JP" altLang="en-US" sz="3200" dirty="0">
                <a:latin typeface="UD デジタル 教科書体 NP-B" panose="02020700000000000000" pitchFamily="18" charset="-128"/>
                <a:ea typeface="UD デジタル 教科書体 NP-B" panose="02020700000000000000" pitchFamily="18" charset="-128"/>
              </a:rPr>
              <a:t>から、演算記号や分数の筆順など、明確な筆順が存在しないものについては教科書には載せておりませんでした。　</a:t>
            </a:r>
            <a:endParaRPr lang="en-US" altLang="ja-JP" sz="3200" dirty="0">
              <a:latin typeface="UD デジタル 教科書体 NP-B" panose="02020700000000000000" pitchFamily="18" charset="-128"/>
              <a:ea typeface="UD デジタル 教科書体 NP-B" panose="02020700000000000000" pitchFamily="18" charset="-128"/>
            </a:endParaRPr>
          </a:p>
          <a:p>
            <a:r>
              <a:rPr lang="ja-JP" altLang="en-US" sz="3200" dirty="0">
                <a:latin typeface="UD デジタル 教科書体 NP-B" panose="02020700000000000000" pitchFamily="18" charset="-128"/>
                <a:ea typeface="UD デジタル 教科書体 NP-B" panose="02020700000000000000" pitchFamily="18" charset="-128"/>
              </a:rPr>
              <a:t>　しかし、「児童に好きな筆順で書いてよいと指導すると、混乱が生じることもあるので、</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正式な筆順がないとしても、何らかの筆順を示して欲しい」との要望も多く、</a:t>
            </a:r>
            <a:r>
              <a:rPr lang="ja-JP" altLang="en-US" sz="3200" dirty="0">
                <a:latin typeface="UD デジタル 教科書体 NP-B" panose="02020700000000000000" pitchFamily="18" charset="-128"/>
                <a:ea typeface="UD デジタル 教科書体 NP-B" panose="02020700000000000000" pitchFamily="18" charset="-128"/>
              </a:rPr>
              <a:t>現在の教科書では、「＋、－、</a:t>
            </a:r>
            <a:r>
              <a:rPr lang="en-US" altLang="ja-JP" sz="3200" dirty="0">
                <a:latin typeface="UD デジタル 教科書体 NP-B" panose="02020700000000000000" pitchFamily="18" charset="-128"/>
                <a:ea typeface="UD デジタル 教科書体 NP-B" panose="02020700000000000000" pitchFamily="18" charset="-128"/>
              </a:rPr>
              <a:t>×</a:t>
            </a:r>
            <a:r>
              <a:rPr lang="ja-JP" altLang="en-US" sz="3200" dirty="0">
                <a:latin typeface="UD デジタル 教科書体 NP-B" panose="02020700000000000000" pitchFamily="18" charset="-128"/>
                <a:ea typeface="UD デジタル 教科書体 NP-B" panose="02020700000000000000" pitchFamily="18" charset="-128"/>
              </a:rPr>
              <a:t>、</a:t>
            </a:r>
            <a:r>
              <a:rPr lang="en-US" altLang="ja-JP" sz="3200" dirty="0">
                <a:latin typeface="UD デジタル 教科書体 NP-B" panose="02020700000000000000" pitchFamily="18" charset="-128"/>
                <a:ea typeface="UD デジタル 教科書体 NP-B" panose="02020700000000000000" pitchFamily="18" charset="-128"/>
              </a:rPr>
              <a:t>÷</a:t>
            </a:r>
            <a:r>
              <a:rPr lang="ja-JP" altLang="en-US" sz="3200" dirty="0">
                <a:latin typeface="UD デジタル 教科書体 NP-B" panose="02020700000000000000" pitchFamily="18" charset="-128"/>
                <a:ea typeface="UD デジタル 教科書体 NP-B" panose="02020700000000000000" pitchFamily="18" charset="-128"/>
              </a:rPr>
              <a:t>」などの演算記号や等号、「％」の記号、分数などについても筆順を示すようにしています。</a:t>
            </a:r>
            <a:endParaRPr lang="en-US" altLang="ja-JP" sz="36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173551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lang="ja-JP" altLang="en-US" dirty="0">
                <a:latin typeface="UD デジタル 教科書体 NP-B" panose="02020700000000000000" pitchFamily="18" charset="-128"/>
                <a:ea typeface="UD デジタル 教科書体 NP-B" panose="02020700000000000000" pitchFamily="18" charset="-128"/>
              </a:rPr>
              <a:t>教科書と違っても良い</a:t>
            </a:r>
            <a:r>
              <a:rPr lang="en-US" altLang="ja-JP" dirty="0">
                <a:latin typeface="UD デジタル 教科書体 NP-B" panose="02020700000000000000" pitchFamily="18" charset="-128"/>
                <a:ea typeface="UD デジタル 教科書体 NP-B" panose="02020700000000000000" pitchFamily="18" charset="-128"/>
              </a:rPr>
              <a:t>(</a:t>
            </a:r>
            <a:r>
              <a:rPr lang="ja-JP" altLang="en-US" dirty="0">
                <a:latin typeface="UD デジタル 教科書体 NP-B" panose="02020700000000000000" pitchFamily="18" charset="-128"/>
                <a:ea typeface="UD デジタル 教科書体 NP-B" panose="02020700000000000000" pitchFamily="18" charset="-128"/>
              </a:rPr>
              <a:t>記号の書き順</a:t>
            </a:r>
            <a:r>
              <a:rPr lang="en-US" altLang="ja-JP" dirty="0">
                <a:latin typeface="UD デジタル 教科書体 NP-B" panose="02020700000000000000" pitchFamily="18" charset="-128"/>
                <a:ea typeface="UD デジタル 教科書体 NP-B" panose="02020700000000000000" pitchFamily="18" charset="-128"/>
              </a:rPr>
              <a:t>)</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a:extLst>
              <a:ext uri="{FF2B5EF4-FFF2-40B4-BE49-F238E27FC236}">
                <a16:creationId xmlns:a16="http://schemas.microsoft.com/office/drawing/2014/main" id="{DEEAFA2B-4CF4-4B33-9FC8-921EB20ED434}"/>
              </a:ext>
            </a:extLst>
          </p:cNvPr>
          <p:cNvSpPr txBox="1"/>
          <p:nvPr/>
        </p:nvSpPr>
        <p:spPr>
          <a:xfrm>
            <a:off x="637027" y="1560230"/>
            <a:ext cx="10917945" cy="4585871"/>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　</a:t>
            </a:r>
            <a:r>
              <a:rPr lang="ja-JP" altLang="en-US" sz="3200" dirty="0">
                <a:latin typeface="UD デジタル 教科書体 NP-B" panose="02020700000000000000" pitchFamily="18" charset="-128"/>
                <a:ea typeface="UD デジタル 教科書体 NP-B" panose="02020700000000000000" pitchFamily="18" charset="-128"/>
              </a:rPr>
              <a:t>以下に、「演算記号や等号、パーセント記号」「分数」「わり算の筆算」について、教科書または指導書で示している筆順について説明します。</a:t>
            </a:r>
          </a:p>
          <a:p>
            <a:r>
              <a:rPr lang="ja-JP" altLang="en-US" sz="3200" dirty="0">
                <a:latin typeface="UD デジタル 教科書体 NP-B" panose="02020700000000000000" pitchFamily="18" charset="-128"/>
                <a:ea typeface="UD デジタル 教科書体 NP-B" panose="02020700000000000000" pitchFamily="18" charset="-128"/>
              </a:rPr>
              <a:t>　ただし、以下に示されている筆順は、あくまで筆順がわからないことによる児童の混乱を防ぐためのものであり、</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単なる一例にすぎません。必ずこの通りに書かねばならないというものでも、そのように指導しなくてはならないというものでもありません。　　　　</a:t>
            </a:r>
            <a:endParaRPr lang="en-US" altLang="ja-JP" sz="3200" dirty="0">
              <a:solidFill>
                <a:srgbClr val="0000FF"/>
              </a:solidFill>
              <a:latin typeface="UD デジタル 教科書体 NP-B" panose="02020700000000000000" pitchFamily="18" charset="-128"/>
              <a:ea typeface="UD デジタル 教科書体 NP-B" panose="02020700000000000000" pitchFamily="18" charset="-128"/>
            </a:endParaRPr>
          </a:p>
          <a:p>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　　　　　　　　　　　　　　　　　</a:t>
            </a:r>
            <a:r>
              <a:rPr lang="ja-JP" altLang="en-US" sz="3200" dirty="0">
                <a:latin typeface="UD デジタル 教科書体 NP-B" panose="02020700000000000000" pitchFamily="18" charset="-128"/>
                <a:ea typeface="UD デジタル 教科書体 NP-B" panose="02020700000000000000" pitchFamily="18" charset="-128"/>
              </a:rPr>
              <a:t>東京書籍Ｑ＆Ａより</a:t>
            </a:r>
            <a:endParaRPr lang="en-US" altLang="ja-JP" sz="36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506642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kumimoji="1" lang="ja-JP" altLang="en-US" dirty="0">
                <a:latin typeface="UD デジタル 教科書体 NP-B" panose="02020700000000000000" pitchFamily="18" charset="-128"/>
                <a:ea typeface="UD デジタル 教科書体 NP-B" panose="02020700000000000000" pitchFamily="18" charset="-128"/>
              </a:rPr>
              <a:t>教科書会社の解説</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九九の唱え方</a:t>
            </a:r>
            <a:r>
              <a:rPr kumimoji="1" lang="en-US" altLang="ja-JP" dirty="0">
                <a:latin typeface="UD デジタル 教科書体 NP-B" panose="02020700000000000000" pitchFamily="18" charset="-128"/>
                <a:ea typeface="UD デジタル 教科書体 NP-B" panose="02020700000000000000" pitchFamily="18" charset="-128"/>
              </a:rPr>
              <a:t>)</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a:extLst>
              <a:ext uri="{FF2B5EF4-FFF2-40B4-BE49-F238E27FC236}">
                <a16:creationId xmlns:a16="http://schemas.microsoft.com/office/drawing/2014/main" id="{DEEAFA2B-4CF4-4B33-9FC8-921EB20ED434}"/>
              </a:ext>
            </a:extLst>
          </p:cNvPr>
          <p:cNvSpPr txBox="1"/>
          <p:nvPr/>
        </p:nvSpPr>
        <p:spPr>
          <a:xfrm>
            <a:off x="637027" y="1560230"/>
            <a:ext cx="10917945" cy="4462760"/>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　</a:t>
            </a:r>
            <a:r>
              <a:rPr lang="ja-JP" altLang="en-US" sz="2800" dirty="0">
                <a:solidFill>
                  <a:srgbClr val="0000FF"/>
                </a:solidFill>
                <a:latin typeface="UD デジタル 教科書体 NP-B" panose="02020700000000000000" pitchFamily="18" charset="-128"/>
                <a:ea typeface="UD デジタル 教科書体 NP-B" panose="02020700000000000000" pitchFamily="18" charset="-128"/>
              </a:rPr>
              <a:t>九九の唱え方には様々なものがあります。</a:t>
            </a:r>
            <a:r>
              <a:rPr lang="ja-JP" altLang="en-US" sz="2800" dirty="0">
                <a:latin typeface="UD デジタル 教科書体 NP-B" panose="02020700000000000000" pitchFamily="18" charset="-128"/>
                <a:ea typeface="UD デジタル 教科書体 NP-B" panose="02020700000000000000" pitchFamily="18" charset="-128"/>
              </a:rPr>
              <a:t>私どもでは、教科書を編集するにあたり、算数をご研究されている先生方を中心に広く情報を集め、最も一般的であると判断した唱え方を教科書に掲載しています。しかしながら、先述しました通り九九の唱え方には様々なものがあり、</a:t>
            </a:r>
            <a:r>
              <a:rPr lang="ja-JP" altLang="en-US" sz="2800" dirty="0">
                <a:solidFill>
                  <a:srgbClr val="0000FF"/>
                </a:solidFill>
                <a:latin typeface="UD デジタル 教科書体 NP-B" panose="02020700000000000000" pitchFamily="18" charset="-128"/>
                <a:ea typeface="UD デジタル 教科書体 NP-B" panose="02020700000000000000" pitchFamily="18" charset="-128"/>
              </a:rPr>
              <a:t>正しい唱え方というものは定められません。九九を唱える目的は正しい積を得ることですので、先生方や児童に分かりやすい唱え方でご指導いただくことが適切であると考えます。</a:t>
            </a:r>
          </a:p>
          <a:p>
            <a:r>
              <a:rPr lang="ja-JP" altLang="en-US" sz="2800" dirty="0">
                <a:latin typeface="UD デジタル 教科書体 NP-B" panose="02020700000000000000" pitchFamily="18" charset="-128"/>
                <a:ea typeface="UD デジタル 教科書体 NP-B" panose="02020700000000000000" pitchFamily="18" charset="-128"/>
              </a:rPr>
              <a:t>　なお、かつては各地域の唱え方を尊重し、教科書には九九に振り仮名を付けていませんでしたが、一斉唱和など学級内で統一する必要性を考慮して、現在のように振り仮名を付けるようにしています。</a:t>
            </a:r>
            <a:endParaRPr lang="en-US" altLang="ja-JP" sz="32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915771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kumimoji="1" lang="ja-JP" altLang="en-US" dirty="0">
                <a:latin typeface="UD デジタル 教科書体 NP-B" panose="02020700000000000000" pitchFamily="18" charset="-128"/>
                <a:ea typeface="UD デジタル 教科書体 NP-B" panose="02020700000000000000" pitchFamily="18" charset="-128"/>
              </a:rPr>
              <a:t>教科書会社の解説</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補助数字の書き方</a:t>
            </a:r>
            <a:r>
              <a:rPr kumimoji="1" lang="en-US" altLang="ja-JP" dirty="0">
                <a:latin typeface="UD デジタル 教科書体 NP-B" panose="02020700000000000000" pitchFamily="18" charset="-128"/>
                <a:ea typeface="UD デジタル 教科書体 NP-B" panose="02020700000000000000" pitchFamily="18" charset="-128"/>
              </a:rPr>
              <a:t>)</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a:extLst>
              <a:ext uri="{FF2B5EF4-FFF2-40B4-BE49-F238E27FC236}">
                <a16:creationId xmlns:a16="http://schemas.microsoft.com/office/drawing/2014/main" id="{DEEAFA2B-4CF4-4B33-9FC8-921EB20ED434}"/>
              </a:ext>
            </a:extLst>
          </p:cNvPr>
          <p:cNvSpPr txBox="1"/>
          <p:nvPr/>
        </p:nvSpPr>
        <p:spPr>
          <a:xfrm>
            <a:off x="637027" y="1355278"/>
            <a:ext cx="10917945" cy="5324535"/>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　</a:t>
            </a:r>
            <a:r>
              <a:rPr lang="ja-JP" altLang="en-US" sz="2800" dirty="0">
                <a:solidFill>
                  <a:srgbClr val="0000FF"/>
                </a:solidFill>
                <a:latin typeface="UD デジタル 教科書体 NP-B" panose="02020700000000000000" pitchFamily="18" charset="-128"/>
                <a:ea typeface="UD デジタル 教科書体 NP-B" panose="02020700000000000000" pitchFamily="18" charset="-128"/>
              </a:rPr>
              <a:t>補助数字の書き方には様々な方法がありますが、正式なものはありません。</a:t>
            </a:r>
            <a:r>
              <a:rPr lang="ja-JP" altLang="en-US" sz="2800" dirty="0">
                <a:latin typeface="UD デジタル 教科書体 NP-B" panose="02020700000000000000" pitchFamily="18" charset="-128"/>
                <a:ea typeface="UD デジタル 教科書体 NP-B" panose="02020700000000000000" pitchFamily="18" charset="-128"/>
              </a:rPr>
              <a:t>したがいまして、教科書では、一般的に通用しているもの、計算の誤りが少ないもの、以後の学習においても適用できるものなどを判断基準とし、教科書のような表記にしました。</a:t>
            </a:r>
            <a:endParaRPr lang="en-US" altLang="ja-JP" sz="2800" dirty="0">
              <a:latin typeface="UD デジタル 教科書体 NP-B" panose="02020700000000000000" pitchFamily="18" charset="-128"/>
              <a:ea typeface="UD デジタル 教科書体 NP-B" panose="02020700000000000000" pitchFamily="18" charset="-128"/>
            </a:endParaRPr>
          </a:p>
          <a:p>
            <a:r>
              <a:rPr lang="ja-JP" altLang="en-US" sz="2800" dirty="0">
                <a:latin typeface="UD デジタル 教科書体 NP-B" panose="02020700000000000000" pitchFamily="18" charset="-128"/>
                <a:ea typeface="UD デジタル 教科書体 NP-B" panose="02020700000000000000" pitchFamily="18" charset="-128"/>
              </a:rPr>
              <a:t>　なお、教科書に掲載するにあたって、</a:t>
            </a:r>
            <a:r>
              <a:rPr lang="ja-JP" altLang="en-US" sz="2800" dirty="0">
                <a:solidFill>
                  <a:srgbClr val="0000FF"/>
                </a:solidFill>
                <a:latin typeface="UD デジタル 教科書体 NP-B" panose="02020700000000000000" pitchFamily="18" charset="-128"/>
                <a:ea typeface="UD デジタル 教科書体 NP-B" panose="02020700000000000000" pitchFamily="18" charset="-128"/>
              </a:rPr>
              <a:t>補助数字の書き方自体も「厳格に指導すべき内容」として受け止めてしまうなどの誤解を避ける必要があります。</a:t>
            </a:r>
            <a:r>
              <a:rPr lang="ja-JP" altLang="en-US" sz="2800" dirty="0">
                <a:latin typeface="UD デジタル 教科書体 NP-B" panose="02020700000000000000" pitchFamily="18" charset="-128"/>
                <a:ea typeface="UD デジタル 教科書体 NP-B" panose="02020700000000000000" pitchFamily="18" charset="-128"/>
              </a:rPr>
              <a:t>補助数字の位置づけとして、あくまで、計算結果を正確に求めるための便法の１つとして取り上げていることを明確にするために、枠の外に置き、吹き出しで紹介するなど、抑えた表現方法で記しました。</a:t>
            </a:r>
            <a:r>
              <a:rPr lang="ja-JP" altLang="en-US" sz="2800" dirty="0">
                <a:solidFill>
                  <a:srgbClr val="0000FF"/>
                </a:solidFill>
                <a:latin typeface="UD デジタル 教科書体 NP-B" panose="02020700000000000000" pitchFamily="18" charset="-128"/>
                <a:ea typeface="UD デジタル 教科書体 NP-B" panose="02020700000000000000" pitchFamily="18" charset="-128"/>
              </a:rPr>
              <a:t>このように、補助数字は必ず書かなければならないものではなく、</a:t>
            </a:r>
            <a:r>
              <a:rPr lang="ja-JP" altLang="en-US" sz="2800" dirty="0">
                <a:latin typeface="UD デジタル 教科書体 NP-B" panose="02020700000000000000" pitchFamily="18" charset="-128"/>
                <a:ea typeface="UD デジタル 教科書体 NP-B" panose="02020700000000000000" pitchFamily="18" charset="-128"/>
              </a:rPr>
              <a:t>学級の実態や先生方の教材観に基づいて、柔軟に対応していただくべき内容であると考えています。</a:t>
            </a:r>
            <a:endParaRPr lang="en-US" altLang="ja-JP" sz="28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881989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kumimoji="1" lang="ja-JP" altLang="en-US" dirty="0">
                <a:latin typeface="UD デジタル 教科書体 NP-B" panose="02020700000000000000" pitchFamily="18" charset="-128"/>
                <a:ea typeface="UD デジタル 教科書体 NP-B" panose="02020700000000000000" pitchFamily="18" charset="-128"/>
              </a:rPr>
              <a:t>教科書会社の解説</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あまりの書き方</a:t>
            </a:r>
            <a:r>
              <a:rPr kumimoji="1" lang="en-US" altLang="ja-JP" dirty="0">
                <a:latin typeface="UD デジタル 教科書体 NP-B" panose="02020700000000000000" pitchFamily="18" charset="-128"/>
                <a:ea typeface="UD デジタル 教科書体 NP-B" panose="02020700000000000000" pitchFamily="18" charset="-128"/>
              </a:rPr>
              <a:t>)</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a:extLst>
              <a:ext uri="{FF2B5EF4-FFF2-40B4-BE49-F238E27FC236}">
                <a16:creationId xmlns:a16="http://schemas.microsoft.com/office/drawing/2014/main" id="{DEEAFA2B-4CF4-4B33-9FC8-921EB20ED434}"/>
              </a:ext>
            </a:extLst>
          </p:cNvPr>
          <p:cNvSpPr txBox="1"/>
          <p:nvPr/>
        </p:nvSpPr>
        <p:spPr>
          <a:xfrm>
            <a:off x="637027" y="1690688"/>
            <a:ext cx="10917945" cy="4093428"/>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　結論から申し上げますと、学級内などでのルールとしてならば、「あまり」を「･･･」で表記しても差し支えないと考えます。</a:t>
            </a:r>
            <a:endParaRPr lang="en-US" altLang="ja-JP" sz="3200" dirty="0">
              <a:latin typeface="UD デジタル 教科書体 NP-B" panose="02020700000000000000" pitchFamily="18" charset="-128"/>
              <a:ea typeface="UD デジタル 教科書体 NP-B" panose="02020700000000000000" pitchFamily="18" charset="-128"/>
            </a:endParaRPr>
          </a:p>
          <a:p>
            <a:r>
              <a:rPr lang="ja-JP" altLang="en-US" sz="3200" dirty="0">
                <a:latin typeface="UD デジタル 教科書体 NP-B" panose="02020700000000000000" pitchFamily="18" charset="-128"/>
                <a:ea typeface="UD デジタル 教科書体 NP-B" panose="02020700000000000000" pitchFamily="18" charset="-128"/>
              </a:rPr>
              <a:t>（中略）</a:t>
            </a:r>
            <a:endParaRPr lang="en-US" altLang="ja-JP" sz="3200" dirty="0">
              <a:latin typeface="UD デジタル 教科書体 NP-B" panose="02020700000000000000" pitchFamily="18" charset="-128"/>
              <a:ea typeface="UD デジタル 教科書体 NP-B" panose="02020700000000000000" pitchFamily="18" charset="-128"/>
            </a:endParaRPr>
          </a:p>
          <a:p>
            <a:r>
              <a:rPr lang="ja-JP" altLang="en-US" sz="3200" dirty="0">
                <a:latin typeface="UD デジタル 教科書体 NP-B" panose="02020700000000000000" pitchFamily="18" charset="-128"/>
                <a:ea typeface="UD デジタル 教科書体 NP-B" panose="02020700000000000000" pitchFamily="18" charset="-128"/>
              </a:rPr>
              <a:t>　しかしながら、</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あまり」を「･･･」と表記することは、児童にとって書きやすく、負担の軽減になります。上記のことをきちんと確認すれば、「あまり」を「･･･」と表記することは学習上大きな問題はないと考えます。</a:t>
            </a:r>
            <a:endParaRPr lang="en-US" altLang="ja-JP" sz="3200" dirty="0">
              <a:solidFill>
                <a:srgbClr val="0000FF"/>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593465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kumimoji="1" lang="ja-JP" altLang="en-US" dirty="0">
                <a:latin typeface="UD デジタル 教科書体 NP-B" panose="02020700000000000000" pitchFamily="18" charset="-128"/>
                <a:ea typeface="UD デジタル 教科書体 NP-B" panose="02020700000000000000" pitchFamily="18" charset="-128"/>
              </a:rPr>
              <a:t>教科書会社の解説</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小数点以下の０</a:t>
            </a:r>
            <a:r>
              <a:rPr kumimoji="1" lang="en-US" altLang="ja-JP" dirty="0">
                <a:latin typeface="UD デジタル 教科書体 NP-B" panose="02020700000000000000" pitchFamily="18" charset="-128"/>
                <a:ea typeface="UD デジタル 教科書体 NP-B" panose="02020700000000000000" pitchFamily="18" charset="-128"/>
              </a:rPr>
              <a:t>)</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a:extLst>
              <a:ext uri="{FF2B5EF4-FFF2-40B4-BE49-F238E27FC236}">
                <a16:creationId xmlns:a16="http://schemas.microsoft.com/office/drawing/2014/main" id="{DEEAFA2B-4CF4-4B33-9FC8-921EB20ED434}"/>
              </a:ext>
            </a:extLst>
          </p:cNvPr>
          <p:cNvSpPr txBox="1"/>
          <p:nvPr/>
        </p:nvSpPr>
        <p:spPr>
          <a:xfrm>
            <a:off x="637027" y="1690688"/>
            <a:ext cx="10917945" cy="4524315"/>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　</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筆算について、正式な基準や方法が定められているわけではなく、</a:t>
            </a:r>
            <a:r>
              <a:rPr lang="ja-JP" altLang="en-US" sz="3600" dirty="0">
                <a:latin typeface="UD デジタル 教科書体 NP-B" panose="02020700000000000000" pitchFamily="18" charset="-128"/>
                <a:ea typeface="UD デジタル 教科書体 NP-B" panose="02020700000000000000" pitchFamily="18" charset="-128"/>
              </a:rPr>
              <a:t>児童の実態などに応じて柔軟にご対応いただいて差し支えないと考えています。「答えは４である」ととらえることができればよいのであり、例えば、</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「斜線を用いて０を消去していないから誤りである」や、「小数点を斜線で消去したから誤りである」などといったことは全く意図していません。</a:t>
            </a:r>
            <a:endParaRPr lang="en-US" altLang="ja-JP" sz="3600" dirty="0">
              <a:solidFill>
                <a:srgbClr val="0000FF"/>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121476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kumimoji="1" lang="ja-JP" altLang="en-US" dirty="0">
                <a:latin typeface="UD デジタル 教科書体 NP-B" panose="02020700000000000000" pitchFamily="18" charset="-128"/>
                <a:ea typeface="UD デジタル 教科書体 NP-B" panose="02020700000000000000" pitchFamily="18" charset="-128"/>
              </a:rPr>
              <a:t>教科書会社の解説</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約をつけること</a:t>
            </a:r>
            <a:r>
              <a:rPr kumimoji="1" lang="en-US" altLang="ja-JP" dirty="0">
                <a:latin typeface="UD デジタル 教科書体 NP-B" panose="02020700000000000000" pitchFamily="18" charset="-128"/>
                <a:ea typeface="UD デジタル 教科書体 NP-B" panose="02020700000000000000" pitchFamily="18" charset="-128"/>
              </a:rPr>
              <a:t>)</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a:extLst>
              <a:ext uri="{FF2B5EF4-FFF2-40B4-BE49-F238E27FC236}">
                <a16:creationId xmlns:a16="http://schemas.microsoft.com/office/drawing/2014/main" id="{DEEAFA2B-4CF4-4B33-9FC8-921EB20ED434}"/>
              </a:ext>
            </a:extLst>
          </p:cNvPr>
          <p:cNvSpPr txBox="1"/>
          <p:nvPr/>
        </p:nvSpPr>
        <p:spPr>
          <a:xfrm>
            <a:off x="637027" y="1438440"/>
            <a:ext cx="10917945" cy="5078313"/>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　答えが概数であるかが明確になっていない場合は、答えに「約」をつける必要性が高いと考えますが、　　</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　問題文で「がい数にしましょう」と概数で答えることが明確な場合は、答えに「約」をつけていません。それは、概数で答える数に必ず「約」をつけますと、</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概数を答える問題では必ず「約」をつけなければいけないという誤解や、「約」がついていない数は概数でないという誤解を生む恐れがあるからです。</a:t>
            </a:r>
          </a:p>
        </p:txBody>
      </p:sp>
    </p:spTree>
    <p:extLst>
      <p:ext uri="{BB962C8B-B14F-4D97-AF65-F5344CB8AC3E}">
        <p14:creationId xmlns:p14="http://schemas.microsoft.com/office/powerpoint/2010/main" val="3021494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kumimoji="1" lang="ja-JP" altLang="en-US" dirty="0">
                <a:latin typeface="UD デジタル 教科書体 NP-B" panose="02020700000000000000" pitchFamily="18" charset="-128"/>
                <a:ea typeface="UD デジタル 教科書体 NP-B" panose="02020700000000000000" pitchFamily="18" charset="-128"/>
              </a:rPr>
              <a:t>教科書会社の解説</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約をつけること</a:t>
            </a:r>
            <a:r>
              <a:rPr kumimoji="1" lang="en-US" altLang="ja-JP" dirty="0">
                <a:latin typeface="UD デジタル 教科書体 NP-B" panose="02020700000000000000" pitchFamily="18" charset="-128"/>
                <a:ea typeface="UD デジタル 教科書体 NP-B" panose="02020700000000000000" pitchFamily="18" charset="-128"/>
              </a:rPr>
              <a:t>)</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a:extLst>
              <a:ext uri="{FF2B5EF4-FFF2-40B4-BE49-F238E27FC236}">
                <a16:creationId xmlns:a16="http://schemas.microsoft.com/office/drawing/2014/main" id="{DEEAFA2B-4CF4-4B33-9FC8-921EB20ED434}"/>
              </a:ext>
            </a:extLst>
          </p:cNvPr>
          <p:cNvSpPr txBox="1"/>
          <p:nvPr/>
        </p:nvSpPr>
        <p:spPr>
          <a:xfrm>
            <a:off x="637027" y="1564564"/>
            <a:ext cx="10917945" cy="4401205"/>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　</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一部例外として、初めて概数を学習する場面では、</a:t>
            </a:r>
            <a:r>
              <a:rPr lang="ja-JP" altLang="en-US" sz="4000" dirty="0">
                <a:latin typeface="UD デジタル 教科書体 NP-B" panose="02020700000000000000" pitchFamily="18" charset="-128"/>
                <a:ea typeface="UD デジタル 教科書体 NP-B" panose="02020700000000000000" pitchFamily="18" charset="-128"/>
              </a:rPr>
              <a:t>四捨五入して処理した数が概数であることを明確に意識づけるために、答えに「約」をつけています。</a:t>
            </a:r>
          </a:p>
          <a:p>
            <a:r>
              <a:rPr lang="ja-JP" altLang="en-US" sz="4000" dirty="0">
                <a:latin typeface="UD デジタル 教科書体 NP-B" panose="02020700000000000000" pitchFamily="18" charset="-128"/>
                <a:ea typeface="UD デジタル 教科書体 NP-B" panose="02020700000000000000" pitchFamily="18" charset="-128"/>
              </a:rPr>
              <a:t>　</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日常で目にする道路標識、案内板などの</a:t>
            </a:r>
            <a:endParaRPr lang="en-US" altLang="ja-JP" sz="4000" dirty="0">
              <a:solidFill>
                <a:srgbClr val="0000FF"/>
              </a:solidFill>
              <a:latin typeface="UD デジタル 教科書体 NP-B" panose="02020700000000000000" pitchFamily="18" charset="-128"/>
              <a:ea typeface="UD デジタル 教科書体 NP-B" panose="02020700000000000000" pitchFamily="18" charset="-128"/>
            </a:endParaRPr>
          </a:p>
          <a:p>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「〇〇</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5km</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」などといった表示は概数ですが、一般に、「約」はついていません。</a:t>
            </a:r>
          </a:p>
        </p:txBody>
      </p:sp>
    </p:spTree>
    <p:extLst>
      <p:ext uri="{BB962C8B-B14F-4D97-AF65-F5344CB8AC3E}">
        <p14:creationId xmlns:p14="http://schemas.microsoft.com/office/powerpoint/2010/main" val="897596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kumimoji="1" lang="ja-JP" altLang="en-US" dirty="0">
                <a:latin typeface="UD デジタル 教科書体 NP-B" panose="02020700000000000000" pitchFamily="18" charset="-128"/>
                <a:ea typeface="UD デジタル 教科書体 NP-B" panose="02020700000000000000" pitchFamily="18" charset="-128"/>
              </a:rPr>
              <a:t>教科書会社の解説</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約をつけること</a:t>
            </a:r>
            <a:r>
              <a:rPr kumimoji="1" lang="en-US" altLang="ja-JP" dirty="0">
                <a:latin typeface="UD デジタル 教科書体 NP-B" panose="02020700000000000000" pitchFamily="18" charset="-128"/>
                <a:ea typeface="UD デジタル 教科書体 NP-B" panose="02020700000000000000" pitchFamily="18" charset="-128"/>
              </a:rPr>
              <a:t>)</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a:extLst>
              <a:ext uri="{FF2B5EF4-FFF2-40B4-BE49-F238E27FC236}">
                <a16:creationId xmlns:a16="http://schemas.microsoft.com/office/drawing/2014/main" id="{DEEAFA2B-4CF4-4B33-9FC8-921EB20ED434}"/>
              </a:ext>
            </a:extLst>
          </p:cNvPr>
          <p:cNvSpPr txBox="1"/>
          <p:nvPr/>
        </p:nvSpPr>
        <p:spPr>
          <a:xfrm>
            <a:off x="637027" y="1564564"/>
            <a:ext cx="10917945" cy="4524315"/>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　また、</a:t>
            </a:r>
            <a:r>
              <a:rPr lang="en-US" altLang="ja-JP" sz="3600" dirty="0">
                <a:latin typeface="UD デジタル 教科書体 NP-B" panose="02020700000000000000" pitchFamily="18" charset="-128"/>
                <a:ea typeface="UD デジタル 教科書体 NP-B" panose="02020700000000000000" pitchFamily="18" charset="-128"/>
              </a:rPr>
              <a:t>2</a:t>
            </a:r>
            <a:r>
              <a:rPr lang="ja-JP" altLang="en-US" sz="3600" dirty="0">
                <a:latin typeface="UD デジタル 教科書体 NP-B" panose="02020700000000000000" pitchFamily="18" charset="-128"/>
                <a:ea typeface="UD デジタル 教科書体 NP-B" panose="02020700000000000000" pitchFamily="18" charset="-128"/>
              </a:rPr>
              <a:t>、</a:t>
            </a:r>
            <a:r>
              <a:rPr lang="en-US" altLang="ja-JP" sz="3600" dirty="0">
                <a:latin typeface="UD デジタル 教科書体 NP-B" panose="02020700000000000000" pitchFamily="18" charset="-128"/>
                <a:ea typeface="UD デジタル 教科書体 NP-B" panose="02020700000000000000" pitchFamily="18" charset="-128"/>
              </a:rPr>
              <a:t>3</a:t>
            </a:r>
            <a:r>
              <a:rPr lang="ja-JP" altLang="en-US" sz="3600" dirty="0">
                <a:latin typeface="UD デジタル 教科書体 NP-B" panose="02020700000000000000" pitchFamily="18" charset="-128"/>
                <a:ea typeface="UD デジタル 教科書体 NP-B" panose="02020700000000000000" pitchFamily="18" charset="-128"/>
              </a:rPr>
              <a:t>年の長さ、かさ、重さの学習で計器の目盛りを読むときに、目盛りと目盛りの間の数について目盛りの近い方で読んで数量を表します。</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すなわち、測定値は概数ですが、「約」や「およそ」をつけないで表してきています。</a:t>
            </a:r>
            <a:r>
              <a:rPr lang="ja-JP" altLang="en-US" sz="3600" dirty="0">
                <a:latin typeface="UD デジタル 教科書体 NP-B" panose="02020700000000000000" pitchFamily="18" charset="-128"/>
                <a:ea typeface="UD デジタル 教科書体 NP-B" panose="02020700000000000000" pitchFamily="18" charset="-128"/>
              </a:rPr>
              <a:t>このように、日常場面、既習場面で概数と出合ったり使ったりしてきていますが、</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「約」をつけないで表すことが多々あります。</a:t>
            </a:r>
          </a:p>
        </p:txBody>
      </p:sp>
    </p:spTree>
    <p:extLst>
      <p:ext uri="{BB962C8B-B14F-4D97-AF65-F5344CB8AC3E}">
        <p14:creationId xmlns:p14="http://schemas.microsoft.com/office/powerpoint/2010/main" val="3293045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kumimoji="1" lang="ja-JP" altLang="en-US" sz="4800" dirty="0">
                <a:solidFill>
                  <a:srgbClr val="FF00FF"/>
                </a:solidFill>
                <a:latin typeface="UD デジタル 教科書体 NP-B" panose="02020700000000000000" pitchFamily="18" charset="-128"/>
                <a:ea typeface="UD デジタル 教科書体 NP-B" panose="02020700000000000000" pitchFamily="18" charset="-128"/>
              </a:rPr>
              <a:t>違いは分かりますか？</a:t>
            </a:r>
            <a:r>
              <a:rPr kumimoji="1" lang="ja-JP" altLang="en-US" sz="3600" dirty="0">
                <a:latin typeface="UD デジタル 教科書体 NP-B" panose="02020700000000000000" pitchFamily="18" charset="-128"/>
                <a:ea typeface="UD デジタル 教科書体 NP-B" panose="02020700000000000000" pitchFamily="18" charset="-128"/>
              </a:rPr>
              <a:t>文部科学省</a:t>
            </a:r>
            <a:r>
              <a:rPr kumimoji="1" lang="en-US" altLang="ja-JP" sz="3600" dirty="0">
                <a:latin typeface="UD デジタル 教科書体 NP-B" panose="02020700000000000000" pitchFamily="18" charset="-128"/>
                <a:ea typeface="UD デジタル 教科書体 NP-B" panose="02020700000000000000" pitchFamily="18" charset="-128"/>
              </a:rPr>
              <a:t>HP</a:t>
            </a:r>
            <a:r>
              <a:rPr kumimoji="1" lang="ja-JP" altLang="en-US" sz="3600" dirty="0">
                <a:latin typeface="UD デジタル 教科書体 NP-B" panose="02020700000000000000" pitchFamily="18" charset="-128"/>
                <a:ea typeface="UD デジタル 教科書体 NP-B" panose="02020700000000000000" pitchFamily="18" charset="-128"/>
              </a:rPr>
              <a:t>より</a:t>
            </a:r>
            <a:endParaRPr kumimoji="1" lang="ja-JP" altLang="en-US" sz="4800" dirty="0">
              <a:solidFill>
                <a:srgbClr val="FF00FF"/>
              </a:solidFill>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1079291" y="1962867"/>
            <a:ext cx="4351691" cy="769441"/>
          </a:xfrm>
          <a:prstGeom prst="rect">
            <a:avLst/>
          </a:prstGeom>
          <a:noFill/>
        </p:spPr>
        <p:txBody>
          <a:bodyPr wrap="square" rtlCol="0">
            <a:spAutoFit/>
          </a:bodyPr>
          <a:lstStyle/>
          <a:p>
            <a:r>
              <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学習指導要領</a:t>
            </a:r>
            <a:r>
              <a:rPr kumimoji="1" lang="ja-JP" altLang="en-US" sz="4400" dirty="0">
                <a:latin typeface="UD デジタル 教科書体 NP-B" panose="02020700000000000000" pitchFamily="18" charset="-128"/>
                <a:ea typeface="UD デジタル 教科書体 NP-B" panose="02020700000000000000" pitchFamily="18" charset="-128"/>
              </a:rPr>
              <a:t>は</a:t>
            </a:r>
          </a:p>
        </p:txBody>
      </p:sp>
      <p:sp>
        <p:nvSpPr>
          <p:cNvPr id="4" name="テキスト ボックス 3">
            <a:extLst>
              <a:ext uri="{FF2B5EF4-FFF2-40B4-BE49-F238E27FC236}">
                <a16:creationId xmlns:a16="http://schemas.microsoft.com/office/drawing/2014/main" id="{00B2624D-7203-4190-A098-D1E920C92FB7}"/>
              </a:ext>
            </a:extLst>
          </p:cNvPr>
          <p:cNvSpPr txBox="1"/>
          <p:nvPr/>
        </p:nvSpPr>
        <p:spPr>
          <a:xfrm>
            <a:off x="1079291" y="3773930"/>
            <a:ext cx="5238382" cy="769441"/>
          </a:xfrm>
          <a:prstGeom prst="rect">
            <a:avLst/>
          </a:prstGeom>
          <a:noFill/>
        </p:spPr>
        <p:txBody>
          <a:bodyPr wrap="square" rtlCol="0">
            <a:spAutoFit/>
          </a:bodyPr>
          <a:lstStyle/>
          <a:p>
            <a:r>
              <a:rPr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学習指導要領解説</a:t>
            </a:r>
            <a:r>
              <a:rPr lang="ja-JP" altLang="en-US" sz="4400" dirty="0">
                <a:latin typeface="UD デジタル 教科書体 NP-B" panose="02020700000000000000" pitchFamily="18" charset="-128"/>
                <a:ea typeface="UD デジタル 教科書体 NP-B" panose="02020700000000000000" pitchFamily="18" charset="-128"/>
              </a:rPr>
              <a:t>は</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a:extLst>
              <a:ext uri="{FF2B5EF4-FFF2-40B4-BE49-F238E27FC236}">
                <a16:creationId xmlns:a16="http://schemas.microsoft.com/office/drawing/2014/main" id="{E50CD632-9A14-450E-9284-93332AAD367C}"/>
              </a:ext>
            </a:extLst>
          </p:cNvPr>
          <p:cNvSpPr txBox="1"/>
          <p:nvPr/>
        </p:nvSpPr>
        <p:spPr>
          <a:xfrm>
            <a:off x="3918039" y="2737182"/>
            <a:ext cx="5955953"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文部科学省</a:t>
            </a:r>
            <a:r>
              <a:rPr kumimoji="1" lang="en-US" altLang="ja-JP" sz="4400" dirty="0">
                <a:latin typeface="UD デジタル 教科書体 NP-B" panose="02020700000000000000" pitchFamily="18" charset="-128"/>
                <a:ea typeface="UD デジタル 教科書体 NP-B" panose="02020700000000000000" pitchFamily="18" charset="-128"/>
              </a:rPr>
              <a:t>(</a:t>
            </a:r>
            <a:r>
              <a:rPr kumimoji="1" lang="ja-JP" altLang="en-US" sz="4400" dirty="0">
                <a:latin typeface="UD デジタル 教科書体 NP-B" panose="02020700000000000000" pitchFamily="18" charset="-128"/>
                <a:ea typeface="UD デジタル 教科書体 NP-B" panose="02020700000000000000" pitchFamily="18" charset="-128"/>
              </a:rPr>
              <a:t>大臣</a:t>
            </a:r>
            <a:r>
              <a:rPr kumimoji="1" lang="en-US" altLang="ja-JP" sz="4400" dirty="0">
                <a:latin typeface="UD デジタル 教科書体 NP-B" panose="02020700000000000000" pitchFamily="18" charset="-128"/>
                <a:ea typeface="UD デジタル 教科書体 NP-B" panose="02020700000000000000" pitchFamily="18" charset="-128"/>
              </a:rPr>
              <a:t>)</a:t>
            </a:r>
            <a:r>
              <a:rPr kumimoji="1" lang="ja-JP" altLang="en-US" sz="4400" dirty="0">
                <a:latin typeface="UD デジタル 教科書体 NP-B" panose="02020700000000000000" pitchFamily="18" charset="-128"/>
                <a:ea typeface="UD デジタル 教科書体 NP-B" panose="02020700000000000000" pitchFamily="18" charset="-128"/>
              </a:rPr>
              <a:t>告示</a:t>
            </a:r>
          </a:p>
        </p:txBody>
      </p:sp>
      <p:sp>
        <p:nvSpPr>
          <p:cNvPr id="9" name="テキスト ボックス 8">
            <a:extLst>
              <a:ext uri="{FF2B5EF4-FFF2-40B4-BE49-F238E27FC236}">
                <a16:creationId xmlns:a16="http://schemas.microsoft.com/office/drawing/2014/main" id="{E50CD632-9A14-450E-9284-93332AAD367C}"/>
              </a:ext>
            </a:extLst>
          </p:cNvPr>
          <p:cNvSpPr txBox="1"/>
          <p:nvPr/>
        </p:nvSpPr>
        <p:spPr>
          <a:xfrm>
            <a:off x="3918039" y="4556019"/>
            <a:ext cx="4239491"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文部科学省作成</a:t>
            </a:r>
          </a:p>
        </p:txBody>
      </p:sp>
    </p:spTree>
    <p:extLst>
      <p:ext uri="{BB962C8B-B14F-4D97-AF65-F5344CB8AC3E}">
        <p14:creationId xmlns:p14="http://schemas.microsoft.com/office/powerpoint/2010/main" val="343106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1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kumimoji="1" lang="ja-JP" altLang="en-US" dirty="0">
                <a:latin typeface="UD デジタル 教科書体 NP-B" panose="02020700000000000000" pitchFamily="18" charset="-128"/>
                <a:ea typeface="UD デジタル 教科書体 NP-B" panose="02020700000000000000" pitchFamily="18" charset="-128"/>
              </a:rPr>
              <a:t>教科書会社の解説</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約をつけること</a:t>
            </a:r>
            <a:r>
              <a:rPr kumimoji="1" lang="en-US" altLang="ja-JP" dirty="0">
                <a:latin typeface="UD デジタル 教科書体 NP-B" panose="02020700000000000000" pitchFamily="18" charset="-128"/>
                <a:ea typeface="UD デジタル 教科書体 NP-B" panose="02020700000000000000" pitchFamily="18" charset="-128"/>
              </a:rPr>
              <a:t>)</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a:extLst>
              <a:ext uri="{FF2B5EF4-FFF2-40B4-BE49-F238E27FC236}">
                <a16:creationId xmlns:a16="http://schemas.microsoft.com/office/drawing/2014/main" id="{DEEAFA2B-4CF4-4B33-9FC8-921EB20ED434}"/>
              </a:ext>
            </a:extLst>
          </p:cNvPr>
          <p:cNvSpPr txBox="1"/>
          <p:nvPr/>
        </p:nvSpPr>
        <p:spPr>
          <a:xfrm>
            <a:off x="637027" y="1564564"/>
            <a:ext cx="10917945" cy="4401205"/>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　これらのことから、</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概数であることが明確な場合には、「約」をつけなくても差し支えないと考えます。</a:t>
            </a:r>
          </a:p>
          <a:p>
            <a:r>
              <a:rPr lang="ja-JP" altLang="en-US" sz="4000" dirty="0">
                <a:latin typeface="UD デジタル 教科書体 NP-B" panose="02020700000000000000" pitchFamily="18" charset="-128"/>
                <a:ea typeface="UD デジタル 教科書体 NP-B" panose="02020700000000000000" pitchFamily="18" charset="-128"/>
              </a:rPr>
              <a:t>　ただし、教師用指導書の答えに「約」がついていないところで、「約」をつけても誤りではありません。指導者の裁量で柔軟に取り扱うべきことと考えます。</a:t>
            </a:r>
            <a:endParaRPr lang="ja-JP" altLang="en-US" sz="4000" dirty="0">
              <a:solidFill>
                <a:srgbClr val="0000FF"/>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712382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fontScale="90000"/>
          </a:bodyPr>
          <a:lstStyle/>
          <a:p>
            <a:pPr algn="ctr"/>
            <a:r>
              <a:rPr kumimoji="1" lang="ja-JP" altLang="en-US" sz="4800" dirty="0">
                <a:latin typeface="UD デジタル 教科書体 NP-B" panose="02020700000000000000" pitchFamily="18" charset="-128"/>
                <a:ea typeface="UD デジタル 教科書体 NP-B" panose="02020700000000000000" pitchFamily="18" charset="-128"/>
              </a:rPr>
              <a:t>算数は国語とは異なる使い方をしている</a:t>
            </a:r>
          </a:p>
        </p:txBody>
      </p:sp>
      <p:sp>
        <p:nvSpPr>
          <p:cNvPr id="8" name="テキスト ボックス 7">
            <a:extLst>
              <a:ext uri="{FF2B5EF4-FFF2-40B4-BE49-F238E27FC236}">
                <a16:creationId xmlns:a16="http://schemas.microsoft.com/office/drawing/2014/main" id="{DEEAFA2B-4CF4-4B33-9FC8-921EB20ED434}"/>
              </a:ext>
            </a:extLst>
          </p:cNvPr>
          <p:cNvSpPr txBox="1"/>
          <p:nvPr/>
        </p:nvSpPr>
        <p:spPr>
          <a:xfrm>
            <a:off x="637027" y="1560230"/>
            <a:ext cx="10917945" cy="4893647"/>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　</a:t>
            </a:r>
            <a:r>
              <a:rPr lang="ja-JP" altLang="en-US" sz="2800" dirty="0">
                <a:latin typeface="UD デジタル 教科書体 NP-B" panose="02020700000000000000" pitchFamily="18" charset="-128"/>
                <a:ea typeface="UD デジタル 教科書体 NP-B" panose="02020700000000000000" pitchFamily="18" charset="-128"/>
              </a:rPr>
              <a:t>「人」という助数詞を使う場合に、</a:t>
            </a:r>
            <a:r>
              <a:rPr lang="ja-JP" altLang="en-US" sz="2800" dirty="0">
                <a:solidFill>
                  <a:srgbClr val="FF0000"/>
                </a:solidFill>
                <a:latin typeface="UD デジタル 教科書体 NP-B" panose="02020700000000000000" pitchFamily="18" charset="-128"/>
                <a:ea typeface="UD デジタル 教科書体 NP-B" panose="02020700000000000000" pitchFamily="18" charset="-128"/>
              </a:rPr>
              <a:t>「ひとり」「ふたり」を、漢数字を用いて「一人」「二人」と正しく表記すると</a:t>
            </a:r>
            <a:r>
              <a:rPr lang="ja-JP" altLang="en-US" sz="2800" dirty="0">
                <a:latin typeface="UD デジタル 教科書体 NP-B" panose="02020700000000000000" pitchFamily="18" charset="-128"/>
                <a:ea typeface="UD デジタル 教科書体 NP-B" panose="02020700000000000000" pitchFamily="18" charset="-128"/>
              </a:rPr>
              <a:t>、３以上の数値（「３人」「４人」など）と表記の不統一が生じることになります。また、「ひとり」「ふたり」と平仮名で表記すると、数に着目しにくくなり、算数の学習に支障が生じる恐れがあります。</a:t>
            </a:r>
          </a:p>
          <a:p>
            <a:r>
              <a:rPr lang="ja-JP" altLang="en-US" sz="2800" dirty="0">
                <a:latin typeface="UD デジタル 教科書体 NP-B" panose="02020700000000000000" pitchFamily="18" charset="-128"/>
                <a:ea typeface="UD デジタル 教科書体 NP-B" panose="02020700000000000000" pitchFamily="18" charset="-128"/>
              </a:rPr>
              <a:t>　これらのことを踏まえまして、数に着目させるという算数科指導のねらいに基づき、また、表記の統一を図るために、算用数字を用いた「１人」「２人」という表記を採用しています。</a:t>
            </a:r>
          </a:p>
          <a:p>
            <a:r>
              <a:rPr lang="ja-JP" altLang="en-US" sz="2800" dirty="0">
                <a:latin typeface="UD デジタル 教科書体 NP-B" panose="02020700000000000000" pitchFamily="18" charset="-128"/>
                <a:ea typeface="UD デジタル 教科書体 NP-B" panose="02020700000000000000" pitchFamily="18" charset="-128"/>
              </a:rPr>
              <a:t>　</a:t>
            </a:r>
            <a:r>
              <a:rPr lang="ja-JP" altLang="en-US" sz="2800" dirty="0">
                <a:solidFill>
                  <a:srgbClr val="FF0000"/>
                </a:solidFill>
                <a:latin typeface="UD デジタル 教科書体 NP-B" panose="02020700000000000000" pitchFamily="18" charset="-128"/>
                <a:ea typeface="UD デジタル 教科書体 NP-B" panose="02020700000000000000" pitchFamily="18" charset="-128"/>
              </a:rPr>
              <a:t>「１人」「２人」を「ひとり」「ふたり」と読むことは、正しくは認められていませんが、</a:t>
            </a:r>
            <a:r>
              <a:rPr lang="ja-JP" altLang="en-US" sz="2800" dirty="0">
                <a:latin typeface="UD デジタル 教科書体 NP-B" panose="02020700000000000000" pitchFamily="18" charset="-128"/>
                <a:ea typeface="UD デジタル 教科書体 NP-B" panose="02020700000000000000" pitchFamily="18" charset="-128"/>
              </a:rPr>
              <a:t>慣用的に広く用いられ通用している表現と認識しています。</a:t>
            </a:r>
            <a:endParaRPr lang="en-US" altLang="ja-JP" sz="32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62075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70E370-9B4D-478C-A9A7-D7BAC0D0D118}"/>
              </a:ext>
            </a:extLst>
          </p:cNvPr>
          <p:cNvSpPr>
            <a:spLocks noGrp="1"/>
          </p:cNvSpPr>
          <p:nvPr>
            <p:ph type="ctrTitle"/>
          </p:nvPr>
        </p:nvSpPr>
        <p:spPr>
          <a:xfrm>
            <a:off x="1397876" y="663274"/>
            <a:ext cx="9144000" cy="2387600"/>
          </a:xfrm>
        </p:spPr>
        <p:txBody>
          <a:bodyPr>
            <a:normAutofit/>
          </a:bodyPr>
          <a:lstStyle/>
          <a:p>
            <a:r>
              <a:rPr kumimoji="1" lang="ja-JP" altLang="en-US" sz="8000" dirty="0">
                <a:latin typeface="UD デジタル 教科書体 NP-B" panose="02020700000000000000" pitchFamily="18" charset="-128"/>
                <a:ea typeface="UD デジタル 教科書体 NP-B" panose="02020700000000000000" pitchFamily="18" charset="-128"/>
              </a:rPr>
              <a:t>まなびの広場２</a:t>
            </a:r>
            <a:br>
              <a:rPr kumimoji="1" lang="en-US" altLang="ja-JP" dirty="0">
                <a:latin typeface="UD デジタル 教科書体 NP-B" panose="02020700000000000000" pitchFamily="18" charset="-128"/>
                <a:ea typeface="UD デジタル 教科書体 NP-B" panose="02020700000000000000" pitchFamily="18" charset="-128"/>
              </a:rPr>
            </a:b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D944DBCD-04F1-49D3-8534-46FD2D1C397E}"/>
              </a:ext>
            </a:extLst>
          </p:cNvPr>
          <p:cNvSpPr txBox="1"/>
          <p:nvPr/>
        </p:nvSpPr>
        <p:spPr>
          <a:xfrm>
            <a:off x="3107553" y="3050874"/>
            <a:ext cx="5724644" cy="1569660"/>
          </a:xfrm>
          <a:prstGeom prst="rect">
            <a:avLst/>
          </a:prstGeom>
          <a:noFill/>
        </p:spPr>
        <p:txBody>
          <a:bodyPr wrap="none" rtlCol="0">
            <a:spAutoFit/>
          </a:bodyPr>
          <a:lstStyle/>
          <a:p>
            <a:pPr algn="ctr"/>
            <a:r>
              <a:rPr lang="ja-JP" altLang="en-US" sz="4800" dirty="0">
                <a:solidFill>
                  <a:srgbClr val="0000FF"/>
                </a:solidFill>
                <a:latin typeface="UD デジタル 教科書体 NP-B" panose="02020700000000000000" pitchFamily="18" charset="-128"/>
                <a:ea typeface="UD デジタル 教科書体 NP-B" panose="02020700000000000000" pitchFamily="18" charset="-128"/>
              </a:rPr>
              <a:t>教科書・算数用語</a:t>
            </a:r>
            <a:endParaRPr lang="en-US" altLang="ja-JP" sz="4800" dirty="0">
              <a:solidFill>
                <a:srgbClr val="0000FF"/>
              </a:solidFill>
              <a:latin typeface="UD デジタル 教科書体 NP-B" panose="02020700000000000000" pitchFamily="18" charset="-128"/>
              <a:ea typeface="UD デジタル 教科書体 NP-B" panose="02020700000000000000" pitchFamily="18" charset="-128"/>
            </a:endParaRPr>
          </a:p>
          <a:p>
            <a:pPr algn="ctr"/>
            <a:r>
              <a:rPr lang="ja-JP" altLang="en-US" sz="4800" dirty="0">
                <a:solidFill>
                  <a:srgbClr val="0000FF"/>
                </a:solidFill>
                <a:latin typeface="UD デジタル 教科書体 NP-B" panose="02020700000000000000" pitchFamily="18" charset="-128"/>
                <a:ea typeface="UD デジタル 教科書体 NP-B" panose="02020700000000000000" pitchFamily="18" charset="-128"/>
              </a:rPr>
              <a:t>学習指導要領＆解説</a:t>
            </a:r>
            <a:endParaRPr lang="en-US" altLang="ja-JP" sz="4800" dirty="0">
              <a:solidFill>
                <a:srgbClr val="0000FF"/>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772617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lang="zh-TW" altLang="en-US" sz="4800" dirty="0">
                <a:solidFill>
                  <a:srgbClr val="FF00FF"/>
                </a:solidFill>
                <a:latin typeface="UD デジタル 教科書体 NP-B" panose="02020700000000000000" pitchFamily="18" charset="-128"/>
                <a:ea typeface="UD デジタル 教科書体 NP-B" panose="02020700000000000000" pitchFamily="18" charset="-128"/>
              </a:rPr>
              <a:t>学習指導要領解説</a:t>
            </a:r>
            <a:r>
              <a:rPr lang="ja-JP" altLang="en-US" sz="4800" dirty="0">
                <a:solidFill>
                  <a:srgbClr val="FF00FF"/>
                </a:solidFill>
                <a:latin typeface="UD デジタル 教科書体 NP-B" panose="02020700000000000000" pitchFamily="18" charset="-128"/>
                <a:ea typeface="UD デジタル 教科書体 NP-B" panose="02020700000000000000" pitchFamily="18" charset="-128"/>
              </a:rPr>
              <a:t>とは？</a:t>
            </a:r>
            <a:endParaRPr kumimoji="1" lang="ja-JP" altLang="en-US" sz="5400" dirty="0">
              <a:solidFill>
                <a:srgbClr val="FF00FF"/>
              </a:solidFill>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52954DCB-A530-40CD-AE38-A91A58549850}"/>
              </a:ext>
            </a:extLst>
          </p:cNvPr>
          <p:cNvSpPr txBox="1"/>
          <p:nvPr/>
        </p:nvSpPr>
        <p:spPr>
          <a:xfrm>
            <a:off x="838200" y="1864108"/>
            <a:ext cx="10515600" cy="4031873"/>
          </a:xfrm>
          <a:prstGeom prst="rect">
            <a:avLst/>
          </a:prstGeom>
          <a:noFill/>
        </p:spPr>
        <p:txBody>
          <a:bodyPr wrap="square" rtlCol="0">
            <a:spAutoFit/>
          </a:bodyPr>
          <a:lstStyle/>
          <a:p>
            <a:r>
              <a:rPr lang="ja-JP" altLang="en-US" sz="4400" dirty="0">
                <a:latin typeface="UD デジタル 教科書体 NP-B" panose="02020700000000000000" pitchFamily="18" charset="-128"/>
                <a:ea typeface="UD デジタル 教科書体 NP-B" panose="02020700000000000000" pitchFamily="18" charset="-128"/>
              </a:rPr>
              <a:t>平成元年以前は「指導書」としていたが、学習指導要領等と</a:t>
            </a:r>
            <a:r>
              <a:rPr lang="ja-JP" altLang="en-US" sz="4400" dirty="0">
                <a:solidFill>
                  <a:srgbClr val="FF0000"/>
                </a:solidFill>
                <a:latin typeface="UD デジタル 教科書体 NP-B" panose="02020700000000000000" pitchFamily="18" charset="-128"/>
                <a:ea typeface="UD デジタル 教科書体 NP-B" panose="02020700000000000000" pitchFamily="18" charset="-128"/>
              </a:rPr>
              <a:t>同様の拘束力を有すると誤解されるとの指摘もあったため、</a:t>
            </a:r>
            <a:endParaRPr lang="en-US" altLang="ja-JP" sz="44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4400" dirty="0">
                <a:latin typeface="UD デジタル 教科書体 NP-B" panose="02020700000000000000" pitchFamily="18" charset="-128"/>
                <a:ea typeface="UD デジタル 教科書体 NP-B" panose="02020700000000000000" pitchFamily="18" charset="-128"/>
              </a:rPr>
              <a:t>その位置付けを一層明確にする観点から、高等学校と同様に</a:t>
            </a:r>
            <a:r>
              <a:rPr lang="ja-JP" altLang="en-US" sz="4400" dirty="0">
                <a:solidFill>
                  <a:srgbClr val="FF0000"/>
                </a:solidFill>
                <a:latin typeface="UD デジタル 教科書体 NP-B" panose="02020700000000000000" pitchFamily="18" charset="-128"/>
                <a:ea typeface="UD デジタル 教科書体 NP-B" panose="02020700000000000000" pitchFamily="18" charset="-128"/>
              </a:rPr>
              <a:t>「解説」に改めた。</a:t>
            </a:r>
            <a:endParaRPr lang="en-US" altLang="ja-JP" sz="44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　　　　　　　　　　　　　　文部科学省</a:t>
            </a:r>
            <a:r>
              <a:rPr lang="en-US" altLang="ja-JP" sz="3600" dirty="0">
                <a:latin typeface="UD デジタル 教科書体 NP-B" panose="02020700000000000000" pitchFamily="18" charset="-128"/>
                <a:ea typeface="UD デジタル 教科書体 NP-B" panose="02020700000000000000" pitchFamily="18" charset="-128"/>
              </a:rPr>
              <a:t>HP</a:t>
            </a:r>
            <a:r>
              <a:rPr lang="ja-JP" altLang="en-US" sz="3600" dirty="0">
                <a:latin typeface="UD デジタル 教科書体 NP-B" panose="02020700000000000000" pitchFamily="18" charset="-128"/>
                <a:ea typeface="UD デジタル 教科書体 NP-B" panose="02020700000000000000" pitchFamily="18" charset="-128"/>
              </a:rPr>
              <a:t>より</a:t>
            </a:r>
            <a:endParaRPr lang="en-US" altLang="ja-JP" sz="3600"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480446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kumimoji="1" lang="ja-JP" altLang="en-US" sz="4800" dirty="0">
                <a:solidFill>
                  <a:srgbClr val="FF00FF"/>
                </a:solidFill>
                <a:latin typeface="UD デジタル 教科書体 NP-B" panose="02020700000000000000" pitchFamily="18" charset="-128"/>
                <a:ea typeface="UD デジタル 教科書体 NP-B" panose="02020700000000000000" pitchFamily="18" charset="-128"/>
              </a:rPr>
              <a:t>教科書とは？　</a:t>
            </a:r>
            <a:r>
              <a:rPr kumimoji="1" lang="ja-JP" altLang="en-US" sz="3600" dirty="0">
                <a:latin typeface="UD デジタル 教科書体 NP-B" panose="02020700000000000000" pitchFamily="18" charset="-128"/>
                <a:ea typeface="UD デジタル 教科書体 NP-B" panose="02020700000000000000" pitchFamily="18" charset="-128"/>
              </a:rPr>
              <a:t>文部科学省</a:t>
            </a:r>
            <a:r>
              <a:rPr kumimoji="1" lang="en-US" altLang="ja-JP" sz="3600" dirty="0">
                <a:latin typeface="UD デジタル 教科書体 NP-B" panose="02020700000000000000" pitchFamily="18" charset="-128"/>
                <a:ea typeface="UD デジタル 教科書体 NP-B" panose="02020700000000000000" pitchFamily="18" charset="-128"/>
              </a:rPr>
              <a:t>HP</a:t>
            </a:r>
            <a:r>
              <a:rPr kumimoji="1" lang="ja-JP" altLang="en-US" sz="3600" dirty="0">
                <a:latin typeface="UD デジタル 教科書体 NP-B" panose="02020700000000000000" pitchFamily="18" charset="-128"/>
                <a:ea typeface="UD デジタル 教科書体 NP-B" panose="02020700000000000000" pitchFamily="18" charset="-128"/>
              </a:rPr>
              <a:t>より</a:t>
            </a:r>
            <a:endParaRPr kumimoji="1" lang="ja-JP" altLang="en-US" sz="4800" dirty="0">
              <a:solidFill>
                <a:srgbClr val="FF00FF"/>
              </a:solidFill>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838200" y="1782214"/>
            <a:ext cx="10515599" cy="1323439"/>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　教科書は，</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学習指導要領に示された</a:t>
            </a:r>
            <a:r>
              <a:rPr lang="ja-JP" altLang="en-US" sz="4000" dirty="0">
                <a:latin typeface="UD デジタル 教科書体 NP-B" panose="02020700000000000000" pitchFamily="18" charset="-128"/>
                <a:ea typeface="UD デジタル 教科書体 NP-B" panose="02020700000000000000" pitchFamily="18" charset="-128"/>
              </a:rPr>
              <a:t>教科・科目等に応じて作成されています。</a:t>
            </a:r>
            <a:endParaRPr kumimoji="1" lang="ja-JP" altLang="en-US" sz="8000" dirty="0">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a16="http://schemas.microsoft.com/office/drawing/2014/main" id="{B29FCDAF-33DD-435A-8BDC-8527313A2179}"/>
              </a:ext>
            </a:extLst>
          </p:cNvPr>
          <p:cNvSpPr txBox="1"/>
          <p:nvPr/>
        </p:nvSpPr>
        <p:spPr>
          <a:xfrm>
            <a:off x="838200" y="3197179"/>
            <a:ext cx="10515599" cy="1938992"/>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　各学校においては，</a:t>
            </a:r>
            <a:r>
              <a:rPr lang="ja-JP" altLang="en-US" sz="4000" b="1" dirty="0">
                <a:latin typeface="UD デジタル 教科書体 NP-B" panose="02020700000000000000" pitchFamily="18" charset="-128"/>
                <a:ea typeface="UD デジタル 教科書体 NP-B" panose="02020700000000000000" pitchFamily="18" charset="-128"/>
              </a:rPr>
              <a:t>教科書を中心に，</a:t>
            </a:r>
            <a:r>
              <a:rPr lang="ja-JP" altLang="en-US" sz="4000" b="1" dirty="0">
                <a:solidFill>
                  <a:srgbClr val="FF0000"/>
                </a:solidFill>
                <a:latin typeface="UD デジタル 教科書体 NP-B" panose="02020700000000000000" pitchFamily="18" charset="-128"/>
                <a:ea typeface="UD デジタル 教科書体 NP-B" panose="02020700000000000000" pitchFamily="18" charset="-128"/>
              </a:rPr>
              <a:t>教員の創意工夫により</a:t>
            </a:r>
            <a:r>
              <a:rPr lang="ja-JP" altLang="en-US" sz="4000" b="1" dirty="0">
                <a:latin typeface="UD デジタル 教科書体 NP-B" panose="02020700000000000000" pitchFamily="18" charset="-128"/>
                <a:ea typeface="UD デジタル 教科書体 NP-B" panose="02020700000000000000" pitchFamily="18" charset="-128"/>
              </a:rPr>
              <a:t>適切な教材を活用しながら</a:t>
            </a:r>
            <a:r>
              <a:rPr lang="ja-JP" altLang="en-US" sz="4000" dirty="0">
                <a:latin typeface="UD デジタル 教科書体 NP-B" panose="02020700000000000000" pitchFamily="18" charset="-128"/>
                <a:ea typeface="UD デジタル 教科書体 NP-B" panose="02020700000000000000" pitchFamily="18" charset="-128"/>
              </a:rPr>
              <a:t>学習指導が進められています。</a:t>
            </a:r>
            <a:endParaRPr kumimoji="1" lang="ja-JP" altLang="en-US" sz="8000" dirty="0">
              <a:latin typeface="UD デジタル 教科書体 NP-B" panose="02020700000000000000" pitchFamily="18" charset="-128"/>
              <a:ea typeface="UD デジタル 教科書体 NP-B" panose="02020700000000000000" pitchFamily="18" charset="-128"/>
            </a:endParaRPr>
          </a:p>
        </p:txBody>
      </p:sp>
      <p:sp>
        <p:nvSpPr>
          <p:cNvPr id="6" name="正方形/長方形 5">
            <a:extLst>
              <a:ext uri="{FF2B5EF4-FFF2-40B4-BE49-F238E27FC236}">
                <a16:creationId xmlns:a16="http://schemas.microsoft.com/office/drawing/2014/main" id="{72F18755-EB4D-4C13-8BC6-D0EAA293B452}"/>
              </a:ext>
            </a:extLst>
          </p:cNvPr>
          <p:cNvSpPr/>
          <p:nvPr/>
        </p:nvSpPr>
        <p:spPr>
          <a:xfrm>
            <a:off x="1387017" y="5227697"/>
            <a:ext cx="9683754" cy="1323439"/>
          </a:xfrm>
          <a:prstGeom prst="rect">
            <a:avLst/>
          </a:prstGeom>
        </p:spPr>
        <p:txBody>
          <a:bodyPr wrap="squar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学習指導要領の法的性格から</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○教育課程を編成する主体は学校である。</a:t>
            </a:r>
          </a:p>
        </p:txBody>
      </p:sp>
    </p:spTree>
    <p:extLst>
      <p:ext uri="{BB962C8B-B14F-4D97-AF65-F5344CB8AC3E}">
        <p14:creationId xmlns:p14="http://schemas.microsoft.com/office/powerpoint/2010/main" val="405226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kumimoji="1" lang="ja-JP" altLang="en-US" sz="4800" dirty="0">
                <a:solidFill>
                  <a:srgbClr val="FF00FF"/>
                </a:solidFill>
                <a:latin typeface="UD デジタル 教科書体 NP-B" panose="02020700000000000000" pitchFamily="18" charset="-128"/>
                <a:ea typeface="UD デジタル 教科書体 NP-B" panose="02020700000000000000" pitchFamily="18" charset="-128"/>
              </a:rPr>
              <a:t>教科書とは？</a:t>
            </a: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838200" y="1690688"/>
            <a:ext cx="10859814" cy="2308324"/>
          </a:xfrm>
          <a:prstGeom prst="rect">
            <a:avLst/>
          </a:prstGeom>
          <a:noFill/>
        </p:spPr>
        <p:txBody>
          <a:bodyPr wrap="square" rtlCol="0">
            <a:spAutoFit/>
          </a:bodyPr>
          <a:lstStyle/>
          <a:p>
            <a:r>
              <a:rPr lang="ja-JP" altLang="en-US" sz="3600" b="0" i="0" u="none" strike="noStrike" baseline="0" dirty="0">
                <a:solidFill>
                  <a:srgbClr val="FF0000"/>
                </a:solidFill>
                <a:latin typeface="Century" panose="02040604050505020304" pitchFamily="18" charset="0"/>
                <a:ea typeface="UD デジタル 教科書体 NP-B" panose="02020700000000000000" pitchFamily="18" charset="-128"/>
              </a:rPr>
              <a:t>　</a:t>
            </a:r>
            <a:r>
              <a:rPr lang="ja-JP" altLang="en-US" sz="3600" b="0" i="0" u="none" strike="noStrike" baseline="0" dirty="0">
                <a:latin typeface="Century" panose="02040604050505020304" pitchFamily="18" charset="0"/>
                <a:ea typeface="UD デジタル 教科書体 NP-B" panose="02020700000000000000" pitchFamily="18" charset="-128"/>
              </a:rPr>
              <a:t>教科書の検定に通った内容というのは，</a:t>
            </a:r>
            <a:r>
              <a:rPr lang="ja-JP" altLang="en-US" sz="3600" b="0" i="0" u="none" strike="noStrike" baseline="0" dirty="0">
                <a:solidFill>
                  <a:srgbClr val="FF0000"/>
                </a:solidFill>
                <a:latin typeface="Century" panose="02040604050505020304" pitchFamily="18" charset="0"/>
                <a:ea typeface="UD デジタル 教科書体 NP-B" panose="02020700000000000000" pitchFamily="18" charset="-128"/>
              </a:rPr>
              <a:t>先生のおっしゃる通り，「このような教え方がありますよ。」</a:t>
            </a:r>
            <a:r>
              <a:rPr lang="ja-JP" altLang="en-US" sz="3600" b="0" i="0" u="none" strike="noStrike" baseline="0" dirty="0">
                <a:latin typeface="Century" panose="02040604050505020304" pitchFamily="18" charset="0"/>
                <a:ea typeface="UD デジタル 教科書体 NP-B" panose="02020700000000000000" pitchFamily="18" charset="-128"/>
              </a:rPr>
              <a:t>と提案しているものでして，</a:t>
            </a:r>
            <a:r>
              <a:rPr lang="ja-JP" altLang="en-US" sz="3600" b="0" i="0" u="none" strike="noStrike" baseline="0" dirty="0">
                <a:solidFill>
                  <a:srgbClr val="FF0000"/>
                </a:solidFill>
                <a:latin typeface="Century" panose="02040604050505020304" pitchFamily="18" charset="0"/>
                <a:ea typeface="UD デジタル 教科書体 NP-B" panose="02020700000000000000" pitchFamily="18" charset="-128"/>
              </a:rPr>
              <a:t>もちろん他の教え方を否定するものではございません。</a:t>
            </a:r>
            <a:endParaRPr kumimoji="1" lang="ja-JP" altLang="en-US" sz="16600" dirty="0">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a16="http://schemas.microsoft.com/office/drawing/2014/main" id="{B29FCDAF-33DD-435A-8BDC-8527313A2179}"/>
              </a:ext>
            </a:extLst>
          </p:cNvPr>
          <p:cNvSpPr txBox="1"/>
          <p:nvPr/>
        </p:nvSpPr>
        <p:spPr>
          <a:xfrm>
            <a:off x="1010307" y="4170413"/>
            <a:ext cx="10515599" cy="2308324"/>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　教科書の内容は</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あくまで一例であって，</a:t>
            </a:r>
            <a:r>
              <a:rPr lang="ja-JP" altLang="en-US" sz="3600" dirty="0">
                <a:latin typeface="UD デジタル 教科書体 NP-B" panose="02020700000000000000" pitchFamily="18" charset="-128"/>
                <a:ea typeface="UD デジタル 教科書体 NP-B" panose="02020700000000000000" pitchFamily="18" charset="-128"/>
              </a:rPr>
              <a:t>各クラスの実態によっては別の内容で学習を進めることが最適という場合もあるかと思いますので，</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先生方の工夫で自由にご指導いただければ</a:t>
            </a:r>
            <a:r>
              <a:rPr lang="ja-JP" altLang="en-US" sz="3600" dirty="0">
                <a:latin typeface="UD デジタル 教科書体 NP-B" panose="02020700000000000000" pitchFamily="18" charset="-128"/>
                <a:ea typeface="UD デジタル 教科書体 NP-B" panose="02020700000000000000" pitchFamily="18" charset="-128"/>
              </a:rPr>
              <a:t>と思います。</a:t>
            </a:r>
          </a:p>
        </p:txBody>
      </p:sp>
    </p:spTree>
    <p:extLst>
      <p:ext uri="{BB962C8B-B14F-4D97-AF65-F5344CB8AC3E}">
        <p14:creationId xmlns:p14="http://schemas.microsoft.com/office/powerpoint/2010/main" val="231086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lang="ja-JP" altLang="en-US" sz="4800" dirty="0">
                <a:latin typeface="UD デジタル 教科書体 NP-B" panose="02020700000000000000" pitchFamily="18" charset="-128"/>
                <a:ea typeface="UD デジタル 教科書体 NP-B" panose="02020700000000000000" pitchFamily="18" charset="-128"/>
              </a:rPr>
              <a:t>算数においてのみ使用される用語</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1012933" y="1837133"/>
            <a:ext cx="9471135" cy="1200329"/>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学習指導要領に掲載されている用語・記号は</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数学と共通なもの</a:t>
            </a:r>
            <a:r>
              <a:rPr lang="ja-JP" altLang="en-US" sz="3600" dirty="0">
                <a:latin typeface="UD デジタル 教科書体 NP-B" panose="02020700000000000000" pitchFamily="18" charset="-128"/>
                <a:ea typeface="UD デジタル 教科書体 NP-B" panose="02020700000000000000" pitchFamily="18" charset="-128"/>
              </a:rPr>
              <a:t>だけなので、とても少ない</a:t>
            </a:r>
            <a:endParaRPr lang="en-US" altLang="ja-JP" sz="36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240018E6-5A60-462E-95C9-B5FD74C8BD17}"/>
              </a:ext>
            </a:extLst>
          </p:cNvPr>
          <p:cNvSpPr txBox="1"/>
          <p:nvPr/>
        </p:nvSpPr>
        <p:spPr>
          <a:xfrm>
            <a:off x="1012934" y="3220374"/>
            <a:ext cx="10340866" cy="1200329"/>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また、</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掲載されていない</a:t>
            </a:r>
            <a:r>
              <a:rPr lang="ja-JP" altLang="en-US" sz="3600" dirty="0">
                <a:latin typeface="UD デジタル 教科書体 NP-B" panose="02020700000000000000" pitchFamily="18" charset="-128"/>
                <a:ea typeface="UD デジタル 教科書体 NP-B" panose="02020700000000000000" pitchFamily="18" charset="-128"/>
              </a:rPr>
              <a:t>「割合、筆算、暗算」の用語の使い方は</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言葉の意味が世間と異なっている</a:t>
            </a:r>
            <a:endParaRPr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21519623-9DC4-4F68-B48A-E1C4D9EC8EB8}"/>
              </a:ext>
            </a:extLst>
          </p:cNvPr>
          <p:cNvSpPr txBox="1"/>
          <p:nvPr/>
        </p:nvSpPr>
        <p:spPr>
          <a:xfrm>
            <a:off x="1012933" y="4603615"/>
            <a:ext cx="9739150" cy="1200329"/>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解くための計算が同じなのに</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算数用語によって分類する必要はありません</a:t>
            </a:r>
            <a:endParaRPr lang="en-US" altLang="ja-JP" sz="36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7130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fontScale="90000"/>
          </a:bodyPr>
          <a:lstStyle/>
          <a:p>
            <a:pPr algn="ctr"/>
            <a:r>
              <a:rPr kumimoji="1" lang="ja-JP" altLang="en-US" sz="4800" dirty="0">
                <a:latin typeface="UD デジタル 教科書体 NP-B" panose="02020700000000000000" pitchFamily="18" charset="-128"/>
                <a:ea typeface="UD デジタル 教科書体 NP-B" panose="02020700000000000000" pitchFamily="18" charset="-128"/>
              </a:rPr>
              <a:t>学習指導要領に</a:t>
            </a:r>
            <a:r>
              <a:rPr kumimoji="1" lang="ja-JP" altLang="en-US" sz="4800" dirty="0">
                <a:solidFill>
                  <a:srgbClr val="FF0000"/>
                </a:solidFill>
                <a:latin typeface="UD デジタル 教科書体 NP-B" panose="02020700000000000000" pitchFamily="18" charset="-128"/>
                <a:ea typeface="UD デジタル 教科書体 NP-B" panose="02020700000000000000" pitchFamily="18" charset="-128"/>
              </a:rPr>
              <a:t>掲載されていない用語</a:t>
            </a:r>
          </a:p>
        </p:txBody>
      </p:sp>
      <p:sp>
        <p:nvSpPr>
          <p:cNvPr id="8" name="テキスト ボックス 7">
            <a:extLst>
              <a:ext uri="{FF2B5EF4-FFF2-40B4-BE49-F238E27FC236}">
                <a16:creationId xmlns:a16="http://schemas.microsoft.com/office/drawing/2014/main" id="{DEEAFA2B-4CF4-4B33-9FC8-921EB20ED434}"/>
              </a:ext>
            </a:extLst>
          </p:cNvPr>
          <p:cNvSpPr txBox="1"/>
          <p:nvPr/>
        </p:nvSpPr>
        <p:spPr>
          <a:xfrm>
            <a:off x="738677" y="1690688"/>
            <a:ext cx="10312952" cy="1754326"/>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一つ分の数、いくつ分の数、わる数、わられる数くらべる量</a:t>
            </a:r>
            <a:r>
              <a:rPr lang="en-US" altLang="ja-JP" sz="3600" dirty="0">
                <a:latin typeface="UD デジタル 教科書体 NP-B" panose="02020700000000000000" pitchFamily="18" charset="-128"/>
                <a:ea typeface="UD デジタル 教科書体 NP-B" panose="02020700000000000000" pitchFamily="18" charset="-128"/>
              </a:rPr>
              <a:t>(</a:t>
            </a:r>
            <a:r>
              <a:rPr lang="ja-JP" altLang="en-US" sz="3600" dirty="0">
                <a:latin typeface="UD デジタル 教科書体 NP-B" panose="02020700000000000000" pitchFamily="18" charset="-128"/>
                <a:ea typeface="UD デジタル 教科書体 NP-B" panose="02020700000000000000" pitchFamily="18" charset="-128"/>
              </a:rPr>
              <a:t>くらべられる量・比かく量</a:t>
            </a:r>
            <a:r>
              <a:rPr lang="en-US" altLang="ja-JP" sz="3600" dirty="0">
                <a:latin typeface="UD デジタル 教科書体 NP-B" panose="02020700000000000000" pitchFamily="18" charset="-128"/>
                <a:ea typeface="UD デジタル 教科書体 NP-B" panose="02020700000000000000" pitchFamily="18" charset="-128"/>
              </a:rPr>
              <a:t>)</a:t>
            </a:r>
            <a:r>
              <a:rPr lang="ja-JP" altLang="en-US" sz="3600" dirty="0">
                <a:latin typeface="UD デジタル 教科書体 NP-B" panose="02020700000000000000" pitchFamily="18" charset="-128"/>
                <a:ea typeface="UD デジタル 教科書体 NP-B" panose="02020700000000000000" pitchFamily="18" charset="-128"/>
              </a:rPr>
              <a:t>、もとにする量</a:t>
            </a:r>
            <a:r>
              <a:rPr lang="en-US" altLang="ja-JP" sz="3600" dirty="0">
                <a:latin typeface="UD デジタル 教科書体 NP-B" panose="02020700000000000000" pitchFamily="18" charset="-128"/>
                <a:ea typeface="UD デジタル 教科書体 NP-B" panose="02020700000000000000" pitchFamily="18" charset="-128"/>
              </a:rPr>
              <a:t>(</a:t>
            </a:r>
            <a:r>
              <a:rPr lang="ja-JP" altLang="en-US" sz="3600" dirty="0">
                <a:latin typeface="UD デジタル 教科書体 NP-B" panose="02020700000000000000" pitchFamily="18" charset="-128"/>
                <a:ea typeface="UD デジタル 教科書体 NP-B" panose="02020700000000000000" pitchFamily="18" charset="-128"/>
              </a:rPr>
              <a:t>基準量</a:t>
            </a:r>
            <a:r>
              <a:rPr lang="en-US" altLang="ja-JP" sz="3600" dirty="0">
                <a:latin typeface="UD デジタル 教科書体 NP-B" panose="02020700000000000000" pitchFamily="18" charset="-128"/>
                <a:ea typeface="UD デジタル 教科書体 NP-B" panose="02020700000000000000" pitchFamily="18" charset="-128"/>
              </a:rPr>
              <a:t>)</a:t>
            </a:r>
            <a:r>
              <a:rPr lang="en-US" altLang="ja-JP" sz="2800" dirty="0">
                <a:latin typeface="UD デジタル 教科書体 NP-B" panose="02020700000000000000" pitchFamily="18" charset="-128"/>
                <a:ea typeface="UD デジタル 教科書体 NP-B" panose="02020700000000000000" pitchFamily="18" charset="-128"/>
              </a:rPr>
              <a:t>(</a:t>
            </a:r>
            <a:r>
              <a:rPr lang="ja-JP" altLang="en-US" sz="2800" dirty="0">
                <a:latin typeface="UD デジタル 教科書体 NP-B" panose="02020700000000000000" pitchFamily="18" charset="-128"/>
                <a:ea typeface="UD デジタル 教科書体 NP-B" panose="02020700000000000000" pitchFamily="18" charset="-128"/>
              </a:rPr>
              <a:t>用語は教科書会社によって異なっている）</a:t>
            </a:r>
          </a:p>
        </p:txBody>
      </p:sp>
      <p:sp>
        <p:nvSpPr>
          <p:cNvPr id="4" name="テキスト ボックス 3">
            <a:extLst>
              <a:ext uri="{FF2B5EF4-FFF2-40B4-BE49-F238E27FC236}">
                <a16:creationId xmlns:a16="http://schemas.microsoft.com/office/drawing/2014/main" id="{FB073A02-11EE-4E5B-BB0A-C4182B92EACC}"/>
              </a:ext>
            </a:extLst>
          </p:cNvPr>
          <p:cNvSpPr txBox="1"/>
          <p:nvPr/>
        </p:nvSpPr>
        <p:spPr>
          <a:xfrm>
            <a:off x="738677" y="3798068"/>
            <a:ext cx="10917945" cy="2308324"/>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算数教育は</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基礎数学にない用語</a:t>
            </a:r>
            <a:r>
              <a:rPr lang="ja-JP" altLang="en-US" sz="3600" dirty="0">
                <a:latin typeface="UD デジタル 教科書体 NP-B" panose="02020700000000000000" pitchFamily="18" charset="-128"/>
                <a:ea typeface="UD デジタル 教科書体 NP-B" panose="02020700000000000000" pitchFamily="18" charset="-128"/>
              </a:rPr>
              <a:t>が数多く存在する。上記のほかにも、加法の「合併」「増加」、減法の「求差」「求算」、除法の「等分除」「包含除」等が代表的なものである。</a:t>
            </a:r>
            <a:endParaRPr lang="en-US" altLang="ja-JP" sz="36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94209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kumimoji="1" lang="ja-JP" altLang="en-US" sz="4800" dirty="0">
                <a:latin typeface="UD デジタル 教科書体 NP-B" panose="02020700000000000000" pitchFamily="18" charset="-128"/>
                <a:ea typeface="UD デジタル 教科書体 NP-B" panose="02020700000000000000" pitchFamily="18" charset="-128"/>
              </a:rPr>
              <a:t>一般の人は分からない算数用語</a:t>
            </a:r>
            <a:endParaRPr kumimoji="1" lang="ja-JP" altLang="en-US" sz="48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a:extLst>
              <a:ext uri="{FF2B5EF4-FFF2-40B4-BE49-F238E27FC236}">
                <a16:creationId xmlns:a16="http://schemas.microsoft.com/office/drawing/2014/main" id="{DEEAFA2B-4CF4-4B33-9FC8-921EB20ED434}"/>
              </a:ext>
            </a:extLst>
          </p:cNvPr>
          <p:cNvSpPr txBox="1"/>
          <p:nvPr/>
        </p:nvSpPr>
        <p:spPr>
          <a:xfrm>
            <a:off x="738677" y="1690688"/>
            <a:ext cx="10714646" cy="1569660"/>
          </a:xfrm>
          <a:prstGeom prst="rect">
            <a:avLst/>
          </a:prstGeom>
          <a:noFill/>
        </p:spPr>
        <p:txBody>
          <a:bodyPr wrap="square" rtlCol="0">
            <a:spAutoFit/>
          </a:bodyPr>
          <a:lstStyle/>
          <a:p>
            <a:r>
              <a:rPr lang="ja-JP" altLang="en-US" sz="4800" dirty="0">
                <a:latin typeface="UD デジタル 教科書体 NP-B" panose="02020700000000000000" pitchFamily="18" charset="-128"/>
                <a:ea typeface="UD デジタル 教科書体 NP-B" panose="02020700000000000000" pitchFamily="18" charset="-128"/>
              </a:rPr>
              <a:t>はした</a:t>
            </a:r>
            <a:endParaRPr lang="en-US" altLang="ja-JP" sz="4800" dirty="0">
              <a:latin typeface="UD デジタル 教科書体 NP-B" panose="02020700000000000000" pitchFamily="18" charset="-128"/>
              <a:ea typeface="UD デジタル 教科書体 NP-B" panose="02020700000000000000" pitchFamily="18" charset="-128"/>
            </a:endParaRPr>
          </a:p>
          <a:p>
            <a:r>
              <a:rPr lang="ja-JP" altLang="en-US" sz="4800" dirty="0">
                <a:latin typeface="UD デジタル 教科書体 NP-B" panose="02020700000000000000" pitchFamily="18" charset="-128"/>
                <a:ea typeface="UD デジタル 教科書体 NP-B" panose="02020700000000000000" pitchFamily="18" charset="-128"/>
              </a:rPr>
              <a:t>　</a:t>
            </a:r>
            <a:r>
              <a:rPr lang="ja-JP" altLang="en-US" sz="4000" dirty="0">
                <a:latin typeface="UD デジタル 教科書体 NP-B" panose="02020700000000000000" pitchFamily="18" charset="-128"/>
                <a:ea typeface="UD デジタル 教科書体 NP-B" panose="02020700000000000000" pitchFamily="18" charset="-128"/>
              </a:rPr>
              <a:t>３年生の定着率　</a:t>
            </a:r>
            <a:r>
              <a:rPr lang="en-US" altLang="ja-JP" sz="4000" dirty="0">
                <a:latin typeface="UD デジタル 教科書体 NP-B" panose="02020700000000000000" pitchFamily="18" charset="-128"/>
                <a:ea typeface="UD デジタル 教科書体 NP-B" panose="02020700000000000000" pitchFamily="18" charset="-128"/>
              </a:rPr>
              <a:t>29.7</a:t>
            </a:r>
            <a:r>
              <a:rPr lang="ja-JP" altLang="en-US" sz="4000" dirty="0">
                <a:latin typeface="UD デジタル 教科書体 NP-B" panose="02020700000000000000" pitchFamily="18" charset="-128"/>
                <a:ea typeface="UD デジタル 教科書体 NP-B" panose="02020700000000000000" pitchFamily="18" charset="-128"/>
              </a:rPr>
              <a:t>％　　  </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納得するね</a:t>
            </a:r>
            <a:endParaRPr lang="ja-JP" altLang="en-US" sz="48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FB073A02-11EE-4E5B-BB0A-C4182B92EACC}"/>
              </a:ext>
            </a:extLst>
          </p:cNvPr>
          <p:cNvSpPr txBox="1"/>
          <p:nvPr/>
        </p:nvSpPr>
        <p:spPr>
          <a:xfrm>
            <a:off x="738677" y="4996246"/>
            <a:ext cx="10917945" cy="830997"/>
          </a:xfrm>
          <a:prstGeom prst="rect">
            <a:avLst/>
          </a:prstGeom>
          <a:noFill/>
        </p:spPr>
        <p:txBody>
          <a:bodyPr wrap="square" rtlCol="0">
            <a:spAutoFit/>
          </a:bodyPr>
          <a:lstStyle/>
          <a:p>
            <a:r>
              <a:rPr lang="ja-JP" altLang="en-US" sz="4800" dirty="0">
                <a:latin typeface="UD デジタル 教科書体 NP-B" panose="02020700000000000000" pitchFamily="18" charset="-128"/>
                <a:ea typeface="UD デジタル 教科書体 NP-B" panose="02020700000000000000" pitchFamily="18" charset="-128"/>
              </a:rPr>
              <a:t>ならす　　　　　　　  </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なんとなく分かる</a:t>
            </a:r>
            <a:endParaRPr lang="en-US" altLang="ja-JP" sz="40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3E6898B2-B931-4031-A6CB-C6B5A2A57438}"/>
              </a:ext>
            </a:extLst>
          </p:cNvPr>
          <p:cNvSpPr txBox="1"/>
          <p:nvPr/>
        </p:nvSpPr>
        <p:spPr>
          <a:xfrm>
            <a:off x="738677" y="3260348"/>
            <a:ext cx="11116992" cy="1569660"/>
          </a:xfrm>
          <a:prstGeom prst="rect">
            <a:avLst/>
          </a:prstGeom>
          <a:noFill/>
        </p:spPr>
        <p:txBody>
          <a:bodyPr wrap="square" rtlCol="0">
            <a:spAutoFit/>
          </a:bodyPr>
          <a:lstStyle/>
          <a:p>
            <a:r>
              <a:rPr lang="ja-JP" altLang="en-US" sz="4800" dirty="0">
                <a:latin typeface="UD デジタル 教科書体 NP-B" panose="02020700000000000000" pitchFamily="18" charset="-128"/>
                <a:ea typeface="UD デジタル 教科書体 NP-B" panose="02020700000000000000" pitchFamily="18" charset="-128"/>
              </a:rPr>
              <a:t>割合　</a:t>
            </a:r>
            <a:endParaRPr lang="en-US" altLang="ja-JP" sz="4800" dirty="0">
              <a:latin typeface="UD デジタル 教科書体 NP-B" panose="02020700000000000000" pitchFamily="18" charset="-128"/>
              <a:ea typeface="UD デジタル 教科書体 NP-B" panose="02020700000000000000" pitchFamily="18" charset="-128"/>
            </a:endParaRPr>
          </a:p>
          <a:p>
            <a:r>
              <a:rPr lang="ja-JP" altLang="en-US" sz="4800" dirty="0">
                <a:latin typeface="UD デジタル 教科書体 NP-B" panose="02020700000000000000" pitchFamily="18" charset="-128"/>
                <a:ea typeface="UD デジタル 教科書体 NP-B" panose="02020700000000000000" pitchFamily="18" charset="-128"/>
              </a:rPr>
              <a:t>　</a:t>
            </a:r>
            <a:r>
              <a:rPr lang="ja-JP" altLang="en-US" sz="4000" dirty="0">
                <a:latin typeface="UD デジタル 教科書体 NP-B" panose="02020700000000000000" pitchFamily="18" charset="-128"/>
                <a:ea typeface="UD デジタル 教科書体 NP-B" panose="02020700000000000000" pitchFamily="18" charset="-128"/>
              </a:rPr>
              <a:t>何倍にあたるかを表した数のこと  </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あれ～？</a:t>
            </a:r>
            <a:endParaRPr lang="ja-JP" altLang="en-US" sz="4800" dirty="0">
              <a:solidFill>
                <a:srgbClr val="0000FF"/>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93398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fontScale="90000"/>
          </a:bodyPr>
          <a:lstStyle/>
          <a:p>
            <a:pPr algn="ctr"/>
            <a:r>
              <a:rPr lang="ja-JP" altLang="en-US" sz="4800" dirty="0">
                <a:latin typeface="UD デジタル 教科書体 NP-B" panose="02020700000000000000" pitchFamily="18" charset="-128"/>
                <a:ea typeface="UD デジタル 教科書体 NP-B" panose="02020700000000000000" pitchFamily="18" charset="-128"/>
              </a:rPr>
              <a:t>学習指導要領に掲載されていない用語</a:t>
            </a: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1012934" y="1430745"/>
            <a:ext cx="10340866" cy="1754326"/>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　学習指導要領に明記されていない用語・記号の取り扱いに関しては</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各教科書会社の裁量によるもの</a:t>
            </a:r>
            <a:r>
              <a:rPr lang="ja-JP" altLang="en-US" sz="3600" dirty="0">
                <a:latin typeface="UD デジタル 教科書体 NP-B" panose="02020700000000000000" pitchFamily="18" charset="-128"/>
                <a:ea typeface="UD デジタル 教科書体 NP-B" panose="02020700000000000000" pitchFamily="18" charset="-128"/>
              </a:rPr>
              <a:t>となっております。</a:t>
            </a:r>
            <a:endParaRPr lang="en-US" altLang="ja-JP" sz="36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240018E6-5A60-462E-95C9-B5FD74C8BD17}"/>
              </a:ext>
            </a:extLst>
          </p:cNvPr>
          <p:cNvSpPr txBox="1"/>
          <p:nvPr/>
        </p:nvSpPr>
        <p:spPr>
          <a:xfrm>
            <a:off x="1012934" y="3185071"/>
            <a:ext cx="10515600" cy="3539430"/>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　ただ，学習指導要領に明記されていないものでも，算数の概念形成やその後の学習事項との関連で取り扱った方がよいものは多くございますので，適宜取り扱うようにしています。教科書会社としては，授業における用語・記号の取り扱いをこうしてください，と</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強制できるものではありませんので，状況によって柔軟にご対応いただければと思います。</a:t>
            </a:r>
            <a:endParaRPr lang="ja-JP" altLang="en-US" sz="3600"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43615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2546</TotalTime>
  <Words>2205</Words>
  <Application>Microsoft Office PowerPoint</Application>
  <PresentationFormat>ワイド画面</PresentationFormat>
  <Paragraphs>106</Paragraphs>
  <Slides>22</Slides>
  <Notes>22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22</vt:i4>
      </vt:variant>
    </vt:vector>
  </HeadingPairs>
  <TitlesOfParts>
    <vt:vector size="28" baseType="lpstr">
      <vt:lpstr>Century</vt:lpstr>
      <vt:lpstr>UD デジタル 教科書体 NP-B</vt:lpstr>
      <vt:lpstr>游ゴシック Light</vt:lpstr>
      <vt:lpstr>Arial</vt:lpstr>
      <vt:lpstr>游ゴシック</vt:lpstr>
      <vt:lpstr>Office テーマ</vt:lpstr>
      <vt:lpstr>まなびの広場２ </vt:lpstr>
      <vt:lpstr>違いは分かりますか？文部科学省HPより</vt:lpstr>
      <vt:lpstr>学習指導要領解説とは？</vt:lpstr>
      <vt:lpstr>教科書とは？　文部科学省HPより</vt:lpstr>
      <vt:lpstr>教科書とは？</vt:lpstr>
      <vt:lpstr>算数においてのみ使用される用語</vt:lpstr>
      <vt:lpstr>学習指導要領に掲載されていない用語</vt:lpstr>
      <vt:lpstr>一般の人は分からない算数用語</vt:lpstr>
      <vt:lpstr>学習指導要領に掲載されていない用語</vt:lpstr>
      <vt:lpstr>規則や用語は誰が考え決めているの</vt:lpstr>
      <vt:lpstr>教科書と違っても良い(記号の書き順)</vt:lpstr>
      <vt:lpstr>教科書と違っても良い(記号の書き順)</vt:lpstr>
      <vt:lpstr>教科書会社の解説(九九の唱え方)</vt:lpstr>
      <vt:lpstr>教科書会社の解説(補助数字の書き方)</vt:lpstr>
      <vt:lpstr>教科書会社の解説(あまりの書き方)</vt:lpstr>
      <vt:lpstr>教科書会社の解説(小数点以下の０)</vt:lpstr>
      <vt:lpstr>教科書会社の解説(約をつけること)</vt:lpstr>
      <vt:lpstr>教科書会社の解説(約をつけること)</vt:lpstr>
      <vt:lpstr>教科書会社の解説(約をつけること)</vt:lpstr>
      <vt:lpstr>教科書会社の解説(約をつけること)</vt:lpstr>
      <vt:lpstr>算数は国語とは異なる使い方をしている</vt:lpstr>
      <vt:lpstr>まなびの広場２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算数の教材研究 </dc:title>
  <dc:creator>伊藤努</dc:creator>
  <cp:lastModifiedBy>伊藤努</cp:lastModifiedBy>
  <cp:revision>175</cp:revision>
  <cp:lastPrinted>2021-08-21T04:06:55Z</cp:lastPrinted>
  <dcterms:created xsi:type="dcterms:W3CDTF">2021-04-05T12:55:03Z</dcterms:created>
  <dcterms:modified xsi:type="dcterms:W3CDTF">2022-09-19T03:28:39Z</dcterms:modified>
</cp:coreProperties>
</file>