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1"/>
  </p:notesMasterIdLst>
  <p:sldIdLst>
    <p:sldId id="291" r:id="rId2"/>
    <p:sldId id="295" r:id="rId3"/>
    <p:sldId id="301" r:id="rId4"/>
    <p:sldId id="300" r:id="rId5"/>
    <p:sldId id="303" r:id="rId6"/>
    <p:sldId id="299" r:id="rId7"/>
    <p:sldId id="297" r:id="rId8"/>
    <p:sldId id="296" r:id="rId9"/>
    <p:sldId id="304" r:id="rId10"/>
  </p:sldIdLst>
  <p:sldSz cx="12192000" cy="6858000"/>
  <p:notesSz cx="6858000" cy="9144000"/>
  <p:embeddedFontLst>
    <p:embeddedFont>
      <p:font typeface="UD デジタル 教科書体 NP-B" panose="02020700000000000000" pitchFamily="18" charset="-128"/>
      <p:bold r:id="rId12"/>
    </p:embeddedFont>
    <p:embeddedFont>
      <p:font typeface="游ゴシック" panose="020B0400000000000000" pitchFamily="50" charset="-128"/>
      <p:regular r:id="rId13"/>
      <p:bold r:id="rId14"/>
    </p:embeddedFont>
    <p:embeddedFont>
      <p:font typeface="游ゴシック Light" panose="020B0300000000000000" pitchFamily="50" charset="-128"/>
      <p:regular r:id="rId15"/>
    </p:embeddedFont>
  </p:embeddedFontLst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FF"/>
    <a:srgbClr val="0000FF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149" autoAdjust="0"/>
  </p:normalViewPr>
  <p:slideViewPr>
    <p:cSldViewPr snapToGrid="0" showGuides="1">
      <p:cViewPr varScale="1">
        <p:scale>
          <a:sx n="55" d="100"/>
          <a:sy n="55" d="100"/>
        </p:scale>
        <p:origin x="552" y="66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B6A90D-4A3F-45E6-B6F4-E80321A35D3A}" type="datetimeFigureOut">
              <a:rPr kumimoji="1" lang="ja-JP" altLang="en-US" smtClean="0"/>
              <a:t>2022/3/30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040802-AD99-41A1-A003-C51D9689D75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421239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040802-AD99-41A1-A003-C51D9689D758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327153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いくらたくさん考えさせても、身につかなければ何にもならない。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040802-AD99-41A1-A003-C51D9689D758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515158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040802-AD99-41A1-A003-C51D9689D758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75899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BC71C41-6588-418F-9A71-284E5C0C10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7EA875E4-CD96-4B48-9BC3-9D64E7DB3F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C1C7815-4D62-42B0-B672-CF601536A8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6CF1C-1409-4EE8-8680-8340FA1EC1A9}" type="datetimeFigureOut">
              <a:rPr kumimoji="1" lang="ja-JP" altLang="en-US" smtClean="0"/>
              <a:t>2022/3/30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564D8B1-A1E5-4281-92EA-FC6F82E97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9B8ECA6-CE07-4724-B0DA-58BBA067A3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7A733-5BE5-4D6B-B32C-8766D703509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64095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4D28198-29C3-41C7-B3BC-87C835DB20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0D84A5F2-13F3-4453-AC98-1017F41F87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27EF3A2-976B-4659-850D-33174B8334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6CF1C-1409-4EE8-8680-8340FA1EC1A9}" type="datetimeFigureOut">
              <a:rPr kumimoji="1" lang="ja-JP" altLang="en-US" smtClean="0"/>
              <a:t>2022/3/30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D80B15F-E452-4379-8E60-FDC8A9C38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80AA31D-2C07-449B-8C95-EDC76D1A3F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7A733-5BE5-4D6B-B32C-8766D703509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854025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25AF55DC-32D5-4A19-BD49-F6294A06B32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08D36121-4145-48DD-AD22-B956777BAF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BB1C09D-509C-4AE8-9362-21CF2AE8CA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6CF1C-1409-4EE8-8680-8340FA1EC1A9}" type="datetimeFigureOut">
              <a:rPr kumimoji="1" lang="ja-JP" altLang="en-US" smtClean="0"/>
              <a:t>2022/3/30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D50AB39-74D3-40D4-A9CB-18C8750E7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2086A70-1058-4C01-BCDC-E15AA0A17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7A733-5BE5-4D6B-B32C-8766D703509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15874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AEB1214-0020-426E-ACD0-EED9165530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D489729-7888-441E-99AF-8214A52845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44CD7D9-CB63-4B05-BD4D-BFE6B28EA7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6CF1C-1409-4EE8-8680-8340FA1EC1A9}" type="datetimeFigureOut">
              <a:rPr kumimoji="1" lang="ja-JP" altLang="en-US" smtClean="0"/>
              <a:t>2022/3/30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4D84F41-C1F8-4236-A656-A54FFA422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27FB9B4-4AA1-472C-BE51-5CD129ABCB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7A733-5BE5-4D6B-B32C-8766D703509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77590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1E090E2-4E5E-4690-A652-42F5E8BE9D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2F160568-C865-453F-8F49-6AD2DD7EB3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832F116-D5FA-4063-A340-47C651906F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6CF1C-1409-4EE8-8680-8340FA1EC1A9}" type="datetimeFigureOut">
              <a:rPr kumimoji="1" lang="ja-JP" altLang="en-US" smtClean="0"/>
              <a:t>2022/3/30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B8D840E-6666-4E3C-9419-29083EFCA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173D4FE-B1F0-47D1-B819-E0273C2FC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7A733-5BE5-4D6B-B32C-8766D703509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877312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36A2FD4-2503-444A-B5B1-958B85980B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72B1AC7-7998-432E-8992-0E62FE4ECB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0570CF62-8CE8-47E7-9CE7-9C12E8C3C4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3FF7FC7-6BE7-4A10-BF2D-61339558B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6CF1C-1409-4EE8-8680-8340FA1EC1A9}" type="datetimeFigureOut">
              <a:rPr kumimoji="1" lang="ja-JP" altLang="en-US" smtClean="0"/>
              <a:t>2022/3/30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AEA4348-5A52-4C50-A42F-A12804B7BF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94D162FE-5C45-4D3F-B472-F9F296DB9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7A733-5BE5-4D6B-B32C-8766D703509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061109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3B76E74-A982-4E18-873E-7EFFF06D07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A8329B9A-8C7B-4B3D-B6ED-30A8B39689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C4627412-94E9-4AEC-AACE-A722731BDC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BEC4311C-2FAA-4E2B-9576-D7275514C1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005F4637-EF44-4FC8-BD17-FCB831D59B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9EDAAAA6-A4A8-4C11-A664-473A66F746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6CF1C-1409-4EE8-8680-8340FA1EC1A9}" type="datetimeFigureOut">
              <a:rPr kumimoji="1" lang="ja-JP" altLang="en-US" smtClean="0"/>
              <a:t>2022/3/30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8CEFF089-B13F-4090-A71F-8412ED1599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536A973A-9264-421A-AE4A-4418B630F3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7A733-5BE5-4D6B-B32C-8766D703509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911452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B6EF52D-4A16-440A-BFDC-561EF47D7E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1F89FF02-D935-446E-AFA0-C46FA9B239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6CF1C-1409-4EE8-8680-8340FA1EC1A9}" type="datetimeFigureOut">
              <a:rPr kumimoji="1" lang="ja-JP" altLang="en-US" smtClean="0"/>
              <a:t>2022/3/30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4DFCADC2-00D8-42E5-BDAC-A16C7290B3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CD889C9-26C0-49AF-892B-8662EB960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7A733-5BE5-4D6B-B32C-8766D703509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587036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E50382C3-8820-42BF-9E62-8B11A4CD44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6CF1C-1409-4EE8-8680-8340FA1EC1A9}" type="datetimeFigureOut">
              <a:rPr kumimoji="1" lang="ja-JP" altLang="en-US" smtClean="0"/>
              <a:t>2022/3/30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9BAB1BAC-F489-48F2-A64B-3CBD0F112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14E0BFF-58C0-4F49-87E6-6714C9F56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7A733-5BE5-4D6B-B32C-8766D703509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8911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AAC3C19-6CAA-41E7-B0A3-F8F57074ED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9271B2A-2D54-4706-A505-858DCA348D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6D44EA88-2194-415A-A168-9A45EE7F14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3D7A22A9-1D91-41E3-917B-2BAF3D8604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6CF1C-1409-4EE8-8680-8340FA1EC1A9}" type="datetimeFigureOut">
              <a:rPr kumimoji="1" lang="ja-JP" altLang="en-US" smtClean="0"/>
              <a:t>2022/3/30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5FF915E-994C-4AC7-BEE0-21575CAA1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0EEC29D-7DDD-4CFB-93A7-142B4331F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7A733-5BE5-4D6B-B32C-8766D703509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913273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2ADFE18-1F13-464E-8F63-949E22488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362B540F-6175-447A-984B-8408AE46B5E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32153BC9-9EA0-4FE4-ACD7-02D8F1B380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F99CBC22-F6C6-43AC-A087-931F22680E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6CF1C-1409-4EE8-8680-8340FA1EC1A9}" type="datetimeFigureOut">
              <a:rPr kumimoji="1" lang="ja-JP" altLang="en-US" smtClean="0"/>
              <a:t>2022/3/30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18AA2B86-15FD-4C74-ABF3-4063890AF5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6A13140-5C81-4136-9A74-42F3E4D37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7A733-5BE5-4D6B-B32C-8766D703509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62327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99415803-7416-42E1-A7B0-1A89DD4AC3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AB7912BB-F395-4218-92E6-2556E22383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9B921F5-0AD9-4F6A-8508-62777CB3E2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D6CF1C-1409-4EE8-8680-8340FA1EC1A9}" type="datetimeFigureOut">
              <a:rPr kumimoji="1" lang="ja-JP" altLang="en-US" smtClean="0"/>
              <a:t>2022/3/30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C28AB9F-093C-46E2-B723-4EE613CC29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D810AF2-9C19-445B-927D-15BAD522D9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C7A733-5BE5-4D6B-B32C-8766D703509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45156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670E370-9B4D-478C-A9A7-D7BAC0D0D1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97876" y="663274"/>
            <a:ext cx="9144000" cy="2387600"/>
          </a:xfrm>
        </p:spPr>
        <p:txBody>
          <a:bodyPr>
            <a:normAutofit/>
          </a:bodyPr>
          <a:lstStyle/>
          <a:p>
            <a:r>
              <a:rPr kumimoji="1" lang="ja-JP" altLang="en-US" sz="8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まなびの広場３</a:t>
            </a:r>
            <a:br>
              <a:rPr kumimoji="1" lang="en-US" altLang="ja-JP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</a:br>
            <a:endParaRPr kumimoji="1" lang="ja-JP" altLang="en-US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B52B7B01-4715-4346-B432-E19A0A3ECC23}"/>
              </a:ext>
            </a:extLst>
          </p:cNvPr>
          <p:cNvSpPr txBox="1"/>
          <p:nvPr/>
        </p:nvSpPr>
        <p:spPr>
          <a:xfrm>
            <a:off x="1323960" y="4181365"/>
            <a:ext cx="941796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6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より</a:t>
            </a:r>
            <a:r>
              <a:rPr lang="ja-JP" altLang="en-US" sz="600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良い授業となるため</a:t>
            </a:r>
            <a:r>
              <a:rPr lang="ja-JP" altLang="en-US" sz="6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に</a:t>
            </a:r>
          </a:p>
        </p:txBody>
      </p:sp>
    </p:spTree>
    <p:extLst>
      <p:ext uri="{BB962C8B-B14F-4D97-AF65-F5344CB8AC3E}">
        <p14:creationId xmlns:p14="http://schemas.microsoft.com/office/powerpoint/2010/main" val="33873241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E7CC4A3-9C19-478D-A9DF-B9E1EEC8DD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ja-JP" sz="4800" kern="100" dirty="0">
                <a:effectLst/>
                <a:ea typeface="UD デジタル 教科書体 NP-B" panose="02020700000000000000" pitchFamily="18" charset="-128"/>
                <a:cs typeface="Times New Roman" panose="02020603050405020304" pitchFamily="18" charset="0"/>
              </a:rPr>
              <a:t>１．自分を振り返ってみよう</a:t>
            </a:r>
            <a:endParaRPr lang="ja-JP" altLang="en-US" sz="4800" kern="100" dirty="0">
              <a:ea typeface="UD デジタル 教科書体 NP-B" panose="020207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BDA70F2A-0DFF-4469-B9C0-92271B8F66DA}"/>
              </a:ext>
            </a:extLst>
          </p:cNvPr>
          <p:cNvSpPr txBox="1"/>
          <p:nvPr/>
        </p:nvSpPr>
        <p:spPr>
          <a:xfrm>
            <a:off x="980089" y="1895256"/>
            <a:ext cx="107678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生徒に教えたいという気持ちが充満していますか？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CB5828F-98A9-42B0-A197-D08E39D2387C}"/>
              </a:ext>
            </a:extLst>
          </p:cNvPr>
          <p:cNvSpPr txBox="1"/>
          <p:nvPr/>
        </p:nvSpPr>
        <p:spPr>
          <a:xfrm>
            <a:off x="980088" y="3029270"/>
            <a:ext cx="98508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生徒と楽しい授業を展開し、全員の生徒に理解してもらいたいと日々努力をしていますか？</a:t>
            </a:r>
            <a:endParaRPr kumimoji="1" lang="ja-JP" altLang="en-US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210B12EE-E8D1-4E81-B1B4-9E3E84C2E2CA}"/>
              </a:ext>
            </a:extLst>
          </p:cNvPr>
          <p:cNvSpPr txBox="1"/>
          <p:nvPr/>
        </p:nvSpPr>
        <p:spPr>
          <a:xfrm>
            <a:off x="980088" y="4717283"/>
            <a:ext cx="107678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今日よりは明日、明日よりは明後日の方が</a:t>
            </a:r>
            <a:endParaRPr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より良い授業ができる体制が整っていますか？</a:t>
            </a:r>
          </a:p>
        </p:txBody>
      </p:sp>
    </p:spTree>
    <p:extLst>
      <p:ext uri="{BB962C8B-B14F-4D97-AF65-F5344CB8AC3E}">
        <p14:creationId xmlns:p14="http://schemas.microsoft.com/office/powerpoint/2010/main" val="224099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E7CC4A3-9C19-478D-A9DF-B9E1EEC8DD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sz="4800" kern="100" dirty="0">
                <a:effectLst/>
                <a:ea typeface="UD デジタル 教科書体 NP-B" panose="02020700000000000000" pitchFamily="18" charset="-128"/>
                <a:cs typeface="Times New Roman" panose="02020603050405020304" pitchFamily="18" charset="0"/>
              </a:rPr>
              <a:t>２．良い授業となるために①</a:t>
            </a:r>
            <a:endParaRPr lang="ja-JP" altLang="en-US" sz="4800" kern="100" dirty="0">
              <a:ea typeface="UD デジタル 教科書体 NP-B" panose="020207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BDA70F2A-0DFF-4469-B9C0-92271B8F66DA}"/>
              </a:ext>
            </a:extLst>
          </p:cNvPr>
          <p:cNvSpPr txBox="1"/>
          <p:nvPr/>
        </p:nvSpPr>
        <p:spPr>
          <a:xfrm>
            <a:off x="1374229" y="1884846"/>
            <a:ext cx="93305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どんなに素晴らしい授業を展開しても、</a:t>
            </a:r>
            <a:endParaRPr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生徒が聞いてくれなければ意味がありません。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A2A08E09-011C-4F64-93D6-BB5FED775AF9}"/>
              </a:ext>
            </a:extLst>
          </p:cNvPr>
          <p:cNvSpPr txBox="1"/>
          <p:nvPr/>
        </p:nvSpPr>
        <p:spPr>
          <a:xfrm>
            <a:off x="1374228" y="3392488"/>
            <a:ext cx="99795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生徒とより良い人間関係をつくっておき、生徒が心を開いてくれるようにしておきましょう。</a:t>
            </a:r>
            <a:endParaRPr kumimoji="1" lang="ja-JP" altLang="en-US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CB5828F-98A9-42B0-A197-D08E39D2387C}"/>
              </a:ext>
            </a:extLst>
          </p:cNvPr>
          <p:cNvSpPr txBox="1"/>
          <p:nvPr/>
        </p:nvSpPr>
        <p:spPr>
          <a:xfrm>
            <a:off x="1374227" y="4897861"/>
            <a:ext cx="87314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生徒を引きつける話し方ができるように研究をしましょう。</a:t>
            </a:r>
            <a:endParaRPr kumimoji="1" lang="ja-JP" altLang="en-US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67028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E7CC4A3-9C19-478D-A9DF-B9E1EEC8DD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sz="4800" kern="100" dirty="0">
                <a:effectLst/>
                <a:ea typeface="UD デジタル 教科書体 NP-B" panose="02020700000000000000" pitchFamily="18" charset="-128"/>
                <a:cs typeface="Times New Roman" panose="02020603050405020304" pitchFamily="18" charset="0"/>
              </a:rPr>
              <a:t>２．良い授業となるために②</a:t>
            </a:r>
            <a:endParaRPr lang="ja-JP" altLang="en-US" sz="4800" kern="100" dirty="0">
              <a:ea typeface="UD デジタル 教科書体 NP-B" panose="020207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BDA70F2A-0DFF-4469-B9C0-92271B8F66DA}"/>
              </a:ext>
            </a:extLst>
          </p:cNvPr>
          <p:cNvSpPr txBox="1"/>
          <p:nvPr/>
        </p:nvSpPr>
        <p:spPr>
          <a:xfrm>
            <a:off x="1374226" y="1965052"/>
            <a:ext cx="98035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生徒の返答に、余裕のある応答ができるように準備をしておきましょう。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A2A08E09-011C-4F64-93D6-BB5FED775AF9}"/>
              </a:ext>
            </a:extLst>
          </p:cNvPr>
          <p:cNvSpPr txBox="1"/>
          <p:nvPr/>
        </p:nvSpPr>
        <p:spPr>
          <a:xfrm>
            <a:off x="1374229" y="3392488"/>
            <a:ext cx="99795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生徒が飽きないように、メリハリのある授業をするために、自分の視野を広げておきましょう。</a:t>
            </a:r>
            <a:endParaRPr kumimoji="1" lang="ja-JP" altLang="en-US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CB5828F-98A9-42B0-A197-D08E39D2387C}"/>
              </a:ext>
            </a:extLst>
          </p:cNvPr>
          <p:cNvSpPr txBox="1"/>
          <p:nvPr/>
        </p:nvSpPr>
        <p:spPr>
          <a:xfrm>
            <a:off x="1374226" y="4819924"/>
            <a:ext cx="94754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間違えた答を発言しても構わない、馬鹿にしない雰囲気をクラスに作っておきましょう。</a:t>
            </a:r>
            <a:endParaRPr kumimoji="1" lang="ja-JP" altLang="en-US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45131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E7CC4A3-9C19-478D-A9DF-B9E1EEC8DD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sz="4800" kern="100" dirty="0">
                <a:effectLst/>
                <a:ea typeface="UD デジタル 教科書体 NP-B" panose="02020700000000000000" pitchFamily="18" charset="-128"/>
                <a:cs typeface="Times New Roman" panose="02020603050405020304" pitchFamily="18" charset="0"/>
              </a:rPr>
              <a:t>２．良い授業となるために③</a:t>
            </a:r>
            <a:endParaRPr lang="ja-JP" altLang="en-US" sz="4800" kern="100" dirty="0">
              <a:ea typeface="UD デジタル 教科書体 NP-B" panose="020207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BDA70F2A-0DFF-4469-B9C0-92271B8F66DA}"/>
              </a:ext>
            </a:extLst>
          </p:cNvPr>
          <p:cNvSpPr txBox="1"/>
          <p:nvPr/>
        </p:nvSpPr>
        <p:spPr>
          <a:xfrm>
            <a:off x="1011619" y="2126387"/>
            <a:ext cx="98035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生徒に教える内容より高度の内容まで教材研究しておきましょう。</a:t>
            </a:r>
            <a:endParaRPr lang="ja-JP" altLang="en-US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570DEDC4-0037-4EC9-BBC4-4F3A3634C1AD}"/>
              </a:ext>
            </a:extLst>
          </p:cNvPr>
          <p:cNvSpPr txBox="1"/>
          <p:nvPr/>
        </p:nvSpPr>
        <p:spPr>
          <a:xfrm>
            <a:off x="1011619" y="3819933"/>
            <a:ext cx="985082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年に最低１回は、</a:t>
            </a:r>
            <a:endParaRPr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生徒の意見</a:t>
            </a:r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(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アンケート</a:t>
            </a:r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)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を聞きましょう。</a:t>
            </a:r>
            <a:endParaRPr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自由に何でも書ける欄を作っておきましょう。</a:t>
            </a:r>
            <a:endParaRPr kumimoji="1" lang="ja-JP" altLang="en-US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41598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E7CC4A3-9C19-478D-A9DF-B9E1EEC8DD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ja-JP" sz="4800" kern="100" dirty="0">
                <a:effectLst/>
                <a:ea typeface="UD デジタル 教科書体 NP-B" panose="02020700000000000000" pitchFamily="18" charset="-128"/>
                <a:cs typeface="Times New Roman" panose="02020603050405020304" pitchFamily="18" charset="0"/>
              </a:rPr>
              <a:t>３．授業前と授業中と授業後</a:t>
            </a:r>
            <a:endParaRPr lang="ja-JP" altLang="en-US" sz="4800" kern="100" dirty="0">
              <a:ea typeface="UD デジタル 教科書体 NP-B" panose="020207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BDA70F2A-0DFF-4469-B9C0-92271B8F66DA}"/>
              </a:ext>
            </a:extLst>
          </p:cNvPr>
          <p:cNvSpPr txBox="1"/>
          <p:nvPr/>
        </p:nvSpPr>
        <p:spPr>
          <a:xfrm>
            <a:off x="1374229" y="1884846"/>
            <a:ext cx="93305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授業前の教材研究は一生懸命やるが、</a:t>
            </a:r>
            <a:endParaRPr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それでおしまいになっていませんか？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A2A08E09-011C-4F64-93D6-BB5FED775AF9}"/>
              </a:ext>
            </a:extLst>
          </p:cNvPr>
          <p:cNvSpPr txBox="1"/>
          <p:nvPr/>
        </p:nvSpPr>
        <p:spPr>
          <a:xfrm>
            <a:off x="1374229" y="3392488"/>
            <a:ext cx="102922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授業中は生徒の様子をしっかり把握して、</a:t>
            </a:r>
            <a:endParaRPr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予定にとらわれず、現状を見て進めましょう</a:t>
            </a:r>
            <a:endParaRPr kumimoji="1" lang="ja-JP" altLang="en-US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CB5828F-98A9-42B0-A197-D08E39D2387C}"/>
              </a:ext>
            </a:extLst>
          </p:cNvPr>
          <p:cNvSpPr txBox="1"/>
          <p:nvPr/>
        </p:nvSpPr>
        <p:spPr>
          <a:xfrm>
            <a:off x="1374227" y="4897861"/>
            <a:ext cx="87314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授業後に授業を振り返って反省をして、</a:t>
            </a:r>
            <a:endParaRPr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次回に備えていますか？</a:t>
            </a:r>
            <a:endParaRPr kumimoji="1" lang="ja-JP" altLang="en-US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20130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E7CC4A3-9C19-478D-A9DF-B9E1EEC8DD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ja-JP" sz="4800" kern="100" dirty="0">
                <a:ea typeface="UD デジタル 教科書体 NP-B" panose="02020700000000000000" pitchFamily="18" charset="-128"/>
                <a:cs typeface="Times New Roman" panose="02020603050405020304" pitchFamily="18" charset="0"/>
              </a:rPr>
              <a:t>４．生徒は一人一人違う</a:t>
            </a:r>
            <a:endParaRPr lang="ja-JP" altLang="en-US" sz="4800" kern="100" dirty="0">
              <a:ea typeface="UD デジタル 教科書体 NP-B" panose="020207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BDA70F2A-0DFF-4469-B9C0-92271B8F66DA}"/>
              </a:ext>
            </a:extLst>
          </p:cNvPr>
          <p:cNvSpPr txBox="1"/>
          <p:nvPr/>
        </p:nvSpPr>
        <p:spPr>
          <a:xfrm>
            <a:off x="838203" y="1884846"/>
            <a:ext cx="82269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どんなに素晴らしい教え方をしても、</a:t>
            </a:r>
            <a:endParaRPr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全員が理解することはありません。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A2A08E09-011C-4F64-93D6-BB5FED775AF9}"/>
              </a:ext>
            </a:extLst>
          </p:cNvPr>
          <p:cNvSpPr txBox="1"/>
          <p:nvPr/>
        </p:nvSpPr>
        <p:spPr>
          <a:xfrm>
            <a:off x="838202" y="3392488"/>
            <a:ext cx="107468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教師が投げかける質問に対して、こどもから</a:t>
            </a:r>
            <a:endParaRPr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出てくる発言をいくつか予想しておきましょう。</a:t>
            </a:r>
            <a:endParaRPr kumimoji="1" lang="ja-JP" altLang="en-US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CB5828F-98A9-42B0-A197-D08E39D2387C}"/>
              </a:ext>
            </a:extLst>
          </p:cNvPr>
          <p:cNvSpPr txBox="1"/>
          <p:nvPr/>
        </p:nvSpPr>
        <p:spPr>
          <a:xfrm>
            <a:off x="838200" y="4897861"/>
            <a:ext cx="102922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こどもの意見は、説明が不十分になることが多い　</a:t>
            </a:r>
            <a:endParaRPr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です。上手にフォローしてあげましょう。</a:t>
            </a:r>
            <a:endParaRPr kumimoji="1" lang="ja-JP" altLang="en-US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31153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E7CC4A3-9C19-478D-A9DF-B9E1EEC8DD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ja-JP" sz="4800" kern="100" dirty="0">
                <a:effectLst/>
                <a:ea typeface="UD デジタル 教科書体 NP-B" panose="02020700000000000000" pitchFamily="18" charset="-128"/>
                <a:cs typeface="Times New Roman" panose="02020603050405020304" pitchFamily="18" charset="0"/>
              </a:rPr>
              <a:t>５．なぜ？</a:t>
            </a:r>
            <a:r>
              <a:rPr lang="en-US" altLang="ja-JP" sz="4800" kern="100" dirty="0">
                <a:effectLst/>
                <a:ea typeface="UD デジタル 教科書体 NP-B" panose="02020700000000000000" pitchFamily="18" charset="-128"/>
                <a:cs typeface="Times New Roman" panose="02020603050405020304" pitchFamily="18" charset="0"/>
              </a:rPr>
              <a:t> </a:t>
            </a:r>
            <a:r>
              <a:rPr lang="ja-JP" altLang="ja-JP" sz="4800" kern="100" dirty="0">
                <a:effectLst/>
                <a:ea typeface="UD デジタル 教科書体 NP-B" panose="02020700000000000000" pitchFamily="18" charset="-128"/>
                <a:cs typeface="Times New Roman" panose="02020603050405020304" pitchFamily="18" charset="0"/>
              </a:rPr>
              <a:t>どうして？</a:t>
            </a:r>
            <a:r>
              <a:rPr lang="en-US" altLang="ja-JP" sz="4800" kern="100" dirty="0">
                <a:effectLst/>
                <a:ea typeface="UD デジタル 教科書体 NP-B" panose="02020700000000000000" pitchFamily="18" charset="-128"/>
                <a:cs typeface="Times New Roman" panose="02020603050405020304" pitchFamily="18" charset="0"/>
              </a:rPr>
              <a:t> </a:t>
            </a:r>
            <a:r>
              <a:rPr lang="ja-JP" altLang="en-US" sz="4800" kern="100">
                <a:effectLst/>
                <a:ea typeface="UD デジタル 教科書体 NP-B" panose="02020700000000000000" pitchFamily="18" charset="-128"/>
                <a:cs typeface="Times New Roman" panose="02020603050405020304" pitchFamily="18" charset="0"/>
              </a:rPr>
              <a:t>だけではなく</a:t>
            </a:r>
            <a:endParaRPr lang="ja-JP" altLang="en-US" sz="11500" kern="100" dirty="0">
              <a:ea typeface="UD デジタル 教科書体 NP-B" panose="020207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D044AF8E-F856-4E07-9B1B-3C784B5B34A5}"/>
              </a:ext>
            </a:extLst>
          </p:cNvPr>
          <p:cNvSpPr txBox="1"/>
          <p:nvPr/>
        </p:nvSpPr>
        <p:spPr>
          <a:xfrm>
            <a:off x="712078" y="1927385"/>
            <a:ext cx="8195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結果が早めに提示されていませんか？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B45E868-AE1E-406C-BC48-DB1172A210C3}"/>
              </a:ext>
            </a:extLst>
          </p:cNvPr>
          <p:cNvSpPr txBox="1"/>
          <p:nvPr/>
        </p:nvSpPr>
        <p:spPr>
          <a:xfrm>
            <a:off x="712077" y="2815677"/>
            <a:ext cx="112224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質問を生徒が理解しやすいように工夫していますか？</a:t>
            </a:r>
            <a:endParaRPr kumimoji="1" lang="ja-JP" altLang="en-US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D37877D-32CE-4A1E-8763-C820A0890C0D}"/>
              </a:ext>
            </a:extLst>
          </p:cNvPr>
          <p:cNvSpPr txBox="1"/>
          <p:nvPr/>
        </p:nvSpPr>
        <p:spPr>
          <a:xfrm>
            <a:off x="712076" y="3698705"/>
            <a:ext cx="104814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「分かった～」「できた～」だけで</a:t>
            </a:r>
            <a:endParaRPr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　　　　　　　　終わりにしていませんか？</a:t>
            </a:r>
            <a:endParaRPr kumimoji="1" lang="ja-JP" altLang="en-US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D5004337-41FA-46E8-8400-2D7E9733C049}"/>
              </a:ext>
            </a:extLst>
          </p:cNvPr>
          <p:cNvSpPr txBox="1"/>
          <p:nvPr/>
        </p:nvSpPr>
        <p:spPr>
          <a:xfrm>
            <a:off x="712075" y="5135731"/>
            <a:ext cx="1122241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理解しただけではなく、確実に身につくまでの行程を準備してありますか？</a:t>
            </a:r>
            <a:endParaRPr kumimoji="1" lang="ja-JP" altLang="en-US" sz="40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46717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670E370-9B4D-478C-A9A7-D7BAC0D0D1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97876" y="663274"/>
            <a:ext cx="9144000" cy="2387600"/>
          </a:xfrm>
        </p:spPr>
        <p:txBody>
          <a:bodyPr>
            <a:normAutofit/>
          </a:bodyPr>
          <a:lstStyle/>
          <a:p>
            <a:r>
              <a:rPr kumimoji="1" lang="ja-JP" altLang="en-US" sz="8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まなび</a:t>
            </a:r>
            <a:r>
              <a:rPr kumimoji="1" lang="ja-JP" altLang="en-US" sz="800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の広場３</a:t>
            </a:r>
            <a:br>
              <a:rPr kumimoji="1" lang="en-US" altLang="ja-JP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</a:br>
            <a:endParaRPr kumimoji="1" lang="ja-JP" altLang="en-US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B52B7B01-4715-4346-B432-E19A0A3ECC23}"/>
              </a:ext>
            </a:extLst>
          </p:cNvPr>
          <p:cNvSpPr txBox="1"/>
          <p:nvPr/>
        </p:nvSpPr>
        <p:spPr>
          <a:xfrm>
            <a:off x="1323960" y="4181365"/>
            <a:ext cx="941796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6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より良い授業となるために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B3DEE2D3-ACE7-4819-AA64-A16BE3384C83}"/>
              </a:ext>
            </a:extLst>
          </p:cNvPr>
          <p:cNvSpPr txBox="1"/>
          <p:nvPr/>
        </p:nvSpPr>
        <p:spPr>
          <a:xfrm>
            <a:off x="3701691" y="4181364"/>
            <a:ext cx="403187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6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終了で～す</a:t>
            </a:r>
          </a:p>
        </p:txBody>
      </p:sp>
    </p:spTree>
    <p:extLst>
      <p:ext uri="{BB962C8B-B14F-4D97-AF65-F5344CB8AC3E}">
        <p14:creationId xmlns:p14="http://schemas.microsoft.com/office/powerpoint/2010/main" val="886130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4" grpId="0"/>
    </p:bld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1655</TotalTime>
  <Words>475</Words>
  <Application>Microsoft Office PowerPoint</Application>
  <PresentationFormat>ワイド画面</PresentationFormat>
  <Paragraphs>48</Paragraphs>
  <Slides>9</Slides>
  <Notes>3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9</vt:i4>
      </vt:variant>
    </vt:vector>
  </HeadingPairs>
  <TitlesOfParts>
    <vt:vector size="14" baseType="lpstr">
      <vt:lpstr>Arial</vt:lpstr>
      <vt:lpstr>UD デジタル 教科書体 NP-B</vt:lpstr>
      <vt:lpstr>游ゴシック Light</vt:lpstr>
      <vt:lpstr>游ゴシック</vt:lpstr>
      <vt:lpstr>Office テーマ</vt:lpstr>
      <vt:lpstr>まなびの広場３ </vt:lpstr>
      <vt:lpstr>１．自分を振り返ってみよう</vt:lpstr>
      <vt:lpstr>２．良い授業となるために①</vt:lpstr>
      <vt:lpstr>２．良い授業となるために②</vt:lpstr>
      <vt:lpstr>２．良い授業となるために③</vt:lpstr>
      <vt:lpstr>３．授業前と授業中と授業後</vt:lpstr>
      <vt:lpstr>４．生徒は一人一人違う</vt:lpstr>
      <vt:lpstr>５．なぜ？ どうして？ だけではなく</vt:lpstr>
      <vt:lpstr>まなびの広場３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算数の教材研究 </dc:title>
  <dc:creator>伊藤努</dc:creator>
  <cp:lastModifiedBy>伊藤努</cp:lastModifiedBy>
  <cp:revision>137</cp:revision>
  <cp:lastPrinted>2021-05-09T02:58:47Z</cp:lastPrinted>
  <dcterms:created xsi:type="dcterms:W3CDTF">2021-04-05T12:55:03Z</dcterms:created>
  <dcterms:modified xsi:type="dcterms:W3CDTF">2022-03-30T11:39:24Z</dcterms:modified>
</cp:coreProperties>
</file>