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0"/>
  </p:notesMasterIdLst>
  <p:sldIdLst>
    <p:sldId id="256" r:id="rId2"/>
    <p:sldId id="269" r:id="rId3"/>
    <p:sldId id="277" r:id="rId4"/>
    <p:sldId id="288" r:id="rId5"/>
    <p:sldId id="289" r:id="rId6"/>
    <p:sldId id="290" r:id="rId7"/>
    <p:sldId id="291" r:id="rId8"/>
    <p:sldId id="298" r:id="rId9"/>
    <p:sldId id="292" r:id="rId10"/>
    <p:sldId id="293" r:id="rId11"/>
    <p:sldId id="296" r:id="rId12"/>
    <p:sldId id="328" r:id="rId13"/>
    <p:sldId id="330" r:id="rId14"/>
    <p:sldId id="337" r:id="rId15"/>
    <p:sldId id="338" r:id="rId16"/>
    <p:sldId id="339" r:id="rId17"/>
    <p:sldId id="340" r:id="rId18"/>
    <p:sldId id="341" r:id="rId19"/>
    <p:sldId id="342" r:id="rId20"/>
    <p:sldId id="299" r:id="rId21"/>
    <p:sldId id="276" r:id="rId22"/>
    <p:sldId id="300" r:id="rId23"/>
    <p:sldId id="295" r:id="rId24"/>
    <p:sldId id="303" r:id="rId25"/>
    <p:sldId id="305" r:id="rId26"/>
    <p:sldId id="304" r:id="rId27"/>
    <p:sldId id="302" r:id="rId28"/>
    <p:sldId id="294" r:id="rId29"/>
  </p:sldIdLst>
  <p:sldSz cx="12192000" cy="6858000"/>
  <p:notesSz cx="7102475" cy="10233025"/>
  <p:embeddedFontLst>
    <p:embeddedFont>
      <p:font typeface="Cambria Math" panose="02040503050406030204" pitchFamily="18" charset="0"/>
      <p:regular r:id="rId31"/>
    </p:embeddedFont>
    <p:embeddedFont>
      <p:font typeface="Century" panose="02040604050505020304" pitchFamily="18" charset="0"/>
      <p:regular r:id="rId32"/>
    </p:embeddedFont>
    <p:embeddedFont>
      <p:font typeface="UD デジタル 教科書体 NK-B" panose="02020700000000000000" pitchFamily="18" charset="-128"/>
      <p:bold r:id="rId33"/>
    </p:embeddedFont>
    <p:embeddedFont>
      <p:font typeface="UD デジタル 教科書体 NP-B" panose="02020700000000000000" pitchFamily="18" charset="-128"/>
      <p:bold r:id="rId34"/>
    </p:embeddedFont>
    <p:embeddedFont>
      <p:font typeface="游ゴシック" panose="020B0400000000000000" pitchFamily="50" charset="-128"/>
      <p:regular r:id="rId35"/>
      <p:bold r:id="rId36"/>
    </p:embeddedFont>
    <p:embeddedFont>
      <p:font typeface="游ゴシック Light" panose="020B0300000000000000" pitchFamily="50" charset="-128"/>
      <p:regular r:id="rId37"/>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795" userDrawn="1">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FF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8" autoAdjust="0"/>
    <p:restoredTop sz="96353" autoAdjust="0"/>
  </p:normalViewPr>
  <p:slideViewPr>
    <p:cSldViewPr snapToGrid="0" showGuides="1">
      <p:cViewPr varScale="1">
        <p:scale>
          <a:sx n="59" d="100"/>
          <a:sy n="59" d="100"/>
        </p:scale>
        <p:origin x="212" y="52"/>
      </p:cViewPr>
      <p:guideLst>
        <p:guide orient="horz" pos="2137"/>
        <p:guide pos="3795"/>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75" d="100"/>
          <a:sy n="75" d="100"/>
        </p:scale>
        <p:origin x="3954" y="54"/>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7739" cy="513428"/>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093" y="0"/>
            <a:ext cx="3077739" cy="513428"/>
          </a:xfrm>
          <a:prstGeom prst="rect">
            <a:avLst/>
          </a:prstGeom>
        </p:spPr>
        <p:txBody>
          <a:bodyPr vert="horz" lIns="99048" tIns="49524" rIns="99048" bIns="49524" rtlCol="0"/>
          <a:lstStyle>
            <a:lvl1pPr algn="r">
              <a:defRPr sz="1300"/>
            </a:lvl1pPr>
          </a:lstStyle>
          <a:p>
            <a:fld id="{67B6A90D-4A3F-45E6-B6F4-E80321A35D3A}" type="datetimeFigureOut">
              <a:rPr kumimoji="1" lang="ja-JP" altLang="en-US" smtClean="0"/>
              <a:t>2023/7/9</a:t>
            </a:fld>
            <a:endParaRPr kumimoji="1" lang="ja-JP" altLang="en-US"/>
          </a:p>
        </p:txBody>
      </p:sp>
      <p:sp>
        <p:nvSpPr>
          <p:cNvPr id="4" name="スライド イメージ プレースホルダー 3"/>
          <p:cNvSpPr>
            <a:spLocks noGrp="1" noRot="1" noChangeAspect="1"/>
          </p:cNvSpPr>
          <p:nvPr>
            <p:ph type="sldImg" idx="2"/>
          </p:nvPr>
        </p:nvSpPr>
        <p:spPr>
          <a:xfrm>
            <a:off x="481013" y="1279525"/>
            <a:ext cx="6140450" cy="3454400"/>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10248" y="4924643"/>
            <a:ext cx="5681980" cy="4029254"/>
          </a:xfrm>
          <a:prstGeom prst="rect">
            <a:avLst/>
          </a:prstGeom>
        </p:spPr>
        <p:txBody>
          <a:bodyPr vert="horz" lIns="99048" tIns="49524" rIns="99048" bIns="495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19599"/>
            <a:ext cx="3077739" cy="513427"/>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093" y="9719599"/>
            <a:ext cx="3077739" cy="513427"/>
          </a:xfrm>
          <a:prstGeom prst="rect">
            <a:avLst/>
          </a:prstGeom>
        </p:spPr>
        <p:txBody>
          <a:bodyPr vert="horz" lIns="99048" tIns="49524" rIns="99048" bIns="49524" rtlCol="0" anchor="b"/>
          <a:lstStyle>
            <a:lvl1pPr algn="r">
              <a:defRPr sz="1300"/>
            </a:lvl1pPr>
          </a:lstStyle>
          <a:p>
            <a:fld id="{72040802-AD99-41A1-A003-C51D9689D758}" type="slidenum">
              <a:rPr kumimoji="1" lang="ja-JP" altLang="en-US" smtClean="0"/>
              <a:t>‹#›</a:t>
            </a:fld>
            <a:endParaRPr kumimoji="1" lang="ja-JP" altLang="en-US"/>
          </a:p>
        </p:txBody>
      </p:sp>
    </p:spTree>
    <p:extLst>
      <p:ext uri="{BB962C8B-B14F-4D97-AF65-F5344CB8AC3E}">
        <p14:creationId xmlns:p14="http://schemas.microsoft.com/office/powerpoint/2010/main" val="35421239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1</a:t>
            </a:fld>
            <a:endParaRPr kumimoji="1" lang="ja-JP" altLang="en-US"/>
          </a:p>
        </p:txBody>
      </p:sp>
    </p:spTree>
    <p:extLst>
      <p:ext uri="{BB962C8B-B14F-4D97-AF65-F5344CB8AC3E}">
        <p14:creationId xmlns:p14="http://schemas.microsoft.com/office/powerpoint/2010/main" val="2332715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良い問題がありました。</a:t>
            </a:r>
            <a:r>
              <a:rPr kumimoji="1" lang="en-US" altLang="ja-JP" dirty="0"/>
              <a:t>500÷7</a:t>
            </a:r>
            <a:r>
              <a:rPr kumimoji="1" lang="ja-JP" altLang="en-US" dirty="0"/>
              <a:t>ができないようにしてあります。分速を求めないで解くという考え方です。</a:t>
            </a:r>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20</a:t>
            </a:fld>
            <a:endParaRPr kumimoji="1" lang="ja-JP" altLang="en-US"/>
          </a:p>
        </p:txBody>
      </p:sp>
    </p:spTree>
    <p:extLst>
      <p:ext uri="{BB962C8B-B14F-4D97-AF65-F5344CB8AC3E}">
        <p14:creationId xmlns:p14="http://schemas.microsoft.com/office/powerpoint/2010/main" val="1651280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公式を</a:t>
            </a:r>
            <a:r>
              <a:rPr kumimoji="1" lang="en-US" altLang="ja-JP" dirty="0"/>
              <a:t>2</a:t>
            </a:r>
            <a:r>
              <a:rPr kumimoji="1" lang="ja-JP" altLang="en-US" dirty="0"/>
              <a:t>回使っています。距離</a:t>
            </a:r>
            <a:r>
              <a:rPr kumimoji="1" lang="en-US" altLang="ja-JP" dirty="0"/>
              <a:t>÷</a:t>
            </a:r>
            <a:r>
              <a:rPr kumimoji="1" lang="ja-JP" altLang="en-US" dirty="0"/>
              <a:t>時間で秒速を出し、距離</a:t>
            </a:r>
            <a:r>
              <a:rPr kumimoji="1" lang="en-US" altLang="ja-JP" dirty="0"/>
              <a:t>÷</a:t>
            </a:r>
            <a:r>
              <a:rPr kumimoji="1" lang="ja-JP" altLang="en-US" dirty="0"/>
              <a:t>速さで時間を求めています。</a:t>
            </a:r>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21</a:t>
            </a:fld>
            <a:endParaRPr kumimoji="1" lang="ja-JP" altLang="en-US"/>
          </a:p>
        </p:txBody>
      </p:sp>
    </p:spTree>
    <p:extLst>
      <p:ext uri="{BB962C8B-B14F-4D97-AF65-F5344CB8AC3E}">
        <p14:creationId xmlns:p14="http://schemas.microsoft.com/office/powerpoint/2010/main" val="3614054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23</a:t>
            </a:fld>
            <a:endParaRPr kumimoji="1" lang="ja-JP" altLang="en-US"/>
          </a:p>
        </p:txBody>
      </p:sp>
    </p:spTree>
    <p:extLst>
      <p:ext uri="{BB962C8B-B14F-4D97-AF65-F5344CB8AC3E}">
        <p14:creationId xmlns:p14="http://schemas.microsoft.com/office/powerpoint/2010/main" val="708012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28</a:t>
            </a:fld>
            <a:endParaRPr kumimoji="1" lang="ja-JP" altLang="en-US"/>
          </a:p>
        </p:txBody>
      </p:sp>
    </p:spTree>
    <p:extLst>
      <p:ext uri="{BB962C8B-B14F-4D97-AF65-F5344CB8AC3E}">
        <p14:creationId xmlns:p14="http://schemas.microsoft.com/office/powerpoint/2010/main" val="1634887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2</a:t>
            </a:fld>
            <a:endParaRPr kumimoji="1" lang="ja-JP" altLang="en-US"/>
          </a:p>
        </p:txBody>
      </p:sp>
    </p:spTree>
    <p:extLst>
      <p:ext uri="{BB962C8B-B14F-4D97-AF65-F5344CB8AC3E}">
        <p14:creationId xmlns:p14="http://schemas.microsoft.com/office/powerpoint/2010/main" val="430758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はじきを覚えると逆効果になると思っています。昔は塾ではじきを教えて、批判されたものです。</a:t>
            </a:r>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3</a:t>
            </a:fld>
            <a:endParaRPr kumimoji="1" lang="ja-JP" altLang="en-US"/>
          </a:p>
        </p:txBody>
      </p:sp>
    </p:spTree>
    <p:extLst>
      <p:ext uri="{BB962C8B-B14F-4D97-AF65-F5344CB8AC3E}">
        <p14:creationId xmlns:p14="http://schemas.microsoft.com/office/powerpoint/2010/main" val="1785201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4</a:t>
            </a:fld>
            <a:endParaRPr kumimoji="1" lang="ja-JP" altLang="en-US"/>
          </a:p>
        </p:txBody>
      </p:sp>
    </p:spTree>
    <p:extLst>
      <p:ext uri="{BB962C8B-B14F-4D97-AF65-F5344CB8AC3E}">
        <p14:creationId xmlns:p14="http://schemas.microsoft.com/office/powerpoint/2010/main" val="4183886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ここでも公式は普段は使いません。式は</a:t>
            </a:r>
            <a:r>
              <a:rPr kumimoji="1" lang="en-US" altLang="ja-JP" dirty="0"/>
              <a:t>3</a:t>
            </a:r>
            <a:r>
              <a:rPr kumimoji="1" lang="en-US" altLang="ja-JP" dirty="0">
                <a:latin typeface="ＭＳ 明朝" panose="02020609040205080304" pitchFamily="17" charset="-128"/>
                <a:ea typeface="ＭＳ 明朝" panose="02020609040205080304" pitchFamily="17" charset="-128"/>
              </a:rPr>
              <a:t>×</a:t>
            </a:r>
            <a:r>
              <a:rPr kumimoji="1" lang="ja-JP" altLang="en-US" dirty="0"/>
              <a:t>４＝</a:t>
            </a:r>
            <a:r>
              <a:rPr kumimoji="1" lang="en-US" altLang="ja-JP" dirty="0"/>
              <a:t>12</a:t>
            </a:r>
            <a:r>
              <a:rPr kumimoji="1" lang="ja-JP" altLang="en-US" dirty="0"/>
              <a:t>でも構いません。わり算の答えは、かけ算を使って出すものですから。</a:t>
            </a:r>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5</a:t>
            </a:fld>
            <a:endParaRPr kumimoji="1" lang="ja-JP" altLang="en-US"/>
          </a:p>
        </p:txBody>
      </p:sp>
    </p:spTree>
    <p:extLst>
      <p:ext uri="{BB962C8B-B14F-4D97-AF65-F5344CB8AC3E}">
        <p14:creationId xmlns:p14="http://schemas.microsoft.com/office/powerpoint/2010/main" val="3797593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ここでも、普段なら公式は頭に浮かばないはず。算数の時だけ公式を使うのはおかしいですよね。</a:t>
            </a:r>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6</a:t>
            </a:fld>
            <a:endParaRPr kumimoji="1" lang="ja-JP" altLang="en-US"/>
          </a:p>
        </p:txBody>
      </p:sp>
    </p:spTree>
    <p:extLst>
      <p:ext uri="{BB962C8B-B14F-4D97-AF65-F5344CB8AC3E}">
        <p14:creationId xmlns:p14="http://schemas.microsoft.com/office/powerpoint/2010/main" val="1364634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時速の意味から答えを考えれば簡単です。</a:t>
            </a:r>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7</a:t>
            </a:fld>
            <a:endParaRPr kumimoji="1" lang="ja-JP" altLang="en-US"/>
          </a:p>
        </p:txBody>
      </p:sp>
    </p:spTree>
    <p:extLst>
      <p:ext uri="{BB962C8B-B14F-4D97-AF65-F5344CB8AC3E}">
        <p14:creationId xmlns:p14="http://schemas.microsoft.com/office/powerpoint/2010/main" val="3482023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15</a:t>
            </a:r>
            <a:r>
              <a:rPr kumimoji="1" lang="ja-JP" altLang="en-US" dirty="0"/>
              <a:t>の</a:t>
            </a:r>
            <a:r>
              <a:rPr kumimoji="1" lang="en-US" altLang="ja-JP" dirty="0"/>
              <a:t>4</a:t>
            </a:r>
            <a:r>
              <a:rPr kumimoji="1" lang="ja-JP" altLang="en-US" dirty="0"/>
              <a:t>倍が</a:t>
            </a:r>
            <a:r>
              <a:rPr kumimoji="1" lang="en-US" altLang="ja-JP" dirty="0"/>
              <a:t>60</a:t>
            </a:r>
            <a:r>
              <a:rPr kumimoji="1" lang="ja-JP" altLang="en-US" dirty="0"/>
              <a:t>になることに気づく計算力が必要となります。</a:t>
            </a:r>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8</a:t>
            </a:fld>
            <a:endParaRPr kumimoji="1" lang="ja-JP" altLang="en-US"/>
          </a:p>
        </p:txBody>
      </p:sp>
    </p:spTree>
    <p:extLst>
      <p:ext uri="{BB962C8B-B14F-4D97-AF65-F5344CB8AC3E}">
        <p14:creationId xmlns:p14="http://schemas.microsoft.com/office/powerpoint/2010/main" val="2793344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11</a:t>
            </a:fld>
            <a:endParaRPr kumimoji="1" lang="ja-JP" altLang="en-US"/>
          </a:p>
        </p:txBody>
      </p:sp>
    </p:spTree>
    <p:extLst>
      <p:ext uri="{BB962C8B-B14F-4D97-AF65-F5344CB8AC3E}">
        <p14:creationId xmlns:p14="http://schemas.microsoft.com/office/powerpoint/2010/main" val="4171120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C71C41-6588-418F-9A71-284E5C0C104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EA875E4-CD96-4B48-9BC3-9D64E7DB3F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C1C7815-4D62-42B0-B672-CF601536A888}"/>
              </a:ext>
            </a:extLst>
          </p:cNvPr>
          <p:cNvSpPr>
            <a:spLocks noGrp="1"/>
          </p:cNvSpPr>
          <p:nvPr>
            <p:ph type="dt" sz="half" idx="10"/>
          </p:nvPr>
        </p:nvSpPr>
        <p:spPr/>
        <p:txBody>
          <a:bodyPr/>
          <a:lstStyle/>
          <a:p>
            <a:fld id="{6CD6CF1C-1409-4EE8-8680-8340FA1EC1A9}" type="datetimeFigureOut">
              <a:rPr kumimoji="1" lang="ja-JP" altLang="en-US" smtClean="0"/>
              <a:t>2023/7/9</a:t>
            </a:fld>
            <a:endParaRPr kumimoji="1" lang="ja-JP" altLang="en-US"/>
          </a:p>
        </p:txBody>
      </p:sp>
      <p:sp>
        <p:nvSpPr>
          <p:cNvPr id="5" name="フッター プレースホルダー 4">
            <a:extLst>
              <a:ext uri="{FF2B5EF4-FFF2-40B4-BE49-F238E27FC236}">
                <a16:creationId xmlns:a16="http://schemas.microsoft.com/office/drawing/2014/main" id="{8564D8B1-A1E5-4281-92EA-FC6F82E97FB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9B8ECA6-CE07-4724-B0DA-58BBA067A36D}"/>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1164095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D28198-29C3-41C7-B3BC-87C835DB20E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D84A5F2-13F3-4453-AC98-1017F41F878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27EF3A2-976B-4659-850D-33174B8334AF}"/>
              </a:ext>
            </a:extLst>
          </p:cNvPr>
          <p:cNvSpPr>
            <a:spLocks noGrp="1"/>
          </p:cNvSpPr>
          <p:nvPr>
            <p:ph type="dt" sz="half" idx="10"/>
          </p:nvPr>
        </p:nvSpPr>
        <p:spPr/>
        <p:txBody>
          <a:bodyPr/>
          <a:lstStyle/>
          <a:p>
            <a:fld id="{6CD6CF1C-1409-4EE8-8680-8340FA1EC1A9}" type="datetimeFigureOut">
              <a:rPr kumimoji="1" lang="ja-JP" altLang="en-US" smtClean="0"/>
              <a:t>2023/7/9</a:t>
            </a:fld>
            <a:endParaRPr kumimoji="1" lang="ja-JP" altLang="en-US"/>
          </a:p>
        </p:txBody>
      </p:sp>
      <p:sp>
        <p:nvSpPr>
          <p:cNvPr id="5" name="フッター プレースホルダー 4">
            <a:extLst>
              <a:ext uri="{FF2B5EF4-FFF2-40B4-BE49-F238E27FC236}">
                <a16:creationId xmlns:a16="http://schemas.microsoft.com/office/drawing/2014/main" id="{6D80B15F-E452-4379-8E60-FDC8A9C3857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80AA31D-2C07-449B-8C95-EDC76D1A3F48}"/>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3485402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5AF55DC-32D5-4A19-BD49-F6294A06B326}"/>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8D36121-4145-48DD-AD22-B956777BAF4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BB1C09D-509C-4AE8-9362-21CF2AE8CAF2}"/>
              </a:ext>
            </a:extLst>
          </p:cNvPr>
          <p:cNvSpPr>
            <a:spLocks noGrp="1"/>
          </p:cNvSpPr>
          <p:nvPr>
            <p:ph type="dt" sz="half" idx="10"/>
          </p:nvPr>
        </p:nvSpPr>
        <p:spPr/>
        <p:txBody>
          <a:bodyPr/>
          <a:lstStyle/>
          <a:p>
            <a:fld id="{6CD6CF1C-1409-4EE8-8680-8340FA1EC1A9}" type="datetimeFigureOut">
              <a:rPr kumimoji="1" lang="ja-JP" altLang="en-US" smtClean="0"/>
              <a:t>2023/7/9</a:t>
            </a:fld>
            <a:endParaRPr kumimoji="1" lang="ja-JP" altLang="en-US"/>
          </a:p>
        </p:txBody>
      </p:sp>
      <p:sp>
        <p:nvSpPr>
          <p:cNvPr id="5" name="フッター プレースホルダー 4">
            <a:extLst>
              <a:ext uri="{FF2B5EF4-FFF2-40B4-BE49-F238E27FC236}">
                <a16:creationId xmlns:a16="http://schemas.microsoft.com/office/drawing/2014/main" id="{0D50AB39-74D3-40D4-A9CB-18C8750E716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2086A70-1058-4C01-BCDC-E15AA0A174E0}"/>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201587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EB1214-0020-426E-ACD0-EED9165530B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D489729-7888-441E-99AF-8214A528451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44CD7D9-CB63-4B05-BD4D-BFE6B28EA7E1}"/>
              </a:ext>
            </a:extLst>
          </p:cNvPr>
          <p:cNvSpPr>
            <a:spLocks noGrp="1"/>
          </p:cNvSpPr>
          <p:nvPr>
            <p:ph type="dt" sz="half" idx="10"/>
          </p:nvPr>
        </p:nvSpPr>
        <p:spPr/>
        <p:txBody>
          <a:bodyPr/>
          <a:lstStyle/>
          <a:p>
            <a:fld id="{6CD6CF1C-1409-4EE8-8680-8340FA1EC1A9}" type="datetimeFigureOut">
              <a:rPr kumimoji="1" lang="ja-JP" altLang="en-US" smtClean="0"/>
              <a:t>2023/7/9</a:t>
            </a:fld>
            <a:endParaRPr kumimoji="1" lang="ja-JP" altLang="en-US"/>
          </a:p>
        </p:txBody>
      </p:sp>
      <p:sp>
        <p:nvSpPr>
          <p:cNvPr id="5" name="フッター プレースホルダー 4">
            <a:extLst>
              <a:ext uri="{FF2B5EF4-FFF2-40B4-BE49-F238E27FC236}">
                <a16:creationId xmlns:a16="http://schemas.microsoft.com/office/drawing/2014/main" id="{94D84F41-C1F8-4236-A656-A54FFA42262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27FB9B4-4AA1-472C-BE51-5CD129ABCBE8}"/>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2177590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E090E2-4E5E-4690-A652-42F5E8BE9DDA}"/>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F160568-C865-453F-8F49-6AD2DD7EB3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832F116-D5FA-4063-A340-47C651906FC2}"/>
              </a:ext>
            </a:extLst>
          </p:cNvPr>
          <p:cNvSpPr>
            <a:spLocks noGrp="1"/>
          </p:cNvSpPr>
          <p:nvPr>
            <p:ph type="dt" sz="half" idx="10"/>
          </p:nvPr>
        </p:nvSpPr>
        <p:spPr/>
        <p:txBody>
          <a:bodyPr/>
          <a:lstStyle/>
          <a:p>
            <a:fld id="{6CD6CF1C-1409-4EE8-8680-8340FA1EC1A9}" type="datetimeFigureOut">
              <a:rPr kumimoji="1" lang="ja-JP" altLang="en-US" smtClean="0"/>
              <a:t>2023/7/9</a:t>
            </a:fld>
            <a:endParaRPr kumimoji="1" lang="ja-JP" altLang="en-US"/>
          </a:p>
        </p:txBody>
      </p:sp>
      <p:sp>
        <p:nvSpPr>
          <p:cNvPr id="5" name="フッター プレースホルダー 4">
            <a:extLst>
              <a:ext uri="{FF2B5EF4-FFF2-40B4-BE49-F238E27FC236}">
                <a16:creationId xmlns:a16="http://schemas.microsoft.com/office/drawing/2014/main" id="{9B8D840E-6666-4E3C-9419-29083EFCA7E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173D4FE-B1F0-47D1-B819-E0273C2FC353}"/>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1187731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6A2FD4-2503-444A-B5B1-958B85980BD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72B1AC7-7998-432E-8992-0E62FE4ECBF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570CF62-8CE8-47E7-9CE7-9C12E8C3C4D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3FF7FC7-6BE7-4A10-BF2D-61339558B15F}"/>
              </a:ext>
            </a:extLst>
          </p:cNvPr>
          <p:cNvSpPr>
            <a:spLocks noGrp="1"/>
          </p:cNvSpPr>
          <p:nvPr>
            <p:ph type="dt" sz="half" idx="10"/>
          </p:nvPr>
        </p:nvSpPr>
        <p:spPr/>
        <p:txBody>
          <a:bodyPr/>
          <a:lstStyle/>
          <a:p>
            <a:fld id="{6CD6CF1C-1409-4EE8-8680-8340FA1EC1A9}" type="datetimeFigureOut">
              <a:rPr kumimoji="1" lang="ja-JP" altLang="en-US" smtClean="0"/>
              <a:t>2023/7/9</a:t>
            </a:fld>
            <a:endParaRPr kumimoji="1" lang="ja-JP" altLang="en-US"/>
          </a:p>
        </p:txBody>
      </p:sp>
      <p:sp>
        <p:nvSpPr>
          <p:cNvPr id="6" name="フッター プレースホルダー 5">
            <a:extLst>
              <a:ext uri="{FF2B5EF4-FFF2-40B4-BE49-F238E27FC236}">
                <a16:creationId xmlns:a16="http://schemas.microsoft.com/office/drawing/2014/main" id="{BAEA4348-5A52-4C50-A42F-A12804B7BF1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4D162FE-5C45-4D3F-B472-F9F296DB9618}"/>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906110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B76E74-A982-4E18-873E-7EFFF06D074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8329B9A-8C7B-4B3D-B6ED-30A8B39689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4627412-94E9-4AEC-AACE-A722731BDCE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EC4311C-2FAA-4E2B-9576-D7275514C1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05F4637-EF44-4FC8-BD17-FCB831D59B6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EDAAAA6-A4A8-4C11-A664-473A66F746B1}"/>
              </a:ext>
            </a:extLst>
          </p:cNvPr>
          <p:cNvSpPr>
            <a:spLocks noGrp="1"/>
          </p:cNvSpPr>
          <p:nvPr>
            <p:ph type="dt" sz="half" idx="10"/>
          </p:nvPr>
        </p:nvSpPr>
        <p:spPr/>
        <p:txBody>
          <a:bodyPr/>
          <a:lstStyle/>
          <a:p>
            <a:fld id="{6CD6CF1C-1409-4EE8-8680-8340FA1EC1A9}" type="datetimeFigureOut">
              <a:rPr kumimoji="1" lang="ja-JP" altLang="en-US" smtClean="0"/>
              <a:t>2023/7/9</a:t>
            </a:fld>
            <a:endParaRPr kumimoji="1" lang="ja-JP" altLang="en-US"/>
          </a:p>
        </p:txBody>
      </p:sp>
      <p:sp>
        <p:nvSpPr>
          <p:cNvPr id="8" name="フッター プレースホルダー 7">
            <a:extLst>
              <a:ext uri="{FF2B5EF4-FFF2-40B4-BE49-F238E27FC236}">
                <a16:creationId xmlns:a16="http://schemas.microsoft.com/office/drawing/2014/main" id="{8CEFF089-B13F-4090-A71F-8412ED1599F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36A973A-9264-421A-AE4A-4418B630F329}"/>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491145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6EF52D-4A16-440A-BFDC-561EF47D7EC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F89FF02-D935-446E-AFA0-C46FA9B239D6}"/>
              </a:ext>
            </a:extLst>
          </p:cNvPr>
          <p:cNvSpPr>
            <a:spLocks noGrp="1"/>
          </p:cNvSpPr>
          <p:nvPr>
            <p:ph type="dt" sz="half" idx="10"/>
          </p:nvPr>
        </p:nvSpPr>
        <p:spPr/>
        <p:txBody>
          <a:bodyPr/>
          <a:lstStyle/>
          <a:p>
            <a:fld id="{6CD6CF1C-1409-4EE8-8680-8340FA1EC1A9}" type="datetimeFigureOut">
              <a:rPr kumimoji="1" lang="ja-JP" altLang="en-US" smtClean="0"/>
              <a:t>2023/7/9</a:t>
            </a:fld>
            <a:endParaRPr kumimoji="1" lang="ja-JP" altLang="en-US"/>
          </a:p>
        </p:txBody>
      </p:sp>
      <p:sp>
        <p:nvSpPr>
          <p:cNvPr id="4" name="フッター プレースホルダー 3">
            <a:extLst>
              <a:ext uri="{FF2B5EF4-FFF2-40B4-BE49-F238E27FC236}">
                <a16:creationId xmlns:a16="http://schemas.microsoft.com/office/drawing/2014/main" id="{4DFCADC2-00D8-42E5-BDAC-A16C7290B31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CD889C9-26C0-49AF-892B-8662EB9601F0}"/>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3358703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50382C3-8820-42BF-9E62-8B11A4CD44C4}"/>
              </a:ext>
            </a:extLst>
          </p:cNvPr>
          <p:cNvSpPr>
            <a:spLocks noGrp="1"/>
          </p:cNvSpPr>
          <p:nvPr>
            <p:ph type="dt" sz="half" idx="10"/>
          </p:nvPr>
        </p:nvSpPr>
        <p:spPr/>
        <p:txBody>
          <a:bodyPr/>
          <a:lstStyle/>
          <a:p>
            <a:fld id="{6CD6CF1C-1409-4EE8-8680-8340FA1EC1A9}" type="datetimeFigureOut">
              <a:rPr kumimoji="1" lang="ja-JP" altLang="en-US" smtClean="0"/>
              <a:t>2023/7/9</a:t>
            </a:fld>
            <a:endParaRPr kumimoji="1" lang="ja-JP" altLang="en-US"/>
          </a:p>
        </p:txBody>
      </p:sp>
      <p:sp>
        <p:nvSpPr>
          <p:cNvPr id="3" name="フッター プレースホルダー 2">
            <a:extLst>
              <a:ext uri="{FF2B5EF4-FFF2-40B4-BE49-F238E27FC236}">
                <a16:creationId xmlns:a16="http://schemas.microsoft.com/office/drawing/2014/main" id="{9BAB1BAC-F489-48F2-A64B-3CBD0F11224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14E0BFF-58C0-4F49-87E6-6714C9F566BB}"/>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3108911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AC3C19-6CAA-41E7-B0A3-F8F57074ED0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9271B2A-2D54-4706-A505-858DCA348D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D44EA88-2194-415A-A168-9A45EE7F14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D7A22A9-1D91-41E3-917B-2BAF3D860493}"/>
              </a:ext>
            </a:extLst>
          </p:cNvPr>
          <p:cNvSpPr>
            <a:spLocks noGrp="1"/>
          </p:cNvSpPr>
          <p:nvPr>
            <p:ph type="dt" sz="half" idx="10"/>
          </p:nvPr>
        </p:nvSpPr>
        <p:spPr/>
        <p:txBody>
          <a:bodyPr/>
          <a:lstStyle/>
          <a:p>
            <a:fld id="{6CD6CF1C-1409-4EE8-8680-8340FA1EC1A9}" type="datetimeFigureOut">
              <a:rPr kumimoji="1" lang="ja-JP" altLang="en-US" smtClean="0"/>
              <a:t>2023/7/9</a:t>
            </a:fld>
            <a:endParaRPr kumimoji="1" lang="ja-JP" altLang="en-US"/>
          </a:p>
        </p:txBody>
      </p:sp>
      <p:sp>
        <p:nvSpPr>
          <p:cNvPr id="6" name="フッター プレースホルダー 5">
            <a:extLst>
              <a:ext uri="{FF2B5EF4-FFF2-40B4-BE49-F238E27FC236}">
                <a16:creationId xmlns:a16="http://schemas.microsoft.com/office/drawing/2014/main" id="{05FF915E-994C-4AC7-BEE0-21575CAA1E4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0EEC29D-7DDD-4CFB-93A7-142B4331F4B0}"/>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1491327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ADFE18-1F13-464E-8F63-949E2248826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62B540F-6175-447A-984B-8408AE46B5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2153BC9-9EA0-4FE4-ACD7-02D8F1B380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99CBC22-F6C6-43AC-A087-931F22680E87}"/>
              </a:ext>
            </a:extLst>
          </p:cNvPr>
          <p:cNvSpPr>
            <a:spLocks noGrp="1"/>
          </p:cNvSpPr>
          <p:nvPr>
            <p:ph type="dt" sz="half" idx="10"/>
          </p:nvPr>
        </p:nvSpPr>
        <p:spPr/>
        <p:txBody>
          <a:bodyPr/>
          <a:lstStyle/>
          <a:p>
            <a:fld id="{6CD6CF1C-1409-4EE8-8680-8340FA1EC1A9}" type="datetimeFigureOut">
              <a:rPr kumimoji="1" lang="ja-JP" altLang="en-US" smtClean="0"/>
              <a:t>2023/7/9</a:t>
            </a:fld>
            <a:endParaRPr kumimoji="1" lang="ja-JP" altLang="en-US"/>
          </a:p>
        </p:txBody>
      </p:sp>
      <p:sp>
        <p:nvSpPr>
          <p:cNvPr id="6" name="フッター プレースホルダー 5">
            <a:extLst>
              <a:ext uri="{FF2B5EF4-FFF2-40B4-BE49-F238E27FC236}">
                <a16:creationId xmlns:a16="http://schemas.microsoft.com/office/drawing/2014/main" id="{18AA2B86-15FD-4C74-ABF3-4063890AF59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6A13140-5C81-4136-9A74-42F3E4D376A2}"/>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1862327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9415803-7416-42E1-A7B0-1A89DD4AC3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B7912BB-F395-4218-92E6-2556E22383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9B921F5-0AD9-4F6A-8508-62777CB3E2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D6CF1C-1409-4EE8-8680-8340FA1EC1A9}" type="datetimeFigureOut">
              <a:rPr kumimoji="1" lang="ja-JP" altLang="en-US" smtClean="0"/>
              <a:t>2023/7/9</a:t>
            </a:fld>
            <a:endParaRPr kumimoji="1" lang="ja-JP" altLang="en-US"/>
          </a:p>
        </p:txBody>
      </p:sp>
      <p:sp>
        <p:nvSpPr>
          <p:cNvPr id="5" name="フッター プレースホルダー 4">
            <a:extLst>
              <a:ext uri="{FF2B5EF4-FFF2-40B4-BE49-F238E27FC236}">
                <a16:creationId xmlns:a16="http://schemas.microsoft.com/office/drawing/2014/main" id="{DC28AB9F-093C-46E2-B723-4EE613CC29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D810AF2-9C19-445B-927D-15BAD522D9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1145156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70E370-9B4D-478C-A9A7-D7BAC0D0D118}"/>
              </a:ext>
            </a:extLst>
          </p:cNvPr>
          <p:cNvSpPr>
            <a:spLocks noGrp="1"/>
          </p:cNvSpPr>
          <p:nvPr>
            <p:ph type="ctrTitle"/>
          </p:nvPr>
        </p:nvSpPr>
        <p:spPr>
          <a:xfrm>
            <a:off x="1397876" y="663274"/>
            <a:ext cx="9144000" cy="2387600"/>
          </a:xfrm>
        </p:spPr>
        <p:txBody>
          <a:bodyPr>
            <a:normAutofit/>
          </a:bodyPr>
          <a:lstStyle/>
          <a:p>
            <a:r>
              <a:rPr kumimoji="1" lang="ja-JP" altLang="en-US" sz="8000" dirty="0">
                <a:latin typeface="UD デジタル 教科書体 NP-B" panose="02020700000000000000" pitchFamily="18" charset="-128"/>
                <a:ea typeface="UD デジタル 教科書体 NP-B" panose="02020700000000000000" pitchFamily="18" charset="-128"/>
              </a:rPr>
              <a:t>まなびの広場４</a:t>
            </a:r>
            <a:br>
              <a:rPr kumimoji="1" lang="en-US" altLang="ja-JP" dirty="0">
                <a:latin typeface="UD デジタル 教科書体 NP-B" panose="02020700000000000000" pitchFamily="18" charset="-128"/>
                <a:ea typeface="UD デジタル 教科書体 NP-B" panose="02020700000000000000" pitchFamily="18" charset="-128"/>
              </a:rPr>
            </a:b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9" name="テキスト ボックス 8">
            <a:extLst>
              <a:ext uri="{FF2B5EF4-FFF2-40B4-BE49-F238E27FC236}">
                <a16:creationId xmlns:a16="http://schemas.microsoft.com/office/drawing/2014/main" id="{F220B752-A918-4C8C-9876-EA1D46572851}"/>
              </a:ext>
            </a:extLst>
          </p:cNvPr>
          <p:cNvSpPr txBox="1"/>
          <p:nvPr/>
        </p:nvSpPr>
        <p:spPr>
          <a:xfrm>
            <a:off x="1209871" y="2688771"/>
            <a:ext cx="10033516" cy="3316101"/>
          </a:xfrm>
          <a:prstGeom prst="rect">
            <a:avLst/>
          </a:prstGeom>
          <a:noFill/>
        </p:spPr>
        <p:txBody>
          <a:bodyPr wrap="none" rtlCol="0">
            <a:spAutoFit/>
          </a:bodyPr>
          <a:lstStyle/>
          <a:p>
            <a:pPr algn="ctr">
              <a:lnSpc>
                <a:spcPct val="150000"/>
              </a:lnSpc>
            </a:pPr>
            <a:r>
              <a:rPr lang="ja-JP" altLang="en-US" sz="4800" dirty="0">
                <a:solidFill>
                  <a:srgbClr val="0000FF"/>
                </a:solidFill>
                <a:latin typeface="UD デジタル 教科書体 NP-B" panose="02020700000000000000" pitchFamily="18" charset="-128"/>
                <a:ea typeface="UD デジタル 教科書体 NP-B" panose="02020700000000000000" pitchFamily="18" charset="-128"/>
              </a:rPr>
              <a:t>時間と距離と速さ</a:t>
            </a:r>
            <a:endParaRPr lang="en-US" altLang="ja-JP" sz="4800" dirty="0">
              <a:solidFill>
                <a:srgbClr val="0000FF"/>
              </a:solidFill>
              <a:latin typeface="UD デジタル 教科書体 NP-B" panose="02020700000000000000" pitchFamily="18" charset="-128"/>
              <a:ea typeface="UD デジタル 教科書体 NP-B" panose="02020700000000000000" pitchFamily="18" charset="-128"/>
            </a:endParaRPr>
          </a:p>
          <a:p>
            <a:pPr algn="ctr">
              <a:lnSpc>
                <a:spcPct val="150000"/>
              </a:lnSpc>
            </a:pPr>
            <a:r>
              <a:rPr lang="ja-JP" altLang="en-US" sz="4800" dirty="0">
                <a:solidFill>
                  <a:srgbClr val="0000FF"/>
                </a:solidFill>
                <a:latin typeface="UD デジタル 教科書体 NP-B" panose="02020700000000000000" pitchFamily="18" charset="-128"/>
                <a:ea typeface="UD デジタル 教科書体 NP-B" panose="02020700000000000000" pitchFamily="18" charset="-128"/>
              </a:rPr>
              <a:t>「は・じ・き」は覚える必要がない</a:t>
            </a:r>
            <a:endParaRPr lang="en-US" altLang="ja-JP" sz="4800" dirty="0">
              <a:solidFill>
                <a:srgbClr val="0000FF"/>
              </a:solidFill>
              <a:latin typeface="UD デジタル 教科書体 NP-B" panose="02020700000000000000" pitchFamily="18" charset="-128"/>
              <a:ea typeface="UD デジタル 教科書体 NP-B" panose="02020700000000000000" pitchFamily="18" charset="-128"/>
            </a:endParaRPr>
          </a:p>
          <a:p>
            <a:pPr algn="ctr">
              <a:lnSpc>
                <a:spcPct val="150000"/>
              </a:lnSpc>
            </a:pPr>
            <a:r>
              <a:rPr lang="ja-JP" altLang="en-US" sz="4800" dirty="0">
                <a:solidFill>
                  <a:srgbClr val="0000FF"/>
                </a:solidFill>
                <a:latin typeface="UD デジタル 教科書体 NP-B" panose="02020700000000000000" pitchFamily="18" charset="-128"/>
                <a:ea typeface="UD デジタル 教科書体 NP-B" panose="02020700000000000000" pitchFamily="18" charset="-128"/>
              </a:rPr>
              <a:t>それどころか逆効果になる</a:t>
            </a:r>
          </a:p>
        </p:txBody>
      </p:sp>
    </p:spTree>
    <p:extLst>
      <p:ext uri="{BB962C8B-B14F-4D97-AF65-F5344CB8AC3E}">
        <p14:creationId xmlns:p14="http://schemas.microsoft.com/office/powerpoint/2010/main" val="2307828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E6689E82-8DB9-4730-9EFA-130FE8EC8468}"/>
              </a:ext>
            </a:extLst>
          </p:cNvPr>
          <p:cNvSpPr/>
          <p:nvPr/>
        </p:nvSpPr>
        <p:spPr>
          <a:xfrm>
            <a:off x="1803400" y="775311"/>
            <a:ext cx="8247771" cy="1446550"/>
          </a:xfrm>
          <a:prstGeom prst="rect">
            <a:avLst/>
          </a:prstGeom>
          <a:ln>
            <a:solidFill>
              <a:schemeClr val="accent1"/>
            </a:solidFill>
          </a:ln>
        </p:spPr>
        <p:txBody>
          <a:bodyPr wrap="none">
            <a:spAutoFit/>
          </a:bodyPr>
          <a:lstStyle/>
          <a:p>
            <a:r>
              <a:rPr lang="ja-JP" altLang="en-US" sz="4400" dirty="0">
                <a:latin typeface="UD デジタル 教科書体 NP-B" panose="02020700000000000000" pitchFamily="18" charset="-128"/>
                <a:ea typeface="UD デジタル 教科書体 NP-B" panose="02020700000000000000" pitchFamily="18" charset="-128"/>
              </a:rPr>
              <a:t>時速</a:t>
            </a:r>
            <a:r>
              <a:rPr lang="en-US" altLang="ja-JP" sz="4400" dirty="0">
                <a:latin typeface="UD デジタル 教科書体 NP-B" panose="02020700000000000000" pitchFamily="18" charset="-128"/>
                <a:ea typeface="UD デジタル 教科書体 NP-B" panose="02020700000000000000" pitchFamily="18" charset="-128"/>
              </a:rPr>
              <a:t>72km</a:t>
            </a:r>
            <a:r>
              <a:rPr lang="ja-JP" altLang="en-US" sz="4400" dirty="0">
                <a:latin typeface="UD デジタル 教科書体 NP-B" panose="02020700000000000000" pitchFamily="18" charset="-128"/>
                <a:ea typeface="UD デジタル 教科書体 NP-B" panose="02020700000000000000" pitchFamily="18" charset="-128"/>
              </a:rPr>
              <a:t>で</a:t>
            </a:r>
            <a:r>
              <a:rPr lang="en-US" altLang="ja-JP" sz="4400" dirty="0">
                <a:latin typeface="UD デジタル 教科書体 NP-B" panose="02020700000000000000" pitchFamily="18" charset="-128"/>
                <a:ea typeface="UD デジタル 教科書体 NP-B" panose="02020700000000000000" pitchFamily="18" charset="-128"/>
              </a:rPr>
              <a:t>20</a:t>
            </a:r>
            <a:r>
              <a:rPr lang="ja-JP" altLang="en-US" sz="4400" dirty="0">
                <a:latin typeface="UD デジタル 教科書体 NP-B" panose="02020700000000000000" pitchFamily="18" charset="-128"/>
                <a:ea typeface="UD デジタル 教科書体 NP-B" panose="02020700000000000000" pitchFamily="18" charset="-128"/>
              </a:rPr>
              <a:t>分間進みました</a:t>
            </a:r>
            <a:endParaRPr lang="en-US" altLang="ja-JP" sz="4400" dirty="0">
              <a:latin typeface="UD デジタル 教科書体 NP-B" panose="02020700000000000000" pitchFamily="18" charset="-128"/>
              <a:ea typeface="UD デジタル 教科書体 NP-B" panose="02020700000000000000" pitchFamily="18" charset="-128"/>
            </a:endParaRPr>
          </a:p>
          <a:p>
            <a:r>
              <a:rPr lang="ja-JP" altLang="en-US" sz="4400" dirty="0">
                <a:latin typeface="UD デジタル 教科書体 NP-B" panose="02020700000000000000" pitchFamily="18" charset="-128"/>
                <a:ea typeface="UD デジタル 教科書体 NP-B" panose="02020700000000000000" pitchFamily="18" charset="-128"/>
              </a:rPr>
              <a:t>進んだ距離を求めましょう</a:t>
            </a:r>
          </a:p>
        </p:txBody>
      </p:sp>
      <p:sp>
        <p:nvSpPr>
          <p:cNvPr id="5" name="正方形/長方形 4">
            <a:extLst>
              <a:ext uri="{FF2B5EF4-FFF2-40B4-BE49-F238E27FC236}">
                <a16:creationId xmlns:a16="http://schemas.microsoft.com/office/drawing/2014/main" id="{39BF59B6-3D3D-43A8-B143-DDF18418BDF0}"/>
              </a:ext>
            </a:extLst>
          </p:cNvPr>
          <p:cNvSpPr/>
          <p:nvPr/>
        </p:nvSpPr>
        <p:spPr>
          <a:xfrm>
            <a:off x="838200" y="2875732"/>
            <a:ext cx="6320961" cy="769441"/>
          </a:xfrm>
          <a:prstGeom prst="rect">
            <a:avLst/>
          </a:prstGeom>
        </p:spPr>
        <p:txBody>
          <a:bodyPr wrap="none">
            <a:spAutoFit/>
          </a:bodyPr>
          <a:lstStyle/>
          <a:p>
            <a:r>
              <a:rPr lang="ja-JP" altLang="en-US" sz="4400" dirty="0">
                <a:latin typeface="UD デジタル 教科書体 NP-B" panose="02020700000000000000" pitchFamily="18" charset="-128"/>
                <a:ea typeface="UD デジタル 教科書体 NP-B" panose="02020700000000000000" pitchFamily="18" charset="-128"/>
              </a:rPr>
              <a:t>１時間で</a:t>
            </a:r>
            <a:r>
              <a:rPr lang="en-US" altLang="ja-JP" sz="4400" dirty="0">
                <a:latin typeface="UD デジタル 教科書体 NP-B" panose="02020700000000000000" pitchFamily="18" charset="-128"/>
                <a:ea typeface="UD デジタル 教科書体 NP-B" panose="02020700000000000000" pitchFamily="18" charset="-128"/>
              </a:rPr>
              <a:t>72km</a:t>
            </a:r>
            <a:r>
              <a:rPr lang="ja-JP" altLang="en-US" sz="4400" dirty="0">
                <a:latin typeface="UD デジタル 教科書体 NP-B" panose="02020700000000000000" pitchFamily="18" charset="-128"/>
                <a:ea typeface="UD デジタル 教科書体 NP-B" panose="02020700000000000000" pitchFamily="18" charset="-128"/>
              </a:rPr>
              <a:t>進むので</a:t>
            </a:r>
          </a:p>
        </p:txBody>
      </p:sp>
      <mc:AlternateContent xmlns:mc="http://schemas.openxmlformats.org/markup-compatibility/2006" xmlns:a14="http://schemas.microsoft.com/office/drawing/2010/main">
        <mc:Choice Requires="a14">
          <p:sp>
            <p:nvSpPr>
              <p:cNvPr id="6" name="正方形/長方形 5">
                <a:extLst>
                  <a:ext uri="{FF2B5EF4-FFF2-40B4-BE49-F238E27FC236}">
                    <a16:creationId xmlns:a16="http://schemas.microsoft.com/office/drawing/2014/main" id="{D9FE31B3-ED88-43F5-918B-3A25526D70A4}"/>
                  </a:ext>
                </a:extLst>
              </p:cNvPr>
              <p:cNvSpPr/>
              <p:nvPr/>
            </p:nvSpPr>
            <p:spPr>
              <a:xfrm>
                <a:off x="2072092" y="3726633"/>
                <a:ext cx="8717451" cy="1256498"/>
              </a:xfrm>
              <a:prstGeom prst="rect">
                <a:avLst/>
              </a:prstGeom>
            </p:spPr>
            <p:txBody>
              <a:bodyPr wrap="none">
                <a:spAutoFit/>
              </a:bodyPr>
              <a:lstStyle/>
              <a:p>
                <a:r>
                  <a:rPr lang="en-US" altLang="ja-JP" sz="4400" dirty="0">
                    <a:latin typeface="UD デジタル 教科書体 NP-B" panose="02020700000000000000" pitchFamily="18" charset="-128"/>
                    <a:ea typeface="UD デジタル 教科書体 NP-B" panose="02020700000000000000" pitchFamily="18" charset="-128"/>
                  </a:rPr>
                  <a:t>20</a:t>
                </a:r>
                <a:r>
                  <a:rPr lang="ja-JP" altLang="en-US" sz="4400" dirty="0">
                    <a:latin typeface="UD デジタル 教科書体 NP-B" panose="02020700000000000000" pitchFamily="18" charset="-128"/>
                    <a:ea typeface="UD デジタル 教科書体 NP-B" panose="02020700000000000000" pitchFamily="18" charset="-128"/>
                  </a:rPr>
                  <a:t>分なら</a:t>
                </a:r>
                <a:r>
                  <a:rPr lang="en-US" altLang="ja-JP" sz="4400" dirty="0">
                    <a:latin typeface="UD デジタル 教科書体 NP-B" panose="02020700000000000000" pitchFamily="18" charset="-128"/>
                    <a:ea typeface="UD デジタル 教科書体 NP-B" panose="02020700000000000000" pitchFamily="18" charset="-128"/>
                  </a:rPr>
                  <a:t>1</a:t>
                </a:r>
                <a:r>
                  <a:rPr lang="ja-JP" altLang="en-US" sz="4400" dirty="0">
                    <a:latin typeface="UD デジタル 教科書体 NP-B" panose="02020700000000000000" pitchFamily="18" charset="-128"/>
                    <a:ea typeface="UD デジタル 教科書体 NP-B" panose="02020700000000000000" pitchFamily="18" charset="-128"/>
                  </a:rPr>
                  <a:t>時間の</a:t>
                </a:r>
                <a14:m>
                  <m:oMath xmlns:m="http://schemas.openxmlformats.org/officeDocument/2006/math">
                    <m:f>
                      <m:fPr>
                        <m:ctrlPr>
                          <a:rPr lang="en-US" altLang="ja-JP" sz="4400" i="1" smtClean="0">
                            <a:latin typeface="Cambria Math" panose="02040503050406030204" pitchFamily="18" charset="0"/>
                            <a:ea typeface="UD デジタル 教科書体 NP-B" panose="02020700000000000000" pitchFamily="18" charset="-128"/>
                          </a:rPr>
                        </m:ctrlPr>
                      </m:fPr>
                      <m:num>
                        <m:r>
                          <a:rPr lang="ja-JP" altLang="en-US" sz="4400" i="1">
                            <a:latin typeface="Cambria Math" panose="02040503050406030204" pitchFamily="18" charset="0"/>
                            <a:ea typeface="UD デジタル 教科書体 NP-B" panose="02020700000000000000" pitchFamily="18" charset="-128"/>
                          </a:rPr>
                          <m:t>１</m:t>
                        </m:r>
                      </m:num>
                      <m:den>
                        <m:r>
                          <a:rPr lang="ja-JP" altLang="en-US" sz="4400" i="1">
                            <a:latin typeface="Cambria Math" panose="02040503050406030204" pitchFamily="18" charset="0"/>
                            <a:ea typeface="UD デジタル 教科書体 NP-B" panose="02020700000000000000" pitchFamily="18" charset="-128"/>
                          </a:rPr>
                          <m:t>３</m:t>
                        </m:r>
                      </m:den>
                    </m:f>
                  </m:oMath>
                </a14:m>
                <a:r>
                  <a:rPr lang="ja-JP" altLang="en-US" sz="4400" dirty="0">
                    <a:latin typeface="UD デジタル 教科書体 NP-B" panose="02020700000000000000" pitchFamily="18" charset="-128"/>
                    <a:ea typeface="UD デジタル 教科書体 NP-B" panose="02020700000000000000" pitchFamily="18" charset="-128"/>
                  </a:rPr>
                  <a:t>しか進めない</a:t>
                </a:r>
              </a:p>
            </p:txBody>
          </p:sp>
        </mc:Choice>
        <mc:Fallback xmlns="">
          <p:sp>
            <p:nvSpPr>
              <p:cNvPr id="6" name="正方形/長方形 5">
                <a:extLst>
                  <a:ext uri="{FF2B5EF4-FFF2-40B4-BE49-F238E27FC236}">
                    <a16:creationId xmlns:a16="http://schemas.microsoft.com/office/drawing/2014/main" id="{D9FE31B3-ED88-43F5-918B-3A25526D70A4}"/>
                  </a:ext>
                </a:extLst>
              </p:cNvPr>
              <p:cNvSpPr>
                <a:spLocks noRot="1" noChangeAspect="1" noMove="1" noResize="1" noEditPoints="1" noAdjustHandles="1" noChangeArrowheads="1" noChangeShapeType="1" noTextEdit="1"/>
              </p:cNvSpPr>
              <p:nvPr/>
            </p:nvSpPr>
            <p:spPr>
              <a:xfrm>
                <a:off x="2072092" y="3726633"/>
                <a:ext cx="8717451" cy="1256498"/>
              </a:xfrm>
              <a:prstGeom prst="rect">
                <a:avLst/>
              </a:prstGeom>
              <a:blipFill>
                <a:blip r:embed="rId2"/>
                <a:stretch>
                  <a:fillRect l="-2867" r="-2098" b="-9223"/>
                </a:stretch>
              </a:blipFill>
            </p:spPr>
            <p:txBody>
              <a:bodyPr/>
              <a:lstStyle/>
              <a:p>
                <a:r>
                  <a:rPr lang="ja-JP" altLang="en-US">
                    <a:noFill/>
                  </a:rPr>
                  <a:t> </a:t>
                </a:r>
              </a:p>
            </p:txBody>
          </p:sp>
        </mc:Fallback>
      </mc:AlternateContent>
      <p:sp>
        <p:nvSpPr>
          <p:cNvPr id="7" name="正方形/長方形 6">
            <a:extLst>
              <a:ext uri="{FF2B5EF4-FFF2-40B4-BE49-F238E27FC236}">
                <a16:creationId xmlns:a16="http://schemas.microsoft.com/office/drawing/2014/main" id="{ABCEC6CD-DF57-4FA0-A23B-8D77C6232792}"/>
              </a:ext>
            </a:extLst>
          </p:cNvPr>
          <p:cNvSpPr/>
          <p:nvPr/>
        </p:nvSpPr>
        <p:spPr>
          <a:xfrm>
            <a:off x="5212390" y="5313248"/>
            <a:ext cx="6236003" cy="769441"/>
          </a:xfrm>
          <a:prstGeom prst="rect">
            <a:avLst/>
          </a:prstGeom>
        </p:spPr>
        <p:txBody>
          <a:bodyPr wrap="none">
            <a:spAutoFit/>
          </a:bodyPr>
          <a:lstStyle/>
          <a:p>
            <a:r>
              <a:rPr lang="en-US" altLang="ja-JP" sz="4400" dirty="0">
                <a:solidFill>
                  <a:srgbClr val="0000FF"/>
                </a:solidFill>
                <a:latin typeface="UD デジタル 教科書体 NP-B" panose="02020700000000000000" pitchFamily="18" charset="-128"/>
                <a:ea typeface="UD デジタル 教科書体 NP-B" panose="02020700000000000000" pitchFamily="18" charset="-128"/>
              </a:rPr>
              <a:t>72÷3</a:t>
            </a:r>
            <a:r>
              <a:rPr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a:t>
            </a:r>
            <a:r>
              <a:rPr lang="en-US" altLang="ja-JP" sz="4400" dirty="0">
                <a:solidFill>
                  <a:srgbClr val="0000FF"/>
                </a:solidFill>
                <a:latin typeface="UD デジタル 教科書体 NP-B" panose="02020700000000000000" pitchFamily="18" charset="-128"/>
                <a:ea typeface="UD デジタル 教科書体 NP-B" panose="02020700000000000000" pitchFamily="18" charset="-128"/>
              </a:rPr>
              <a:t>24</a:t>
            </a:r>
            <a:r>
              <a:rPr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　答 </a:t>
            </a:r>
            <a:r>
              <a:rPr lang="en-US" altLang="ja-JP" sz="4400" dirty="0">
                <a:solidFill>
                  <a:srgbClr val="0000FF"/>
                </a:solidFill>
                <a:latin typeface="UD デジタル 教科書体 NP-B" panose="02020700000000000000" pitchFamily="18" charset="-128"/>
                <a:ea typeface="UD デジタル 教科書体 NP-B" panose="02020700000000000000" pitchFamily="18" charset="-128"/>
              </a:rPr>
              <a:t>24km</a:t>
            </a:r>
          </a:p>
        </p:txBody>
      </p:sp>
    </p:spTree>
    <p:extLst>
      <p:ext uri="{BB962C8B-B14F-4D97-AF65-F5344CB8AC3E}">
        <p14:creationId xmlns:p14="http://schemas.microsoft.com/office/powerpoint/2010/main" val="379694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750"/>
                                        <p:tgtEl>
                                          <p:spTgt spid="5"/>
                                        </p:tgtEl>
                                      </p:cBhvr>
                                    </p:animEffect>
                                  </p:childTnLst>
                                </p:cTn>
                              </p:par>
                            </p:childTnLst>
                          </p:cTn>
                        </p:par>
                        <p:par>
                          <p:cTn id="8" fill="hold">
                            <p:stCondLst>
                              <p:cond delay="175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75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E6689E82-8DB9-4730-9EFA-130FE8EC8468}"/>
              </a:ext>
            </a:extLst>
          </p:cNvPr>
          <p:cNvSpPr/>
          <p:nvPr/>
        </p:nvSpPr>
        <p:spPr>
          <a:xfrm>
            <a:off x="1926771" y="693851"/>
            <a:ext cx="7119257" cy="1446550"/>
          </a:xfrm>
          <a:prstGeom prst="rect">
            <a:avLst/>
          </a:prstGeom>
          <a:ln>
            <a:solidFill>
              <a:schemeClr val="accent1"/>
            </a:solidFill>
          </a:ln>
        </p:spPr>
        <p:txBody>
          <a:bodyPr wrap="none">
            <a:spAutoFit/>
          </a:bodyPr>
          <a:lstStyle/>
          <a:p>
            <a:r>
              <a:rPr lang="en-US" altLang="ja-JP" sz="4400" dirty="0">
                <a:latin typeface="UD デジタル 教科書体 NP-B" panose="02020700000000000000" pitchFamily="18" charset="-128"/>
                <a:ea typeface="UD デジタル 教科書体 NP-B" panose="02020700000000000000" pitchFamily="18" charset="-128"/>
              </a:rPr>
              <a:t>6</a:t>
            </a:r>
            <a:r>
              <a:rPr lang="ja-JP" altLang="en-US" sz="4400" dirty="0">
                <a:latin typeface="UD デジタル 教科書体 NP-B" panose="02020700000000000000" pitchFamily="18" charset="-128"/>
                <a:ea typeface="UD デジタル 教科書体 NP-B" panose="02020700000000000000" pitchFamily="18" charset="-128"/>
              </a:rPr>
              <a:t>秒で</a:t>
            </a:r>
            <a:r>
              <a:rPr lang="en-US" altLang="ja-JP" sz="4400" dirty="0">
                <a:latin typeface="UD デジタル 教科書体 NP-B" panose="02020700000000000000" pitchFamily="18" charset="-128"/>
                <a:ea typeface="UD デジタル 教科書体 NP-B" panose="02020700000000000000" pitchFamily="18" charset="-128"/>
              </a:rPr>
              <a:t>8m</a:t>
            </a:r>
            <a:r>
              <a:rPr lang="ja-JP" altLang="en-US" sz="4400" dirty="0">
                <a:latin typeface="UD デジタル 教科書体 NP-B" panose="02020700000000000000" pitchFamily="18" charset="-128"/>
                <a:ea typeface="UD デジタル 教科書体 NP-B" panose="02020700000000000000" pitchFamily="18" charset="-128"/>
              </a:rPr>
              <a:t>進みます</a:t>
            </a:r>
            <a:endParaRPr lang="en-US" altLang="ja-JP" sz="4400" dirty="0">
              <a:latin typeface="UD デジタル 教科書体 NP-B" panose="02020700000000000000" pitchFamily="18" charset="-128"/>
              <a:ea typeface="UD デジタル 教科書体 NP-B" panose="02020700000000000000" pitchFamily="18" charset="-128"/>
            </a:endParaRPr>
          </a:p>
          <a:p>
            <a:r>
              <a:rPr lang="en-US" altLang="ja-JP" sz="4400" dirty="0">
                <a:latin typeface="UD デジタル 教科書体 NP-B" panose="02020700000000000000" pitchFamily="18" charset="-128"/>
                <a:ea typeface="UD デジタル 教科書体 NP-B" panose="02020700000000000000" pitchFamily="18" charset="-128"/>
              </a:rPr>
              <a:t>15</a:t>
            </a:r>
            <a:r>
              <a:rPr lang="ja-JP" altLang="en-US" sz="4400" dirty="0">
                <a:latin typeface="UD デジタル 教科書体 NP-B" panose="02020700000000000000" pitchFamily="18" charset="-128"/>
                <a:ea typeface="UD デジタル 教科書体 NP-B" panose="02020700000000000000" pitchFamily="18" charset="-128"/>
              </a:rPr>
              <a:t>秒なら何</a:t>
            </a:r>
            <a:r>
              <a:rPr lang="en-US" altLang="ja-JP" sz="4400" dirty="0">
                <a:latin typeface="UD デジタル 教科書体 NP-B" panose="02020700000000000000" pitchFamily="18" charset="-128"/>
                <a:ea typeface="UD デジタル 教科書体 NP-B" panose="02020700000000000000" pitchFamily="18" charset="-128"/>
              </a:rPr>
              <a:t>m</a:t>
            </a:r>
            <a:r>
              <a:rPr lang="ja-JP" altLang="en-US" sz="4400" dirty="0">
                <a:latin typeface="UD デジタル 教科書体 NP-B" panose="02020700000000000000" pitchFamily="18" charset="-128"/>
                <a:ea typeface="UD デジタル 教科書体 NP-B" panose="02020700000000000000" pitchFamily="18" charset="-128"/>
              </a:rPr>
              <a:t>進みますか？</a:t>
            </a:r>
          </a:p>
        </p:txBody>
      </p:sp>
      <p:sp>
        <p:nvSpPr>
          <p:cNvPr id="6" name="正方形/長方形 5">
            <a:extLst>
              <a:ext uri="{FF2B5EF4-FFF2-40B4-BE49-F238E27FC236}">
                <a16:creationId xmlns:a16="http://schemas.microsoft.com/office/drawing/2014/main" id="{D9FE31B3-ED88-43F5-918B-3A25526D70A4}"/>
              </a:ext>
            </a:extLst>
          </p:cNvPr>
          <p:cNvSpPr/>
          <p:nvPr/>
        </p:nvSpPr>
        <p:spPr>
          <a:xfrm>
            <a:off x="841196" y="2474906"/>
            <a:ext cx="6167073" cy="769441"/>
          </a:xfrm>
          <a:prstGeom prst="rect">
            <a:avLst/>
          </a:prstGeom>
        </p:spPr>
        <p:txBody>
          <a:bodyPr wrap="none">
            <a:spAutoFit/>
          </a:bodyPr>
          <a:lstStyle/>
          <a:p>
            <a:r>
              <a:rPr lang="ja-JP" altLang="en-US" sz="4400" dirty="0">
                <a:latin typeface="UD デジタル 教科書体 NP-B" panose="02020700000000000000" pitchFamily="18" charset="-128"/>
                <a:ea typeface="UD デジタル 教科書体 NP-B" panose="02020700000000000000" pitchFamily="18" charset="-128"/>
              </a:rPr>
              <a:t>① </a:t>
            </a:r>
            <a:r>
              <a:rPr lang="en-US" altLang="ja-JP" sz="4400" dirty="0">
                <a:latin typeface="UD デジタル 教科書体 NP-B" panose="02020700000000000000" pitchFamily="18" charset="-128"/>
                <a:ea typeface="UD デジタル 教科書体 NP-B" panose="02020700000000000000" pitchFamily="18" charset="-128"/>
              </a:rPr>
              <a:t>3</a:t>
            </a:r>
            <a:r>
              <a:rPr lang="ja-JP" altLang="en-US" sz="4400" dirty="0">
                <a:latin typeface="UD デジタル 教科書体 NP-B" panose="02020700000000000000" pitchFamily="18" charset="-128"/>
                <a:ea typeface="UD デジタル 教科書体 NP-B" panose="02020700000000000000" pitchFamily="18" charset="-128"/>
              </a:rPr>
              <a:t>秒で</a:t>
            </a:r>
            <a:r>
              <a:rPr lang="en-US" altLang="ja-JP" sz="4400" dirty="0">
                <a:latin typeface="UD デジタル 教科書体 NP-B" panose="02020700000000000000" pitchFamily="18" charset="-128"/>
                <a:ea typeface="UD デジタル 教科書体 NP-B" panose="02020700000000000000" pitchFamily="18" charset="-128"/>
              </a:rPr>
              <a:t>4m</a:t>
            </a:r>
            <a:r>
              <a:rPr lang="ja-JP" altLang="en-US" sz="4400" dirty="0">
                <a:latin typeface="UD デジタル 教科書体 NP-B" panose="02020700000000000000" pitchFamily="18" charset="-128"/>
                <a:ea typeface="UD デジタル 教科書体 NP-B" panose="02020700000000000000" pitchFamily="18" charset="-128"/>
              </a:rPr>
              <a:t>進めるので</a:t>
            </a:r>
          </a:p>
        </p:txBody>
      </p:sp>
      <p:sp>
        <p:nvSpPr>
          <p:cNvPr id="7" name="正方形/長方形 6">
            <a:extLst>
              <a:ext uri="{FF2B5EF4-FFF2-40B4-BE49-F238E27FC236}">
                <a16:creationId xmlns:a16="http://schemas.microsoft.com/office/drawing/2014/main" id="{ABCEC6CD-DF57-4FA0-A23B-8D77C6232792}"/>
              </a:ext>
            </a:extLst>
          </p:cNvPr>
          <p:cNvSpPr/>
          <p:nvPr/>
        </p:nvSpPr>
        <p:spPr>
          <a:xfrm>
            <a:off x="5117797" y="3325807"/>
            <a:ext cx="5506636" cy="769441"/>
          </a:xfrm>
          <a:prstGeom prst="rect">
            <a:avLst/>
          </a:prstGeom>
        </p:spPr>
        <p:txBody>
          <a:bodyPr wrap="none">
            <a:spAutoFit/>
          </a:bodyPr>
          <a:lstStyle/>
          <a:p>
            <a:r>
              <a:rPr lang="en-US" altLang="ja-JP" sz="4400" dirty="0">
                <a:solidFill>
                  <a:srgbClr val="0000FF"/>
                </a:solidFill>
                <a:latin typeface="UD デジタル 教科書体 NP-B" panose="02020700000000000000" pitchFamily="18" charset="-128"/>
                <a:ea typeface="UD デジタル 教科書体 NP-B" panose="02020700000000000000" pitchFamily="18" charset="-128"/>
              </a:rPr>
              <a:t>4×5</a:t>
            </a:r>
            <a:r>
              <a:rPr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a:t>
            </a:r>
            <a:r>
              <a:rPr lang="en-US" altLang="ja-JP" sz="4400" dirty="0">
                <a:solidFill>
                  <a:srgbClr val="0000FF"/>
                </a:solidFill>
                <a:latin typeface="UD デジタル 教科書体 NP-B" panose="02020700000000000000" pitchFamily="18" charset="-128"/>
                <a:ea typeface="UD デジタル 教科書体 NP-B" panose="02020700000000000000" pitchFamily="18" charset="-128"/>
              </a:rPr>
              <a:t>20</a:t>
            </a:r>
            <a:r>
              <a:rPr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　答 </a:t>
            </a:r>
            <a:r>
              <a:rPr lang="en-US" altLang="ja-JP" sz="4400" dirty="0">
                <a:solidFill>
                  <a:srgbClr val="0000FF"/>
                </a:solidFill>
                <a:latin typeface="UD デジタル 教科書体 NP-B" panose="02020700000000000000" pitchFamily="18" charset="-128"/>
                <a:ea typeface="UD デジタル 教科書体 NP-B" panose="02020700000000000000" pitchFamily="18" charset="-128"/>
              </a:rPr>
              <a:t>20m</a:t>
            </a:r>
          </a:p>
        </p:txBody>
      </p:sp>
      <p:sp>
        <p:nvSpPr>
          <p:cNvPr id="10" name="正方形/長方形 9">
            <a:extLst>
              <a:ext uri="{FF2B5EF4-FFF2-40B4-BE49-F238E27FC236}">
                <a16:creationId xmlns:a16="http://schemas.microsoft.com/office/drawing/2014/main" id="{3B51564A-A5BF-4FB8-9796-52D9C9627C5F}"/>
              </a:ext>
            </a:extLst>
          </p:cNvPr>
          <p:cNvSpPr/>
          <p:nvPr/>
        </p:nvSpPr>
        <p:spPr>
          <a:xfrm>
            <a:off x="841196" y="4255961"/>
            <a:ext cx="6965368" cy="769441"/>
          </a:xfrm>
          <a:prstGeom prst="rect">
            <a:avLst/>
          </a:prstGeom>
        </p:spPr>
        <p:txBody>
          <a:bodyPr wrap="none">
            <a:spAutoFit/>
          </a:bodyPr>
          <a:lstStyle/>
          <a:p>
            <a:r>
              <a:rPr lang="ja-JP" altLang="en-US" sz="4400" dirty="0">
                <a:latin typeface="UD デジタル 教科書体 NP-B" panose="02020700000000000000" pitchFamily="18" charset="-128"/>
                <a:ea typeface="UD デジタル 教科書体 NP-B" panose="02020700000000000000" pitchFamily="18" charset="-128"/>
              </a:rPr>
              <a:t>② </a:t>
            </a:r>
            <a:r>
              <a:rPr lang="en-US" altLang="ja-JP" sz="4400" dirty="0">
                <a:latin typeface="UD デジタル 教科書体 NP-B" panose="02020700000000000000" pitchFamily="18" charset="-128"/>
                <a:ea typeface="UD デジタル 教科書体 NP-B" panose="02020700000000000000" pitchFamily="18" charset="-128"/>
              </a:rPr>
              <a:t>60</a:t>
            </a:r>
            <a:r>
              <a:rPr lang="ja-JP" altLang="en-US" sz="4400" dirty="0">
                <a:latin typeface="UD デジタル 教科書体 NP-B" panose="02020700000000000000" pitchFamily="18" charset="-128"/>
                <a:ea typeface="UD デジタル 教科書体 NP-B" panose="02020700000000000000" pitchFamily="18" charset="-128"/>
              </a:rPr>
              <a:t>秒で</a:t>
            </a:r>
            <a:r>
              <a:rPr lang="en-US" altLang="ja-JP" sz="4400" dirty="0">
                <a:latin typeface="UD デジタル 教科書体 NP-B" panose="02020700000000000000" pitchFamily="18" charset="-128"/>
                <a:ea typeface="UD デジタル 教科書体 NP-B" panose="02020700000000000000" pitchFamily="18" charset="-128"/>
              </a:rPr>
              <a:t>80m</a:t>
            </a:r>
            <a:r>
              <a:rPr lang="ja-JP" altLang="en-US" sz="4400" dirty="0">
                <a:latin typeface="UD デジタル 教科書体 NP-B" panose="02020700000000000000" pitchFamily="18" charset="-128"/>
                <a:ea typeface="UD デジタル 教科書体 NP-B" panose="02020700000000000000" pitchFamily="18" charset="-128"/>
              </a:rPr>
              <a:t>進めるので</a:t>
            </a:r>
          </a:p>
        </p:txBody>
      </p:sp>
      <p:sp>
        <p:nvSpPr>
          <p:cNvPr id="11" name="正方形/長方形 10">
            <a:extLst>
              <a:ext uri="{FF2B5EF4-FFF2-40B4-BE49-F238E27FC236}">
                <a16:creationId xmlns:a16="http://schemas.microsoft.com/office/drawing/2014/main" id="{6A4F0209-5F18-44AC-954D-C4CD050B57A9}"/>
              </a:ext>
            </a:extLst>
          </p:cNvPr>
          <p:cNvSpPr/>
          <p:nvPr/>
        </p:nvSpPr>
        <p:spPr>
          <a:xfrm>
            <a:off x="5117797" y="5025402"/>
            <a:ext cx="5905784" cy="769441"/>
          </a:xfrm>
          <a:prstGeom prst="rect">
            <a:avLst/>
          </a:prstGeom>
        </p:spPr>
        <p:txBody>
          <a:bodyPr wrap="none">
            <a:spAutoFit/>
          </a:bodyPr>
          <a:lstStyle/>
          <a:p>
            <a:r>
              <a:rPr lang="en-US" altLang="ja-JP" sz="4400" dirty="0">
                <a:solidFill>
                  <a:srgbClr val="0000FF"/>
                </a:solidFill>
                <a:latin typeface="UD デジタル 教科書体 NP-B" panose="02020700000000000000" pitchFamily="18" charset="-128"/>
                <a:ea typeface="UD デジタル 教科書体 NP-B" panose="02020700000000000000" pitchFamily="18" charset="-128"/>
              </a:rPr>
              <a:t>80÷4</a:t>
            </a:r>
            <a:r>
              <a:rPr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a:t>
            </a:r>
            <a:r>
              <a:rPr lang="en-US" altLang="ja-JP" sz="4400" dirty="0">
                <a:solidFill>
                  <a:srgbClr val="0000FF"/>
                </a:solidFill>
                <a:latin typeface="UD デジタル 教科書体 NP-B" panose="02020700000000000000" pitchFamily="18" charset="-128"/>
                <a:ea typeface="UD デジタル 教科書体 NP-B" panose="02020700000000000000" pitchFamily="18" charset="-128"/>
              </a:rPr>
              <a:t>20</a:t>
            </a:r>
            <a:r>
              <a:rPr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　答 </a:t>
            </a:r>
            <a:r>
              <a:rPr lang="en-US" altLang="ja-JP" sz="4400" dirty="0">
                <a:solidFill>
                  <a:srgbClr val="0000FF"/>
                </a:solidFill>
                <a:latin typeface="UD デジタル 教科書体 NP-B" panose="02020700000000000000" pitchFamily="18" charset="-128"/>
                <a:ea typeface="UD デジタル 教科書体 NP-B" panose="02020700000000000000" pitchFamily="18" charset="-128"/>
              </a:rPr>
              <a:t>20m</a:t>
            </a:r>
          </a:p>
        </p:txBody>
      </p:sp>
      <p:sp>
        <p:nvSpPr>
          <p:cNvPr id="9" name="テキスト ボックス 8">
            <a:extLst>
              <a:ext uri="{FF2B5EF4-FFF2-40B4-BE49-F238E27FC236}">
                <a16:creationId xmlns:a16="http://schemas.microsoft.com/office/drawing/2014/main" id="{F0C9CFC8-AA80-4D02-823B-43C5A2F4C494}"/>
              </a:ext>
            </a:extLst>
          </p:cNvPr>
          <p:cNvSpPr txBox="1"/>
          <p:nvPr/>
        </p:nvSpPr>
        <p:spPr>
          <a:xfrm>
            <a:off x="4103914" y="5955556"/>
            <a:ext cx="7673249" cy="646331"/>
          </a:xfrm>
          <a:prstGeom prst="rect">
            <a:avLst/>
          </a:prstGeom>
          <a:noFill/>
        </p:spPr>
        <p:txBody>
          <a:bodyPr wrap="square">
            <a:spAutoFit/>
          </a:bodyPr>
          <a:lstStyle/>
          <a:p>
            <a:r>
              <a:rPr kumimoji="1"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色々な解き方ができる問題は楽しい</a:t>
            </a:r>
          </a:p>
        </p:txBody>
      </p:sp>
    </p:spTree>
    <p:extLst>
      <p:ext uri="{BB962C8B-B14F-4D97-AF65-F5344CB8AC3E}">
        <p14:creationId xmlns:p14="http://schemas.microsoft.com/office/powerpoint/2010/main" val="159813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1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1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1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E90C514-360B-4610-A762-C19164A4A011}"/>
              </a:ext>
            </a:extLst>
          </p:cNvPr>
          <p:cNvSpPr txBox="1"/>
          <p:nvPr/>
        </p:nvSpPr>
        <p:spPr>
          <a:xfrm>
            <a:off x="702733" y="519671"/>
            <a:ext cx="5926667" cy="769441"/>
          </a:xfrm>
          <a:prstGeom prst="rect">
            <a:avLst/>
          </a:prstGeom>
          <a:solidFill>
            <a:schemeClr val="accent4">
              <a:lumMod val="20000"/>
              <a:lumOff val="80000"/>
            </a:schemeClr>
          </a:solidFill>
        </p:spPr>
        <p:txBody>
          <a:bodyPr wrap="square" rtlCol="0">
            <a:spAutoFit/>
          </a:bodyPr>
          <a:lstStyle/>
          <a:p>
            <a:r>
              <a:rPr lang="ja-JP" altLang="en-US" sz="4400" b="1" dirty="0">
                <a:latin typeface="UD デジタル 教科書体 NP-B" panose="02020700000000000000" pitchFamily="18" charset="-128"/>
                <a:ea typeface="UD デジタル 教科書体 NP-B" panose="02020700000000000000" pitchFamily="18" charset="-128"/>
              </a:rPr>
              <a:t>速さを比べてみよう１</a:t>
            </a:r>
            <a:endParaRPr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a:extLst>
              <a:ext uri="{FF2B5EF4-FFF2-40B4-BE49-F238E27FC236}">
                <a16:creationId xmlns:a16="http://schemas.microsoft.com/office/drawing/2014/main" id="{E638AA68-01F1-453F-9A4F-5E14EBD8E4C5}"/>
              </a:ext>
            </a:extLst>
          </p:cNvPr>
          <p:cNvSpPr txBox="1"/>
          <p:nvPr/>
        </p:nvSpPr>
        <p:spPr>
          <a:xfrm>
            <a:off x="1567259" y="1574730"/>
            <a:ext cx="8914608" cy="1938992"/>
          </a:xfrm>
          <a:prstGeom prst="rect">
            <a:avLst/>
          </a:prstGeom>
          <a:noFill/>
          <a:ln>
            <a:solidFill>
              <a:srgbClr val="7030A0"/>
            </a:solidFill>
          </a:ln>
        </p:spPr>
        <p:txBody>
          <a:bodyPr wrap="square" rtlCol="0">
            <a:spAutoFit/>
          </a:bodyPr>
          <a:lstStyle/>
          <a:p>
            <a:pPr>
              <a:defRPr/>
            </a:pPr>
            <a:r>
              <a:rPr lang="ja-JP" altLang="en-US" sz="4000" b="1" dirty="0">
                <a:latin typeface="UD デジタル 教科書体 NP-B" panose="02020700000000000000" pitchFamily="18" charset="-128"/>
                <a:ea typeface="UD デジタル 教科書体 NP-B" panose="02020700000000000000" pitchFamily="18" charset="-128"/>
                <a:cs typeface="+mj-cs"/>
              </a:rPr>
              <a:t>自動車</a:t>
            </a:r>
            <a:r>
              <a:rPr lang="en-US" altLang="ja-JP" sz="4000" b="1" dirty="0">
                <a:latin typeface="UD デジタル 教科書体 NP-B" panose="02020700000000000000" pitchFamily="18" charset="-128"/>
                <a:ea typeface="UD デジタル 教科書体 NP-B" panose="02020700000000000000" pitchFamily="18" charset="-128"/>
                <a:cs typeface="+mj-cs"/>
              </a:rPr>
              <a:t>A</a:t>
            </a:r>
            <a:r>
              <a:rPr lang="ja-JP" altLang="en-US" sz="4000" b="1" dirty="0">
                <a:latin typeface="UD デジタル 教科書体 NP-B" panose="02020700000000000000" pitchFamily="18" charset="-128"/>
                <a:ea typeface="UD デジタル 教科書体 NP-B" panose="02020700000000000000" pitchFamily="18" charset="-128"/>
                <a:cs typeface="+mj-cs"/>
              </a:rPr>
              <a:t>は</a:t>
            </a:r>
            <a:r>
              <a:rPr lang="en-US" altLang="ja-JP" sz="4000" b="1" dirty="0">
                <a:latin typeface="UD デジタル 教科書体 NP-B" panose="02020700000000000000" pitchFamily="18" charset="-128"/>
                <a:ea typeface="UD デジタル 教科書体 NP-B" panose="02020700000000000000" pitchFamily="18" charset="-128"/>
                <a:cs typeface="+mj-cs"/>
              </a:rPr>
              <a:t>150km</a:t>
            </a:r>
            <a:r>
              <a:rPr lang="ja-JP" altLang="en-US" sz="4000" b="1" dirty="0">
                <a:latin typeface="UD デジタル 教科書体 NP-B" panose="02020700000000000000" pitchFamily="18" charset="-128"/>
                <a:ea typeface="UD デジタル 教科書体 NP-B" panose="02020700000000000000" pitchFamily="18" charset="-128"/>
                <a:cs typeface="+mj-cs"/>
              </a:rPr>
              <a:t>を</a:t>
            </a:r>
            <a:r>
              <a:rPr lang="en-US" altLang="ja-JP" sz="4000" b="1" dirty="0">
                <a:latin typeface="UD デジタル 教科書体 NP-B" panose="02020700000000000000" pitchFamily="18" charset="-128"/>
                <a:ea typeface="UD デジタル 教科書体 NP-B" panose="02020700000000000000" pitchFamily="18" charset="-128"/>
                <a:cs typeface="+mj-cs"/>
              </a:rPr>
              <a:t>2</a:t>
            </a:r>
            <a:r>
              <a:rPr lang="ja-JP" altLang="en-US" sz="4000" b="1" dirty="0">
                <a:latin typeface="UD デジタル 教科書体 NP-B" panose="02020700000000000000" pitchFamily="18" charset="-128"/>
                <a:ea typeface="UD デジタル 教科書体 NP-B" panose="02020700000000000000" pitchFamily="18" charset="-128"/>
                <a:cs typeface="+mj-cs"/>
              </a:rPr>
              <a:t>時間で</a:t>
            </a:r>
            <a:endParaRPr lang="en-US" altLang="ja-JP" sz="4000" b="1" dirty="0">
              <a:latin typeface="UD デジタル 教科書体 NP-B" panose="02020700000000000000" pitchFamily="18" charset="-128"/>
              <a:ea typeface="UD デジタル 教科書体 NP-B" panose="02020700000000000000" pitchFamily="18" charset="-128"/>
              <a:cs typeface="+mj-cs"/>
            </a:endParaRPr>
          </a:p>
          <a:p>
            <a:pPr>
              <a:defRPr/>
            </a:pPr>
            <a:r>
              <a:rPr lang="ja-JP" altLang="en-US" sz="4000" b="1" dirty="0">
                <a:latin typeface="UD デジタル 教科書体 NP-B" panose="02020700000000000000" pitchFamily="18" charset="-128"/>
                <a:ea typeface="UD デジタル 教科書体 NP-B" panose="02020700000000000000" pitchFamily="18" charset="-128"/>
                <a:cs typeface="+mj-cs"/>
              </a:rPr>
              <a:t>自動車</a:t>
            </a:r>
            <a:r>
              <a:rPr lang="en-US" altLang="ja-JP" sz="4000" b="1" dirty="0">
                <a:latin typeface="UD デジタル 教科書体 NP-B" panose="02020700000000000000" pitchFamily="18" charset="-128"/>
                <a:ea typeface="UD デジタル 教科書体 NP-B" panose="02020700000000000000" pitchFamily="18" charset="-128"/>
                <a:cs typeface="+mj-cs"/>
              </a:rPr>
              <a:t>B</a:t>
            </a:r>
            <a:r>
              <a:rPr lang="ja-JP" altLang="en-US" sz="4000" b="1" dirty="0">
                <a:latin typeface="UD デジタル 教科書体 NP-B" panose="02020700000000000000" pitchFamily="18" charset="-128"/>
                <a:ea typeface="UD デジタル 教科書体 NP-B" panose="02020700000000000000" pitchFamily="18" charset="-128"/>
                <a:cs typeface="+mj-cs"/>
              </a:rPr>
              <a:t>は</a:t>
            </a:r>
            <a:r>
              <a:rPr lang="en-US" altLang="ja-JP" sz="4000" b="1" dirty="0">
                <a:latin typeface="UD デジタル 教科書体 NP-B" panose="02020700000000000000" pitchFamily="18" charset="-128"/>
                <a:ea typeface="UD デジタル 教科書体 NP-B" panose="02020700000000000000" pitchFamily="18" charset="-128"/>
                <a:cs typeface="+mj-cs"/>
              </a:rPr>
              <a:t>240km</a:t>
            </a:r>
            <a:r>
              <a:rPr lang="ja-JP" altLang="en-US" sz="4000" b="1" dirty="0">
                <a:latin typeface="UD デジタル 教科書体 NP-B" panose="02020700000000000000" pitchFamily="18" charset="-128"/>
                <a:ea typeface="UD デジタル 教科書体 NP-B" panose="02020700000000000000" pitchFamily="18" charset="-128"/>
                <a:cs typeface="+mj-cs"/>
              </a:rPr>
              <a:t>を</a:t>
            </a:r>
            <a:r>
              <a:rPr lang="en-US" altLang="ja-JP" sz="4000" b="1" dirty="0">
                <a:latin typeface="UD デジタル 教科書体 NP-B" panose="02020700000000000000" pitchFamily="18" charset="-128"/>
                <a:ea typeface="UD デジタル 教科書体 NP-B" panose="02020700000000000000" pitchFamily="18" charset="-128"/>
                <a:cs typeface="+mj-cs"/>
              </a:rPr>
              <a:t>3</a:t>
            </a:r>
            <a:r>
              <a:rPr lang="ja-JP" altLang="en-US" sz="4000" b="1" dirty="0">
                <a:latin typeface="UD デジタル 教科書体 NP-B" panose="02020700000000000000" pitchFamily="18" charset="-128"/>
                <a:ea typeface="UD デジタル 教科書体 NP-B" panose="02020700000000000000" pitchFamily="18" charset="-128"/>
                <a:cs typeface="+mj-cs"/>
              </a:rPr>
              <a:t>時間で進みますどちらが速いですか</a:t>
            </a:r>
          </a:p>
        </p:txBody>
      </p:sp>
      <p:sp>
        <p:nvSpPr>
          <p:cNvPr id="4" name="正方形/長方形 3">
            <a:extLst>
              <a:ext uri="{FF2B5EF4-FFF2-40B4-BE49-F238E27FC236}">
                <a16:creationId xmlns:a16="http://schemas.microsoft.com/office/drawing/2014/main" id="{4893C5E9-E31C-4FD7-9D84-DDDC52D7D319}"/>
              </a:ext>
            </a:extLst>
          </p:cNvPr>
          <p:cNvSpPr/>
          <p:nvPr/>
        </p:nvSpPr>
        <p:spPr>
          <a:xfrm>
            <a:off x="1047402" y="3652148"/>
            <a:ext cx="9236824" cy="707886"/>
          </a:xfrm>
          <a:prstGeom prst="rect">
            <a:avLst/>
          </a:prstGeom>
        </p:spPr>
        <p:txBody>
          <a:bodyPr wrap="none">
            <a:spAutoFit/>
          </a:bodyPr>
          <a:lstStyle/>
          <a:p>
            <a:r>
              <a:rPr lang="en-US" altLang="ja-JP" sz="4000" dirty="0">
                <a:solidFill>
                  <a:schemeClr val="accent6"/>
                </a:solidFill>
                <a:latin typeface="UD デジタル 教科書体 NP-B" panose="02020700000000000000" pitchFamily="18" charset="-128"/>
                <a:ea typeface="UD デジタル 教科書体 NP-B" panose="02020700000000000000" pitchFamily="18" charset="-128"/>
              </a:rPr>
              <a:t>1</a:t>
            </a:r>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時間に進める距離</a:t>
            </a:r>
            <a:r>
              <a:rPr lang="en-US" altLang="ja-JP" sz="4000" dirty="0">
                <a:solidFill>
                  <a:schemeClr val="accent6"/>
                </a:solidFill>
                <a:latin typeface="UD デジタル 教科書体 NP-B" panose="02020700000000000000" pitchFamily="18" charset="-128"/>
                <a:ea typeface="UD デジタル 教科書体 NP-B" panose="02020700000000000000" pitchFamily="18" charset="-128"/>
              </a:rPr>
              <a:t>(</a:t>
            </a:r>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時速</a:t>
            </a:r>
            <a:r>
              <a:rPr lang="en-US" altLang="ja-JP" sz="4000" dirty="0">
                <a:solidFill>
                  <a:schemeClr val="accent6"/>
                </a:solidFill>
                <a:latin typeface="UD デジタル 教科書体 NP-B" panose="02020700000000000000" pitchFamily="18" charset="-128"/>
                <a:ea typeface="UD デジタル 教科書体 NP-B" panose="02020700000000000000" pitchFamily="18" charset="-128"/>
              </a:rPr>
              <a:t>)</a:t>
            </a:r>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で比べる方法</a:t>
            </a:r>
          </a:p>
        </p:txBody>
      </p:sp>
      <p:sp>
        <p:nvSpPr>
          <p:cNvPr id="5" name="正方形/長方形 4">
            <a:extLst>
              <a:ext uri="{FF2B5EF4-FFF2-40B4-BE49-F238E27FC236}">
                <a16:creationId xmlns:a16="http://schemas.microsoft.com/office/drawing/2014/main" id="{0D975EFC-F8E7-4F29-B526-2FCD7D63A24D}"/>
              </a:ext>
            </a:extLst>
          </p:cNvPr>
          <p:cNvSpPr/>
          <p:nvPr/>
        </p:nvSpPr>
        <p:spPr>
          <a:xfrm>
            <a:off x="1047402" y="4498460"/>
            <a:ext cx="3634328" cy="707886"/>
          </a:xfrm>
          <a:prstGeom prst="rect">
            <a:avLst/>
          </a:prstGeom>
        </p:spPr>
        <p:txBody>
          <a:bodyPr wrap="none">
            <a:spAutoFit/>
          </a:bodyPr>
          <a:lstStyle/>
          <a:p>
            <a:r>
              <a:rPr lang="ja-JP" altLang="en-US" sz="4000" b="1" dirty="0">
                <a:latin typeface="UD デジタル 教科書体 NP-B" panose="02020700000000000000" pitchFamily="18" charset="-128"/>
                <a:ea typeface="UD デジタル 教科書体 NP-B" panose="02020700000000000000" pitchFamily="18" charset="-128"/>
                <a:cs typeface="+mj-cs"/>
              </a:rPr>
              <a:t>自動車</a:t>
            </a:r>
            <a:r>
              <a:rPr lang="en-US" altLang="ja-JP" sz="4000" b="1" dirty="0">
                <a:latin typeface="UD デジタル 教科書体 NP-B" panose="02020700000000000000" pitchFamily="18" charset="-128"/>
                <a:ea typeface="UD デジタル 教科書体 NP-B" panose="02020700000000000000" pitchFamily="18" charset="-128"/>
                <a:cs typeface="+mj-cs"/>
              </a:rPr>
              <a:t>A</a:t>
            </a:r>
            <a:r>
              <a:rPr lang="ja-JP" altLang="en-US" sz="4000" b="1" dirty="0">
                <a:latin typeface="UD デジタル 教科書体 NP-B" panose="02020700000000000000" pitchFamily="18" charset="-128"/>
                <a:ea typeface="UD デジタル 教科書体 NP-B" panose="02020700000000000000" pitchFamily="18" charset="-128"/>
                <a:cs typeface="+mj-cs"/>
              </a:rPr>
              <a:t>の時速</a:t>
            </a:r>
            <a:endPar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
        <p:nvSpPr>
          <p:cNvPr id="7" name="正方形/長方形 6">
            <a:extLst>
              <a:ext uri="{FF2B5EF4-FFF2-40B4-BE49-F238E27FC236}">
                <a16:creationId xmlns:a16="http://schemas.microsoft.com/office/drawing/2014/main" id="{1B4E62DE-FB11-41AB-8508-0F3C899F6DB5}"/>
              </a:ext>
            </a:extLst>
          </p:cNvPr>
          <p:cNvSpPr/>
          <p:nvPr/>
        </p:nvSpPr>
        <p:spPr>
          <a:xfrm>
            <a:off x="4854351" y="4498460"/>
            <a:ext cx="4911922" cy="707886"/>
          </a:xfrm>
          <a:prstGeom prst="rect">
            <a:avLst/>
          </a:prstGeom>
        </p:spPr>
        <p:txBody>
          <a:bodyPr wrap="none">
            <a:spAutoFit/>
          </a:bodyPr>
          <a:lstStyle/>
          <a:p>
            <a:r>
              <a:rPr lang="en-US" altLang="ja-JP" sz="4000" b="1" dirty="0">
                <a:latin typeface="UD デジタル 教科書体 NP-B" panose="02020700000000000000" pitchFamily="18" charset="-128"/>
                <a:ea typeface="UD デジタル 教科書体 NP-B" panose="02020700000000000000" pitchFamily="18" charset="-128"/>
                <a:cs typeface="+mj-cs"/>
              </a:rPr>
              <a:t>150÷2</a:t>
            </a:r>
            <a:r>
              <a:rPr lang="ja-JP" altLang="en-US" sz="4000" b="1" dirty="0">
                <a:latin typeface="UD デジタル 教科書体 NP-B" panose="02020700000000000000" pitchFamily="18" charset="-128"/>
                <a:ea typeface="UD デジタル 教科書体 NP-B" panose="02020700000000000000" pitchFamily="18" charset="-128"/>
                <a:cs typeface="+mj-cs"/>
              </a:rPr>
              <a:t>＝</a:t>
            </a:r>
            <a:r>
              <a:rPr lang="en-US" altLang="ja-JP" sz="4000" b="1" dirty="0">
                <a:latin typeface="UD デジタル 教科書体 NP-B" panose="02020700000000000000" pitchFamily="18" charset="-128"/>
                <a:ea typeface="UD デジタル 教科書体 NP-B" panose="02020700000000000000" pitchFamily="18" charset="-128"/>
                <a:cs typeface="+mj-cs"/>
              </a:rPr>
              <a:t>75km/</a:t>
            </a:r>
            <a:r>
              <a:rPr lang="ja-JP" altLang="en-US" sz="4000" b="1" dirty="0">
                <a:latin typeface="UD デジタル 教科書体 NP-B" panose="02020700000000000000" pitchFamily="18" charset="-128"/>
                <a:ea typeface="UD デジタル 教科書体 NP-B" panose="02020700000000000000" pitchFamily="18" charset="-128"/>
                <a:cs typeface="+mj-cs"/>
              </a:rPr>
              <a:t>時</a:t>
            </a:r>
            <a:endPar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
        <p:nvSpPr>
          <p:cNvPr id="8" name="正方形/長方形 7">
            <a:extLst>
              <a:ext uri="{FF2B5EF4-FFF2-40B4-BE49-F238E27FC236}">
                <a16:creationId xmlns:a16="http://schemas.microsoft.com/office/drawing/2014/main" id="{E89F6A7D-4086-4EA7-87FA-B9727D61377C}"/>
              </a:ext>
            </a:extLst>
          </p:cNvPr>
          <p:cNvSpPr/>
          <p:nvPr/>
        </p:nvSpPr>
        <p:spPr>
          <a:xfrm>
            <a:off x="1047402" y="5283270"/>
            <a:ext cx="3643946" cy="707886"/>
          </a:xfrm>
          <a:prstGeom prst="rect">
            <a:avLst/>
          </a:prstGeom>
        </p:spPr>
        <p:txBody>
          <a:bodyPr wrap="none">
            <a:spAutoFit/>
          </a:bodyPr>
          <a:lstStyle/>
          <a:p>
            <a:r>
              <a:rPr lang="ja-JP" altLang="en-US" sz="4000" b="1" dirty="0">
                <a:latin typeface="UD デジタル 教科書体 NP-B" panose="02020700000000000000" pitchFamily="18" charset="-128"/>
                <a:ea typeface="UD デジタル 教科書体 NP-B" panose="02020700000000000000" pitchFamily="18" charset="-128"/>
                <a:cs typeface="+mj-cs"/>
              </a:rPr>
              <a:t>自動車</a:t>
            </a:r>
            <a:r>
              <a:rPr lang="en-US" altLang="ja-JP" sz="4000" b="1" dirty="0">
                <a:latin typeface="UD デジタル 教科書体 NP-B" panose="02020700000000000000" pitchFamily="18" charset="-128"/>
                <a:ea typeface="UD デジタル 教科書体 NP-B" panose="02020700000000000000" pitchFamily="18" charset="-128"/>
                <a:cs typeface="+mj-cs"/>
              </a:rPr>
              <a:t>B</a:t>
            </a:r>
            <a:r>
              <a:rPr lang="ja-JP" altLang="en-US" sz="4000" b="1" dirty="0">
                <a:latin typeface="UD デジタル 教科書体 NP-B" panose="02020700000000000000" pitchFamily="18" charset="-128"/>
                <a:ea typeface="UD デジタル 教科書体 NP-B" panose="02020700000000000000" pitchFamily="18" charset="-128"/>
                <a:cs typeface="+mj-cs"/>
              </a:rPr>
              <a:t>の時速</a:t>
            </a:r>
            <a:endPar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
        <p:nvSpPr>
          <p:cNvPr id="9" name="正方形/長方形 8">
            <a:extLst>
              <a:ext uri="{FF2B5EF4-FFF2-40B4-BE49-F238E27FC236}">
                <a16:creationId xmlns:a16="http://schemas.microsoft.com/office/drawing/2014/main" id="{67BF219F-CEEA-43BE-9D8E-92DDD6631D10}"/>
              </a:ext>
            </a:extLst>
          </p:cNvPr>
          <p:cNvSpPr/>
          <p:nvPr/>
        </p:nvSpPr>
        <p:spPr>
          <a:xfrm>
            <a:off x="4854351" y="5283270"/>
            <a:ext cx="4911922" cy="707886"/>
          </a:xfrm>
          <a:prstGeom prst="rect">
            <a:avLst/>
          </a:prstGeom>
        </p:spPr>
        <p:txBody>
          <a:bodyPr wrap="none">
            <a:spAutoFit/>
          </a:bodyPr>
          <a:lstStyle/>
          <a:p>
            <a:r>
              <a:rPr lang="en-US" altLang="ja-JP" sz="4000" b="1" dirty="0">
                <a:latin typeface="UD デジタル 教科書体 NP-B" panose="02020700000000000000" pitchFamily="18" charset="-128"/>
                <a:ea typeface="UD デジタル 教科書体 NP-B" panose="02020700000000000000" pitchFamily="18" charset="-128"/>
                <a:cs typeface="+mj-cs"/>
              </a:rPr>
              <a:t>240÷3</a:t>
            </a:r>
            <a:r>
              <a:rPr lang="ja-JP" altLang="en-US" sz="4000" b="1" dirty="0">
                <a:latin typeface="UD デジタル 教科書体 NP-B" panose="02020700000000000000" pitchFamily="18" charset="-128"/>
                <a:ea typeface="UD デジタル 教科書体 NP-B" panose="02020700000000000000" pitchFamily="18" charset="-128"/>
                <a:cs typeface="+mj-cs"/>
              </a:rPr>
              <a:t>＝</a:t>
            </a:r>
            <a:r>
              <a:rPr lang="en-US" altLang="ja-JP" sz="4000" b="1" dirty="0">
                <a:latin typeface="UD デジタル 教科書体 NP-B" panose="02020700000000000000" pitchFamily="18" charset="-128"/>
                <a:ea typeface="UD デジタル 教科書体 NP-B" panose="02020700000000000000" pitchFamily="18" charset="-128"/>
                <a:cs typeface="+mj-cs"/>
              </a:rPr>
              <a:t>80km/</a:t>
            </a:r>
            <a:r>
              <a:rPr lang="ja-JP" altLang="en-US" sz="4000" b="1" dirty="0">
                <a:latin typeface="UD デジタル 教科書体 NP-B" panose="02020700000000000000" pitchFamily="18" charset="-128"/>
                <a:ea typeface="UD デジタル 教科書体 NP-B" panose="02020700000000000000" pitchFamily="18" charset="-128"/>
                <a:cs typeface="+mj-cs"/>
              </a:rPr>
              <a:t>時</a:t>
            </a:r>
            <a:endPar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
        <p:nvSpPr>
          <p:cNvPr id="10" name="正方形/長方形 9">
            <a:extLst>
              <a:ext uri="{FF2B5EF4-FFF2-40B4-BE49-F238E27FC236}">
                <a16:creationId xmlns:a16="http://schemas.microsoft.com/office/drawing/2014/main" id="{6417ED0A-E610-473E-B56A-1F4DF5A783DB}"/>
              </a:ext>
            </a:extLst>
          </p:cNvPr>
          <p:cNvSpPr/>
          <p:nvPr/>
        </p:nvSpPr>
        <p:spPr>
          <a:xfrm>
            <a:off x="6551290" y="5898823"/>
            <a:ext cx="3130985" cy="707886"/>
          </a:xfrm>
          <a:prstGeom prst="rect">
            <a:avLst/>
          </a:prstGeom>
        </p:spPr>
        <p:txBody>
          <a:bodyPr wrap="none">
            <a:spAutoFit/>
          </a:bodyPr>
          <a:lstStyle/>
          <a:p>
            <a:r>
              <a:rPr lang="en-US" altLang="ja-JP" sz="4000" b="1" dirty="0">
                <a:solidFill>
                  <a:srgbClr val="FF0000"/>
                </a:solidFill>
                <a:latin typeface="UD デジタル 教科書体 NP-B" panose="02020700000000000000" pitchFamily="18" charset="-128"/>
                <a:ea typeface="UD デジタル 教科書体 NP-B" panose="02020700000000000000" pitchFamily="18" charset="-128"/>
                <a:cs typeface="+mj-cs"/>
              </a:rPr>
              <a:t>B</a:t>
            </a:r>
            <a:r>
              <a:rPr lang="ja-JP" altLang="en-US" sz="4000" b="1" dirty="0">
                <a:solidFill>
                  <a:srgbClr val="FF0000"/>
                </a:solidFill>
                <a:latin typeface="UD デジタル 教科書体 NP-B" panose="02020700000000000000" pitchFamily="18" charset="-128"/>
                <a:ea typeface="UD デジタル 教科書体 NP-B" panose="02020700000000000000" pitchFamily="18" charset="-128"/>
                <a:cs typeface="+mj-cs"/>
              </a:rPr>
              <a:t>の方が速い</a:t>
            </a:r>
            <a:endParaRPr lang="ja-JP" altLang="en-US" sz="40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1" name="正方形/長方形 10">
            <a:extLst>
              <a:ext uri="{FF2B5EF4-FFF2-40B4-BE49-F238E27FC236}">
                <a16:creationId xmlns:a16="http://schemas.microsoft.com/office/drawing/2014/main" id="{6417ED0A-E610-473E-B56A-1F4DF5A783DB}"/>
              </a:ext>
            </a:extLst>
          </p:cNvPr>
          <p:cNvSpPr/>
          <p:nvPr/>
        </p:nvSpPr>
        <p:spPr>
          <a:xfrm>
            <a:off x="9777988" y="5991156"/>
            <a:ext cx="1407758" cy="523220"/>
          </a:xfrm>
          <a:prstGeom prst="rect">
            <a:avLst/>
          </a:prstGeom>
        </p:spPr>
        <p:txBody>
          <a:bodyPr wrap="none">
            <a:spAutoFit/>
          </a:bodyPr>
          <a:lstStyle/>
          <a:p>
            <a:r>
              <a:rPr lang="en-US" altLang="ja-JP" sz="2800" b="1" dirty="0">
                <a:latin typeface="UD デジタル 教科書体 NP-B" panose="02020700000000000000" pitchFamily="18" charset="-128"/>
                <a:ea typeface="UD デジタル 教科書体 NP-B" panose="02020700000000000000" pitchFamily="18" charset="-128"/>
                <a:cs typeface="+mj-cs"/>
              </a:rPr>
              <a:t>222-3</a:t>
            </a:r>
            <a:endParaRPr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12" name="正方形/長方形 11">
            <a:extLst>
              <a:ext uri="{FF2B5EF4-FFF2-40B4-BE49-F238E27FC236}">
                <a16:creationId xmlns:a16="http://schemas.microsoft.com/office/drawing/2014/main" id="{D775DAFC-37D2-656B-570D-A2A70C7F5577}"/>
              </a:ext>
            </a:extLst>
          </p:cNvPr>
          <p:cNvSpPr/>
          <p:nvPr/>
        </p:nvSpPr>
        <p:spPr>
          <a:xfrm>
            <a:off x="6835153" y="574456"/>
            <a:ext cx="5109091" cy="584775"/>
          </a:xfrm>
          <a:prstGeom prst="rect">
            <a:avLst/>
          </a:prstGeom>
        </p:spPr>
        <p:txBody>
          <a:bodyPr wrap="none">
            <a:spAutoFit/>
          </a:bodyPr>
          <a:lstStyle/>
          <a:p>
            <a:r>
              <a:rPr lang="ja-JP" altLang="en-US" sz="3200" dirty="0">
                <a:solidFill>
                  <a:schemeClr val="accent6"/>
                </a:solidFill>
                <a:latin typeface="UD デジタル 教科書体 NP-B" panose="02020700000000000000" pitchFamily="18" charset="-128"/>
                <a:ea typeface="UD デジタル 教科書体 NP-B" panose="02020700000000000000" pitchFamily="18" charset="-128"/>
              </a:rPr>
              <a:t>主体的・対話的で深い学び</a:t>
            </a:r>
          </a:p>
        </p:txBody>
      </p:sp>
    </p:spTree>
    <p:extLst>
      <p:ext uri="{BB962C8B-B14F-4D97-AF65-F5344CB8AC3E}">
        <p14:creationId xmlns:p14="http://schemas.microsoft.com/office/powerpoint/2010/main" val="19028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500"/>
                                        <p:tgtEl>
                                          <p:spTgt spid="4"/>
                                        </p:tgtEl>
                                      </p:cBhvr>
                                    </p:animEffect>
                                  </p:childTnLst>
                                </p:cTn>
                              </p:par>
                            </p:childTnLst>
                          </p:cTn>
                        </p:par>
                        <p:par>
                          <p:cTn id="8" fill="hold">
                            <p:stCondLst>
                              <p:cond delay="1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1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175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up)">
                                      <p:cBhvr>
                                        <p:cTn id="24" dur="175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1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638AA68-01F1-453F-9A4F-5E14EBD8E4C5}"/>
              </a:ext>
            </a:extLst>
          </p:cNvPr>
          <p:cNvSpPr txBox="1"/>
          <p:nvPr/>
        </p:nvSpPr>
        <p:spPr>
          <a:xfrm>
            <a:off x="1567259" y="1574730"/>
            <a:ext cx="8914608" cy="1938992"/>
          </a:xfrm>
          <a:prstGeom prst="rect">
            <a:avLst/>
          </a:prstGeom>
          <a:noFill/>
          <a:ln>
            <a:solidFill>
              <a:srgbClr val="7030A0"/>
            </a:solidFill>
          </a:ln>
        </p:spPr>
        <p:txBody>
          <a:bodyPr wrap="square" rtlCol="0">
            <a:spAutoFit/>
          </a:bodyPr>
          <a:lstStyle/>
          <a:p>
            <a:pPr>
              <a:defRPr/>
            </a:pPr>
            <a:r>
              <a:rPr lang="ja-JP" altLang="en-US" sz="4000" b="1" dirty="0">
                <a:latin typeface="UD デジタル 教科書体 NP-B" panose="02020700000000000000" pitchFamily="18" charset="-128"/>
                <a:ea typeface="UD デジタル 教科書体 NP-B" panose="02020700000000000000" pitchFamily="18" charset="-128"/>
                <a:cs typeface="+mj-cs"/>
              </a:rPr>
              <a:t>自動車</a:t>
            </a:r>
            <a:r>
              <a:rPr lang="en-US" altLang="ja-JP" sz="4000" b="1" dirty="0">
                <a:latin typeface="UD デジタル 教科書体 NP-B" panose="02020700000000000000" pitchFamily="18" charset="-128"/>
                <a:ea typeface="UD デジタル 教科書体 NP-B" panose="02020700000000000000" pitchFamily="18" charset="-128"/>
                <a:cs typeface="+mj-cs"/>
              </a:rPr>
              <a:t>A</a:t>
            </a:r>
            <a:r>
              <a:rPr lang="ja-JP" altLang="en-US" sz="4000" b="1" dirty="0">
                <a:latin typeface="UD デジタル 教科書体 NP-B" panose="02020700000000000000" pitchFamily="18" charset="-128"/>
                <a:ea typeface="UD デジタル 教科書体 NP-B" panose="02020700000000000000" pitchFamily="18" charset="-128"/>
                <a:cs typeface="+mj-cs"/>
              </a:rPr>
              <a:t>は</a:t>
            </a:r>
            <a:r>
              <a:rPr lang="en-US" altLang="ja-JP" sz="4000" b="1" dirty="0">
                <a:latin typeface="UD デジタル 教科書体 NP-B" panose="02020700000000000000" pitchFamily="18" charset="-128"/>
                <a:ea typeface="UD デジタル 教科書体 NP-B" panose="02020700000000000000" pitchFamily="18" charset="-128"/>
                <a:cs typeface="+mj-cs"/>
              </a:rPr>
              <a:t>150km</a:t>
            </a:r>
            <a:r>
              <a:rPr lang="ja-JP" altLang="en-US" sz="4000" b="1" dirty="0">
                <a:latin typeface="UD デジタル 教科書体 NP-B" panose="02020700000000000000" pitchFamily="18" charset="-128"/>
                <a:ea typeface="UD デジタル 教科書体 NP-B" panose="02020700000000000000" pitchFamily="18" charset="-128"/>
                <a:cs typeface="+mj-cs"/>
              </a:rPr>
              <a:t>を</a:t>
            </a:r>
            <a:r>
              <a:rPr lang="en-US" altLang="ja-JP" sz="4000" b="1" dirty="0">
                <a:latin typeface="UD デジタル 教科書体 NP-B" panose="02020700000000000000" pitchFamily="18" charset="-128"/>
                <a:ea typeface="UD デジタル 教科書体 NP-B" panose="02020700000000000000" pitchFamily="18" charset="-128"/>
                <a:cs typeface="+mj-cs"/>
              </a:rPr>
              <a:t>2</a:t>
            </a:r>
            <a:r>
              <a:rPr lang="ja-JP" altLang="en-US" sz="4000" b="1" dirty="0">
                <a:latin typeface="UD デジタル 教科書体 NP-B" panose="02020700000000000000" pitchFamily="18" charset="-128"/>
                <a:ea typeface="UD デジタル 教科書体 NP-B" panose="02020700000000000000" pitchFamily="18" charset="-128"/>
                <a:cs typeface="+mj-cs"/>
              </a:rPr>
              <a:t>時間で</a:t>
            </a:r>
            <a:endParaRPr lang="en-US" altLang="ja-JP" sz="4000" b="1" dirty="0">
              <a:latin typeface="UD デジタル 教科書体 NP-B" panose="02020700000000000000" pitchFamily="18" charset="-128"/>
              <a:ea typeface="UD デジタル 教科書体 NP-B" panose="02020700000000000000" pitchFamily="18" charset="-128"/>
              <a:cs typeface="+mj-cs"/>
            </a:endParaRPr>
          </a:p>
          <a:p>
            <a:pPr>
              <a:defRPr/>
            </a:pPr>
            <a:r>
              <a:rPr lang="ja-JP" altLang="en-US" sz="4000" b="1" dirty="0">
                <a:latin typeface="UD デジタル 教科書体 NP-B" panose="02020700000000000000" pitchFamily="18" charset="-128"/>
                <a:ea typeface="UD デジタル 教科書体 NP-B" panose="02020700000000000000" pitchFamily="18" charset="-128"/>
                <a:cs typeface="+mj-cs"/>
              </a:rPr>
              <a:t>自動車</a:t>
            </a:r>
            <a:r>
              <a:rPr lang="en-US" altLang="ja-JP" sz="4000" b="1" dirty="0">
                <a:latin typeface="UD デジタル 教科書体 NP-B" panose="02020700000000000000" pitchFamily="18" charset="-128"/>
                <a:ea typeface="UD デジタル 教科書体 NP-B" panose="02020700000000000000" pitchFamily="18" charset="-128"/>
                <a:cs typeface="+mj-cs"/>
              </a:rPr>
              <a:t>B</a:t>
            </a:r>
            <a:r>
              <a:rPr lang="ja-JP" altLang="en-US" sz="4000" b="1" dirty="0">
                <a:latin typeface="UD デジタル 教科書体 NP-B" panose="02020700000000000000" pitchFamily="18" charset="-128"/>
                <a:ea typeface="UD デジタル 教科書体 NP-B" panose="02020700000000000000" pitchFamily="18" charset="-128"/>
                <a:cs typeface="+mj-cs"/>
              </a:rPr>
              <a:t>は</a:t>
            </a:r>
            <a:r>
              <a:rPr lang="en-US" altLang="ja-JP" sz="4000" b="1" dirty="0">
                <a:latin typeface="UD デジタル 教科書体 NP-B" panose="02020700000000000000" pitchFamily="18" charset="-128"/>
                <a:ea typeface="UD デジタル 教科書体 NP-B" panose="02020700000000000000" pitchFamily="18" charset="-128"/>
                <a:cs typeface="+mj-cs"/>
              </a:rPr>
              <a:t>240km</a:t>
            </a:r>
            <a:r>
              <a:rPr lang="ja-JP" altLang="en-US" sz="4000" b="1" dirty="0">
                <a:latin typeface="UD デジタル 教科書体 NP-B" panose="02020700000000000000" pitchFamily="18" charset="-128"/>
                <a:ea typeface="UD デジタル 教科書体 NP-B" panose="02020700000000000000" pitchFamily="18" charset="-128"/>
                <a:cs typeface="+mj-cs"/>
              </a:rPr>
              <a:t>を</a:t>
            </a:r>
            <a:r>
              <a:rPr lang="en-US" altLang="ja-JP" sz="4000" b="1" dirty="0">
                <a:latin typeface="UD デジタル 教科書体 NP-B" panose="02020700000000000000" pitchFamily="18" charset="-128"/>
                <a:ea typeface="UD デジタル 教科書体 NP-B" panose="02020700000000000000" pitchFamily="18" charset="-128"/>
                <a:cs typeface="+mj-cs"/>
              </a:rPr>
              <a:t>3</a:t>
            </a:r>
            <a:r>
              <a:rPr lang="ja-JP" altLang="en-US" sz="4000" b="1" dirty="0">
                <a:latin typeface="UD デジタル 教科書体 NP-B" panose="02020700000000000000" pitchFamily="18" charset="-128"/>
                <a:ea typeface="UD デジタル 教科書体 NP-B" panose="02020700000000000000" pitchFamily="18" charset="-128"/>
                <a:cs typeface="+mj-cs"/>
              </a:rPr>
              <a:t>時間で進みますどちらが速いですか</a:t>
            </a:r>
          </a:p>
        </p:txBody>
      </p:sp>
      <p:sp>
        <p:nvSpPr>
          <p:cNvPr id="4" name="正方形/長方形 3">
            <a:extLst>
              <a:ext uri="{FF2B5EF4-FFF2-40B4-BE49-F238E27FC236}">
                <a16:creationId xmlns:a16="http://schemas.microsoft.com/office/drawing/2014/main" id="{4893C5E9-E31C-4FD7-9D84-DDDC52D7D319}"/>
              </a:ext>
            </a:extLst>
          </p:cNvPr>
          <p:cNvSpPr/>
          <p:nvPr/>
        </p:nvSpPr>
        <p:spPr>
          <a:xfrm>
            <a:off x="1047402" y="3652148"/>
            <a:ext cx="9781845" cy="707886"/>
          </a:xfrm>
          <a:prstGeom prst="rect">
            <a:avLst/>
          </a:prstGeom>
        </p:spPr>
        <p:txBody>
          <a:bodyPr wrap="none">
            <a:spAutoFit/>
          </a:bodyPr>
          <a:lstStyle/>
          <a:p>
            <a:r>
              <a:rPr lang="en-US" altLang="ja-JP" sz="4000" dirty="0">
                <a:solidFill>
                  <a:schemeClr val="accent6"/>
                </a:solidFill>
                <a:latin typeface="UD デジタル 教科書体 NP-B" panose="02020700000000000000" pitchFamily="18" charset="-128"/>
                <a:ea typeface="UD デジタル 教科書体 NP-B" panose="02020700000000000000" pitchFamily="18" charset="-128"/>
              </a:rPr>
              <a:t>6</a:t>
            </a:r>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時間に進める距離・道のりで比べる方法</a:t>
            </a:r>
          </a:p>
        </p:txBody>
      </p:sp>
      <p:sp>
        <p:nvSpPr>
          <p:cNvPr id="5" name="正方形/長方形 4">
            <a:extLst>
              <a:ext uri="{FF2B5EF4-FFF2-40B4-BE49-F238E27FC236}">
                <a16:creationId xmlns:a16="http://schemas.microsoft.com/office/drawing/2014/main" id="{0D975EFC-F8E7-4F29-B526-2FCD7D63A24D}"/>
              </a:ext>
            </a:extLst>
          </p:cNvPr>
          <p:cNvSpPr/>
          <p:nvPr/>
        </p:nvSpPr>
        <p:spPr>
          <a:xfrm>
            <a:off x="1047402" y="4498460"/>
            <a:ext cx="4147289" cy="707886"/>
          </a:xfrm>
          <a:prstGeom prst="rect">
            <a:avLst/>
          </a:prstGeom>
        </p:spPr>
        <p:txBody>
          <a:bodyPr wrap="none">
            <a:spAutoFit/>
          </a:bodyPr>
          <a:lstStyle/>
          <a:p>
            <a:r>
              <a:rPr lang="en-US" altLang="ja-JP" sz="4000" b="1" dirty="0">
                <a:latin typeface="UD デジタル 教科書体 NP-B" panose="02020700000000000000" pitchFamily="18" charset="-128"/>
                <a:ea typeface="UD デジタル 教科書体 NP-B" panose="02020700000000000000" pitchFamily="18" charset="-128"/>
                <a:cs typeface="+mj-cs"/>
              </a:rPr>
              <a:t>A</a:t>
            </a:r>
            <a:r>
              <a:rPr lang="ja-JP" altLang="en-US" sz="4000" b="1" dirty="0">
                <a:latin typeface="UD デジタル 教科書体 NP-B" panose="02020700000000000000" pitchFamily="18" charset="-128"/>
                <a:ea typeface="UD デジタル 教科書体 NP-B" panose="02020700000000000000" pitchFamily="18" charset="-128"/>
                <a:cs typeface="+mj-cs"/>
              </a:rPr>
              <a:t>の走った道のり</a:t>
            </a:r>
            <a:endPar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
        <p:nvSpPr>
          <p:cNvPr id="7" name="正方形/長方形 6">
            <a:extLst>
              <a:ext uri="{FF2B5EF4-FFF2-40B4-BE49-F238E27FC236}">
                <a16:creationId xmlns:a16="http://schemas.microsoft.com/office/drawing/2014/main" id="{1B4E62DE-FB11-41AB-8508-0F3C899F6DB5}"/>
              </a:ext>
            </a:extLst>
          </p:cNvPr>
          <p:cNvSpPr/>
          <p:nvPr/>
        </p:nvSpPr>
        <p:spPr>
          <a:xfrm>
            <a:off x="5204309" y="4498460"/>
            <a:ext cx="4506362" cy="707886"/>
          </a:xfrm>
          <a:prstGeom prst="rect">
            <a:avLst/>
          </a:prstGeom>
        </p:spPr>
        <p:txBody>
          <a:bodyPr wrap="none">
            <a:spAutoFit/>
          </a:bodyPr>
          <a:lstStyle/>
          <a:p>
            <a:r>
              <a:rPr lang="en-US" altLang="ja-JP" sz="4000" b="1" dirty="0">
                <a:latin typeface="UD デジタル 教科書体 NP-B" panose="02020700000000000000" pitchFamily="18" charset="-128"/>
                <a:ea typeface="UD デジタル 教科書体 NP-B" panose="02020700000000000000" pitchFamily="18" charset="-128"/>
                <a:cs typeface="+mj-cs"/>
              </a:rPr>
              <a:t>150×3</a:t>
            </a:r>
            <a:r>
              <a:rPr lang="ja-JP" altLang="en-US" sz="4000" b="1" dirty="0">
                <a:latin typeface="UD デジタル 教科書体 NP-B" panose="02020700000000000000" pitchFamily="18" charset="-128"/>
                <a:ea typeface="UD デジタル 教科書体 NP-B" panose="02020700000000000000" pitchFamily="18" charset="-128"/>
                <a:cs typeface="+mj-cs"/>
              </a:rPr>
              <a:t>＝</a:t>
            </a:r>
            <a:r>
              <a:rPr lang="en-US" altLang="ja-JP" sz="4000" b="1" dirty="0">
                <a:latin typeface="UD デジタル 教科書体 NP-B" panose="02020700000000000000" pitchFamily="18" charset="-128"/>
                <a:ea typeface="UD デジタル 教科書体 NP-B" panose="02020700000000000000" pitchFamily="18" charset="-128"/>
                <a:cs typeface="+mj-cs"/>
              </a:rPr>
              <a:t>450km</a:t>
            </a:r>
            <a:endPar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
        <p:nvSpPr>
          <p:cNvPr id="8" name="正方形/長方形 7">
            <a:extLst>
              <a:ext uri="{FF2B5EF4-FFF2-40B4-BE49-F238E27FC236}">
                <a16:creationId xmlns:a16="http://schemas.microsoft.com/office/drawing/2014/main" id="{E89F6A7D-4086-4EA7-87FA-B9727D61377C}"/>
              </a:ext>
            </a:extLst>
          </p:cNvPr>
          <p:cNvSpPr/>
          <p:nvPr/>
        </p:nvSpPr>
        <p:spPr>
          <a:xfrm>
            <a:off x="1047402" y="5283270"/>
            <a:ext cx="4156907" cy="707886"/>
          </a:xfrm>
          <a:prstGeom prst="rect">
            <a:avLst/>
          </a:prstGeom>
        </p:spPr>
        <p:txBody>
          <a:bodyPr wrap="none">
            <a:spAutoFit/>
          </a:bodyPr>
          <a:lstStyle/>
          <a:p>
            <a:r>
              <a:rPr lang="en-US" altLang="ja-JP" sz="4000" b="1" dirty="0">
                <a:latin typeface="UD デジタル 教科書体 NP-B" panose="02020700000000000000" pitchFamily="18" charset="-128"/>
                <a:ea typeface="UD デジタル 教科書体 NP-B" panose="02020700000000000000" pitchFamily="18" charset="-128"/>
                <a:cs typeface="+mj-cs"/>
              </a:rPr>
              <a:t>B</a:t>
            </a:r>
            <a:r>
              <a:rPr lang="ja-JP" altLang="en-US" sz="4000" b="1" dirty="0">
                <a:latin typeface="UD デジタル 教科書体 NP-B" panose="02020700000000000000" pitchFamily="18" charset="-128"/>
                <a:ea typeface="UD デジタル 教科書体 NP-B" panose="02020700000000000000" pitchFamily="18" charset="-128"/>
                <a:cs typeface="+mj-cs"/>
              </a:rPr>
              <a:t>の走った道のり</a:t>
            </a:r>
            <a:endPar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
        <p:nvSpPr>
          <p:cNvPr id="9" name="正方形/長方形 8">
            <a:extLst>
              <a:ext uri="{FF2B5EF4-FFF2-40B4-BE49-F238E27FC236}">
                <a16:creationId xmlns:a16="http://schemas.microsoft.com/office/drawing/2014/main" id="{67BF219F-CEEA-43BE-9D8E-92DDD6631D10}"/>
              </a:ext>
            </a:extLst>
          </p:cNvPr>
          <p:cNvSpPr/>
          <p:nvPr/>
        </p:nvSpPr>
        <p:spPr>
          <a:xfrm>
            <a:off x="5204309" y="5283270"/>
            <a:ext cx="4506362" cy="707886"/>
          </a:xfrm>
          <a:prstGeom prst="rect">
            <a:avLst/>
          </a:prstGeom>
        </p:spPr>
        <p:txBody>
          <a:bodyPr wrap="none">
            <a:spAutoFit/>
          </a:bodyPr>
          <a:lstStyle/>
          <a:p>
            <a:r>
              <a:rPr lang="en-US" altLang="ja-JP" sz="4000" b="1" dirty="0">
                <a:latin typeface="UD デジタル 教科書体 NP-B" panose="02020700000000000000" pitchFamily="18" charset="-128"/>
                <a:ea typeface="UD デジタル 教科書体 NP-B" panose="02020700000000000000" pitchFamily="18" charset="-128"/>
                <a:cs typeface="+mj-cs"/>
              </a:rPr>
              <a:t>240×2</a:t>
            </a:r>
            <a:r>
              <a:rPr lang="ja-JP" altLang="en-US" sz="4000" b="1" dirty="0">
                <a:latin typeface="UD デジタル 教科書体 NP-B" panose="02020700000000000000" pitchFamily="18" charset="-128"/>
                <a:ea typeface="UD デジタル 教科書体 NP-B" panose="02020700000000000000" pitchFamily="18" charset="-128"/>
                <a:cs typeface="+mj-cs"/>
              </a:rPr>
              <a:t>＝</a:t>
            </a:r>
            <a:r>
              <a:rPr lang="en-US" altLang="ja-JP" sz="4000" b="1" dirty="0">
                <a:latin typeface="UD デジタル 教科書体 NP-B" panose="02020700000000000000" pitchFamily="18" charset="-128"/>
                <a:ea typeface="UD デジタル 教科書体 NP-B" panose="02020700000000000000" pitchFamily="18" charset="-128"/>
                <a:cs typeface="+mj-cs"/>
              </a:rPr>
              <a:t>480km</a:t>
            </a:r>
            <a:endPar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
        <p:nvSpPr>
          <p:cNvPr id="11" name="正方形/長方形 10">
            <a:extLst>
              <a:ext uri="{FF2B5EF4-FFF2-40B4-BE49-F238E27FC236}">
                <a16:creationId xmlns:a16="http://schemas.microsoft.com/office/drawing/2014/main" id="{6417ED0A-E610-473E-B56A-1F4DF5A783DB}"/>
              </a:ext>
            </a:extLst>
          </p:cNvPr>
          <p:cNvSpPr/>
          <p:nvPr/>
        </p:nvSpPr>
        <p:spPr>
          <a:xfrm>
            <a:off x="9777988" y="5991156"/>
            <a:ext cx="1407758" cy="523220"/>
          </a:xfrm>
          <a:prstGeom prst="rect">
            <a:avLst/>
          </a:prstGeom>
        </p:spPr>
        <p:txBody>
          <a:bodyPr wrap="none">
            <a:spAutoFit/>
          </a:bodyPr>
          <a:lstStyle/>
          <a:p>
            <a:r>
              <a:rPr lang="en-US" altLang="ja-JP" sz="2800" b="1" dirty="0">
                <a:latin typeface="UD デジタル 教科書体 NP-B" panose="02020700000000000000" pitchFamily="18" charset="-128"/>
                <a:ea typeface="UD デジタル 教科書体 NP-B" panose="02020700000000000000" pitchFamily="18" charset="-128"/>
                <a:cs typeface="+mj-cs"/>
              </a:rPr>
              <a:t>222-3</a:t>
            </a:r>
            <a:endParaRPr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12" name="正方形/長方形 11">
            <a:extLst>
              <a:ext uri="{FF2B5EF4-FFF2-40B4-BE49-F238E27FC236}">
                <a16:creationId xmlns:a16="http://schemas.microsoft.com/office/drawing/2014/main" id="{EA926DD2-F970-09CB-80DA-DAF1D0DA8C74}"/>
              </a:ext>
            </a:extLst>
          </p:cNvPr>
          <p:cNvSpPr/>
          <p:nvPr/>
        </p:nvSpPr>
        <p:spPr>
          <a:xfrm>
            <a:off x="6551290" y="5898823"/>
            <a:ext cx="3130985" cy="707886"/>
          </a:xfrm>
          <a:prstGeom prst="rect">
            <a:avLst/>
          </a:prstGeom>
        </p:spPr>
        <p:txBody>
          <a:bodyPr wrap="none">
            <a:spAutoFit/>
          </a:bodyPr>
          <a:lstStyle/>
          <a:p>
            <a:r>
              <a:rPr lang="en-US" altLang="ja-JP" sz="4000" b="1" dirty="0">
                <a:solidFill>
                  <a:srgbClr val="FF0000"/>
                </a:solidFill>
                <a:latin typeface="UD デジタル 教科書体 NP-B" panose="02020700000000000000" pitchFamily="18" charset="-128"/>
                <a:ea typeface="UD デジタル 教科書体 NP-B" panose="02020700000000000000" pitchFamily="18" charset="-128"/>
                <a:cs typeface="+mj-cs"/>
              </a:rPr>
              <a:t>B</a:t>
            </a:r>
            <a:r>
              <a:rPr lang="ja-JP" altLang="en-US" sz="4000" b="1" dirty="0">
                <a:solidFill>
                  <a:srgbClr val="FF0000"/>
                </a:solidFill>
                <a:latin typeface="UD デジタル 教科書体 NP-B" panose="02020700000000000000" pitchFamily="18" charset="-128"/>
                <a:ea typeface="UD デジタル 教科書体 NP-B" panose="02020700000000000000" pitchFamily="18" charset="-128"/>
                <a:cs typeface="+mj-cs"/>
              </a:rPr>
              <a:t>の方が速い</a:t>
            </a:r>
            <a:endParaRPr lang="ja-JP" altLang="en-US" sz="40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6" name="テキスト ボックス 5">
            <a:extLst>
              <a:ext uri="{FF2B5EF4-FFF2-40B4-BE49-F238E27FC236}">
                <a16:creationId xmlns:a16="http://schemas.microsoft.com/office/drawing/2014/main" id="{A2B83EEA-BCC9-C6DC-DA38-66F9AD3CF331}"/>
              </a:ext>
            </a:extLst>
          </p:cNvPr>
          <p:cNvSpPr txBox="1"/>
          <p:nvPr/>
        </p:nvSpPr>
        <p:spPr>
          <a:xfrm>
            <a:off x="702733" y="519671"/>
            <a:ext cx="5926667" cy="769441"/>
          </a:xfrm>
          <a:prstGeom prst="rect">
            <a:avLst/>
          </a:prstGeom>
          <a:solidFill>
            <a:schemeClr val="accent4">
              <a:lumMod val="20000"/>
              <a:lumOff val="80000"/>
            </a:schemeClr>
          </a:solidFill>
        </p:spPr>
        <p:txBody>
          <a:bodyPr wrap="square" rtlCol="0">
            <a:spAutoFit/>
          </a:bodyPr>
          <a:lstStyle/>
          <a:p>
            <a:r>
              <a:rPr lang="ja-JP" altLang="en-US" sz="4400" b="1" dirty="0">
                <a:latin typeface="UD デジタル 教科書体 NP-B" panose="02020700000000000000" pitchFamily="18" charset="-128"/>
                <a:ea typeface="UD デジタル 教科書体 NP-B" panose="02020700000000000000" pitchFamily="18" charset="-128"/>
              </a:rPr>
              <a:t>速さを比べてみよう１</a:t>
            </a:r>
            <a:endParaRPr lang="ja-JP" altLang="en-US" sz="44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98402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500"/>
                                        <p:tgtEl>
                                          <p:spTgt spid="4"/>
                                        </p:tgtEl>
                                      </p:cBhvr>
                                    </p:animEffect>
                                  </p:childTnLst>
                                </p:cTn>
                              </p:par>
                            </p:childTnLst>
                          </p:cTn>
                        </p:par>
                        <p:par>
                          <p:cTn id="8" fill="hold">
                            <p:stCondLst>
                              <p:cond delay="1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1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175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up)">
                                      <p:cBhvr>
                                        <p:cTn id="24" dur="175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1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638AA68-01F1-453F-9A4F-5E14EBD8E4C5}"/>
              </a:ext>
            </a:extLst>
          </p:cNvPr>
          <p:cNvSpPr txBox="1"/>
          <p:nvPr/>
        </p:nvSpPr>
        <p:spPr>
          <a:xfrm>
            <a:off x="1567258" y="1574730"/>
            <a:ext cx="9700010" cy="1938992"/>
          </a:xfrm>
          <a:prstGeom prst="rect">
            <a:avLst/>
          </a:prstGeom>
          <a:noFill/>
          <a:ln>
            <a:solidFill>
              <a:srgbClr val="7030A0"/>
            </a:solidFill>
          </a:ln>
        </p:spPr>
        <p:txBody>
          <a:bodyPr wrap="square" rtlCol="0">
            <a:spAutoFit/>
          </a:bodyPr>
          <a:lstStyle/>
          <a:p>
            <a:pPr>
              <a:defRPr/>
            </a:pPr>
            <a:r>
              <a:rPr lang="ja-JP" altLang="en-US" sz="4000" b="1" dirty="0">
                <a:latin typeface="UD デジタル 教科書体 NP-B" panose="02020700000000000000" pitchFamily="18" charset="-128"/>
                <a:ea typeface="UD デジタル 教科書体 NP-B" panose="02020700000000000000" pitchFamily="18" charset="-128"/>
                <a:cs typeface="+mj-cs"/>
              </a:rPr>
              <a:t>ソーラーカーＡは</a:t>
            </a:r>
            <a:r>
              <a:rPr lang="en-US" altLang="ja-JP" sz="4000" b="1" dirty="0">
                <a:latin typeface="UD デジタル 教科書体 NP-B" panose="02020700000000000000" pitchFamily="18" charset="-128"/>
                <a:ea typeface="UD デジタル 教科書体 NP-B" panose="02020700000000000000" pitchFamily="18" charset="-128"/>
                <a:cs typeface="+mj-cs"/>
              </a:rPr>
              <a:t>60</a:t>
            </a:r>
            <a:r>
              <a:rPr lang="ja-JP" altLang="en-US" sz="4000" b="1" dirty="0" err="1">
                <a:latin typeface="UD デジタル 教科書体 NP-B" panose="02020700000000000000" pitchFamily="18" charset="-128"/>
                <a:ea typeface="UD デジタル 教科書体 NP-B" panose="02020700000000000000" pitchFamily="18" charset="-128"/>
                <a:cs typeface="+mj-cs"/>
              </a:rPr>
              <a:t>ｍ</a:t>
            </a:r>
            <a:r>
              <a:rPr lang="ja-JP" altLang="en-US" sz="4000" b="1" dirty="0">
                <a:latin typeface="UD デジタル 教科書体 NP-B" panose="02020700000000000000" pitchFamily="18" charset="-128"/>
                <a:ea typeface="UD デジタル 教科書体 NP-B" panose="02020700000000000000" pitchFamily="18" charset="-128"/>
                <a:cs typeface="+mj-cs"/>
              </a:rPr>
              <a:t>を</a:t>
            </a:r>
            <a:r>
              <a:rPr lang="en-US" altLang="ja-JP" sz="4000" b="1" dirty="0">
                <a:latin typeface="UD デジタル 教科書体 NP-B" panose="02020700000000000000" pitchFamily="18" charset="-128"/>
                <a:ea typeface="UD デジタル 教科書体 NP-B" panose="02020700000000000000" pitchFamily="18" charset="-128"/>
                <a:cs typeface="+mj-cs"/>
              </a:rPr>
              <a:t>5</a:t>
            </a:r>
            <a:r>
              <a:rPr lang="ja-JP" altLang="en-US" sz="4000" b="1" dirty="0">
                <a:latin typeface="UD デジタル 教科書体 NP-B" panose="02020700000000000000" pitchFamily="18" charset="-128"/>
                <a:ea typeface="UD デジタル 教科書体 NP-B" panose="02020700000000000000" pitchFamily="18" charset="-128"/>
                <a:cs typeface="+mj-cs"/>
              </a:rPr>
              <a:t>分で走り</a:t>
            </a:r>
            <a:endParaRPr lang="en-US" altLang="ja-JP" sz="4000" b="1" dirty="0">
              <a:latin typeface="UD デジタル 教科書体 NP-B" panose="02020700000000000000" pitchFamily="18" charset="-128"/>
              <a:ea typeface="UD デジタル 教科書体 NP-B" panose="02020700000000000000" pitchFamily="18" charset="-128"/>
              <a:cs typeface="+mj-cs"/>
            </a:endParaRPr>
          </a:p>
          <a:p>
            <a:pPr>
              <a:defRPr/>
            </a:pPr>
            <a:r>
              <a:rPr lang="ja-JP" altLang="en-US" sz="4000" b="1" dirty="0">
                <a:latin typeface="UD デジタル 教科書体 NP-B" panose="02020700000000000000" pitchFamily="18" charset="-128"/>
                <a:ea typeface="UD デジタル 教科書体 NP-B" panose="02020700000000000000" pitchFamily="18" charset="-128"/>
                <a:cs typeface="+mj-cs"/>
              </a:rPr>
              <a:t>ソーラーカーＢは</a:t>
            </a:r>
            <a:r>
              <a:rPr lang="en-US" altLang="ja-JP" sz="4000" b="1" dirty="0">
                <a:latin typeface="UD デジタル 教科書体 NP-B" panose="02020700000000000000" pitchFamily="18" charset="-128"/>
                <a:ea typeface="UD デジタル 教科書体 NP-B" panose="02020700000000000000" pitchFamily="18" charset="-128"/>
                <a:cs typeface="+mj-cs"/>
              </a:rPr>
              <a:t>100m</a:t>
            </a:r>
            <a:r>
              <a:rPr lang="ja-JP" altLang="en-US" sz="4000" b="1" dirty="0">
                <a:latin typeface="UD デジタル 教科書体 NP-B" panose="02020700000000000000" pitchFamily="18" charset="-128"/>
                <a:ea typeface="UD デジタル 教科書体 NP-B" panose="02020700000000000000" pitchFamily="18" charset="-128"/>
                <a:cs typeface="+mj-cs"/>
              </a:rPr>
              <a:t>を</a:t>
            </a:r>
            <a:r>
              <a:rPr lang="en-US" altLang="ja-JP" sz="4000" b="1" dirty="0">
                <a:latin typeface="UD デジタル 教科書体 NP-B" panose="02020700000000000000" pitchFamily="18" charset="-128"/>
                <a:ea typeface="UD デジタル 教科書体 NP-B" panose="02020700000000000000" pitchFamily="18" charset="-128"/>
                <a:cs typeface="+mj-cs"/>
              </a:rPr>
              <a:t>8</a:t>
            </a:r>
            <a:r>
              <a:rPr lang="ja-JP" altLang="en-US" sz="4000" b="1" dirty="0">
                <a:latin typeface="UD デジタル 教科書体 NP-B" panose="02020700000000000000" pitchFamily="18" charset="-128"/>
                <a:ea typeface="UD デジタル 教科書体 NP-B" panose="02020700000000000000" pitchFamily="18" charset="-128"/>
                <a:cs typeface="+mj-cs"/>
              </a:rPr>
              <a:t>分で走りますどちらが速いですか</a:t>
            </a:r>
          </a:p>
        </p:txBody>
      </p:sp>
      <p:sp>
        <p:nvSpPr>
          <p:cNvPr id="4" name="正方形/長方形 3">
            <a:extLst>
              <a:ext uri="{FF2B5EF4-FFF2-40B4-BE49-F238E27FC236}">
                <a16:creationId xmlns:a16="http://schemas.microsoft.com/office/drawing/2014/main" id="{4893C5E9-E31C-4FD7-9D84-DDDC52D7D319}"/>
              </a:ext>
            </a:extLst>
          </p:cNvPr>
          <p:cNvSpPr/>
          <p:nvPr/>
        </p:nvSpPr>
        <p:spPr>
          <a:xfrm>
            <a:off x="1047402" y="3652148"/>
            <a:ext cx="4801314" cy="707886"/>
          </a:xfrm>
          <a:prstGeom prst="rect">
            <a:avLst/>
          </a:prstGeom>
        </p:spPr>
        <p:txBody>
          <a:bodyPr wrap="none">
            <a:spAutoFit/>
          </a:bodyPr>
          <a:lstStyle/>
          <a:p>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どれで勝負しますか</a:t>
            </a:r>
          </a:p>
        </p:txBody>
      </p:sp>
      <p:sp>
        <p:nvSpPr>
          <p:cNvPr id="5" name="正方形/長方形 4">
            <a:extLst>
              <a:ext uri="{FF2B5EF4-FFF2-40B4-BE49-F238E27FC236}">
                <a16:creationId xmlns:a16="http://schemas.microsoft.com/office/drawing/2014/main" id="{0D975EFC-F8E7-4F29-B526-2FCD7D63A24D}"/>
              </a:ext>
            </a:extLst>
          </p:cNvPr>
          <p:cNvSpPr/>
          <p:nvPr/>
        </p:nvSpPr>
        <p:spPr>
          <a:xfrm>
            <a:off x="5454982" y="4498460"/>
            <a:ext cx="2964273" cy="707886"/>
          </a:xfrm>
          <a:prstGeom prst="rect">
            <a:avLst/>
          </a:prstGeom>
        </p:spPr>
        <p:txBody>
          <a:bodyPr wrap="none">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②</a:t>
            </a:r>
            <a:r>
              <a:rPr lang="en-US" altLang="ja-JP" sz="4000" dirty="0">
                <a:latin typeface="UD デジタル 教科書体 NP-B" panose="02020700000000000000" pitchFamily="18" charset="-128"/>
                <a:ea typeface="UD デジタル 教科書体 NP-B" panose="02020700000000000000" pitchFamily="18" charset="-128"/>
              </a:rPr>
              <a:t>40</a:t>
            </a:r>
            <a:r>
              <a:rPr lang="ja-JP" altLang="en-US" sz="4000" dirty="0">
                <a:latin typeface="UD デジタル 教科書体 NP-B" panose="02020700000000000000" pitchFamily="18" charset="-128"/>
                <a:ea typeface="UD デジタル 教科書体 NP-B" panose="02020700000000000000" pitchFamily="18" charset="-128"/>
              </a:rPr>
              <a:t>分間走</a:t>
            </a:r>
          </a:p>
        </p:txBody>
      </p:sp>
      <p:sp>
        <p:nvSpPr>
          <p:cNvPr id="8" name="正方形/長方形 7">
            <a:extLst>
              <a:ext uri="{FF2B5EF4-FFF2-40B4-BE49-F238E27FC236}">
                <a16:creationId xmlns:a16="http://schemas.microsoft.com/office/drawing/2014/main" id="{E89F6A7D-4086-4EA7-87FA-B9727D61377C}"/>
              </a:ext>
            </a:extLst>
          </p:cNvPr>
          <p:cNvSpPr/>
          <p:nvPr/>
        </p:nvSpPr>
        <p:spPr>
          <a:xfrm>
            <a:off x="1567258" y="5283270"/>
            <a:ext cx="2751074" cy="707886"/>
          </a:xfrm>
          <a:prstGeom prst="rect">
            <a:avLst/>
          </a:prstGeom>
        </p:spPr>
        <p:txBody>
          <a:bodyPr wrap="none">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③</a:t>
            </a:r>
            <a:r>
              <a:rPr lang="en-US" altLang="ja-JP" sz="4000" dirty="0">
                <a:latin typeface="UD デジタル 教科書体 NP-B" panose="02020700000000000000" pitchFamily="18" charset="-128"/>
                <a:ea typeface="UD デジタル 教科書体 NP-B" panose="02020700000000000000" pitchFamily="18" charset="-128"/>
              </a:rPr>
              <a:t>100m</a:t>
            </a:r>
            <a:r>
              <a:rPr lang="ja-JP" altLang="en-US" sz="4000" dirty="0">
                <a:latin typeface="UD デジタル 教科書体 NP-B" panose="02020700000000000000" pitchFamily="18" charset="-128"/>
                <a:ea typeface="UD デジタル 教科書体 NP-B" panose="02020700000000000000" pitchFamily="18" charset="-128"/>
              </a:rPr>
              <a:t>走</a:t>
            </a:r>
          </a:p>
        </p:txBody>
      </p:sp>
      <p:sp>
        <p:nvSpPr>
          <p:cNvPr id="11" name="正方形/長方形 10">
            <a:extLst>
              <a:ext uri="{FF2B5EF4-FFF2-40B4-BE49-F238E27FC236}">
                <a16:creationId xmlns:a16="http://schemas.microsoft.com/office/drawing/2014/main" id="{6417ED0A-E610-473E-B56A-1F4DF5A783DB}"/>
              </a:ext>
            </a:extLst>
          </p:cNvPr>
          <p:cNvSpPr/>
          <p:nvPr/>
        </p:nvSpPr>
        <p:spPr>
          <a:xfrm>
            <a:off x="9251046" y="5991156"/>
            <a:ext cx="2026517" cy="523220"/>
          </a:xfrm>
          <a:prstGeom prst="rect">
            <a:avLst/>
          </a:prstGeom>
        </p:spPr>
        <p:txBody>
          <a:bodyPr wrap="none">
            <a:spAutoFit/>
          </a:bodyPr>
          <a:lstStyle/>
          <a:p>
            <a:r>
              <a:rPr lang="ja-JP" altLang="en-US" sz="2800" b="1" dirty="0">
                <a:latin typeface="UD デジタル 教科書体 NP-B" panose="02020700000000000000" pitchFamily="18" charset="-128"/>
                <a:ea typeface="UD デジタル 教科書体 NP-B" panose="02020700000000000000" pitchFamily="18" charset="-128"/>
                <a:cs typeface="+mj-cs"/>
              </a:rPr>
              <a:t>大日本</a:t>
            </a:r>
            <a:r>
              <a:rPr lang="en-US" altLang="ja-JP" sz="2800" b="1" dirty="0">
                <a:latin typeface="UD デジタル 教科書体 NP-B" panose="02020700000000000000" pitchFamily="18" charset="-128"/>
                <a:ea typeface="UD デジタル 教科書体 NP-B" panose="02020700000000000000" pitchFamily="18" charset="-128"/>
                <a:cs typeface="+mj-cs"/>
              </a:rPr>
              <a:t>225</a:t>
            </a:r>
            <a:endParaRPr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a:extLst>
              <a:ext uri="{FF2B5EF4-FFF2-40B4-BE49-F238E27FC236}">
                <a16:creationId xmlns:a16="http://schemas.microsoft.com/office/drawing/2014/main" id="{4E90C514-360B-4610-A762-C19164A4A011}"/>
              </a:ext>
            </a:extLst>
          </p:cNvPr>
          <p:cNvSpPr txBox="1"/>
          <p:nvPr/>
        </p:nvSpPr>
        <p:spPr>
          <a:xfrm>
            <a:off x="1567258" y="519671"/>
            <a:ext cx="5926667" cy="769441"/>
          </a:xfrm>
          <a:prstGeom prst="rect">
            <a:avLst/>
          </a:prstGeom>
          <a:noFill/>
          <a:ln>
            <a:solidFill>
              <a:schemeClr val="accent1"/>
            </a:solidFill>
          </a:ln>
        </p:spPr>
        <p:txBody>
          <a:bodyPr wrap="square" rtlCol="0">
            <a:spAutoFit/>
          </a:bodyPr>
          <a:lstStyle/>
          <a:p>
            <a:r>
              <a:rPr lang="ja-JP" altLang="en-US" sz="4400" b="1" dirty="0">
                <a:latin typeface="UD デジタル 教科書体 NP-B" panose="02020700000000000000" pitchFamily="18" charset="-128"/>
                <a:ea typeface="UD デジタル 教科書体 NP-B" panose="02020700000000000000" pitchFamily="18" charset="-128"/>
              </a:rPr>
              <a:t>速さを比べてみよう２</a:t>
            </a:r>
            <a:endParaRPr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9" name="正方形/長方形 8">
            <a:extLst>
              <a:ext uri="{FF2B5EF4-FFF2-40B4-BE49-F238E27FC236}">
                <a16:creationId xmlns:a16="http://schemas.microsoft.com/office/drawing/2014/main" id="{4893C5E9-E31C-4FD7-9D84-DDDC52D7D319}"/>
              </a:ext>
            </a:extLst>
          </p:cNvPr>
          <p:cNvSpPr/>
          <p:nvPr/>
        </p:nvSpPr>
        <p:spPr>
          <a:xfrm>
            <a:off x="1567258" y="4498460"/>
            <a:ext cx="2600392" cy="707886"/>
          </a:xfrm>
          <a:prstGeom prst="rect">
            <a:avLst/>
          </a:prstGeom>
        </p:spPr>
        <p:txBody>
          <a:bodyPr wrap="none">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①</a:t>
            </a:r>
            <a:r>
              <a:rPr lang="en-US" altLang="ja-JP" sz="4000" dirty="0">
                <a:latin typeface="UD デジタル 教科書体 NP-B" panose="02020700000000000000" pitchFamily="18" charset="-128"/>
                <a:ea typeface="UD デジタル 教科書体 NP-B" panose="02020700000000000000" pitchFamily="18" charset="-128"/>
              </a:rPr>
              <a:t>1</a:t>
            </a:r>
            <a:r>
              <a:rPr lang="ja-JP" altLang="en-US" sz="4000" dirty="0">
                <a:latin typeface="UD デジタル 教科書体 NP-B" panose="02020700000000000000" pitchFamily="18" charset="-128"/>
                <a:ea typeface="UD デジタル 教科書体 NP-B" panose="02020700000000000000" pitchFamily="18" charset="-128"/>
              </a:rPr>
              <a:t>分間走</a:t>
            </a:r>
          </a:p>
        </p:txBody>
      </p:sp>
      <p:sp>
        <p:nvSpPr>
          <p:cNvPr id="10" name="正方形/長方形 9">
            <a:extLst>
              <a:ext uri="{FF2B5EF4-FFF2-40B4-BE49-F238E27FC236}">
                <a16:creationId xmlns:a16="http://schemas.microsoft.com/office/drawing/2014/main" id="{E89F6A7D-4086-4EA7-87FA-B9727D61377C}"/>
              </a:ext>
            </a:extLst>
          </p:cNvPr>
          <p:cNvSpPr/>
          <p:nvPr/>
        </p:nvSpPr>
        <p:spPr>
          <a:xfrm>
            <a:off x="5454982" y="5283270"/>
            <a:ext cx="2751074" cy="707886"/>
          </a:xfrm>
          <a:prstGeom prst="rect">
            <a:avLst/>
          </a:prstGeom>
        </p:spPr>
        <p:txBody>
          <a:bodyPr wrap="none">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④</a:t>
            </a:r>
            <a:r>
              <a:rPr lang="en-US" altLang="ja-JP" sz="4000" dirty="0">
                <a:latin typeface="UD デジタル 教科書体 NP-B" panose="02020700000000000000" pitchFamily="18" charset="-128"/>
                <a:ea typeface="UD デジタル 教科書体 NP-B" panose="02020700000000000000" pitchFamily="18" charset="-128"/>
              </a:rPr>
              <a:t>300m</a:t>
            </a:r>
            <a:r>
              <a:rPr lang="ja-JP" altLang="en-US" sz="4000" dirty="0">
                <a:latin typeface="UD デジタル 教科書体 NP-B" panose="02020700000000000000" pitchFamily="18" charset="-128"/>
                <a:ea typeface="UD デジタル 教科書体 NP-B" panose="02020700000000000000" pitchFamily="18" charset="-128"/>
              </a:rPr>
              <a:t>走</a:t>
            </a:r>
          </a:p>
        </p:txBody>
      </p:sp>
    </p:spTree>
    <p:extLst>
      <p:ext uri="{BB962C8B-B14F-4D97-AF65-F5344CB8AC3E}">
        <p14:creationId xmlns:p14="http://schemas.microsoft.com/office/powerpoint/2010/main" val="411914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1500"/>
                                        <p:tgtEl>
                                          <p:spTgt spid="9"/>
                                        </p:tgtEl>
                                      </p:cBhvr>
                                    </p:animEffect>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1500"/>
                                        <p:tgtEl>
                                          <p:spTgt spid="5"/>
                                        </p:tgtEl>
                                      </p:cBhvr>
                                    </p:animEffect>
                                  </p:childTnLst>
                                </p:cTn>
                              </p:par>
                            </p:childTnLst>
                          </p:cTn>
                        </p:par>
                        <p:par>
                          <p:cTn id="17" fill="hold">
                            <p:stCondLst>
                              <p:cond delay="3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500"/>
                                        <p:tgtEl>
                                          <p:spTgt spid="8"/>
                                        </p:tgtEl>
                                      </p:cBhvr>
                                    </p:animEffect>
                                  </p:childTnLst>
                                </p:cTn>
                              </p:par>
                            </p:childTnLst>
                          </p:cTn>
                        </p:par>
                        <p:par>
                          <p:cTn id="21" fill="hold">
                            <p:stCondLst>
                              <p:cond delay="4500"/>
                            </p:stCondLst>
                            <p:childTnLst>
                              <p:par>
                                <p:cTn id="22" presetID="22" presetClass="entr" presetSubtype="1"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638AA68-01F1-453F-9A4F-5E14EBD8E4C5}"/>
              </a:ext>
            </a:extLst>
          </p:cNvPr>
          <p:cNvSpPr txBox="1"/>
          <p:nvPr/>
        </p:nvSpPr>
        <p:spPr>
          <a:xfrm>
            <a:off x="1567258" y="1574730"/>
            <a:ext cx="9700010" cy="1323439"/>
          </a:xfrm>
          <a:prstGeom prst="rect">
            <a:avLst/>
          </a:prstGeom>
          <a:noFill/>
          <a:ln>
            <a:solidFill>
              <a:srgbClr val="7030A0"/>
            </a:solidFill>
          </a:ln>
        </p:spPr>
        <p:txBody>
          <a:bodyPr wrap="square" rtlCol="0">
            <a:spAutoFit/>
          </a:bodyPr>
          <a:lstStyle/>
          <a:p>
            <a:pPr>
              <a:defRPr/>
            </a:pPr>
            <a:r>
              <a:rPr lang="ja-JP" altLang="en-US" sz="4000" b="1" dirty="0">
                <a:latin typeface="UD デジタル 教科書体 NP-B" panose="02020700000000000000" pitchFamily="18" charset="-128"/>
                <a:ea typeface="UD デジタル 教科書体 NP-B" panose="02020700000000000000" pitchFamily="18" charset="-128"/>
                <a:cs typeface="+mj-cs"/>
              </a:rPr>
              <a:t>ソーラーカーＡは</a:t>
            </a:r>
            <a:r>
              <a:rPr lang="en-US" altLang="ja-JP" sz="4000" b="1" dirty="0">
                <a:latin typeface="UD デジタル 教科書体 NP-B" panose="02020700000000000000" pitchFamily="18" charset="-128"/>
                <a:ea typeface="UD デジタル 教科書体 NP-B" panose="02020700000000000000" pitchFamily="18" charset="-128"/>
                <a:cs typeface="+mj-cs"/>
              </a:rPr>
              <a:t>60</a:t>
            </a:r>
            <a:r>
              <a:rPr lang="ja-JP" altLang="en-US" sz="4000" b="1" dirty="0" err="1">
                <a:latin typeface="UD デジタル 教科書体 NP-B" panose="02020700000000000000" pitchFamily="18" charset="-128"/>
                <a:ea typeface="UD デジタル 教科書体 NP-B" panose="02020700000000000000" pitchFamily="18" charset="-128"/>
                <a:cs typeface="+mj-cs"/>
              </a:rPr>
              <a:t>ｍ</a:t>
            </a:r>
            <a:r>
              <a:rPr lang="ja-JP" altLang="en-US" sz="4000" b="1" dirty="0">
                <a:latin typeface="UD デジタル 教科書体 NP-B" panose="02020700000000000000" pitchFamily="18" charset="-128"/>
                <a:ea typeface="UD デジタル 教科書体 NP-B" panose="02020700000000000000" pitchFamily="18" charset="-128"/>
                <a:cs typeface="+mj-cs"/>
              </a:rPr>
              <a:t>を</a:t>
            </a:r>
            <a:r>
              <a:rPr lang="en-US" altLang="ja-JP" sz="4000" b="1" dirty="0">
                <a:latin typeface="UD デジタル 教科書体 NP-B" panose="02020700000000000000" pitchFamily="18" charset="-128"/>
                <a:ea typeface="UD デジタル 教科書体 NP-B" panose="02020700000000000000" pitchFamily="18" charset="-128"/>
                <a:cs typeface="+mj-cs"/>
              </a:rPr>
              <a:t>5</a:t>
            </a:r>
            <a:r>
              <a:rPr lang="ja-JP" altLang="en-US" sz="4000" b="1" dirty="0">
                <a:latin typeface="UD デジタル 教科書体 NP-B" panose="02020700000000000000" pitchFamily="18" charset="-128"/>
                <a:ea typeface="UD デジタル 教科書体 NP-B" panose="02020700000000000000" pitchFamily="18" charset="-128"/>
                <a:cs typeface="+mj-cs"/>
              </a:rPr>
              <a:t>分で走り</a:t>
            </a:r>
            <a:endParaRPr lang="en-US" altLang="ja-JP" sz="4000" b="1" dirty="0">
              <a:latin typeface="UD デジタル 教科書体 NP-B" panose="02020700000000000000" pitchFamily="18" charset="-128"/>
              <a:ea typeface="UD デジタル 教科書体 NP-B" panose="02020700000000000000" pitchFamily="18" charset="-128"/>
              <a:cs typeface="+mj-cs"/>
            </a:endParaRPr>
          </a:p>
          <a:p>
            <a:pPr>
              <a:defRPr/>
            </a:pPr>
            <a:r>
              <a:rPr lang="ja-JP" altLang="en-US" sz="4000" b="1" dirty="0">
                <a:latin typeface="UD デジタル 教科書体 NP-B" panose="02020700000000000000" pitchFamily="18" charset="-128"/>
                <a:ea typeface="UD デジタル 教科書体 NP-B" panose="02020700000000000000" pitchFamily="18" charset="-128"/>
                <a:cs typeface="+mj-cs"/>
              </a:rPr>
              <a:t>ソーラーカーＢは</a:t>
            </a:r>
            <a:r>
              <a:rPr lang="en-US" altLang="ja-JP" sz="4000" b="1" dirty="0">
                <a:latin typeface="UD デジタル 教科書体 NP-B" panose="02020700000000000000" pitchFamily="18" charset="-128"/>
                <a:ea typeface="UD デジタル 教科書体 NP-B" panose="02020700000000000000" pitchFamily="18" charset="-128"/>
                <a:cs typeface="+mj-cs"/>
              </a:rPr>
              <a:t>100m</a:t>
            </a:r>
            <a:r>
              <a:rPr lang="ja-JP" altLang="en-US" sz="4000" b="1" dirty="0">
                <a:latin typeface="UD デジタル 教科書体 NP-B" panose="02020700000000000000" pitchFamily="18" charset="-128"/>
                <a:ea typeface="UD デジタル 教科書体 NP-B" panose="02020700000000000000" pitchFamily="18" charset="-128"/>
                <a:cs typeface="+mj-cs"/>
              </a:rPr>
              <a:t>を</a:t>
            </a:r>
            <a:r>
              <a:rPr lang="en-US" altLang="ja-JP" sz="4000" b="1" dirty="0">
                <a:latin typeface="UD デジタル 教科書体 NP-B" panose="02020700000000000000" pitchFamily="18" charset="-128"/>
                <a:ea typeface="UD デジタル 教科書体 NP-B" panose="02020700000000000000" pitchFamily="18" charset="-128"/>
                <a:cs typeface="+mj-cs"/>
              </a:rPr>
              <a:t>8</a:t>
            </a:r>
            <a:r>
              <a:rPr lang="ja-JP" altLang="en-US" sz="4000" b="1" dirty="0">
                <a:latin typeface="UD デジタル 教科書体 NP-B" panose="02020700000000000000" pitchFamily="18" charset="-128"/>
                <a:ea typeface="UD デジタル 教科書体 NP-B" panose="02020700000000000000" pitchFamily="18" charset="-128"/>
                <a:cs typeface="+mj-cs"/>
              </a:rPr>
              <a:t>分で走ります</a:t>
            </a:r>
          </a:p>
        </p:txBody>
      </p:sp>
      <p:sp>
        <p:nvSpPr>
          <p:cNvPr id="5" name="正方形/長方形 4">
            <a:extLst>
              <a:ext uri="{FF2B5EF4-FFF2-40B4-BE49-F238E27FC236}">
                <a16:creationId xmlns:a16="http://schemas.microsoft.com/office/drawing/2014/main" id="{0D975EFC-F8E7-4F29-B526-2FCD7D63A24D}"/>
              </a:ext>
            </a:extLst>
          </p:cNvPr>
          <p:cNvSpPr/>
          <p:nvPr/>
        </p:nvSpPr>
        <p:spPr>
          <a:xfrm>
            <a:off x="1047402" y="4685467"/>
            <a:ext cx="2964273" cy="707886"/>
          </a:xfrm>
          <a:prstGeom prst="rect">
            <a:avLst/>
          </a:prstGeom>
        </p:spPr>
        <p:txBody>
          <a:bodyPr wrap="none">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②</a:t>
            </a:r>
            <a:r>
              <a:rPr lang="en-US" altLang="ja-JP" sz="4000" dirty="0">
                <a:latin typeface="UD デジタル 教科書体 NP-B" panose="02020700000000000000" pitchFamily="18" charset="-128"/>
                <a:ea typeface="UD デジタル 教科書体 NP-B" panose="02020700000000000000" pitchFamily="18" charset="-128"/>
              </a:rPr>
              <a:t>40</a:t>
            </a:r>
            <a:r>
              <a:rPr lang="ja-JP" altLang="en-US" sz="4000" dirty="0">
                <a:latin typeface="UD デジタル 教科書体 NP-B" panose="02020700000000000000" pitchFamily="18" charset="-128"/>
                <a:ea typeface="UD デジタル 教科書体 NP-B" panose="02020700000000000000" pitchFamily="18" charset="-128"/>
              </a:rPr>
              <a:t>分間走</a:t>
            </a:r>
          </a:p>
        </p:txBody>
      </p:sp>
      <p:sp>
        <p:nvSpPr>
          <p:cNvPr id="11" name="正方形/長方形 10">
            <a:extLst>
              <a:ext uri="{FF2B5EF4-FFF2-40B4-BE49-F238E27FC236}">
                <a16:creationId xmlns:a16="http://schemas.microsoft.com/office/drawing/2014/main" id="{6417ED0A-E610-473E-B56A-1F4DF5A783DB}"/>
              </a:ext>
            </a:extLst>
          </p:cNvPr>
          <p:cNvSpPr/>
          <p:nvPr/>
        </p:nvSpPr>
        <p:spPr>
          <a:xfrm>
            <a:off x="9251046" y="5991156"/>
            <a:ext cx="2026517" cy="523220"/>
          </a:xfrm>
          <a:prstGeom prst="rect">
            <a:avLst/>
          </a:prstGeom>
        </p:spPr>
        <p:txBody>
          <a:bodyPr wrap="none">
            <a:spAutoFit/>
          </a:bodyPr>
          <a:lstStyle/>
          <a:p>
            <a:r>
              <a:rPr lang="ja-JP" altLang="en-US" sz="2800" b="1" dirty="0">
                <a:latin typeface="UD デジタル 教科書体 NP-B" panose="02020700000000000000" pitchFamily="18" charset="-128"/>
                <a:ea typeface="UD デジタル 教科書体 NP-B" panose="02020700000000000000" pitchFamily="18" charset="-128"/>
                <a:cs typeface="+mj-cs"/>
              </a:rPr>
              <a:t>大日本</a:t>
            </a:r>
            <a:r>
              <a:rPr lang="en-US" altLang="ja-JP" sz="2800" b="1" dirty="0">
                <a:latin typeface="UD デジタル 教科書体 NP-B" panose="02020700000000000000" pitchFamily="18" charset="-128"/>
                <a:ea typeface="UD デジタル 教科書体 NP-B" panose="02020700000000000000" pitchFamily="18" charset="-128"/>
                <a:cs typeface="+mj-cs"/>
              </a:rPr>
              <a:t>225</a:t>
            </a:r>
            <a:endParaRPr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a:extLst>
              <a:ext uri="{FF2B5EF4-FFF2-40B4-BE49-F238E27FC236}">
                <a16:creationId xmlns:a16="http://schemas.microsoft.com/office/drawing/2014/main" id="{4E90C514-360B-4610-A762-C19164A4A011}"/>
              </a:ext>
            </a:extLst>
          </p:cNvPr>
          <p:cNvSpPr txBox="1"/>
          <p:nvPr/>
        </p:nvSpPr>
        <p:spPr>
          <a:xfrm>
            <a:off x="1567258" y="519671"/>
            <a:ext cx="5926667" cy="769441"/>
          </a:xfrm>
          <a:prstGeom prst="rect">
            <a:avLst/>
          </a:prstGeom>
          <a:noFill/>
          <a:ln>
            <a:solidFill>
              <a:schemeClr val="accent1"/>
            </a:solidFill>
          </a:ln>
        </p:spPr>
        <p:txBody>
          <a:bodyPr wrap="square" rtlCol="0">
            <a:spAutoFit/>
          </a:bodyPr>
          <a:lstStyle/>
          <a:p>
            <a:r>
              <a:rPr lang="ja-JP" altLang="en-US" sz="4400" b="1" dirty="0">
                <a:latin typeface="UD デジタル 教科書体 NP-B" panose="02020700000000000000" pitchFamily="18" charset="-128"/>
                <a:ea typeface="UD デジタル 教科書体 NP-B" panose="02020700000000000000" pitchFamily="18" charset="-128"/>
              </a:rPr>
              <a:t>速さを比べてみよう２</a:t>
            </a:r>
            <a:endParaRPr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9" name="正方形/長方形 8">
            <a:extLst>
              <a:ext uri="{FF2B5EF4-FFF2-40B4-BE49-F238E27FC236}">
                <a16:creationId xmlns:a16="http://schemas.microsoft.com/office/drawing/2014/main" id="{4893C5E9-E31C-4FD7-9D84-DDDC52D7D319}"/>
              </a:ext>
            </a:extLst>
          </p:cNvPr>
          <p:cNvSpPr/>
          <p:nvPr/>
        </p:nvSpPr>
        <p:spPr>
          <a:xfrm>
            <a:off x="1047402" y="3203237"/>
            <a:ext cx="2600392" cy="707886"/>
          </a:xfrm>
          <a:prstGeom prst="rect">
            <a:avLst/>
          </a:prstGeom>
        </p:spPr>
        <p:txBody>
          <a:bodyPr wrap="none">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①</a:t>
            </a:r>
            <a:r>
              <a:rPr lang="en-US" altLang="ja-JP" sz="4000" dirty="0">
                <a:latin typeface="UD デジタル 教科書体 NP-B" panose="02020700000000000000" pitchFamily="18" charset="-128"/>
                <a:ea typeface="UD デジタル 教科書体 NP-B" panose="02020700000000000000" pitchFamily="18" charset="-128"/>
              </a:rPr>
              <a:t>1</a:t>
            </a:r>
            <a:r>
              <a:rPr lang="ja-JP" altLang="en-US" sz="4000" dirty="0">
                <a:latin typeface="UD デジタル 教科書体 NP-B" panose="02020700000000000000" pitchFamily="18" charset="-128"/>
                <a:ea typeface="UD デジタル 教科書体 NP-B" panose="02020700000000000000" pitchFamily="18" charset="-128"/>
              </a:rPr>
              <a:t>分間走</a:t>
            </a:r>
          </a:p>
        </p:txBody>
      </p:sp>
      <p:sp>
        <p:nvSpPr>
          <p:cNvPr id="13" name="正方形/長方形 12">
            <a:extLst>
              <a:ext uri="{FF2B5EF4-FFF2-40B4-BE49-F238E27FC236}">
                <a16:creationId xmlns:a16="http://schemas.microsoft.com/office/drawing/2014/main" id="{4893C5E9-E31C-4FD7-9D84-DDDC52D7D319}"/>
              </a:ext>
            </a:extLst>
          </p:cNvPr>
          <p:cNvSpPr/>
          <p:nvPr/>
        </p:nvSpPr>
        <p:spPr>
          <a:xfrm>
            <a:off x="4224554" y="3203237"/>
            <a:ext cx="4568879" cy="707886"/>
          </a:xfrm>
          <a:prstGeom prst="rect">
            <a:avLst/>
          </a:prstGeom>
        </p:spPr>
        <p:txBody>
          <a:bodyPr wrap="none">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Ａ　</a:t>
            </a:r>
            <a:r>
              <a:rPr lang="en-US" altLang="ja-JP" sz="4000" dirty="0">
                <a:latin typeface="UD デジタル 教科書体 NP-B" panose="02020700000000000000" pitchFamily="18" charset="-128"/>
                <a:ea typeface="UD デジタル 教科書体 NP-B" panose="02020700000000000000" pitchFamily="18" charset="-128"/>
              </a:rPr>
              <a:t>60÷5</a:t>
            </a:r>
            <a:r>
              <a:rPr lang="ja-JP" altLang="en-US" sz="4000" dirty="0">
                <a:latin typeface="UD デジタル 教科書体 NP-B" panose="02020700000000000000" pitchFamily="18" charset="-128"/>
                <a:ea typeface="UD デジタル 教科書体 NP-B" panose="02020700000000000000" pitchFamily="18" charset="-128"/>
              </a:rPr>
              <a:t>＝</a:t>
            </a:r>
            <a:r>
              <a:rPr lang="en-US" altLang="ja-JP" sz="4000" dirty="0">
                <a:latin typeface="UD デジタル 教科書体 NP-B" panose="02020700000000000000" pitchFamily="18" charset="-128"/>
                <a:ea typeface="UD デジタル 教科書体 NP-B" panose="02020700000000000000" pitchFamily="18" charset="-128"/>
              </a:rPr>
              <a:t>12m</a:t>
            </a:r>
            <a:endParaRPr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14" name="正方形/長方形 13">
            <a:extLst>
              <a:ext uri="{FF2B5EF4-FFF2-40B4-BE49-F238E27FC236}">
                <a16:creationId xmlns:a16="http://schemas.microsoft.com/office/drawing/2014/main" id="{4893C5E9-E31C-4FD7-9D84-DDDC52D7D319}"/>
              </a:ext>
            </a:extLst>
          </p:cNvPr>
          <p:cNvSpPr/>
          <p:nvPr/>
        </p:nvSpPr>
        <p:spPr>
          <a:xfrm>
            <a:off x="4224554" y="3932171"/>
            <a:ext cx="5423280" cy="707886"/>
          </a:xfrm>
          <a:prstGeom prst="rect">
            <a:avLst/>
          </a:prstGeom>
        </p:spPr>
        <p:txBody>
          <a:bodyPr wrap="none">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Ｂ　</a:t>
            </a:r>
            <a:r>
              <a:rPr lang="en-US" altLang="ja-JP" sz="4000" dirty="0">
                <a:latin typeface="UD デジタル 教科書体 NP-B" panose="02020700000000000000" pitchFamily="18" charset="-128"/>
                <a:ea typeface="UD デジタル 教科書体 NP-B" panose="02020700000000000000" pitchFamily="18" charset="-128"/>
              </a:rPr>
              <a:t>100÷8</a:t>
            </a:r>
            <a:r>
              <a:rPr lang="ja-JP" altLang="en-US" sz="4000" dirty="0">
                <a:latin typeface="UD デジタル 教科書体 NP-B" panose="02020700000000000000" pitchFamily="18" charset="-128"/>
                <a:ea typeface="UD デジタル 教科書体 NP-B" panose="02020700000000000000" pitchFamily="18" charset="-128"/>
              </a:rPr>
              <a:t>＝</a:t>
            </a:r>
            <a:r>
              <a:rPr lang="en-US" altLang="ja-JP" sz="4000" dirty="0">
                <a:latin typeface="UD デジタル 教科書体 NP-B" panose="02020700000000000000" pitchFamily="18" charset="-128"/>
                <a:ea typeface="UD デジタル 教科書体 NP-B" panose="02020700000000000000" pitchFamily="18" charset="-128"/>
              </a:rPr>
              <a:t>12.5m</a:t>
            </a:r>
            <a:endParaRPr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a:extLst>
              <a:ext uri="{FF2B5EF4-FFF2-40B4-BE49-F238E27FC236}">
                <a16:creationId xmlns:a16="http://schemas.microsoft.com/office/drawing/2014/main" id="{4893C5E9-E31C-4FD7-9D84-DDDC52D7D319}"/>
              </a:ext>
            </a:extLst>
          </p:cNvPr>
          <p:cNvSpPr/>
          <p:nvPr/>
        </p:nvSpPr>
        <p:spPr>
          <a:xfrm>
            <a:off x="4224554" y="4664419"/>
            <a:ext cx="4868640" cy="707886"/>
          </a:xfrm>
          <a:prstGeom prst="rect">
            <a:avLst/>
          </a:prstGeom>
        </p:spPr>
        <p:txBody>
          <a:bodyPr wrap="none">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Ａ　</a:t>
            </a:r>
            <a:r>
              <a:rPr lang="en-US" altLang="ja-JP" sz="4000" dirty="0">
                <a:latin typeface="UD デジタル 教科書体 NP-B" panose="02020700000000000000" pitchFamily="18" charset="-128"/>
                <a:ea typeface="UD デジタル 教科書体 NP-B" panose="02020700000000000000" pitchFamily="18" charset="-128"/>
              </a:rPr>
              <a:t>60×8</a:t>
            </a:r>
            <a:r>
              <a:rPr lang="ja-JP" altLang="en-US" sz="4000" dirty="0">
                <a:latin typeface="UD デジタル 教科書体 NP-B" panose="02020700000000000000" pitchFamily="18" charset="-128"/>
                <a:ea typeface="UD デジタル 教科書体 NP-B" panose="02020700000000000000" pitchFamily="18" charset="-128"/>
              </a:rPr>
              <a:t>＝</a:t>
            </a:r>
            <a:r>
              <a:rPr lang="en-US" altLang="ja-JP" sz="4000" dirty="0">
                <a:latin typeface="UD デジタル 教科書体 NP-B" panose="02020700000000000000" pitchFamily="18" charset="-128"/>
                <a:ea typeface="UD デジタル 教科書体 NP-B" panose="02020700000000000000" pitchFamily="18" charset="-128"/>
              </a:rPr>
              <a:t>480m</a:t>
            </a:r>
            <a:endParaRPr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16" name="正方形/長方形 15">
            <a:extLst>
              <a:ext uri="{FF2B5EF4-FFF2-40B4-BE49-F238E27FC236}">
                <a16:creationId xmlns:a16="http://schemas.microsoft.com/office/drawing/2014/main" id="{4893C5E9-E31C-4FD7-9D84-DDDC52D7D319}"/>
              </a:ext>
            </a:extLst>
          </p:cNvPr>
          <p:cNvSpPr/>
          <p:nvPr/>
        </p:nvSpPr>
        <p:spPr>
          <a:xfrm>
            <a:off x="4224554" y="5393353"/>
            <a:ext cx="5232523" cy="707886"/>
          </a:xfrm>
          <a:prstGeom prst="rect">
            <a:avLst/>
          </a:prstGeom>
        </p:spPr>
        <p:txBody>
          <a:bodyPr wrap="none">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Ｂ　</a:t>
            </a:r>
            <a:r>
              <a:rPr lang="en-US" altLang="ja-JP" sz="4000" dirty="0">
                <a:latin typeface="UD デジタル 教科書体 NP-B" panose="02020700000000000000" pitchFamily="18" charset="-128"/>
                <a:ea typeface="UD デジタル 教科書体 NP-B" panose="02020700000000000000" pitchFamily="18" charset="-128"/>
              </a:rPr>
              <a:t>100×5</a:t>
            </a:r>
            <a:r>
              <a:rPr lang="ja-JP" altLang="en-US" sz="4000" dirty="0">
                <a:latin typeface="UD デジタル 教科書体 NP-B" panose="02020700000000000000" pitchFamily="18" charset="-128"/>
                <a:ea typeface="UD デジタル 教科書体 NP-B" panose="02020700000000000000" pitchFamily="18" charset="-128"/>
              </a:rPr>
              <a:t>＝</a:t>
            </a:r>
            <a:r>
              <a:rPr lang="en-US" altLang="ja-JP" sz="4000" dirty="0">
                <a:latin typeface="UD デジタル 教科書体 NP-B" panose="02020700000000000000" pitchFamily="18" charset="-128"/>
                <a:ea typeface="UD デジタル 教科書体 NP-B" panose="02020700000000000000" pitchFamily="18" charset="-128"/>
              </a:rPr>
              <a:t>500m</a:t>
            </a:r>
            <a:endParaRPr lang="ja-JP" altLang="en-US" sz="40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024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1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1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up)">
                                      <p:cBhvr>
                                        <p:cTn id="22"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638AA68-01F1-453F-9A4F-5E14EBD8E4C5}"/>
              </a:ext>
            </a:extLst>
          </p:cNvPr>
          <p:cNvSpPr txBox="1"/>
          <p:nvPr/>
        </p:nvSpPr>
        <p:spPr>
          <a:xfrm>
            <a:off x="1567258" y="1574730"/>
            <a:ext cx="9700010" cy="1323439"/>
          </a:xfrm>
          <a:prstGeom prst="rect">
            <a:avLst/>
          </a:prstGeom>
          <a:noFill/>
          <a:ln>
            <a:solidFill>
              <a:srgbClr val="7030A0"/>
            </a:solidFill>
          </a:ln>
        </p:spPr>
        <p:txBody>
          <a:bodyPr wrap="square" rtlCol="0">
            <a:spAutoFit/>
          </a:bodyPr>
          <a:lstStyle/>
          <a:p>
            <a:pPr>
              <a:defRPr/>
            </a:pPr>
            <a:r>
              <a:rPr lang="ja-JP" altLang="en-US" sz="4000" b="1" dirty="0">
                <a:latin typeface="UD デジタル 教科書体 NP-B" panose="02020700000000000000" pitchFamily="18" charset="-128"/>
                <a:ea typeface="UD デジタル 教科書体 NP-B" panose="02020700000000000000" pitchFamily="18" charset="-128"/>
                <a:cs typeface="+mj-cs"/>
              </a:rPr>
              <a:t>ソーラーカーＡは</a:t>
            </a:r>
            <a:r>
              <a:rPr lang="en-US" altLang="ja-JP" sz="4000" b="1" dirty="0">
                <a:latin typeface="UD デジタル 教科書体 NP-B" panose="02020700000000000000" pitchFamily="18" charset="-128"/>
                <a:ea typeface="UD デジタル 教科書体 NP-B" panose="02020700000000000000" pitchFamily="18" charset="-128"/>
                <a:cs typeface="+mj-cs"/>
              </a:rPr>
              <a:t>60</a:t>
            </a:r>
            <a:r>
              <a:rPr lang="ja-JP" altLang="en-US" sz="4000" b="1" dirty="0" err="1">
                <a:latin typeface="UD デジタル 教科書体 NP-B" panose="02020700000000000000" pitchFamily="18" charset="-128"/>
                <a:ea typeface="UD デジタル 教科書体 NP-B" panose="02020700000000000000" pitchFamily="18" charset="-128"/>
                <a:cs typeface="+mj-cs"/>
              </a:rPr>
              <a:t>ｍ</a:t>
            </a:r>
            <a:r>
              <a:rPr lang="ja-JP" altLang="en-US" sz="4000" b="1" dirty="0">
                <a:latin typeface="UD デジタル 教科書体 NP-B" panose="02020700000000000000" pitchFamily="18" charset="-128"/>
                <a:ea typeface="UD デジタル 教科書体 NP-B" panose="02020700000000000000" pitchFamily="18" charset="-128"/>
                <a:cs typeface="+mj-cs"/>
              </a:rPr>
              <a:t>を</a:t>
            </a:r>
            <a:r>
              <a:rPr lang="en-US" altLang="ja-JP" sz="4000" b="1" dirty="0">
                <a:latin typeface="UD デジタル 教科書体 NP-B" panose="02020700000000000000" pitchFamily="18" charset="-128"/>
                <a:ea typeface="UD デジタル 教科書体 NP-B" panose="02020700000000000000" pitchFamily="18" charset="-128"/>
                <a:cs typeface="+mj-cs"/>
              </a:rPr>
              <a:t>5</a:t>
            </a:r>
            <a:r>
              <a:rPr lang="ja-JP" altLang="en-US" sz="4000" b="1" dirty="0">
                <a:latin typeface="UD デジタル 教科書体 NP-B" panose="02020700000000000000" pitchFamily="18" charset="-128"/>
                <a:ea typeface="UD デジタル 教科書体 NP-B" panose="02020700000000000000" pitchFamily="18" charset="-128"/>
                <a:cs typeface="+mj-cs"/>
              </a:rPr>
              <a:t>分で走り</a:t>
            </a:r>
            <a:endParaRPr lang="en-US" altLang="ja-JP" sz="4000" b="1" dirty="0">
              <a:latin typeface="UD デジタル 教科書体 NP-B" panose="02020700000000000000" pitchFamily="18" charset="-128"/>
              <a:ea typeface="UD デジタル 教科書体 NP-B" panose="02020700000000000000" pitchFamily="18" charset="-128"/>
              <a:cs typeface="+mj-cs"/>
            </a:endParaRPr>
          </a:p>
          <a:p>
            <a:pPr>
              <a:defRPr/>
            </a:pPr>
            <a:r>
              <a:rPr lang="ja-JP" altLang="en-US" sz="4000" b="1" dirty="0">
                <a:latin typeface="UD デジタル 教科書体 NP-B" panose="02020700000000000000" pitchFamily="18" charset="-128"/>
                <a:ea typeface="UD デジタル 教科書体 NP-B" panose="02020700000000000000" pitchFamily="18" charset="-128"/>
                <a:cs typeface="+mj-cs"/>
              </a:rPr>
              <a:t>ソーラーカーＢは</a:t>
            </a:r>
            <a:r>
              <a:rPr lang="en-US" altLang="ja-JP" sz="4000" b="1" dirty="0">
                <a:latin typeface="UD デジタル 教科書体 NP-B" panose="02020700000000000000" pitchFamily="18" charset="-128"/>
                <a:ea typeface="UD デジタル 教科書体 NP-B" panose="02020700000000000000" pitchFamily="18" charset="-128"/>
                <a:cs typeface="+mj-cs"/>
              </a:rPr>
              <a:t>100m</a:t>
            </a:r>
            <a:r>
              <a:rPr lang="ja-JP" altLang="en-US" sz="4000" b="1" dirty="0">
                <a:latin typeface="UD デジタル 教科書体 NP-B" panose="02020700000000000000" pitchFamily="18" charset="-128"/>
                <a:ea typeface="UD デジタル 教科書体 NP-B" panose="02020700000000000000" pitchFamily="18" charset="-128"/>
                <a:cs typeface="+mj-cs"/>
              </a:rPr>
              <a:t>を</a:t>
            </a:r>
            <a:r>
              <a:rPr lang="en-US" altLang="ja-JP" sz="4000" b="1" dirty="0">
                <a:latin typeface="UD デジタル 教科書体 NP-B" panose="02020700000000000000" pitchFamily="18" charset="-128"/>
                <a:ea typeface="UD デジタル 教科書体 NP-B" panose="02020700000000000000" pitchFamily="18" charset="-128"/>
                <a:cs typeface="+mj-cs"/>
              </a:rPr>
              <a:t>8</a:t>
            </a:r>
            <a:r>
              <a:rPr lang="ja-JP" altLang="en-US" sz="4000" b="1" dirty="0">
                <a:latin typeface="UD デジタル 教科書体 NP-B" panose="02020700000000000000" pitchFamily="18" charset="-128"/>
                <a:ea typeface="UD デジタル 教科書体 NP-B" panose="02020700000000000000" pitchFamily="18" charset="-128"/>
                <a:cs typeface="+mj-cs"/>
              </a:rPr>
              <a:t>分で走ります</a:t>
            </a:r>
          </a:p>
        </p:txBody>
      </p:sp>
      <p:sp>
        <p:nvSpPr>
          <p:cNvPr id="5" name="正方形/長方形 4">
            <a:extLst>
              <a:ext uri="{FF2B5EF4-FFF2-40B4-BE49-F238E27FC236}">
                <a16:creationId xmlns:a16="http://schemas.microsoft.com/office/drawing/2014/main" id="{0D975EFC-F8E7-4F29-B526-2FCD7D63A24D}"/>
              </a:ext>
            </a:extLst>
          </p:cNvPr>
          <p:cNvSpPr/>
          <p:nvPr/>
        </p:nvSpPr>
        <p:spPr>
          <a:xfrm>
            <a:off x="1047402" y="4685467"/>
            <a:ext cx="2751074" cy="707886"/>
          </a:xfrm>
          <a:prstGeom prst="rect">
            <a:avLst/>
          </a:prstGeom>
        </p:spPr>
        <p:txBody>
          <a:bodyPr wrap="none">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④</a:t>
            </a:r>
            <a:r>
              <a:rPr lang="en-US" altLang="ja-JP" sz="4000" dirty="0">
                <a:latin typeface="UD デジタル 教科書体 NP-B" panose="02020700000000000000" pitchFamily="18" charset="-128"/>
                <a:ea typeface="UD デジタル 教科書体 NP-B" panose="02020700000000000000" pitchFamily="18" charset="-128"/>
              </a:rPr>
              <a:t>300m</a:t>
            </a:r>
            <a:r>
              <a:rPr lang="ja-JP" altLang="en-US" sz="4000" dirty="0">
                <a:latin typeface="UD デジタル 教科書体 NP-B" panose="02020700000000000000" pitchFamily="18" charset="-128"/>
                <a:ea typeface="UD デジタル 教科書体 NP-B" panose="02020700000000000000" pitchFamily="18" charset="-128"/>
              </a:rPr>
              <a:t>走</a:t>
            </a:r>
          </a:p>
        </p:txBody>
      </p:sp>
      <p:sp>
        <p:nvSpPr>
          <p:cNvPr id="11" name="正方形/長方形 10">
            <a:extLst>
              <a:ext uri="{FF2B5EF4-FFF2-40B4-BE49-F238E27FC236}">
                <a16:creationId xmlns:a16="http://schemas.microsoft.com/office/drawing/2014/main" id="{6417ED0A-E610-473E-B56A-1F4DF5A783DB}"/>
              </a:ext>
            </a:extLst>
          </p:cNvPr>
          <p:cNvSpPr/>
          <p:nvPr/>
        </p:nvSpPr>
        <p:spPr>
          <a:xfrm>
            <a:off x="9251046" y="5991156"/>
            <a:ext cx="2026517" cy="523220"/>
          </a:xfrm>
          <a:prstGeom prst="rect">
            <a:avLst/>
          </a:prstGeom>
        </p:spPr>
        <p:txBody>
          <a:bodyPr wrap="none">
            <a:spAutoFit/>
          </a:bodyPr>
          <a:lstStyle/>
          <a:p>
            <a:r>
              <a:rPr lang="ja-JP" altLang="en-US" sz="2800" b="1" dirty="0">
                <a:latin typeface="UD デジタル 教科書体 NP-B" panose="02020700000000000000" pitchFamily="18" charset="-128"/>
                <a:ea typeface="UD デジタル 教科書体 NP-B" panose="02020700000000000000" pitchFamily="18" charset="-128"/>
                <a:cs typeface="+mj-cs"/>
              </a:rPr>
              <a:t>大日本</a:t>
            </a:r>
            <a:r>
              <a:rPr lang="en-US" altLang="ja-JP" sz="2800" b="1" dirty="0">
                <a:latin typeface="UD デジタル 教科書体 NP-B" panose="02020700000000000000" pitchFamily="18" charset="-128"/>
                <a:ea typeface="UD デジタル 教科書体 NP-B" panose="02020700000000000000" pitchFamily="18" charset="-128"/>
                <a:cs typeface="+mj-cs"/>
              </a:rPr>
              <a:t>225</a:t>
            </a:r>
            <a:endParaRPr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a:extLst>
              <a:ext uri="{FF2B5EF4-FFF2-40B4-BE49-F238E27FC236}">
                <a16:creationId xmlns:a16="http://schemas.microsoft.com/office/drawing/2014/main" id="{4E90C514-360B-4610-A762-C19164A4A011}"/>
              </a:ext>
            </a:extLst>
          </p:cNvPr>
          <p:cNvSpPr txBox="1"/>
          <p:nvPr/>
        </p:nvSpPr>
        <p:spPr>
          <a:xfrm>
            <a:off x="1567258" y="519671"/>
            <a:ext cx="5926667" cy="769441"/>
          </a:xfrm>
          <a:prstGeom prst="rect">
            <a:avLst/>
          </a:prstGeom>
          <a:noFill/>
          <a:ln>
            <a:solidFill>
              <a:schemeClr val="accent1"/>
            </a:solidFill>
          </a:ln>
        </p:spPr>
        <p:txBody>
          <a:bodyPr wrap="square" rtlCol="0">
            <a:spAutoFit/>
          </a:bodyPr>
          <a:lstStyle/>
          <a:p>
            <a:r>
              <a:rPr lang="ja-JP" altLang="en-US" sz="4400" b="1" dirty="0">
                <a:latin typeface="UD デジタル 教科書体 NP-B" panose="02020700000000000000" pitchFamily="18" charset="-128"/>
                <a:ea typeface="UD デジタル 教科書体 NP-B" panose="02020700000000000000" pitchFamily="18" charset="-128"/>
              </a:rPr>
              <a:t>速さを比べてみよう２</a:t>
            </a:r>
            <a:endParaRPr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9" name="正方形/長方形 8">
            <a:extLst>
              <a:ext uri="{FF2B5EF4-FFF2-40B4-BE49-F238E27FC236}">
                <a16:creationId xmlns:a16="http://schemas.microsoft.com/office/drawing/2014/main" id="{4893C5E9-E31C-4FD7-9D84-DDDC52D7D319}"/>
              </a:ext>
            </a:extLst>
          </p:cNvPr>
          <p:cNvSpPr/>
          <p:nvPr/>
        </p:nvSpPr>
        <p:spPr>
          <a:xfrm>
            <a:off x="1047402" y="3203237"/>
            <a:ext cx="2751074" cy="707886"/>
          </a:xfrm>
          <a:prstGeom prst="rect">
            <a:avLst/>
          </a:prstGeom>
        </p:spPr>
        <p:txBody>
          <a:bodyPr wrap="none">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③</a:t>
            </a:r>
            <a:r>
              <a:rPr lang="en-US" altLang="ja-JP" sz="4000" dirty="0">
                <a:latin typeface="UD デジタル 教科書体 NP-B" panose="02020700000000000000" pitchFamily="18" charset="-128"/>
                <a:ea typeface="UD デジタル 教科書体 NP-B" panose="02020700000000000000" pitchFamily="18" charset="-128"/>
              </a:rPr>
              <a:t>100m</a:t>
            </a:r>
            <a:r>
              <a:rPr lang="ja-JP" altLang="en-US" sz="4000" dirty="0">
                <a:latin typeface="UD デジタル 教科書体 NP-B" panose="02020700000000000000" pitchFamily="18" charset="-128"/>
                <a:ea typeface="UD デジタル 教科書体 NP-B" panose="02020700000000000000" pitchFamily="18" charset="-128"/>
              </a:rPr>
              <a:t>走</a:t>
            </a:r>
          </a:p>
        </p:txBody>
      </p:sp>
      <p:sp>
        <p:nvSpPr>
          <p:cNvPr id="13" name="正方形/長方形 12">
            <a:extLst>
              <a:ext uri="{FF2B5EF4-FFF2-40B4-BE49-F238E27FC236}">
                <a16:creationId xmlns:a16="http://schemas.microsoft.com/office/drawing/2014/main" id="{4893C5E9-E31C-4FD7-9D84-DDDC52D7D319}"/>
              </a:ext>
            </a:extLst>
          </p:cNvPr>
          <p:cNvSpPr/>
          <p:nvPr/>
        </p:nvSpPr>
        <p:spPr>
          <a:xfrm>
            <a:off x="4224554" y="3203237"/>
            <a:ext cx="6000361" cy="707886"/>
          </a:xfrm>
          <a:prstGeom prst="rect">
            <a:avLst/>
          </a:prstGeom>
        </p:spPr>
        <p:txBody>
          <a:bodyPr wrap="none">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Ａ　</a:t>
            </a:r>
            <a:r>
              <a:rPr lang="en-US" altLang="ja-JP" sz="4000" dirty="0">
                <a:latin typeface="UD デジタル 教科書体 NP-B" panose="02020700000000000000" pitchFamily="18" charset="-128"/>
                <a:ea typeface="UD デジタル 教科書体 NP-B" panose="02020700000000000000" pitchFamily="18" charset="-128"/>
              </a:rPr>
              <a:t>5÷6×10</a:t>
            </a:r>
            <a:r>
              <a:rPr lang="ja-JP" altLang="en-US" sz="4000" dirty="0">
                <a:latin typeface="UD デジタル 教科書体 NP-B" panose="02020700000000000000" pitchFamily="18" charset="-128"/>
                <a:ea typeface="UD デジタル 教科書体 NP-B" panose="02020700000000000000" pitchFamily="18" charset="-128"/>
              </a:rPr>
              <a:t>＝</a:t>
            </a:r>
            <a:r>
              <a:rPr lang="en-US" altLang="ja-JP" sz="4000" dirty="0">
                <a:latin typeface="UD デジタル 教科書体 NP-B" panose="02020700000000000000" pitchFamily="18" charset="-128"/>
                <a:ea typeface="UD デジタル 教科書体 NP-B" panose="02020700000000000000" pitchFamily="18" charset="-128"/>
              </a:rPr>
              <a:t>8.33</a:t>
            </a:r>
            <a:r>
              <a:rPr lang="ja-JP" altLang="en-US" sz="4000" dirty="0">
                <a:latin typeface="UD デジタル 教科書体 NP-B" panose="02020700000000000000" pitchFamily="18" charset="-128"/>
                <a:ea typeface="UD デジタル 教科書体 NP-B" panose="02020700000000000000" pitchFamily="18" charset="-128"/>
              </a:rPr>
              <a:t>分</a:t>
            </a:r>
          </a:p>
        </p:txBody>
      </p:sp>
      <p:sp>
        <p:nvSpPr>
          <p:cNvPr id="14" name="正方形/長方形 13">
            <a:extLst>
              <a:ext uri="{FF2B5EF4-FFF2-40B4-BE49-F238E27FC236}">
                <a16:creationId xmlns:a16="http://schemas.microsoft.com/office/drawing/2014/main" id="{4893C5E9-E31C-4FD7-9D84-DDDC52D7D319}"/>
              </a:ext>
            </a:extLst>
          </p:cNvPr>
          <p:cNvSpPr/>
          <p:nvPr/>
        </p:nvSpPr>
        <p:spPr>
          <a:xfrm>
            <a:off x="4224554" y="3932171"/>
            <a:ext cx="2087431" cy="707886"/>
          </a:xfrm>
          <a:prstGeom prst="rect">
            <a:avLst/>
          </a:prstGeom>
        </p:spPr>
        <p:txBody>
          <a:bodyPr wrap="none">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Ｂ　</a:t>
            </a:r>
            <a:r>
              <a:rPr lang="en-US" altLang="ja-JP" sz="4000" dirty="0">
                <a:latin typeface="UD デジタル 教科書体 NP-B" panose="02020700000000000000" pitchFamily="18" charset="-128"/>
                <a:ea typeface="UD デジタル 教科書体 NP-B" panose="02020700000000000000" pitchFamily="18" charset="-128"/>
              </a:rPr>
              <a:t>8</a:t>
            </a:r>
            <a:r>
              <a:rPr lang="ja-JP" altLang="en-US" sz="4000" dirty="0">
                <a:latin typeface="UD デジタル 教科書体 NP-B" panose="02020700000000000000" pitchFamily="18" charset="-128"/>
                <a:ea typeface="UD デジタル 教科書体 NP-B" panose="02020700000000000000" pitchFamily="18" charset="-128"/>
              </a:rPr>
              <a:t>分</a:t>
            </a:r>
          </a:p>
        </p:txBody>
      </p:sp>
      <p:sp>
        <p:nvSpPr>
          <p:cNvPr id="15" name="正方形/長方形 14">
            <a:extLst>
              <a:ext uri="{FF2B5EF4-FFF2-40B4-BE49-F238E27FC236}">
                <a16:creationId xmlns:a16="http://schemas.microsoft.com/office/drawing/2014/main" id="{4893C5E9-E31C-4FD7-9D84-DDDC52D7D319}"/>
              </a:ext>
            </a:extLst>
          </p:cNvPr>
          <p:cNvSpPr/>
          <p:nvPr/>
        </p:nvSpPr>
        <p:spPr>
          <a:xfrm>
            <a:off x="4224554" y="4664419"/>
            <a:ext cx="4204997" cy="707886"/>
          </a:xfrm>
          <a:prstGeom prst="rect">
            <a:avLst/>
          </a:prstGeom>
        </p:spPr>
        <p:txBody>
          <a:bodyPr wrap="none">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Ａ　</a:t>
            </a:r>
            <a:r>
              <a:rPr lang="en-US" altLang="ja-JP" sz="4000" dirty="0">
                <a:latin typeface="UD デジタル 教科書体 NP-B" panose="02020700000000000000" pitchFamily="18" charset="-128"/>
                <a:ea typeface="UD デジタル 教科書体 NP-B" panose="02020700000000000000" pitchFamily="18" charset="-128"/>
              </a:rPr>
              <a:t>5×5</a:t>
            </a:r>
            <a:r>
              <a:rPr lang="ja-JP" altLang="en-US" sz="4000" dirty="0">
                <a:latin typeface="UD デジタル 教科書体 NP-B" panose="02020700000000000000" pitchFamily="18" charset="-128"/>
                <a:ea typeface="UD デジタル 教科書体 NP-B" panose="02020700000000000000" pitchFamily="18" charset="-128"/>
              </a:rPr>
              <a:t>＝</a:t>
            </a:r>
            <a:r>
              <a:rPr lang="en-US" altLang="ja-JP" sz="4000" dirty="0">
                <a:latin typeface="UD デジタル 教科書体 NP-B" panose="02020700000000000000" pitchFamily="18" charset="-128"/>
                <a:ea typeface="UD デジタル 教科書体 NP-B" panose="02020700000000000000" pitchFamily="18" charset="-128"/>
              </a:rPr>
              <a:t>25</a:t>
            </a:r>
            <a:r>
              <a:rPr lang="ja-JP" altLang="en-US" sz="4000" dirty="0">
                <a:latin typeface="UD デジタル 教科書体 NP-B" panose="02020700000000000000" pitchFamily="18" charset="-128"/>
                <a:ea typeface="UD デジタル 教科書体 NP-B" panose="02020700000000000000" pitchFamily="18" charset="-128"/>
              </a:rPr>
              <a:t>分</a:t>
            </a:r>
          </a:p>
        </p:txBody>
      </p:sp>
      <p:sp>
        <p:nvSpPr>
          <p:cNvPr id="16" name="正方形/長方形 15">
            <a:extLst>
              <a:ext uri="{FF2B5EF4-FFF2-40B4-BE49-F238E27FC236}">
                <a16:creationId xmlns:a16="http://schemas.microsoft.com/office/drawing/2014/main" id="{4893C5E9-E31C-4FD7-9D84-DDDC52D7D319}"/>
              </a:ext>
            </a:extLst>
          </p:cNvPr>
          <p:cNvSpPr/>
          <p:nvPr/>
        </p:nvSpPr>
        <p:spPr>
          <a:xfrm>
            <a:off x="4224554" y="5393353"/>
            <a:ext cx="4204997" cy="707886"/>
          </a:xfrm>
          <a:prstGeom prst="rect">
            <a:avLst/>
          </a:prstGeom>
        </p:spPr>
        <p:txBody>
          <a:bodyPr wrap="none">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Ｂ　</a:t>
            </a:r>
            <a:r>
              <a:rPr lang="en-US" altLang="ja-JP" sz="4000" dirty="0">
                <a:latin typeface="UD デジタル 教科書体 NP-B" panose="02020700000000000000" pitchFamily="18" charset="-128"/>
                <a:ea typeface="UD デジタル 教科書体 NP-B" panose="02020700000000000000" pitchFamily="18" charset="-128"/>
              </a:rPr>
              <a:t>8×3</a:t>
            </a:r>
            <a:r>
              <a:rPr lang="ja-JP" altLang="en-US" sz="4000" dirty="0">
                <a:latin typeface="UD デジタル 教科書体 NP-B" panose="02020700000000000000" pitchFamily="18" charset="-128"/>
                <a:ea typeface="UD デジタル 教科書体 NP-B" panose="02020700000000000000" pitchFamily="18" charset="-128"/>
              </a:rPr>
              <a:t>＝</a:t>
            </a:r>
            <a:r>
              <a:rPr lang="en-US" altLang="ja-JP" sz="4000" dirty="0">
                <a:latin typeface="UD デジタル 教科書体 NP-B" panose="02020700000000000000" pitchFamily="18" charset="-128"/>
                <a:ea typeface="UD デジタル 教科書体 NP-B" panose="02020700000000000000" pitchFamily="18" charset="-128"/>
              </a:rPr>
              <a:t>24</a:t>
            </a:r>
            <a:r>
              <a:rPr lang="ja-JP" altLang="en-US" sz="4000" dirty="0">
                <a:latin typeface="UD デジタル 教科書体 NP-B" panose="02020700000000000000" pitchFamily="18" charset="-128"/>
                <a:ea typeface="UD デジタル 教科書体 NP-B" panose="02020700000000000000" pitchFamily="18" charset="-128"/>
              </a:rPr>
              <a:t>分</a:t>
            </a:r>
          </a:p>
        </p:txBody>
      </p:sp>
    </p:spTree>
    <p:extLst>
      <p:ext uri="{BB962C8B-B14F-4D97-AF65-F5344CB8AC3E}">
        <p14:creationId xmlns:p14="http://schemas.microsoft.com/office/powerpoint/2010/main" val="411361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1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1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up)">
                                      <p:cBhvr>
                                        <p:cTn id="22"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638AA68-01F1-453F-9A4F-5E14EBD8E4C5}"/>
              </a:ext>
            </a:extLst>
          </p:cNvPr>
          <p:cNvSpPr txBox="1"/>
          <p:nvPr/>
        </p:nvSpPr>
        <p:spPr>
          <a:xfrm>
            <a:off x="1567258" y="1574730"/>
            <a:ext cx="8909596" cy="1938992"/>
          </a:xfrm>
          <a:prstGeom prst="rect">
            <a:avLst/>
          </a:prstGeom>
          <a:noFill/>
          <a:ln>
            <a:solidFill>
              <a:srgbClr val="7030A0"/>
            </a:solidFill>
          </a:ln>
        </p:spPr>
        <p:txBody>
          <a:bodyPr wrap="square" rtlCol="0">
            <a:spAutoFit/>
          </a:bodyPr>
          <a:lstStyle/>
          <a:p>
            <a:pPr>
              <a:defRPr/>
            </a:pPr>
            <a:r>
              <a:rPr lang="ja-JP" altLang="en-US" sz="4000" b="1" dirty="0">
                <a:latin typeface="UD デジタル 教科書体 NP-B" panose="02020700000000000000" pitchFamily="18" charset="-128"/>
                <a:ea typeface="UD デジタル 教科書体 NP-B" panose="02020700000000000000" pitchFamily="18" charset="-128"/>
                <a:cs typeface="+mj-cs"/>
              </a:rPr>
              <a:t>印刷機Ａは</a:t>
            </a:r>
            <a:r>
              <a:rPr lang="en-US" altLang="ja-JP" sz="4000" b="1" dirty="0">
                <a:latin typeface="UD デジタル 教科書体 NP-B" panose="02020700000000000000" pitchFamily="18" charset="-128"/>
                <a:ea typeface="UD デジタル 教科書体 NP-B" panose="02020700000000000000" pitchFamily="18" charset="-128"/>
                <a:cs typeface="+mj-cs"/>
              </a:rPr>
              <a:t>15</a:t>
            </a:r>
            <a:r>
              <a:rPr lang="ja-JP" altLang="en-US" sz="4000" b="1" dirty="0">
                <a:latin typeface="UD デジタル 教科書体 NP-B" panose="02020700000000000000" pitchFamily="18" charset="-128"/>
                <a:ea typeface="UD デジタル 教科書体 NP-B" panose="02020700000000000000" pitchFamily="18" charset="-128"/>
                <a:cs typeface="+mj-cs"/>
              </a:rPr>
              <a:t>秒で</a:t>
            </a:r>
            <a:r>
              <a:rPr lang="en-US" altLang="ja-JP" sz="4000" b="1" dirty="0">
                <a:latin typeface="UD デジタル 教科書体 NP-B" panose="02020700000000000000" pitchFamily="18" charset="-128"/>
                <a:ea typeface="UD デジタル 教科書体 NP-B" panose="02020700000000000000" pitchFamily="18" charset="-128"/>
                <a:cs typeface="+mj-cs"/>
              </a:rPr>
              <a:t>30</a:t>
            </a:r>
            <a:r>
              <a:rPr lang="ja-JP" altLang="en-US" sz="4000" b="1" dirty="0">
                <a:latin typeface="UD デジタル 教科書体 NP-B" panose="02020700000000000000" pitchFamily="18" charset="-128"/>
                <a:ea typeface="UD デジタル 教科書体 NP-B" panose="02020700000000000000" pitchFamily="18" charset="-128"/>
                <a:cs typeface="+mj-cs"/>
              </a:rPr>
              <a:t>枚</a:t>
            </a:r>
            <a:endParaRPr lang="en-US" altLang="ja-JP" sz="4000" b="1" dirty="0">
              <a:latin typeface="UD デジタル 教科書体 NP-B" panose="02020700000000000000" pitchFamily="18" charset="-128"/>
              <a:ea typeface="UD デジタル 教科書体 NP-B" panose="02020700000000000000" pitchFamily="18" charset="-128"/>
              <a:cs typeface="+mj-cs"/>
            </a:endParaRPr>
          </a:p>
          <a:p>
            <a:pPr>
              <a:defRPr/>
            </a:pPr>
            <a:r>
              <a:rPr lang="ja-JP" altLang="en-US" sz="4000" b="1" dirty="0">
                <a:latin typeface="UD デジタル 教科書体 NP-B" panose="02020700000000000000" pitchFamily="18" charset="-128"/>
                <a:ea typeface="UD デジタル 教科書体 NP-B" panose="02020700000000000000" pitchFamily="18" charset="-128"/>
                <a:cs typeface="+mj-cs"/>
              </a:rPr>
              <a:t>印刷機Ｂは</a:t>
            </a:r>
            <a:r>
              <a:rPr lang="en-US" altLang="ja-JP" sz="4000" b="1" dirty="0">
                <a:latin typeface="UD デジタル 教科書体 NP-B" panose="02020700000000000000" pitchFamily="18" charset="-128"/>
                <a:ea typeface="UD デジタル 教科書体 NP-B" panose="02020700000000000000" pitchFamily="18" charset="-128"/>
                <a:cs typeface="+mj-cs"/>
              </a:rPr>
              <a:t>10</a:t>
            </a:r>
            <a:r>
              <a:rPr lang="ja-JP" altLang="en-US" sz="4000" b="1" dirty="0">
                <a:latin typeface="UD デジタル 教科書体 NP-B" panose="02020700000000000000" pitchFamily="18" charset="-128"/>
                <a:ea typeface="UD デジタル 教科書体 NP-B" panose="02020700000000000000" pitchFamily="18" charset="-128"/>
                <a:cs typeface="+mj-cs"/>
              </a:rPr>
              <a:t>秒で</a:t>
            </a:r>
            <a:r>
              <a:rPr lang="en-US" altLang="ja-JP" sz="4000" b="1" dirty="0">
                <a:latin typeface="UD デジタル 教科書体 NP-B" panose="02020700000000000000" pitchFamily="18" charset="-128"/>
                <a:ea typeface="UD デジタル 教科書体 NP-B" panose="02020700000000000000" pitchFamily="18" charset="-128"/>
                <a:cs typeface="+mj-cs"/>
              </a:rPr>
              <a:t>25</a:t>
            </a:r>
            <a:r>
              <a:rPr lang="ja-JP" altLang="en-US" sz="4000" b="1" dirty="0">
                <a:latin typeface="UD デジタル 教科書体 NP-B" panose="02020700000000000000" pitchFamily="18" charset="-128"/>
                <a:ea typeface="UD デジタル 教科書体 NP-B" panose="02020700000000000000" pitchFamily="18" charset="-128"/>
                <a:cs typeface="+mj-cs"/>
              </a:rPr>
              <a:t>枚印刷できます</a:t>
            </a:r>
            <a:endParaRPr lang="en-US" altLang="ja-JP" sz="4000" b="1" dirty="0">
              <a:latin typeface="UD デジタル 教科書体 NP-B" panose="02020700000000000000" pitchFamily="18" charset="-128"/>
              <a:ea typeface="UD デジタル 教科書体 NP-B" panose="02020700000000000000" pitchFamily="18" charset="-128"/>
              <a:cs typeface="+mj-cs"/>
            </a:endParaRPr>
          </a:p>
          <a:p>
            <a:pPr>
              <a:defRPr/>
            </a:pPr>
            <a:r>
              <a:rPr lang="ja-JP" altLang="en-US" sz="4000" b="1" dirty="0">
                <a:latin typeface="UD デジタル 教科書体 NP-B" panose="02020700000000000000" pitchFamily="18" charset="-128"/>
                <a:ea typeface="UD デジタル 教科書体 NP-B" panose="02020700000000000000" pitchFamily="18" charset="-128"/>
                <a:cs typeface="+mj-cs"/>
              </a:rPr>
              <a:t>どちらがより速く印刷できますか</a:t>
            </a:r>
          </a:p>
        </p:txBody>
      </p:sp>
      <p:sp>
        <p:nvSpPr>
          <p:cNvPr id="4" name="正方形/長方形 3">
            <a:extLst>
              <a:ext uri="{FF2B5EF4-FFF2-40B4-BE49-F238E27FC236}">
                <a16:creationId xmlns:a16="http://schemas.microsoft.com/office/drawing/2014/main" id="{4893C5E9-E31C-4FD7-9D84-DDDC52D7D319}"/>
              </a:ext>
            </a:extLst>
          </p:cNvPr>
          <p:cNvSpPr/>
          <p:nvPr/>
        </p:nvSpPr>
        <p:spPr>
          <a:xfrm>
            <a:off x="1047402" y="3652148"/>
            <a:ext cx="4801314" cy="707886"/>
          </a:xfrm>
          <a:prstGeom prst="rect">
            <a:avLst/>
          </a:prstGeom>
        </p:spPr>
        <p:txBody>
          <a:bodyPr wrap="none">
            <a:spAutoFit/>
          </a:bodyPr>
          <a:lstStyle/>
          <a:p>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どれで勝負しますか</a:t>
            </a:r>
          </a:p>
        </p:txBody>
      </p:sp>
      <p:sp>
        <p:nvSpPr>
          <p:cNvPr id="5" name="正方形/長方形 4">
            <a:extLst>
              <a:ext uri="{FF2B5EF4-FFF2-40B4-BE49-F238E27FC236}">
                <a16:creationId xmlns:a16="http://schemas.microsoft.com/office/drawing/2014/main" id="{0D975EFC-F8E7-4F29-B526-2FCD7D63A24D}"/>
              </a:ext>
            </a:extLst>
          </p:cNvPr>
          <p:cNvSpPr/>
          <p:nvPr/>
        </p:nvSpPr>
        <p:spPr>
          <a:xfrm>
            <a:off x="5454982" y="4498460"/>
            <a:ext cx="3477234" cy="707886"/>
          </a:xfrm>
          <a:prstGeom prst="rect">
            <a:avLst/>
          </a:prstGeom>
        </p:spPr>
        <p:txBody>
          <a:bodyPr wrap="none">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②</a:t>
            </a:r>
            <a:r>
              <a:rPr lang="en-US" altLang="ja-JP" sz="4000" dirty="0">
                <a:latin typeface="UD デジタル 教科書体 NP-B" panose="02020700000000000000" pitchFamily="18" charset="-128"/>
                <a:ea typeface="UD デジタル 教科書体 NP-B" panose="02020700000000000000" pitchFamily="18" charset="-128"/>
              </a:rPr>
              <a:t>30</a:t>
            </a:r>
            <a:r>
              <a:rPr lang="ja-JP" altLang="en-US" sz="4000" dirty="0">
                <a:latin typeface="UD デジタル 教科書体 NP-B" panose="02020700000000000000" pitchFamily="18" charset="-128"/>
                <a:ea typeface="UD デジタル 教科書体 NP-B" panose="02020700000000000000" pitchFamily="18" charset="-128"/>
              </a:rPr>
              <a:t>秒間印刷</a:t>
            </a:r>
          </a:p>
        </p:txBody>
      </p:sp>
      <p:sp>
        <p:nvSpPr>
          <p:cNvPr id="8" name="正方形/長方形 7">
            <a:extLst>
              <a:ext uri="{FF2B5EF4-FFF2-40B4-BE49-F238E27FC236}">
                <a16:creationId xmlns:a16="http://schemas.microsoft.com/office/drawing/2014/main" id="{E89F6A7D-4086-4EA7-87FA-B9727D61377C}"/>
              </a:ext>
            </a:extLst>
          </p:cNvPr>
          <p:cNvSpPr/>
          <p:nvPr/>
        </p:nvSpPr>
        <p:spPr>
          <a:xfrm>
            <a:off x="1567258" y="5283270"/>
            <a:ext cx="2600392" cy="707886"/>
          </a:xfrm>
          <a:prstGeom prst="rect">
            <a:avLst/>
          </a:prstGeom>
        </p:spPr>
        <p:txBody>
          <a:bodyPr wrap="none">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③</a:t>
            </a:r>
            <a:r>
              <a:rPr lang="en-US" altLang="ja-JP" sz="4000" dirty="0">
                <a:latin typeface="UD デジタル 教科書体 NP-B" panose="02020700000000000000" pitchFamily="18" charset="-128"/>
                <a:ea typeface="UD デジタル 教科書体 NP-B" panose="02020700000000000000" pitchFamily="18" charset="-128"/>
              </a:rPr>
              <a:t>1</a:t>
            </a:r>
            <a:r>
              <a:rPr lang="ja-JP" altLang="en-US" sz="4000" dirty="0">
                <a:latin typeface="UD デジタル 教科書体 NP-B" panose="02020700000000000000" pitchFamily="18" charset="-128"/>
                <a:ea typeface="UD デジタル 教科書体 NP-B" panose="02020700000000000000" pitchFamily="18" charset="-128"/>
              </a:rPr>
              <a:t>枚印刷</a:t>
            </a:r>
          </a:p>
        </p:txBody>
      </p:sp>
      <p:sp>
        <p:nvSpPr>
          <p:cNvPr id="11" name="正方形/長方形 10">
            <a:extLst>
              <a:ext uri="{FF2B5EF4-FFF2-40B4-BE49-F238E27FC236}">
                <a16:creationId xmlns:a16="http://schemas.microsoft.com/office/drawing/2014/main" id="{6417ED0A-E610-473E-B56A-1F4DF5A783DB}"/>
              </a:ext>
            </a:extLst>
          </p:cNvPr>
          <p:cNvSpPr/>
          <p:nvPr/>
        </p:nvSpPr>
        <p:spPr>
          <a:xfrm>
            <a:off x="9251046" y="5991156"/>
            <a:ext cx="2484976" cy="523220"/>
          </a:xfrm>
          <a:prstGeom prst="rect">
            <a:avLst/>
          </a:prstGeom>
        </p:spPr>
        <p:txBody>
          <a:bodyPr wrap="none">
            <a:spAutoFit/>
          </a:bodyPr>
          <a:lstStyle/>
          <a:p>
            <a:r>
              <a:rPr lang="ja-JP" altLang="en-US" sz="2800" b="1" dirty="0">
                <a:latin typeface="UD デジタル 教科書体 NP-B" panose="02020700000000000000" pitchFamily="18" charset="-128"/>
                <a:ea typeface="UD デジタル 教科書体 NP-B" panose="02020700000000000000" pitchFamily="18" charset="-128"/>
                <a:cs typeface="+mj-cs"/>
              </a:rPr>
              <a:t>大日本</a:t>
            </a:r>
            <a:r>
              <a:rPr lang="en-US" altLang="ja-JP" sz="2800" b="1" dirty="0">
                <a:latin typeface="UD デジタル 教科書体 NP-B" panose="02020700000000000000" pitchFamily="18" charset="-128"/>
                <a:ea typeface="UD デジタル 教科書体 NP-B" panose="02020700000000000000" pitchFamily="18" charset="-128"/>
                <a:cs typeface="+mj-cs"/>
              </a:rPr>
              <a:t>231-4</a:t>
            </a:r>
            <a:endParaRPr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a:extLst>
              <a:ext uri="{FF2B5EF4-FFF2-40B4-BE49-F238E27FC236}">
                <a16:creationId xmlns:a16="http://schemas.microsoft.com/office/drawing/2014/main" id="{4E90C514-360B-4610-A762-C19164A4A011}"/>
              </a:ext>
            </a:extLst>
          </p:cNvPr>
          <p:cNvSpPr txBox="1"/>
          <p:nvPr/>
        </p:nvSpPr>
        <p:spPr>
          <a:xfrm>
            <a:off x="1567258" y="519671"/>
            <a:ext cx="5926667" cy="769441"/>
          </a:xfrm>
          <a:prstGeom prst="rect">
            <a:avLst/>
          </a:prstGeom>
          <a:noFill/>
          <a:ln>
            <a:solidFill>
              <a:schemeClr val="accent1"/>
            </a:solidFill>
          </a:ln>
        </p:spPr>
        <p:txBody>
          <a:bodyPr wrap="square" rtlCol="0">
            <a:spAutoFit/>
          </a:bodyPr>
          <a:lstStyle/>
          <a:p>
            <a:r>
              <a:rPr lang="ja-JP" altLang="en-US" sz="4400" b="1" dirty="0">
                <a:latin typeface="UD デジタル 教科書体 NP-B" panose="02020700000000000000" pitchFamily="18" charset="-128"/>
                <a:ea typeface="UD デジタル 教科書体 NP-B" panose="02020700000000000000" pitchFamily="18" charset="-128"/>
              </a:rPr>
              <a:t>速さを比べてみよう３</a:t>
            </a:r>
            <a:endParaRPr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9" name="正方形/長方形 8">
            <a:extLst>
              <a:ext uri="{FF2B5EF4-FFF2-40B4-BE49-F238E27FC236}">
                <a16:creationId xmlns:a16="http://schemas.microsoft.com/office/drawing/2014/main" id="{4893C5E9-E31C-4FD7-9D84-DDDC52D7D319}"/>
              </a:ext>
            </a:extLst>
          </p:cNvPr>
          <p:cNvSpPr/>
          <p:nvPr/>
        </p:nvSpPr>
        <p:spPr>
          <a:xfrm>
            <a:off x="1567258" y="4498460"/>
            <a:ext cx="3113353" cy="707886"/>
          </a:xfrm>
          <a:prstGeom prst="rect">
            <a:avLst/>
          </a:prstGeom>
        </p:spPr>
        <p:txBody>
          <a:bodyPr wrap="none">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①</a:t>
            </a:r>
            <a:r>
              <a:rPr lang="en-US" altLang="ja-JP" sz="4000" dirty="0">
                <a:latin typeface="UD デジタル 教科書体 NP-B" panose="02020700000000000000" pitchFamily="18" charset="-128"/>
                <a:ea typeface="UD デジタル 教科書体 NP-B" panose="02020700000000000000" pitchFamily="18" charset="-128"/>
              </a:rPr>
              <a:t>1</a:t>
            </a:r>
            <a:r>
              <a:rPr lang="ja-JP" altLang="en-US" sz="4000" dirty="0">
                <a:latin typeface="UD デジタル 教科書体 NP-B" panose="02020700000000000000" pitchFamily="18" charset="-128"/>
                <a:ea typeface="UD デジタル 教科書体 NP-B" panose="02020700000000000000" pitchFamily="18" charset="-128"/>
              </a:rPr>
              <a:t>秒間印刷</a:t>
            </a:r>
          </a:p>
        </p:txBody>
      </p:sp>
      <p:sp>
        <p:nvSpPr>
          <p:cNvPr id="10" name="正方形/長方形 9">
            <a:extLst>
              <a:ext uri="{FF2B5EF4-FFF2-40B4-BE49-F238E27FC236}">
                <a16:creationId xmlns:a16="http://schemas.microsoft.com/office/drawing/2014/main" id="{E89F6A7D-4086-4EA7-87FA-B9727D61377C}"/>
              </a:ext>
            </a:extLst>
          </p:cNvPr>
          <p:cNvSpPr/>
          <p:nvPr/>
        </p:nvSpPr>
        <p:spPr>
          <a:xfrm>
            <a:off x="5454982" y="5283270"/>
            <a:ext cx="3328155" cy="707886"/>
          </a:xfrm>
          <a:prstGeom prst="rect">
            <a:avLst/>
          </a:prstGeom>
        </p:spPr>
        <p:txBody>
          <a:bodyPr wrap="none">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④</a:t>
            </a:r>
            <a:r>
              <a:rPr lang="en-US" altLang="ja-JP" sz="4000" dirty="0">
                <a:latin typeface="UD デジタル 教科書体 NP-B" panose="02020700000000000000" pitchFamily="18" charset="-128"/>
                <a:ea typeface="UD デジタル 教科書体 NP-B" panose="02020700000000000000" pitchFamily="18" charset="-128"/>
              </a:rPr>
              <a:t>150</a:t>
            </a:r>
            <a:r>
              <a:rPr lang="ja-JP" altLang="en-US" sz="4000" dirty="0">
                <a:latin typeface="UD デジタル 教科書体 NP-B" panose="02020700000000000000" pitchFamily="18" charset="-128"/>
                <a:ea typeface="UD デジタル 教科書体 NP-B" panose="02020700000000000000" pitchFamily="18" charset="-128"/>
              </a:rPr>
              <a:t>枚印刷</a:t>
            </a:r>
          </a:p>
        </p:txBody>
      </p:sp>
    </p:spTree>
    <p:extLst>
      <p:ext uri="{BB962C8B-B14F-4D97-AF65-F5344CB8AC3E}">
        <p14:creationId xmlns:p14="http://schemas.microsoft.com/office/powerpoint/2010/main" val="238780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1500"/>
                                        <p:tgtEl>
                                          <p:spTgt spid="9"/>
                                        </p:tgtEl>
                                      </p:cBhvr>
                                    </p:animEffect>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1500"/>
                                        <p:tgtEl>
                                          <p:spTgt spid="5"/>
                                        </p:tgtEl>
                                      </p:cBhvr>
                                    </p:animEffect>
                                  </p:childTnLst>
                                </p:cTn>
                              </p:par>
                            </p:childTnLst>
                          </p:cTn>
                        </p:par>
                        <p:par>
                          <p:cTn id="17" fill="hold">
                            <p:stCondLst>
                              <p:cond delay="3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500"/>
                                        <p:tgtEl>
                                          <p:spTgt spid="8"/>
                                        </p:tgtEl>
                                      </p:cBhvr>
                                    </p:animEffect>
                                  </p:childTnLst>
                                </p:cTn>
                              </p:par>
                            </p:childTnLst>
                          </p:cTn>
                        </p:par>
                        <p:par>
                          <p:cTn id="21" fill="hold">
                            <p:stCondLst>
                              <p:cond delay="4500"/>
                            </p:stCondLst>
                            <p:childTnLst>
                              <p:par>
                                <p:cTn id="22" presetID="22" presetClass="entr" presetSubtype="1"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638AA68-01F1-453F-9A4F-5E14EBD8E4C5}"/>
              </a:ext>
            </a:extLst>
          </p:cNvPr>
          <p:cNvSpPr txBox="1"/>
          <p:nvPr/>
        </p:nvSpPr>
        <p:spPr>
          <a:xfrm>
            <a:off x="1567258" y="1574730"/>
            <a:ext cx="9002586" cy="1323439"/>
          </a:xfrm>
          <a:prstGeom prst="rect">
            <a:avLst/>
          </a:prstGeom>
          <a:noFill/>
          <a:ln>
            <a:solidFill>
              <a:srgbClr val="7030A0"/>
            </a:solidFill>
          </a:ln>
        </p:spPr>
        <p:txBody>
          <a:bodyPr wrap="square" rtlCol="0">
            <a:spAutoFit/>
          </a:bodyPr>
          <a:lstStyle/>
          <a:p>
            <a:pPr>
              <a:defRPr/>
            </a:pPr>
            <a:r>
              <a:rPr lang="ja-JP" altLang="en-US" sz="4000" b="1" dirty="0">
                <a:latin typeface="UD デジタル 教科書体 NP-B" panose="02020700000000000000" pitchFamily="18" charset="-128"/>
                <a:ea typeface="UD デジタル 教科書体 NP-B" panose="02020700000000000000" pitchFamily="18" charset="-128"/>
              </a:rPr>
              <a:t>印刷機Ａは</a:t>
            </a:r>
            <a:r>
              <a:rPr lang="en-US" altLang="ja-JP" sz="4000" b="1" dirty="0">
                <a:latin typeface="UD デジタル 教科書体 NP-B" panose="02020700000000000000" pitchFamily="18" charset="-128"/>
                <a:ea typeface="UD デジタル 教科書体 NP-B" panose="02020700000000000000" pitchFamily="18" charset="-128"/>
              </a:rPr>
              <a:t>15</a:t>
            </a:r>
            <a:r>
              <a:rPr lang="ja-JP" altLang="en-US" sz="4000" b="1" dirty="0">
                <a:latin typeface="UD デジタル 教科書体 NP-B" panose="02020700000000000000" pitchFamily="18" charset="-128"/>
                <a:ea typeface="UD デジタル 教科書体 NP-B" panose="02020700000000000000" pitchFamily="18" charset="-128"/>
              </a:rPr>
              <a:t>秒で</a:t>
            </a:r>
            <a:r>
              <a:rPr lang="en-US" altLang="ja-JP" sz="4000" b="1" dirty="0">
                <a:latin typeface="UD デジタル 教科書体 NP-B" panose="02020700000000000000" pitchFamily="18" charset="-128"/>
                <a:ea typeface="UD デジタル 教科書体 NP-B" panose="02020700000000000000" pitchFamily="18" charset="-128"/>
              </a:rPr>
              <a:t>30</a:t>
            </a:r>
            <a:r>
              <a:rPr lang="ja-JP" altLang="en-US" sz="4000" b="1" dirty="0">
                <a:latin typeface="UD デジタル 教科書体 NP-B" panose="02020700000000000000" pitchFamily="18" charset="-128"/>
                <a:ea typeface="UD デジタル 教科書体 NP-B" panose="02020700000000000000" pitchFamily="18" charset="-128"/>
              </a:rPr>
              <a:t>枚</a:t>
            </a:r>
            <a:endParaRPr lang="en-US" altLang="ja-JP" sz="4000" b="1" dirty="0">
              <a:latin typeface="UD デジタル 教科書体 NP-B" panose="02020700000000000000" pitchFamily="18" charset="-128"/>
              <a:ea typeface="UD デジタル 教科書体 NP-B" panose="02020700000000000000" pitchFamily="18" charset="-128"/>
            </a:endParaRPr>
          </a:p>
          <a:p>
            <a:pPr>
              <a:defRPr/>
            </a:pPr>
            <a:r>
              <a:rPr lang="ja-JP" altLang="en-US" sz="4000" b="1" dirty="0">
                <a:latin typeface="UD デジタル 教科書体 NP-B" panose="02020700000000000000" pitchFamily="18" charset="-128"/>
                <a:ea typeface="UD デジタル 教科書体 NP-B" panose="02020700000000000000" pitchFamily="18" charset="-128"/>
              </a:rPr>
              <a:t>印刷機Ｂは</a:t>
            </a:r>
            <a:r>
              <a:rPr lang="en-US" altLang="ja-JP" sz="4000" b="1" dirty="0">
                <a:latin typeface="UD デジタル 教科書体 NP-B" panose="02020700000000000000" pitchFamily="18" charset="-128"/>
                <a:ea typeface="UD デジタル 教科書体 NP-B" panose="02020700000000000000" pitchFamily="18" charset="-128"/>
              </a:rPr>
              <a:t>10</a:t>
            </a:r>
            <a:r>
              <a:rPr lang="ja-JP" altLang="en-US" sz="4000" b="1" dirty="0">
                <a:latin typeface="UD デジタル 教科書体 NP-B" panose="02020700000000000000" pitchFamily="18" charset="-128"/>
                <a:ea typeface="UD デジタル 教科書体 NP-B" panose="02020700000000000000" pitchFamily="18" charset="-128"/>
              </a:rPr>
              <a:t>秒で</a:t>
            </a:r>
            <a:r>
              <a:rPr lang="en-US" altLang="ja-JP" sz="4000" b="1" dirty="0">
                <a:latin typeface="UD デジタル 教科書体 NP-B" panose="02020700000000000000" pitchFamily="18" charset="-128"/>
                <a:ea typeface="UD デジタル 教科書体 NP-B" panose="02020700000000000000" pitchFamily="18" charset="-128"/>
              </a:rPr>
              <a:t>25</a:t>
            </a:r>
            <a:r>
              <a:rPr lang="ja-JP" altLang="en-US" sz="4000" b="1" dirty="0">
                <a:latin typeface="UD デジタル 教科書体 NP-B" panose="02020700000000000000" pitchFamily="18" charset="-128"/>
                <a:ea typeface="UD デジタル 教科書体 NP-B" panose="02020700000000000000" pitchFamily="18" charset="-128"/>
              </a:rPr>
              <a:t>枚印刷できます</a:t>
            </a:r>
            <a:endParaRPr lang="en-US" altLang="ja-JP" sz="4000" b="1" dirty="0">
              <a:latin typeface="UD デジタル 教科書体 NP-B" panose="02020700000000000000" pitchFamily="18" charset="-128"/>
              <a:ea typeface="UD デジタル 教科書体 NP-B" panose="02020700000000000000" pitchFamily="18" charset="-128"/>
            </a:endParaRPr>
          </a:p>
        </p:txBody>
      </p:sp>
      <p:sp>
        <p:nvSpPr>
          <p:cNvPr id="5" name="正方形/長方形 4">
            <a:extLst>
              <a:ext uri="{FF2B5EF4-FFF2-40B4-BE49-F238E27FC236}">
                <a16:creationId xmlns:a16="http://schemas.microsoft.com/office/drawing/2014/main" id="{0D975EFC-F8E7-4F29-B526-2FCD7D63A24D}"/>
              </a:ext>
            </a:extLst>
          </p:cNvPr>
          <p:cNvSpPr/>
          <p:nvPr/>
        </p:nvSpPr>
        <p:spPr>
          <a:xfrm>
            <a:off x="1047402" y="4685467"/>
            <a:ext cx="3477234" cy="707886"/>
          </a:xfrm>
          <a:prstGeom prst="rect">
            <a:avLst/>
          </a:prstGeom>
        </p:spPr>
        <p:txBody>
          <a:bodyPr wrap="none">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②</a:t>
            </a:r>
            <a:r>
              <a:rPr lang="en-US" altLang="ja-JP" sz="4000" dirty="0">
                <a:latin typeface="UD デジタル 教科書体 NP-B" panose="02020700000000000000" pitchFamily="18" charset="-128"/>
                <a:ea typeface="UD デジタル 教科書体 NP-B" panose="02020700000000000000" pitchFamily="18" charset="-128"/>
              </a:rPr>
              <a:t>30</a:t>
            </a:r>
            <a:r>
              <a:rPr lang="ja-JP" altLang="en-US" sz="4000" dirty="0">
                <a:latin typeface="UD デジタル 教科書体 NP-B" panose="02020700000000000000" pitchFamily="18" charset="-128"/>
                <a:ea typeface="UD デジタル 教科書体 NP-B" panose="02020700000000000000" pitchFamily="18" charset="-128"/>
              </a:rPr>
              <a:t>秒間印刷</a:t>
            </a:r>
          </a:p>
        </p:txBody>
      </p:sp>
      <p:sp>
        <p:nvSpPr>
          <p:cNvPr id="12" name="テキスト ボックス 11">
            <a:extLst>
              <a:ext uri="{FF2B5EF4-FFF2-40B4-BE49-F238E27FC236}">
                <a16:creationId xmlns:a16="http://schemas.microsoft.com/office/drawing/2014/main" id="{4E90C514-360B-4610-A762-C19164A4A011}"/>
              </a:ext>
            </a:extLst>
          </p:cNvPr>
          <p:cNvSpPr txBox="1"/>
          <p:nvPr/>
        </p:nvSpPr>
        <p:spPr>
          <a:xfrm>
            <a:off x="1567258" y="519671"/>
            <a:ext cx="5926667" cy="769441"/>
          </a:xfrm>
          <a:prstGeom prst="rect">
            <a:avLst/>
          </a:prstGeom>
          <a:noFill/>
          <a:ln>
            <a:solidFill>
              <a:schemeClr val="accent1"/>
            </a:solidFill>
          </a:ln>
        </p:spPr>
        <p:txBody>
          <a:bodyPr wrap="square" rtlCol="0">
            <a:spAutoFit/>
          </a:bodyPr>
          <a:lstStyle/>
          <a:p>
            <a:r>
              <a:rPr lang="ja-JP" altLang="en-US" sz="4400" b="1" dirty="0">
                <a:latin typeface="UD デジタル 教科書体 NP-B" panose="02020700000000000000" pitchFamily="18" charset="-128"/>
                <a:ea typeface="UD デジタル 教科書体 NP-B" panose="02020700000000000000" pitchFamily="18" charset="-128"/>
              </a:rPr>
              <a:t>速さを比べてみよう３</a:t>
            </a:r>
            <a:endParaRPr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9" name="正方形/長方形 8">
            <a:extLst>
              <a:ext uri="{FF2B5EF4-FFF2-40B4-BE49-F238E27FC236}">
                <a16:creationId xmlns:a16="http://schemas.microsoft.com/office/drawing/2014/main" id="{4893C5E9-E31C-4FD7-9D84-DDDC52D7D319}"/>
              </a:ext>
            </a:extLst>
          </p:cNvPr>
          <p:cNvSpPr/>
          <p:nvPr/>
        </p:nvSpPr>
        <p:spPr>
          <a:xfrm>
            <a:off x="1047402" y="3203237"/>
            <a:ext cx="3113353" cy="707886"/>
          </a:xfrm>
          <a:prstGeom prst="rect">
            <a:avLst/>
          </a:prstGeom>
        </p:spPr>
        <p:txBody>
          <a:bodyPr wrap="none">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①</a:t>
            </a:r>
            <a:r>
              <a:rPr lang="en-US" altLang="ja-JP" sz="4000" dirty="0">
                <a:latin typeface="UD デジタル 教科書体 NP-B" panose="02020700000000000000" pitchFamily="18" charset="-128"/>
                <a:ea typeface="UD デジタル 教科書体 NP-B" panose="02020700000000000000" pitchFamily="18" charset="-128"/>
              </a:rPr>
              <a:t>1</a:t>
            </a:r>
            <a:r>
              <a:rPr lang="ja-JP" altLang="en-US" sz="4000" dirty="0">
                <a:latin typeface="UD デジタル 教科書体 NP-B" panose="02020700000000000000" pitchFamily="18" charset="-128"/>
                <a:ea typeface="UD デジタル 教科書体 NP-B" panose="02020700000000000000" pitchFamily="18" charset="-128"/>
              </a:rPr>
              <a:t>秒間印刷</a:t>
            </a:r>
          </a:p>
        </p:txBody>
      </p:sp>
      <p:sp>
        <p:nvSpPr>
          <p:cNvPr id="13" name="正方形/長方形 12">
            <a:extLst>
              <a:ext uri="{FF2B5EF4-FFF2-40B4-BE49-F238E27FC236}">
                <a16:creationId xmlns:a16="http://schemas.microsoft.com/office/drawing/2014/main" id="{4893C5E9-E31C-4FD7-9D84-DDDC52D7D319}"/>
              </a:ext>
            </a:extLst>
          </p:cNvPr>
          <p:cNvSpPr/>
          <p:nvPr/>
        </p:nvSpPr>
        <p:spPr>
          <a:xfrm>
            <a:off x="4524636" y="3203237"/>
            <a:ext cx="4216219" cy="707886"/>
          </a:xfrm>
          <a:prstGeom prst="rect">
            <a:avLst/>
          </a:prstGeom>
        </p:spPr>
        <p:txBody>
          <a:bodyPr wrap="none">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Ａ </a:t>
            </a:r>
            <a:r>
              <a:rPr lang="en-US" altLang="ja-JP" sz="4000" dirty="0">
                <a:latin typeface="UD デジタル 教科書体 NP-B" panose="02020700000000000000" pitchFamily="18" charset="-128"/>
                <a:ea typeface="UD デジタル 教科書体 NP-B" panose="02020700000000000000" pitchFamily="18" charset="-128"/>
              </a:rPr>
              <a:t>30÷15</a:t>
            </a:r>
            <a:r>
              <a:rPr lang="ja-JP" altLang="en-US" sz="4000" dirty="0">
                <a:latin typeface="UD デジタル 教科書体 NP-B" panose="02020700000000000000" pitchFamily="18" charset="-128"/>
                <a:ea typeface="UD デジタル 教科書体 NP-B" panose="02020700000000000000" pitchFamily="18" charset="-128"/>
              </a:rPr>
              <a:t>＝</a:t>
            </a:r>
            <a:r>
              <a:rPr lang="en-US" altLang="ja-JP" sz="4000" dirty="0">
                <a:latin typeface="UD デジタル 教科書体 NP-B" panose="02020700000000000000" pitchFamily="18" charset="-128"/>
                <a:ea typeface="UD デジタル 教科書体 NP-B" panose="02020700000000000000" pitchFamily="18" charset="-128"/>
              </a:rPr>
              <a:t>2</a:t>
            </a:r>
            <a:r>
              <a:rPr lang="ja-JP" altLang="en-US" sz="4000" dirty="0">
                <a:latin typeface="UD デジタル 教科書体 NP-B" panose="02020700000000000000" pitchFamily="18" charset="-128"/>
                <a:ea typeface="UD デジタル 教科書体 NP-B" panose="02020700000000000000" pitchFamily="18" charset="-128"/>
              </a:rPr>
              <a:t>枚</a:t>
            </a:r>
          </a:p>
        </p:txBody>
      </p:sp>
      <p:sp>
        <p:nvSpPr>
          <p:cNvPr id="14" name="正方形/長方形 13">
            <a:extLst>
              <a:ext uri="{FF2B5EF4-FFF2-40B4-BE49-F238E27FC236}">
                <a16:creationId xmlns:a16="http://schemas.microsoft.com/office/drawing/2014/main" id="{4893C5E9-E31C-4FD7-9D84-DDDC52D7D319}"/>
              </a:ext>
            </a:extLst>
          </p:cNvPr>
          <p:cNvSpPr/>
          <p:nvPr/>
        </p:nvSpPr>
        <p:spPr>
          <a:xfrm>
            <a:off x="4524636" y="3932171"/>
            <a:ext cx="4770858" cy="707886"/>
          </a:xfrm>
          <a:prstGeom prst="rect">
            <a:avLst/>
          </a:prstGeom>
        </p:spPr>
        <p:txBody>
          <a:bodyPr wrap="none">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Ｂ </a:t>
            </a:r>
            <a:r>
              <a:rPr lang="en-US" altLang="ja-JP" sz="4000" dirty="0">
                <a:latin typeface="UD デジタル 教科書体 NP-B" panose="02020700000000000000" pitchFamily="18" charset="-128"/>
                <a:ea typeface="UD デジタル 教科書体 NP-B" panose="02020700000000000000" pitchFamily="18" charset="-128"/>
              </a:rPr>
              <a:t>25÷10</a:t>
            </a:r>
            <a:r>
              <a:rPr lang="ja-JP" altLang="en-US" sz="4000" dirty="0">
                <a:latin typeface="UD デジタル 教科書体 NP-B" panose="02020700000000000000" pitchFamily="18" charset="-128"/>
                <a:ea typeface="UD デジタル 教科書体 NP-B" panose="02020700000000000000" pitchFamily="18" charset="-128"/>
              </a:rPr>
              <a:t>＝</a:t>
            </a:r>
            <a:r>
              <a:rPr lang="en-US" altLang="ja-JP" sz="4000" dirty="0">
                <a:latin typeface="UD デジタル 教科書体 NP-B" panose="02020700000000000000" pitchFamily="18" charset="-128"/>
                <a:ea typeface="UD デジタル 教科書体 NP-B" panose="02020700000000000000" pitchFamily="18" charset="-128"/>
              </a:rPr>
              <a:t>2.5</a:t>
            </a:r>
            <a:r>
              <a:rPr lang="ja-JP" altLang="en-US" sz="4000" dirty="0">
                <a:latin typeface="UD デジタル 教科書体 NP-B" panose="02020700000000000000" pitchFamily="18" charset="-128"/>
                <a:ea typeface="UD デジタル 教科書体 NP-B" panose="02020700000000000000" pitchFamily="18" charset="-128"/>
              </a:rPr>
              <a:t>枚</a:t>
            </a:r>
          </a:p>
        </p:txBody>
      </p:sp>
      <p:sp>
        <p:nvSpPr>
          <p:cNvPr id="15" name="正方形/長方形 14">
            <a:extLst>
              <a:ext uri="{FF2B5EF4-FFF2-40B4-BE49-F238E27FC236}">
                <a16:creationId xmlns:a16="http://schemas.microsoft.com/office/drawing/2014/main" id="{4893C5E9-E31C-4FD7-9D84-DDDC52D7D319}"/>
              </a:ext>
            </a:extLst>
          </p:cNvPr>
          <p:cNvSpPr/>
          <p:nvPr/>
        </p:nvSpPr>
        <p:spPr>
          <a:xfrm>
            <a:off x="4524636" y="4664419"/>
            <a:ext cx="4216219" cy="707886"/>
          </a:xfrm>
          <a:prstGeom prst="rect">
            <a:avLst/>
          </a:prstGeom>
        </p:spPr>
        <p:txBody>
          <a:bodyPr wrap="none">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Ａ </a:t>
            </a:r>
            <a:r>
              <a:rPr lang="en-US" altLang="ja-JP" sz="4000" dirty="0">
                <a:latin typeface="UD デジタル 教科書体 NP-B" panose="02020700000000000000" pitchFamily="18" charset="-128"/>
                <a:ea typeface="UD デジタル 教科書体 NP-B" panose="02020700000000000000" pitchFamily="18" charset="-128"/>
              </a:rPr>
              <a:t>30×2</a:t>
            </a:r>
            <a:r>
              <a:rPr lang="ja-JP" altLang="en-US" sz="4000" dirty="0">
                <a:latin typeface="UD デジタル 教科書体 NP-B" panose="02020700000000000000" pitchFamily="18" charset="-128"/>
                <a:ea typeface="UD デジタル 教科書体 NP-B" panose="02020700000000000000" pitchFamily="18" charset="-128"/>
              </a:rPr>
              <a:t>＝</a:t>
            </a:r>
            <a:r>
              <a:rPr lang="en-US" altLang="ja-JP" sz="4000" dirty="0">
                <a:latin typeface="UD デジタル 教科書体 NP-B" panose="02020700000000000000" pitchFamily="18" charset="-128"/>
                <a:ea typeface="UD デジタル 教科書体 NP-B" panose="02020700000000000000" pitchFamily="18" charset="-128"/>
              </a:rPr>
              <a:t>60</a:t>
            </a:r>
            <a:r>
              <a:rPr lang="ja-JP" altLang="en-US" sz="4000" dirty="0">
                <a:latin typeface="UD デジタル 教科書体 NP-B" panose="02020700000000000000" pitchFamily="18" charset="-128"/>
                <a:ea typeface="UD デジタル 教科書体 NP-B" panose="02020700000000000000" pitchFamily="18" charset="-128"/>
              </a:rPr>
              <a:t>枚</a:t>
            </a:r>
          </a:p>
        </p:txBody>
      </p:sp>
      <p:sp>
        <p:nvSpPr>
          <p:cNvPr id="16" name="正方形/長方形 15">
            <a:extLst>
              <a:ext uri="{FF2B5EF4-FFF2-40B4-BE49-F238E27FC236}">
                <a16:creationId xmlns:a16="http://schemas.microsoft.com/office/drawing/2014/main" id="{4893C5E9-E31C-4FD7-9D84-DDDC52D7D319}"/>
              </a:ext>
            </a:extLst>
          </p:cNvPr>
          <p:cNvSpPr/>
          <p:nvPr/>
        </p:nvSpPr>
        <p:spPr>
          <a:xfrm>
            <a:off x="4524636" y="5393353"/>
            <a:ext cx="4216219" cy="707886"/>
          </a:xfrm>
          <a:prstGeom prst="rect">
            <a:avLst/>
          </a:prstGeom>
        </p:spPr>
        <p:txBody>
          <a:bodyPr wrap="none">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Ｂ </a:t>
            </a:r>
            <a:r>
              <a:rPr lang="en-US" altLang="ja-JP" sz="4000" dirty="0">
                <a:latin typeface="UD デジタル 教科書体 NP-B" panose="02020700000000000000" pitchFamily="18" charset="-128"/>
                <a:ea typeface="UD デジタル 教科書体 NP-B" panose="02020700000000000000" pitchFamily="18" charset="-128"/>
              </a:rPr>
              <a:t>25×3</a:t>
            </a:r>
            <a:r>
              <a:rPr lang="ja-JP" altLang="en-US" sz="4000" dirty="0">
                <a:latin typeface="UD デジタル 教科書体 NP-B" panose="02020700000000000000" pitchFamily="18" charset="-128"/>
                <a:ea typeface="UD デジタル 教科書体 NP-B" panose="02020700000000000000" pitchFamily="18" charset="-128"/>
              </a:rPr>
              <a:t>＝</a:t>
            </a:r>
            <a:r>
              <a:rPr lang="en-US" altLang="ja-JP" sz="4000" dirty="0">
                <a:latin typeface="UD デジタル 教科書体 NP-B" panose="02020700000000000000" pitchFamily="18" charset="-128"/>
                <a:ea typeface="UD デジタル 教科書体 NP-B" panose="02020700000000000000" pitchFamily="18" charset="-128"/>
              </a:rPr>
              <a:t>75</a:t>
            </a:r>
            <a:r>
              <a:rPr lang="ja-JP" altLang="en-US" sz="4000" dirty="0">
                <a:latin typeface="UD デジタル 教科書体 NP-B" panose="02020700000000000000" pitchFamily="18" charset="-128"/>
                <a:ea typeface="UD デジタル 教科書体 NP-B" panose="02020700000000000000" pitchFamily="18" charset="-128"/>
              </a:rPr>
              <a:t>枚</a:t>
            </a:r>
          </a:p>
        </p:txBody>
      </p:sp>
      <p:sp>
        <p:nvSpPr>
          <p:cNvPr id="17" name="正方形/長方形 16">
            <a:extLst>
              <a:ext uri="{FF2B5EF4-FFF2-40B4-BE49-F238E27FC236}">
                <a16:creationId xmlns:a16="http://schemas.microsoft.com/office/drawing/2014/main" id="{6417ED0A-E610-473E-B56A-1F4DF5A783DB}"/>
              </a:ext>
            </a:extLst>
          </p:cNvPr>
          <p:cNvSpPr/>
          <p:nvPr/>
        </p:nvSpPr>
        <p:spPr>
          <a:xfrm>
            <a:off x="9251046" y="5991156"/>
            <a:ext cx="2484976" cy="523220"/>
          </a:xfrm>
          <a:prstGeom prst="rect">
            <a:avLst/>
          </a:prstGeom>
        </p:spPr>
        <p:txBody>
          <a:bodyPr wrap="none">
            <a:spAutoFit/>
          </a:bodyPr>
          <a:lstStyle/>
          <a:p>
            <a:r>
              <a:rPr lang="ja-JP" altLang="en-US" sz="2800" b="1" dirty="0">
                <a:latin typeface="UD デジタル 教科書体 NP-B" panose="02020700000000000000" pitchFamily="18" charset="-128"/>
                <a:ea typeface="UD デジタル 教科書体 NP-B" panose="02020700000000000000" pitchFamily="18" charset="-128"/>
                <a:cs typeface="+mj-cs"/>
              </a:rPr>
              <a:t>大日本</a:t>
            </a:r>
            <a:r>
              <a:rPr lang="en-US" altLang="ja-JP" sz="2800" b="1" dirty="0">
                <a:latin typeface="UD デジタル 教科書体 NP-B" panose="02020700000000000000" pitchFamily="18" charset="-128"/>
                <a:ea typeface="UD デジタル 教科書体 NP-B" panose="02020700000000000000" pitchFamily="18" charset="-128"/>
                <a:cs typeface="+mj-cs"/>
              </a:rPr>
              <a:t>231-4</a:t>
            </a:r>
            <a:endParaRPr lang="ja-JP" altLang="en-US" sz="28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251366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1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1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up)">
                                      <p:cBhvr>
                                        <p:cTn id="22"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638AA68-01F1-453F-9A4F-5E14EBD8E4C5}"/>
              </a:ext>
            </a:extLst>
          </p:cNvPr>
          <p:cNvSpPr txBox="1"/>
          <p:nvPr/>
        </p:nvSpPr>
        <p:spPr>
          <a:xfrm>
            <a:off x="1567258" y="1574730"/>
            <a:ext cx="9002586" cy="1323439"/>
          </a:xfrm>
          <a:prstGeom prst="rect">
            <a:avLst/>
          </a:prstGeom>
          <a:noFill/>
          <a:ln>
            <a:solidFill>
              <a:srgbClr val="7030A0"/>
            </a:solidFill>
          </a:ln>
        </p:spPr>
        <p:txBody>
          <a:bodyPr wrap="square" rtlCol="0">
            <a:spAutoFit/>
          </a:bodyPr>
          <a:lstStyle/>
          <a:p>
            <a:pPr>
              <a:defRPr/>
            </a:pPr>
            <a:r>
              <a:rPr lang="ja-JP" altLang="en-US" sz="4000" b="1" dirty="0">
                <a:latin typeface="UD デジタル 教科書体 NP-B" panose="02020700000000000000" pitchFamily="18" charset="-128"/>
                <a:ea typeface="UD デジタル 教科書体 NP-B" panose="02020700000000000000" pitchFamily="18" charset="-128"/>
              </a:rPr>
              <a:t>印刷機Ａは</a:t>
            </a:r>
            <a:r>
              <a:rPr lang="en-US" altLang="ja-JP" sz="4000" b="1" dirty="0">
                <a:latin typeface="UD デジタル 教科書体 NP-B" panose="02020700000000000000" pitchFamily="18" charset="-128"/>
                <a:ea typeface="UD デジタル 教科書体 NP-B" panose="02020700000000000000" pitchFamily="18" charset="-128"/>
              </a:rPr>
              <a:t>15</a:t>
            </a:r>
            <a:r>
              <a:rPr lang="ja-JP" altLang="en-US" sz="4000" b="1" dirty="0">
                <a:latin typeface="UD デジタル 教科書体 NP-B" panose="02020700000000000000" pitchFamily="18" charset="-128"/>
                <a:ea typeface="UD デジタル 教科書体 NP-B" panose="02020700000000000000" pitchFamily="18" charset="-128"/>
              </a:rPr>
              <a:t>秒で</a:t>
            </a:r>
            <a:r>
              <a:rPr lang="en-US" altLang="ja-JP" sz="4000" b="1" dirty="0">
                <a:latin typeface="UD デジタル 教科書体 NP-B" panose="02020700000000000000" pitchFamily="18" charset="-128"/>
                <a:ea typeface="UD デジタル 教科書体 NP-B" panose="02020700000000000000" pitchFamily="18" charset="-128"/>
              </a:rPr>
              <a:t>30</a:t>
            </a:r>
            <a:r>
              <a:rPr lang="ja-JP" altLang="en-US" sz="4000" b="1" dirty="0">
                <a:latin typeface="UD デジタル 教科書体 NP-B" panose="02020700000000000000" pitchFamily="18" charset="-128"/>
                <a:ea typeface="UD デジタル 教科書体 NP-B" panose="02020700000000000000" pitchFamily="18" charset="-128"/>
              </a:rPr>
              <a:t>枚</a:t>
            </a:r>
            <a:endParaRPr lang="en-US" altLang="ja-JP" sz="4000" b="1" dirty="0">
              <a:latin typeface="UD デジタル 教科書体 NP-B" panose="02020700000000000000" pitchFamily="18" charset="-128"/>
              <a:ea typeface="UD デジタル 教科書体 NP-B" panose="02020700000000000000" pitchFamily="18" charset="-128"/>
            </a:endParaRPr>
          </a:p>
          <a:p>
            <a:pPr>
              <a:defRPr/>
            </a:pPr>
            <a:r>
              <a:rPr lang="ja-JP" altLang="en-US" sz="4000" b="1" dirty="0">
                <a:latin typeface="UD デジタル 教科書体 NP-B" panose="02020700000000000000" pitchFamily="18" charset="-128"/>
                <a:ea typeface="UD デジタル 教科書体 NP-B" panose="02020700000000000000" pitchFamily="18" charset="-128"/>
              </a:rPr>
              <a:t>印刷機Ｂは</a:t>
            </a:r>
            <a:r>
              <a:rPr lang="en-US" altLang="ja-JP" sz="4000" b="1" dirty="0">
                <a:latin typeface="UD デジタル 教科書体 NP-B" panose="02020700000000000000" pitchFamily="18" charset="-128"/>
                <a:ea typeface="UD デジタル 教科書体 NP-B" panose="02020700000000000000" pitchFamily="18" charset="-128"/>
              </a:rPr>
              <a:t>10</a:t>
            </a:r>
            <a:r>
              <a:rPr lang="ja-JP" altLang="en-US" sz="4000" b="1" dirty="0">
                <a:latin typeface="UD デジタル 教科書体 NP-B" panose="02020700000000000000" pitchFamily="18" charset="-128"/>
                <a:ea typeface="UD デジタル 教科書体 NP-B" panose="02020700000000000000" pitchFamily="18" charset="-128"/>
              </a:rPr>
              <a:t>秒で</a:t>
            </a:r>
            <a:r>
              <a:rPr lang="en-US" altLang="ja-JP" sz="4000" b="1" dirty="0">
                <a:latin typeface="UD デジタル 教科書体 NP-B" panose="02020700000000000000" pitchFamily="18" charset="-128"/>
                <a:ea typeface="UD デジタル 教科書体 NP-B" panose="02020700000000000000" pitchFamily="18" charset="-128"/>
              </a:rPr>
              <a:t>25</a:t>
            </a:r>
            <a:r>
              <a:rPr lang="ja-JP" altLang="en-US" sz="4000" b="1" dirty="0">
                <a:latin typeface="UD デジタル 教科書体 NP-B" panose="02020700000000000000" pitchFamily="18" charset="-128"/>
                <a:ea typeface="UD デジタル 教科書体 NP-B" panose="02020700000000000000" pitchFamily="18" charset="-128"/>
              </a:rPr>
              <a:t>枚印刷できます</a:t>
            </a:r>
            <a:endParaRPr lang="en-US" altLang="ja-JP" sz="4000" b="1" dirty="0">
              <a:latin typeface="UD デジタル 教科書体 NP-B" panose="02020700000000000000" pitchFamily="18" charset="-128"/>
              <a:ea typeface="UD デジタル 教科書体 NP-B" panose="02020700000000000000" pitchFamily="18" charset="-128"/>
            </a:endParaRPr>
          </a:p>
        </p:txBody>
      </p:sp>
      <p:sp>
        <p:nvSpPr>
          <p:cNvPr id="5" name="正方形/長方形 4">
            <a:extLst>
              <a:ext uri="{FF2B5EF4-FFF2-40B4-BE49-F238E27FC236}">
                <a16:creationId xmlns:a16="http://schemas.microsoft.com/office/drawing/2014/main" id="{0D975EFC-F8E7-4F29-B526-2FCD7D63A24D}"/>
              </a:ext>
            </a:extLst>
          </p:cNvPr>
          <p:cNvSpPr/>
          <p:nvPr/>
        </p:nvSpPr>
        <p:spPr>
          <a:xfrm>
            <a:off x="1047402" y="4685467"/>
            <a:ext cx="3328155" cy="707886"/>
          </a:xfrm>
          <a:prstGeom prst="rect">
            <a:avLst/>
          </a:prstGeom>
        </p:spPr>
        <p:txBody>
          <a:bodyPr wrap="none">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④</a:t>
            </a:r>
            <a:r>
              <a:rPr lang="en-US" altLang="ja-JP" sz="4000" dirty="0">
                <a:latin typeface="UD デジタル 教科書体 NP-B" panose="02020700000000000000" pitchFamily="18" charset="-128"/>
                <a:ea typeface="UD デジタル 教科書体 NP-B" panose="02020700000000000000" pitchFamily="18" charset="-128"/>
              </a:rPr>
              <a:t>150</a:t>
            </a:r>
            <a:r>
              <a:rPr lang="ja-JP" altLang="en-US" sz="4000" dirty="0">
                <a:latin typeface="UD デジタル 教科書体 NP-B" panose="02020700000000000000" pitchFamily="18" charset="-128"/>
                <a:ea typeface="UD デジタル 教科書体 NP-B" panose="02020700000000000000" pitchFamily="18" charset="-128"/>
              </a:rPr>
              <a:t>枚印刷</a:t>
            </a:r>
          </a:p>
        </p:txBody>
      </p:sp>
      <p:sp>
        <p:nvSpPr>
          <p:cNvPr id="12" name="テキスト ボックス 11">
            <a:extLst>
              <a:ext uri="{FF2B5EF4-FFF2-40B4-BE49-F238E27FC236}">
                <a16:creationId xmlns:a16="http://schemas.microsoft.com/office/drawing/2014/main" id="{4E90C514-360B-4610-A762-C19164A4A011}"/>
              </a:ext>
            </a:extLst>
          </p:cNvPr>
          <p:cNvSpPr txBox="1"/>
          <p:nvPr/>
        </p:nvSpPr>
        <p:spPr>
          <a:xfrm>
            <a:off x="1567258" y="519671"/>
            <a:ext cx="5926667" cy="769441"/>
          </a:xfrm>
          <a:prstGeom prst="rect">
            <a:avLst/>
          </a:prstGeom>
          <a:noFill/>
          <a:ln>
            <a:solidFill>
              <a:schemeClr val="accent1"/>
            </a:solidFill>
          </a:ln>
        </p:spPr>
        <p:txBody>
          <a:bodyPr wrap="square" rtlCol="0">
            <a:spAutoFit/>
          </a:bodyPr>
          <a:lstStyle/>
          <a:p>
            <a:r>
              <a:rPr lang="ja-JP" altLang="en-US" sz="4400" b="1" dirty="0">
                <a:latin typeface="UD デジタル 教科書体 NP-B" panose="02020700000000000000" pitchFamily="18" charset="-128"/>
                <a:ea typeface="UD デジタル 教科書体 NP-B" panose="02020700000000000000" pitchFamily="18" charset="-128"/>
              </a:rPr>
              <a:t>速さを比べてみよう３</a:t>
            </a:r>
            <a:endParaRPr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9" name="正方形/長方形 8">
            <a:extLst>
              <a:ext uri="{FF2B5EF4-FFF2-40B4-BE49-F238E27FC236}">
                <a16:creationId xmlns:a16="http://schemas.microsoft.com/office/drawing/2014/main" id="{4893C5E9-E31C-4FD7-9D84-DDDC52D7D319}"/>
              </a:ext>
            </a:extLst>
          </p:cNvPr>
          <p:cNvSpPr/>
          <p:nvPr/>
        </p:nvSpPr>
        <p:spPr>
          <a:xfrm>
            <a:off x="1047402" y="3203237"/>
            <a:ext cx="2600392" cy="707886"/>
          </a:xfrm>
          <a:prstGeom prst="rect">
            <a:avLst/>
          </a:prstGeom>
        </p:spPr>
        <p:txBody>
          <a:bodyPr wrap="none">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③</a:t>
            </a:r>
            <a:r>
              <a:rPr lang="en-US" altLang="ja-JP" sz="4000" dirty="0">
                <a:latin typeface="UD デジタル 教科書体 NP-B" panose="02020700000000000000" pitchFamily="18" charset="-128"/>
                <a:ea typeface="UD デジタル 教科書体 NP-B" panose="02020700000000000000" pitchFamily="18" charset="-128"/>
              </a:rPr>
              <a:t>1</a:t>
            </a:r>
            <a:r>
              <a:rPr lang="ja-JP" altLang="en-US" sz="4000" dirty="0">
                <a:latin typeface="UD デジタル 教科書体 NP-B" panose="02020700000000000000" pitchFamily="18" charset="-128"/>
                <a:ea typeface="UD デジタル 教科書体 NP-B" panose="02020700000000000000" pitchFamily="18" charset="-128"/>
              </a:rPr>
              <a:t>枚印刷</a:t>
            </a:r>
          </a:p>
        </p:txBody>
      </p:sp>
      <p:sp>
        <p:nvSpPr>
          <p:cNvPr id="13" name="正方形/長方形 12">
            <a:extLst>
              <a:ext uri="{FF2B5EF4-FFF2-40B4-BE49-F238E27FC236}">
                <a16:creationId xmlns:a16="http://schemas.microsoft.com/office/drawing/2014/main" id="{4893C5E9-E31C-4FD7-9D84-DDDC52D7D319}"/>
              </a:ext>
            </a:extLst>
          </p:cNvPr>
          <p:cNvSpPr/>
          <p:nvPr/>
        </p:nvSpPr>
        <p:spPr>
          <a:xfrm>
            <a:off x="4524636" y="3203237"/>
            <a:ext cx="4770858" cy="707886"/>
          </a:xfrm>
          <a:prstGeom prst="rect">
            <a:avLst/>
          </a:prstGeom>
        </p:spPr>
        <p:txBody>
          <a:bodyPr wrap="none">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Ａ </a:t>
            </a:r>
            <a:r>
              <a:rPr lang="en-US" altLang="ja-JP" sz="4000" dirty="0">
                <a:latin typeface="UD デジタル 教科書体 NP-B" panose="02020700000000000000" pitchFamily="18" charset="-128"/>
                <a:ea typeface="UD デジタル 教科書体 NP-B" panose="02020700000000000000" pitchFamily="18" charset="-128"/>
              </a:rPr>
              <a:t>15÷30</a:t>
            </a:r>
            <a:r>
              <a:rPr lang="ja-JP" altLang="en-US" sz="4000" dirty="0">
                <a:latin typeface="UD デジタル 教科書体 NP-B" panose="02020700000000000000" pitchFamily="18" charset="-128"/>
                <a:ea typeface="UD デジタル 教科書体 NP-B" panose="02020700000000000000" pitchFamily="18" charset="-128"/>
              </a:rPr>
              <a:t>＝</a:t>
            </a:r>
            <a:r>
              <a:rPr lang="en-US" altLang="ja-JP" sz="4000" dirty="0">
                <a:latin typeface="UD デジタル 教科書体 NP-B" panose="02020700000000000000" pitchFamily="18" charset="-128"/>
                <a:ea typeface="UD デジタル 教科書体 NP-B" panose="02020700000000000000" pitchFamily="18" charset="-128"/>
              </a:rPr>
              <a:t>0.5</a:t>
            </a:r>
            <a:r>
              <a:rPr lang="ja-JP" altLang="en-US" sz="4000" dirty="0">
                <a:latin typeface="UD デジタル 教科書体 NP-B" panose="02020700000000000000" pitchFamily="18" charset="-128"/>
                <a:ea typeface="UD デジタル 教科書体 NP-B" panose="02020700000000000000" pitchFamily="18" charset="-128"/>
              </a:rPr>
              <a:t>秒</a:t>
            </a:r>
          </a:p>
        </p:txBody>
      </p:sp>
      <p:sp>
        <p:nvSpPr>
          <p:cNvPr id="14" name="正方形/長方形 13">
            <a:extLst>
              <a:ext uri="{FF2B5EF4-FFF2-40B4-BE49-F238E27FC236}">
                <a16:creationId xmlns:a16="http://schemas.microsoft.com/office/drawing/2014/main" id="{4893C5E9-E31C-4FD7-9D84-DDDC52D7D319}"/>
              </a:ext>
            </a:extLst>
          </p:cNvPr>
          <p:cNvSpPr/>
          <p:nvPr/>
        </p:nvSpPr>
        <p:spPr>
          <a:xfrm>
            <a:off x="4524636" y="3932171"/>
            <a:ext cx="4770858" cy="707886"/>
          </a:xfrm>
          <a:prstGeom prst="rect">
            <a:avLst/>
          </a:prstGeom>
        </p:spPr>
        <p:txBody>
          <a:bodyPr wrap="none">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Ｂ </a:t>
            </a:r>
            <a:r>
              <a:rPr lang="en-US" altLang="ja-JP" sz="4000" dirty="0">
                <a:latin typeface="UD デジタル 教科書体 NP-B" panose="02020700000000000000" pitchFamily="18" charset="-128"/>
                <a:ea typeface="UD デジタル 教科書体 NP-B" panose="02020700000000000000" pitchFamily="18" charset="-128"/>
              </a:rPr>
              <a:t>10÷25</a:t>
            </a:r>
            <a:r>
              <a:rPr lang="ja-JP" altLang="en-US" sz="4000" dirty="0">
                <a:latin typeface="UD デジタル 教科書体 NP-B" panose="02020700000000000000" pitchFamily="18" charset="-128"/>
                <a:ea typeface="UD デジタル 教科書体 NP-B" panose="02020700000000000000" pitchFamily="18" charset="-128"/>
              </a:rPr>
              <a:t>＝</a:t>
            </a:r>
            <a:r>
              <a:rPr lang="en-US" altLang="ja-JP" sz="4000" dirty="0">
                <a:latin typeface="UD デジタル 教科書体 NP-B" panose="02020700000000000000" pitchFamily="18" charset="-128"/>
                <a:ea typeface="UD デジタル 教科書体 NP-B" panose="02020700000000000000" pitchFamily="18" charset="-128"/>
              </a:rPr>
              <a:t>0.4</a:t>
            </a:r>
            <a:r>
              <a:rPr lang="ja-JP" altLang="en-US" sz="4000" dirty="0">
                <a:latin typeface="UD デジタル 教科書体 NP-B" panose="02020700000000000000" pitchFamily="18" charset="-128"/>
                <a:ea typeface="UD デジタル 教科書体 NP-B" panose="02020700000000000000" pitchFamily="18" charset="-128"/>
              </a:rPr>
              <a:t>秒</a:t>
            </a:r>
          </a:p>
        </p:txBody>
      </p:sp>
      <p:sp>
        <p:nvSpPr>
          <p:cNvPr id="15" name="正方形/長方形 14">
            <a:extLst>
              <a:ext uri="{FF2B5EF4-FFF2-40B4-BE49-F238E27FC236}">
                <a16:creationId xmlns:a16="http://schemas.microsoft.com/office/drawing/2014/main" id="{4893C5E9-E31C-4FD7-9D84-DDDC52D7D319}"/>
              </a:ext>
            </a:extLst>
          </p:cNvPr>
          <p:cNvSpPr/>
          <p:nvPr/>
        </p:nvSpPr>
        <p:spPr>
          <a:xfrm>
            <a:off x="4524636" y="4664419"/>
            <a:ext cx="4216219" cy="707886"/>
          </a:xfrm>
          <a:prstGeom prst="rect">
            <a:avLst/>
          </a:prstGeom>
        </p:spPr>
        <p:txBody>
          <a:bodyPr wrap="none">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Ａ </a:t>
            </a:r>
            <a:r>
              <a:rPr lang="en-US" altLang="ja-JP" sz="4000" dirty="0">
                <a:latin typeface="UD デジタル 教科書体 NP-B" panose="02020700000000000000" pitchFamily="18" charset="-128"/>
                <a:ea typeface="UD デジタル 教科書体 NP-B" panose="02020700000000000000" pitchFamily="18" charset="-128"/>
              </a:rPr>
              <a:t>15×5</a:t>
            </a:r>
            <a:r>
              <a:rPr lang="ja-JP" altLang="en-US" sz="4000" dirty="0">
                <a:latin typeface="UD デジタル 教科書体 NP-B" panose="02020700000000000000" pitchFamily="18" charset="-128"/>
                <a:ea typeface="UD デジタル 教科書体 NP-B" panose="02020700000000000000" pitchFamily="18" charset="-128"/>
              </a:rPr>
              <a:t>＝</a:t>
            </a:r>
            <a:r>
              <a:rPr lang="en-US" altLang="ja-JP" sz="4000" dirty="0">
                <a:latin typeface="UD デジタル 教科書体 NP-B" panose="02020700000000000000" pitchFamily="18" charset="-128"/>
                <a:ea typeface="UD デジタル 教科書体 NP-B" panose="02020700000000000000" pitchFamily="18" charset="-128"/>
              </a:rPr>
              <a:t>75</a:t>
            </a:r>
            <a:r>
              <a:rPr lang="ja-JP" altLang="en-US" sz="4000" dirty="0">
                <a:latin typeface="UD デジタル 教科書体 NP-B" panose="02020700000000000000" pitchFamily="18" charset="-128"/>
                <a:ea typeface="UD デジタル 教科書体 NP-B" panose="02020700000000000000" pitchFamily="18" charset="-128"/>
              </a:rPr>
              <a:t>秒</a:t>
            </a:r>
          </a:p>
        </p:txBody>
      </p:sp>
      <p:sp>
        <p:nvSpPr>
          <p:cNvPr id="16" name="正方形/長方形 15">
            <a:extLst>
              <a:ext uri="{FF2B5EF4-FFF2-40B4-BE49-F238E27FC236}">
                <a16:creationId xmlns:a16="http://schemas.microsoft.com/office/drawing/2014/main" id="{4893C5E9-E31C-4FD7-9D84-DDDC52D7D319}"/>
              </a:ext>
            </a:extLst>
          </p:cNvPr>
          <p:cNvSpPr/>
          <p:nvPr/>
        </p:nvSpPr>
        <p:spPr>
          <a:xfrm>
            <a:off x="4524636" y="5393353"/>
            <a:ext cx="4216219" cy="707886"/>
          </a:xfrm>
          <a:prstGeom prst="rect">
            <a:avLst/>
          </a:prstGeom>
        </p:spPr>
        <p:txBody>
          <a:bodyPr wrap="none">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Ｂ </a:t>
            </a:r>
            <a:r>
              <a:rPr lang="en-US" altLang="ja-JP" sz="4000" dirty="0">
                <a:latin typeface="UD デジタル 教科書体 NP-B" panose="02020700000000000000" pitchFamily="18" charset="-128"/>
                <a:ea typeface="UD デジタル 教科書体 NP-B" panose="02020700000000000000" pitchFamily="18" charset="-128"/>
              </a:rPr>
              <a:t>10×6</a:t>
            </a:r>
            <a:r>
              <a:rPr lang="ja-JP" altLang="en-US" sz="4000" dirty="0">
                <a:latin typeface="UD デジタル 教科書体 NP-B" panose="02020700000000000000" pitchFamily="18" charset="-128"/>
                <a:ea typeface="UD デジタル 教科書体 NP-B" panose="02020700000000000000" pitchFamily="18" charset="-128"/>
              </a:rPr>
              <a:t>＝</a:t>
            </a:r>
            <a:r>
              <a:rPr lang="en-US" altLang="ja-JP" sz="4000" dirty="0">
                <a:latin typeface="UD デジタル 教科書体 NP-B" panose="02020700000000000000" pitchFamily="18" charset="-128"/>
                <a:ea typeface="UD デジタル 教科書体 NP-B" panose="02020700000000000000" pitchFamily="18" charset="-128"/>
              </a:rPr>
              <a:t>60</a:t>
            </a:r>
            <a:r>
              <a:rPr lang="ja-JP" altLang="en-US" sz="4000" dirty="0">
                <a:latin typeface="UD デジタル 教科書体 NP-B" panose="02020700000000000000" pitchFamily="18" charset="-128"/>
                <a:ea typeface="UD デジタル 教科書体 NP-B" panose="02020700000000000000" pitchFamily="18" charset="-128"/>
              </a:rPr>
              <a:t>秒</a:t>
            </a:r>
          </a:p>
        </p:txBody>
      </p:sp>
      <p:sp>
        <p:nvSpPr>
          <p:cNvPr id="17" name="正方形/長方形 16">
            <a:extLst>
              <a:ext uri="{FF2B5EF4-FFF2-40B4-BE49-F238E27FC236}">
                <a16:creationId xmlns:a16="http://schemas.microsoft.com/office/drawing/2014/main" id="{6417ED0A-E610-473E-B56A-1F4DF5A783DB}"/>
              </a:ext>
            </a:extLst>
          </p:cNvPr>
          <p:cNvSpPr/>
          <p:nvPr/>
        </p:nvSpPr>
        <p:spPr>
          <a:xfrm>
            <a:off x="9251046" y="5991156"/>
            <a:ext cx="2484976" cy="523220"/>
          </a:xfrm>
          <a:prstGeom prst="rect">
            <a:avLst/>
          </a:prstGeom>
        </p:spPr>
        <p:txBody>
          <a:bodyPr wrap="none">
            <a:spAutoFit/>
          </a:bodyPr>
          <a:lstStyle/>
          <a:p>
            <a:r>
              <a:rPr lang="ja-JP" altLang="en-US" sz="2800" b="1" dirty="0">
                <a:latin typeface="UD デジタル 教科書体 NP-B" panose="02020700000000000000" pitchFamily="18" charset="-128"/>
                <a:ea typeface="UD デジタル 教科書体 NP-B" panose="02020700000000000000" pitchFamily="18" charset="-128"/>
                <a:cs typeface="+mj-cs"/>
              </a:rPr>
              <a:t>大日本</a:t>
            </a:r>
            <a:r>
              <a:rPr lang="en-US" altLang="ja-JP" sz="2800" b="1" dirty="0">
                <a:latin typeface="UD デジタル 教科書体 NP-B" panose="02020700000000000000" pitchFamily="18" charset="-128"/>
                <a:ea typeface="UD デジタル 教科書体 NP-B" panose="02020700000000000000" pitchFamily="18" charset="-128"/>
                <a:cs typeface="+mj-cs"/>
              </a:rPr>
              <a:t>231-4</a:t>
            </a:r>
            <a:endParaRPr lang="ja-JP" altLang="en-US" sz="28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01452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1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1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up)">
                                      <p:cBhvr>
                                        <p:cTn id="22"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233678" y="537176"/>
            <a:ext cx="5724644" cy="830997"/>
          </a:xfrm>
          <a:prstGeom prst="rect">
            <a:avLst/>
          </a:prstGeom>
        </p:spPr>
        <p:txBody>
          <a:bodyPr wrap="none">
            <a:spAutoFit/>
          </a:bodyPr>
          <a:lstStyle/>
          <a:p>
            <a:pPr algn="ctr"/>
            <a:r>
              <a:rPr lang="ja-JP" altLang="en-US" sz="4800" dirty="0">
                <a:solidFill>
                  <a:schemeClr val="accent6"/>
                </a:solidFill>
                <a:latin typeface="UD デジタル 教科書体 NP-B" panose="02020700000000000000" pitchFamily="18" charset="-128"/>
                <a:ea typeface="UD デジタル 教科書体 NP-B" panose="02020700000000000000" pitchFamily="18" charset="-128"/>
              </a:rPr>
              <a:t>自ら学び　共に育つ</a:t>
            </a:r>
            <a:endParaRPr lang="ja-JP" altLang="en-US" sz="32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
        <p:nvSpPr>
          <p:cNvPr id="9" name="正方形/長方形 8"/>
          <p:cNvSpPr/>
          <p:nvPr/>
        </p:nvSpPr>
        <p:spPr>
          <a:xfrm>
            <a:off x="699668" y="2844225"/>
            <a:ext cx="5519460" cy="584775"/>
          </a:xfrm>
          <a:prstGeom prst="rect">
            <a:avLst/>
          </a:prstGeom>
        </p:spPr>
        <p:txBody>
          <a:bodyPr wrap="none">
            <a:spAutoFit/>
          </a:bodyPr>
          <a:lstStyle/>
          <a:p>
            <a:r>
              <a:rPr lang="ja-JP" altLang="en-US" sz="3200" dirty="0">
                <a:solidFill>
                  <a:schemeClr val="accent6"/>
                </a:solidFill>
                <a:latin typeface="UD デジタル 教科書体 NP-B" panose="02020700000000000000" pitchFamily="18" charset="-128"/>
                <a:ea typeface="UD デジタル 教科書体 NP-B" panose="02020700000000000000" pitchFamily="18" charset="-128"/>
              </a:rPr>
              <a:t>自ら進んで学習できる子ども</a:t>
            </a:r>
          </a:p>
        </p:txBody>
      </p:sp>
      <p:sp>
        <p:nvSpPr>
          <p:cNvPr id="10" name="正方形/長方形 9"/>
          <p:cNvSpPr/>
          <p:nvPr/>
        </p:nvSpPr>
        <p:spPr>
          <a:xfrm>
            <a:off x="699668" y="4726668"/>
            <a:ext cx="5109091" cy="584775"/>
          </a:xfrm>
          <a:prstGeom prst="rect">
            <a:avLst/>
          </a:prstGeom>
        </p:spPr>
        <p:txBody>
          <a:bodyPr wrap="none">
            <a:spAutoFit/>
          </a:bodyPr>
          <a:lstStyle/>
          <a:p>
            <a:r>
              <a:rPr lang="ja-JP" altLang="en-US" sz="3200" dirty="0">
                <a:solidFill>
                  <a:schemeClr val="accent6"/>
                </a:solidFill>
                <a:latin typeface="UD デジタル 教科書体 NP-B" panose="02020700000000000000" pitchFamily="18" charset="-128"/>
                <a:ea typeface="UD デジタル 教科書体 NP-B" panose="02020700000000000000" pitchFamily="18" charset="-128"/>
              </a:rPr>
              <a:t>主体的・対話的で深い学び</a:t>
            </a:r>
          </a:p>
        </p:txBody>
      </p:sp>
      <p:sp>
        <p:nvSpPr>
          <p:cNvPr id="13" name="正方形/長方形 12">
            <a:extLst>
              <a:ext uri="{FF2B5EF4-FFF2-40B4-BE49-F238E27FC236}">
                <a16:creationId xmlns:a16="http://schemas.microsoft.com/office/drawing/2014/main" id="{84835D27-4767-4E07-B296-5EBBC693E265}"/>
              </a:ext>
            </a:extLst>
          </p:cNvPr>
          <p:cNvSpPr/>
          <p:nvPr/>
        </p:nvSpPr>
        <p:spPr>
          <a:xfrm>
            <a:off x="1787071" y="5311443"/>
            <a:ext cx="8032968" cy="646331"/>
          </a:xfrm>
          <a:prstGeom prst="rect">
            <a:avLst/>
          </a:prstGeom>
        </p:spPr>
        <p:txBody>
          <a:bodyPr wrap="none">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文章を理解してから、解き方を考える</a:t>
            </a:r>
          </a:p>
        </p:txBody>
      </p:sp>
      <p:sp>
        <p:nvSpPr>
          <p:cNvPr id="15" name="正方形/長方形 14">
            <a:extLst>
              <a:ext uri="{FF2B5EF4-FFF2-40B4-BE49-F238E27FC236}">
                <a16:creationId xmlns:a16="http://schemas.microsoft.com/office/drawing/2014/main" id="{80C8FD5D-32D6-442A-B1CD-21431BD57A57}"/>
              </a:ext>
            </a:extLst>
          </p:cNvPr>
          <p:cNvSpPr/>
          <p:nvPr/>
        </p:nvSpPr>
        <p:spPr>
          <a:xfrm>
            <a:off x="1787071" y="2128055"/>
            <a:ext cx="5262979" cy="646331"/>
          </a:xfrm>
          <a:prstGeom prst="rect">
            <a:avLst/>
          </a:prstGeom>
        </p:spPr>
        <p:txBody>
          <a:bodyPr wrap="none">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速さの表し方を理解する</a:t>
            </a:r>
          </a:p>
        </p:txBody>
      </p:sp>
      <p:sp>
        <p:nvSpPr>
          <p:cNvPr id="11" name="正方形/長方形 10">
            <a:extLst>
              <a:ext uri="{FF2B5EF4-FFF2-40B4-BE49-F238E27FC236}">
                <a16:creationId xmlns:a16="http://schemas.microsoft.com/office/drawing/2014/main" id="{B0A113B7-72B0-4C1C-883E-82A9F9A72C5D}"/>
              </a:ext>
            </a:extLst>
          </p:cNvPr>
          <p:cNvSpPr/>
          <p:nvPr/>
        </p:nvSpPr>
        <p:spPr>
          <a:xfrm>
            <a:off x="691132" y="1574763"/>
            <a:ext cx="4698722" cy="584775"/>
          </a:xfrm>
          <a:prstGeom prst="rect">
            <a:avLst/>
          </a:prstGeom>
        </p:spPr>
        <p:txBody>
          <a:bodyPr wrap="none">
            <a:spAutoFit/>
          </a:bodyPr>
          <a:lstStyle/>
          <a:p>
            <a:r>
              <a:rPr lang="ja-JP" altLang="en-US" sz="3200" dirty="0">
                <a:solidFill>
                  <a:schemeClr val="accent6"/>
                </a:solidFill>
                <a:latin typeface="UD デジタル 教科書体 NP-B" panose="02020700000000000000" pitchFamily="18" charset="-128"/>
                <a:ea typeface="UD デジタル 教科書体 NP-B" panose="02020700000000000000" pitchFamily="18" charset="-128"/>
              </a:rPr>
              <a:t>基礎・基本を身につける</a:t>
            </a:r>
          </a:p>
        </p:txBody>
      </p:sp>
      <p:sp>
        <p:nvSpPr>
          <p:cNvPr id="16" name="正方形/長方形 15">
            <a:extLst>
              <a:ext uri="{FF2B5EF4-FFF2-40B4-BE49-F238E27FC236}">
                <a16:creationId xmlns:a16="http://schemas.microsoft.com/office/drawing/2014/main" id="{A65CEC45-3BB9-49D1-979B-5B6879D9F2CF}"/>
              </a:ext>
            </a:extLst>
          </p:cNvPr>
          <p:cNvSpPr/>
          <p:nvPr/>
        </p:nvSpPr>
        <p:spPr>
          <a:xfrm>
            <a:off x="1787071" y="3481042"/>
            <a:ext cx="7571303" cy="646331"/>
          </a:xfrm>
          <a:prstGeom prst="rect">
            <a:avLst/>
          </a:prstGeom>
        </p:spPr>
        <p:txBody>
          <a:bodyPr wrap="none">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速さの意味をもとに解き方を考える</a:t>
            </a:r>
          </a:p>
        </p:txBody>
      </p:sp>
      <p:sp>
        <p:nvSpPr>
          <p:cNvPr id="17" name="正方形/長方形 16">
            <a:extLst>
              <a:ext uri="{FF2B5EF4-FFF2-40B4-BE49-F238E27FC236}">
                <a16:creationId xmlns:a16="http://schemas.microsoft.com/office/drawing/2014/main" id="{BE21C5B1-9419-4B6F-BE9E-04DD1AA1391A}"/>
              </a:ext>
            </a:extLst>
          </p:cNvPr>
          <p:cNvSpPr/>
          <p:nvPr/>
        </p:nvSpPr>
        <p:spPr>
          <a:xfrm>
            <a:off x="1787071" y="5957774"/>
            <a:ext cx="9417963" cy="646331"/>
          </a:xfrm>
          <a:prstGeom prst="rect">
            <a:avLst/>
          </a:prstGeom>
        </p:spPr>
        <p:txBody>
          <a:bodyPr wrap="none">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そうすれば自由な考え方ができるようになる</a:t>
            </a:r>
          </a:p>
        </p:txBody>
      </p:sp>
      <p:sp>
        <p:nvSpPr>
          <p:cNvPr id="18" name="正方形/長方形 17">
            <a:extLst>
              <a:ext uri="{FF2B5EF4-FFF2-40B4-BE49-F238E27FC236}">
                <a16:creationId xmlns:a16="http://schemas.microsoft.com/office/drawing/2014/main" id="{1C44701F-14BF-4A2C-A414-30AFC6DAE019}"/>
              </a:ext>
            </a:extLst>
          </p:cNvPr>
          <p:cNvSpPr/>
          <p:nvPr/>
        </p:nvSpPr>
        <p:spPr>
          <a:xfrm>
            <a:off x="1787071" y="4141893"/>
            <a:ext cx="6186309" cy="646331"/>
          </a:xfrm>
          <a:prstGeom prst="rect">
            <a:avLst/>
          </a:prstGeom>
        </p:spPr>
        <p:txBody>
          <a:bodyPr wrap="none">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パターンや公式には頼らない</a:t>
            </a:r>
          </a:p>
        </p:txBody>
      </p:sp>
    </p:spTree>
    <p:extLst>
      <p:ext uri="{BB962C8B-B14F-4D97-AF65-F5344CB8AC3E}">
        <p14:creationId xmlns:p14="http://schemas.microsoft.com/office/powerpoint/2010/main" val="230445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12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125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125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125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up)">
                                      <p:cBhvr>
                                        <p:cTn id="27" dur="1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1177F39-1F27-44DE-837C-C37904BBA977}"/>
              </a:ext>
            </a:extLst>
          </p:cNvPr>
          <p:cNvSpPr/>
          <p:nvPr/>
        </p:nvSpPr>
        <p:spPr>
          <a:xfrm>
            <a:off x="825967" y="696400"/>
            <a:ext cx="10540065" cy="769441"/>
          </a:xfrm>
          <a:prstGeom prst="rect">
            <a:avLst/>
          </a:prstGeom>
        </p:spPr>
        <p:txBody>
          <a:bodyPr wrap="none">
            <a:spAutoFit/>
          </a:bodyPr>
          <a:lstStyle/>
          <a:p>
            <a:r>
              <a:rPr lang="ja-JP" altLang="en-US" sz="4400" dirty="0">
                <a:solidFill>
                  <a:srgbClr val="7030A0"/>
                </a:solidFill>
                <a:latin typeface="UD デジタル 教科書体 NP-B" panose="02020700000000000000" pitchFamily="18" charset="-128"/>
                <a:ea typeface="UD デジタル 教科書体 NP-B" panose="02020700000000000000" pitchFamily="18" charset="-128"/>
              </a:rPr>
              <a:t>令和</a:t>
            </a:r>
            <a:r>
              <a:rPr lang="en-US" altLang="ja-JP" sz="4400" dirty="0">
                <a:solidFill>
                  <a:srgbClr val="7030A0"/>
                </a:solidFill>
                <a:latin typeface="UD デジタル 教科書体 NP-B" panose="02020700000000000000" pitchFamily="18" charset="-128"/>
                <a:ea typeface="UD デジタル 教科書体 NP-B" panose="02020700000000000000" pitchFamily="18" charset="-128"/>
              </a:rPr>
              <a:t>3</a:t>
            </a:r>
            <a:r>
              <a:rPr lang="ja-JP" altLang="en-US" sz="4400" dirty="0">
                <a:solidFill>
                  <a:srgbClr val="7030A0"/>
                </a:solidFill>
                <a:latin typeface="UD デジタル 教科書体 NP-B" panose="02020700000000000000" pitchFamily="18" charset="-128"/>
                <a:ea typeface="UD デジタル 教科書体 NP-B" panose="02020700000000000000" pitchFamily="18" charset="-128"/>
              </a:rPr>
              <a:t>年度全国学力調査算数１の</a:t>
            </a:r>
            <a:r>
              <a:rPr lang="en-US" altLang="ja-JP" sz="4400" dirty="0">
                <a:solidFill>
                  <a:srgbClr val="7030A0"/>
                </a:solidFill>
                <a:latin typeface="UD デジタル 教科書体 NP-B" panose="02020700000000000000" pitchFamily="18" charset="-128"/>
                <a:ea typeface="UD デジタル 教科書体 NP-B" panose="02020700000000000000" pitchFamily="18" charset="-128"/>
              </a:rPr>
              <a:t>(2)</a:t>
            </a:r>
            <a:r>
              <a:rPr lang="ja-JP" altLang="en-US" sz="4400" dirty="0">
                <a:solidFill>
                  <a:srgbClr val="7030A0"/>
                </a:solidFill>
                <a:latin typeface="UD デジタル 教科書体 NP-B" panose="02020700000000000000" pitchFamily="18" charset="-128"/>
                <a:ea typeface="UD デジタル 教科書体 NP-B" panose="02020700000000000000" pitchFamily="18" charset="-128"/>
              </a:rPr>
              <a:t>より</a:t>
            </a:r>
          </a:p>
        </p:txBody>
      </p:sp>
      <p:sp>
        <p:nvSpPr>
          <p:cNvPr id="3" name="正方形/長方形 2">
            <a:extLst>
              <a:ext uri="{FF2B5EF4-FFF2-40B4-BE49-F238E27FC236}">
                <a16:creationId xmlns:a16="http://schemas.microsoft.com/office/drawing/2014/main" id="{59681B77-0265-47B3-AD18-945D5C0A4E3E}"/>
              </a:ext>
            </a:extLst>
          </p:cNvPr>
          <p:cNvSpPr/>
          <p:nvPr/>
        </p:nvSpPr>
        <p:spPr>
          <a:xfrm>
            <a:off x="825967" y="2100657"/>
            <a:ext cx="10738837" cy="1446550"/>
          </a:xfrm>
          <a:prstGeom prst="rect">
            <a:avLst/>
          </a:prstGeom>
          <a:ln>
            <a:solidFill>
              <a:schemeClr val="accent1"/>
            </a:solidFill>
          </a:ln>
        </p:spPr>
        <p:txBody>
          <a:bodyPr wrap="none">
            <a:spAutoFit/>
          </a:bodyPr>
          <a:lstStyle/>
          <a:p>
            <a:r>
              <a:rPr lang="en-US" altLang="ja-JP" sz="4400" dirty="0">
                <a:latin typeface="UD デジタル 教科書体 NP-B" panose="02020700000000000000" pitchFamily="18" charset="-128"/>
                <a:ea typeface="UD デジタル 教科書体 NP-B" panose="02020700000000000000" pitchFamily="18" charset="-128"/>
              </a:rPr>
              <a:t>500m</a:t>
            </a:r>
            <a:r>
              <a:rPr lang="ja-JP" altLang="en-US" sz="4400" dirty="0">
                <a:latin typeface="UD デジタル 教科書体 NP-B" panose="02020700000000000000" pitchFamily="18" charset="-128"/>
                <a:ea typeface="UD デジタル 教科書体 NP-B" panose="02020700000000000000" pitchFamily="18" charset="-128"/>
              </a:rPr>
              <a:t>を</a:t>
            </a:r>
            <a:r>
              <a:rPr lang="en-US" altLang="ja-JP" sz="4400" dirty="0">
                <a:latin typeface="UD デジタル 教科書体 NP-B" panose="02020700000000000000" pitchFamily="18" charset="-128"/>
                <a:ea typeface="UD デジタル 教科書体 NP-B" panose="02020700000000000000" pitchFamily="18" charset="-128"/>
              </a:rPr>
              <a:t>7</a:t>
            </a:r>
            <a:r>
              <a:rPr lang="ja-JP" altLang="en-US" sz="4400" dirty="0">
                <a:latin typeface="UD デジタル 教科書体 NP-B" panose="02020700000000000000" pitchFamily="18" charset="-128"/>
                <a:ea typeface="UD デジタル 教科書体 NP-B" panose="02020700000000000000" pitchFamily="18" charset="-128"/>
              </a:rPr>
              <a:t>分間で歩く速さで歩き続けると</a:t>
            </a:r>
            <a:endParaRPr lang="en-US" altLang="ja-JP" sz="4400" dirty="0">
              <a:latin typeface="UD デジタル 教科書体 NP-B" panose="02020700000000000000" pitchFamily="18" charset="-128"/>
              <a:ea typeface="UD デジタル 教科書体 NP-B" panose="02020700000000000000" pitchFamily="18" charset="-128"/>
            </a:endParaRPr>
          </a:p>
          <a:p>
            <a:r>
              <a:rPr lang="en-US" altLang="ja-JP" sz="4400" dirty="0">
                <a:latin typeface="UD デジタル 教科書体 NP-B" panose="02020700000000000000" pitchFamily="18" charset="-128"/>
                <a:ea typeface="UD デジタル 教科書体 NP-B" panose="02020700000000000000" pitchFamily="18" charset="-128"/>
              </a:rPr>
              <a:t>1000m</a:t>
            </a:r>
            <a:r>
              <a:rPr lang="ja-JP" altLang="en-US" sz="4400" dirty="0">
                <a:latin typeface="UD デジタル 教科書体 NP-B" panose="02020700000000000000" pitchFamily="18" charset="-128"/>
                <a:ea typeface="UD デジタル 教科書体 NP-B" panose="02020700000000000000" pitchFamily="18" charset="-128"/>
              </a:rPr>
              <a:t>を歩くのに何分間かかりますか？</a:t>
            </a:r>
          </a:p>
        </p:txBody>
      </p:sp>
      <p:sp>
        <p:nvSpPr>
          <p:cNvPr id="4" name="正方形/長方形 3">
            <a:extLst>
              <a:ext uri="{FF2B5EF4-FFF2-40B4-BE49-F238E27FC236}">
                <a16:creationId xmlns:a16="http://schemas.microsoft.com/office/drawing/2014/main" id="{869251DA-8BE7-414C-9747-342A88A230A4}"/>
              </a:ext>
            </a:extLst>
          </p:cNvPr>
          <p:cNvSpPr/>
          <p:nvPr/>
        </p:nvSpPr>
        <p:spPr>
          <a:xfrm>
            <a:off x="825967" y="4182023"/>
            <a:ext cx="8786380" cy="769441"/>
          </a:xfrm>
          <a:prstGeom prst="rect">
            <a:avLst/>
          </a:prstGeom>
        </p:spPr>
        <p:txBody>
          <a:bodyPr wrap="none">
            <a:spAutoFit/>
          </a:bodyPr>
          <a:lstStyle/>
          <a:p>
            <a:r>
              <a:rPr lang="ja-JP" altLang="en-US" sz="4400" dirty="0">
                <a:latin typeface="UD デジタル 教科書体 NP-B" panose="02020700000000000000" pitchFamily="18" charset="-128"/>
                <a:ea typeface="UD デジタル 教科書体 NP-B" panose="02020700000000000000" pitchFamily="18" charset="-128"/>
              </a:rPr>
              <a:t>勿論、</a:t>
            </a:r>
            <a:r>
              <a:rPr lang="en-US" altLang="ja-JP" sz="4400" dirty="0">
                <a:latin typeface="UD デジタル 教科書体 NP-B" panose="02020700000000000000" pitchFamily="18" charset="-128"/>
                <a:ea typeface="UD デジタル 教科書体 NP-B" panose="02020700000000000000" pitchFamily="18" charset="-128"/>
              </a:rPr>
              <a:t>7×2</a:t>
            </a:r>
            <a:r>
              <a:rPr lang="ja-JP" altLang="en-US" sz="4400" dirty="0">
                <a:latin typeface="UD デジタル 教科書体 NP-B" panose="02020700000000000000" pitchFamily="18" charset="-128"/>
                <a:ea typeface="UD デジタル 教科書体 NP-B" panose="02020700000000000000" pitchFamily="18" charset="-128"/>
              </a:rPr>
              <a:t>＝</a:t>
            </a:r>
            <a:r>
              <a:rPr lang="en-US" altLang="ja-JP" sz="4400" dirty="0">
                <a:latin typeface="UD デジタル 教科書体 NP-B" panose="02020700000000000000" pitchFamily="18" charset="-128"/>
                <a:ea typeface="UD デジタル 教科書体 NP-B" panose="02020700000000000000" pitchFamily="18" charset="-128"/>
              </a:rPr>
              <a:t>14</a:t>
            </a:r>
            <a:r>
              <a:rPr lang="ja-JP" altLang="en-US" sz="4400" dirty="0">
                <a:latin typeface="UD デジタル 教科書体 NP-B" panose="02020700000000000000" pitchFamily="18" charset="-128"/>
                <a:ea typeface="UD デジタル 教科書体 NP-B" panose="02020700000000000000" pitchFamily="18" charset="-128"/>
              </a:rPr>
              <a:t>　</a:t>
            </a:r>
            <a:r>
              <a:rPr lang="en-US" altLang="ja-JP" sz="4400" dirty="0">
                <a:latin typeface="UD デジタル 教科書体 NP-B" panose="02020700000000000000" pitchFamily="18" charset="-128"/>
                <a:ea typeface="UD デジタル 教科書体 NP-B" panose="02020700000000000000" pitchFamily="18" charset="-128"/>
              </a:rPr>
              <a:t>14</a:t>
            </a:r>
            <a:r>
              <a:rPr lang="ja-JP" altLang="en-US" sz="4400" dirty="0">
                <a:latin typeface="UD デジタル 教科書体 NP-B" panose="02020700000000000000" pitchFamily="18" charset="-128"/>
                <a:ea typeface="UD デジタル 教科書体 NP-B" panose="02020700000000000000" pitchFamily="18" charset="-128"/>
              </a:rPr>
              <a:t>分間かかる</a:t>
            </a:r>
          </a:p>
        </p:txBody>
      </p:sp>
      <p:sp>
        <p:nvSpPr>
          <p:cNvPr id="5" name="正方形/長方形 4">
            <a:extLst>
              <a:ext uri="{FF2B5EF4-FFF2-40B4-BE49-F238E27FC236}">
                <a16:creationId xmlns:a16="http://schemas.microsoft.com/office/drawing/2014/main" id="{BD5A780B-2B96-4F10-861B-78C28C3BF157}"/>
              </a:ext>
            </a:extLst>
          </p:cNvPr>
          <p:cNvSpPr/>
          <p:nvPr/>
        </p:nvSpPr>
        <p:spPr>
          <a:xfrm>
            <a:off x="825967" y="4951464"/>
            <a:ext cx="10809369" cy="769441"/>
          </a:xfrm>
          <a:prstGeom prst="rect">
            <a:avLst/>
          </a:prstGeom>
        </p:spPr>
        <p:txBody>
          <a:bodyPr wrap="none">
            <a:spAutoFit/>
          </a:bodyPr>
          <a:lstStyle/>
          <a:p>
            <a:r>
              <a:rPr lang="ja-JP" altLang="en-US" sz="4400" dirty="0">
                <a:latin typeface="UD デジタル 教科書体 NP-B" panose="02020700000000000000" pitchFamily="18" charset="-128"/>
                <a:ea typeface="UD デジタル 教科書体 NP-B" panose="02020700000000000000" pitchFamily="18" charset="-128"/>
              </a:rPr>
              <a:t>まさか、</a:t>
            </a:r>
            <a:r>
              <a:rPr lang="en-US" altLang="ja-JP" sz="4400" dirty="0">
                <a:latin typeface="UD デジタル 教科書体 NP-B" panose="02020700000000000000" pitchFamily="18" charset="-128"/>
                <a:ea typeface="UD デジタル 教科書体 NP-B" panose="02020700000000000000" pitchFamily="18" charset="-128"/>
              </a:rPr>
              <a:t>500÷7</a:t>
            </a:r>
            <a:r>
              <a:rPr lang="ja-JP" altLang="en-US" sz="4400" dirty="0">
                <a:latin typeface="UD デジタル 教科書体 NP-B" panose="02020700000000000000" pitchFamily="18" charset="-128"/>
                <a:ea typeface="UD デジタル 教科書体 NP-B" panose="02020700000000000000" pitchFamily="18" charset="-128"/>
              </a:rPr>
              <a:t>で分速を出しませんよね</a:t>
            </a:r>
          </a:p>
        </p:txBody>
      </p:sp>
    </p:spTree>
    <p:extLst>
      <p:ext uri="{BB962C8B-B14F-4D97-AF65-F5344CB8AC3E}">
        <p14:creationId xmlns:p14="http://schemas.microsoft.com/office/powerpoint/2010/main" val="353143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lang="ja-JP" altLang="en-US" sz="3600" b="1" i="0" u="none" strike="noStrike" baseline="0" dirty="0">
                <a:solidFill>
                  <a:srgbClr val="7030A0"/>
                </a:solidFill>
                <a:latin typeface="Century" panose="02040604050505020304" pitchFamily="18" charset="0"/>
                <a:ea typeface="UD デジタル 教科書体 NP-B" panose="02020700000000000000" pitchFamily="18" charset="-128"/>
              </a:rPr>
              <a:t>指導書わくわく算数５</a:t>
            </a:r>
            <a:r>
              <a:rPr lang="ja-JP" altLang="en-US" sz="3600" b="1" i="0" u="none" strike="noStrike" baseline="0" dirty="0">
                <a:solidFill>
                  <a:srgbClr val="7030A0"/>
                </a:solidFill>
                <a:latin typeface="UD デジタル 教科書体 NP-B" panose="02020700000000000000" pitchFamily="18" charset="-128"/>
                <a:ea typeface="ＭＳ 明朝" panose="02020609040205080304" pitchFamily="17" charset="-128"/>
              </a:rPr>
              <a:t> </a:t>
            </a:r>
            <a:r>
              <a:rPr lang="ja-JP" altLang="en-US" sz="3600" b="1" i="0" u="none" strike="noStrike" baseline="0" dirty="0">
                <a:solidFill>
                  <a:srgbClr val="7030A0"/>
                </a:solidFill>
                <a:latin typeface="Century" panose="02040604050505020304" pitchFamily="18" charset="0"/>
                <a:ea typeface="UD デジタル 教科書体 NP-B" panose="02020700000000000000" pitchFamily="18" charset="-128"/>
              </a:rPr>
              <a:t>第２部詳説</a:t>
            </a:r>
            <a:r>
              <a:rPr lang="ja-JP" altLang="en-US" sz="3600" b="1" i="0" u="none" strike="noStrike" baseline="0" dirty="0">
                <a:solidFill>
                  <a:srgbClr val="7030A0"/>
                </a:solidFill>
                <a:latin typeface="UD デジタル 教科書体 NP-B" panose="02020700000000000000" pitchFamily="18" charset="-128"/>
                <a:ea typeface="ＭＳ 明朝" panose="02020609040205080304" pitchFamily="17" charset="-128"/>
              </a:rPr>
              <a:t> </a:t>
            </a:r>
            <a:r>
              <a:rPr lang="ja-JP" altLang="en-US" sz="3600" b="1" i="0" u="none" strike="noStrike" baseline="0" dirty="0">
                <a:solidFill>
                  <a:srgbClr val="7030A0"/>
                </a:solidFill>
                <a:latin typeface="Century" panose="02040604050505020304" pitchFamily="18" charset="0"/>
                <a:ea typeface="UD デジタル 教科書体 NP-B" panose="02020700000000000000" pitchFamily="18" charset="-128"/>
              </a:rPr>
              <a:t>別冊３</a:t>
            </a:r>
            <a:r>
              <a:rPr lang="ja-JP" altLang="en-US" sz="3600" b="1" i="0" u="none" strike="noStrike" baseline="0" dirty="0">
                <a:solidFill>
                  <a:srgbClr val="7030A0"/>
                </a:solidFill>
                <a:latin typeface="UD デジタル 教科書体 NP-B" panose="02020700000000000000" pitchFamily="18" charset="-128"/>
                <a:ea typeface="ＭＳ 明朝" panose="02020609040205080304" pitchFamily="17" charset="-128"/>
              </a:rPr>
              <a:t> </a:t>
            </a:r>
            <a:br>
              <a:rPr lang="en-US" altLang="ja-JP" sz="3600" b="1" i="0" u="none" strike="noStrike" baseline="0" dirty="0">
                <a:solidFill>
                  <a:srgbClr val="7030A0"/>
                </a:solidFill>
                <a:latin typeface="UD デジタル 教科書体 NP-B" panose="02020700000000000000" pitchFamily="18" charset="-128"/>
                <a:ea typeface="ＭＳ 明朝" panose="02020609040205080304" pitchFamily="17" charset="-128"/>
              </a:rPr>
            </a:br>
            <a:r>
              <a:rPr lang="ja-JP" altLang="en-US" sz="3600" b="1" i="0" u="none" strike="noStrike" baseline="0" dirty="0">
                <a:solidFill>
                  <a:srgbClr val="7030A0"/>
                </a:solidFill>
                <a:latin typeface="Century" panose="02040604050505020304" pitchFamily="18" charset="0"/>
                <a:ea typeface="UD デジタル 教科書体 NP-B" panose="02020700000000000000" pitchFamily="18" charset="-128"/>
              </a:rPr>
              <a:t>コピー資料集たしかめテスト１７より</a:t>
            </a:r>
            <a:endParaRPr kumimoji="1" lang="ja-JP" altLang="en-US" sz="8000" dirty="0">
              <a:solidFill>
                <a:srgbClr val="7030A0"/>
              </a:solidFill>
              <a:latin typeface="UD デジタル 教科書体 NP-B" panose="02020700000000000000" pitchFamily="18" charset="-128"/>
              <a:ea typeface="UD デジタル 教科書体 NP-B" panose="02020700000000000000" pitchFamily="18" charset="-128"/>
            </a:endParaRPr>
          </a:p>
        </p:txBody>
      </p:sp>
      <p:sp>
        <p:nvSpPr>
          <p:cNvPr id="4" name="テキスト ボックス 3">
            <a:extLst>
              <a:ext uri="{FF2B5EF4-FFF2-40B4-BE49-F238E27FC236}">
                <a16:creationId xmlns:a16="http://schemas.microsoft.com/office/drawing/2014/main" id="{B796063C-FACD-4387-9AC0-59601E225FBC}"/>
              </a:ext>
            </a:extLst>
          </p:cNvPr>
          <p:cNvSpPr txBox="1"/>
          <p:nvPr/>
        </p:nvSpPr>
        <p:spPr>
          <a:xfrm>
            <a:off x="1261597" y="1795069"/>
            <a:ext cx="9476874" cy="1754326"/>
          </a:xfrm>
          <a:prstGeom prst="rect">
            <a:avLst/>
          </a:prstGeom>
          <a:noFill/>
          <a:ln w="19050">
            <a:solidFill>
              <a:srgbClr val="0000FF"/>
            </a:solidFill>
          </a:ln>
        </p:spPr>
        <p:txBody>
          <a:bodyPr wrap="square">
            <a:spAutoFit/>
          </a:bodyPr>
          <a:lstStyle/>
          <a:p>
            <a:pPr algn="just"/>
            <a:r>
              <a:rPr lang="ja-JP" altLang="en-US" sz="3600" b="0" i="0" u="none" strike="noStrike" baseline="0" dirty="0">
                <a:solidFill>
                  <a:srgbClr val="000000"/>
                </a:solidFill>
                <a:latin typeface="UD デジタル 教科書体 NP-B" panose="02020700000000000000" pitchFamily="18" charset="-128"/>
                <a:ea typeface="UD デジタル 教科書体 NP-B" panose="02020700000000000000" pitchFamily="18" charset="-128"/>
              </a:rPr>
              <a:t>時速</a:t>
            </a:r>
            <a:r>
              <a:rPr lang="en-US" altLang="ja-JP" sz="3600" b="0" i="0" u="none" strike="noStrike" baseline="0" dirty="0">
                <a:solidFill>
                  <a:srgbClr val="000000"/>
                </a:solidFill>
                <a:latin typeface="UD デジタル 教科書体 NP-B" panose="02020700000000000000" pitchFamily="18" charset="-128"/>
                <a:ea typeface="UD デジタル 教科書体 NP-B" panose="02020700000000000000" pitchFamily="18" charset="-128"/>
              </a:rPr>
              <a:t>100km</a:t>
            </a:r>
            <a:r>
              <a:rPr lang="ja-JP" altLang="en-US" sz="3600" b="0" i="0" u="none" strike="noStrike" baseline="0" dirty="0">
                <a:solidFill>
                  <a:srgbClr val="000000"/>
                </a:solidFill>
                <a:latin typeface="UD デジタル 教科書体 NP-B" panose="02020700000000000000" pitchFamily="18" charset="-128"/>
                <a:ea typeface="UD デジタル 教科書体 NP-B" panose="02020700000000000000" pitchFamily="18" charset="-128"/>
              </a:rPr>
              <a:t>で走るチーターがいます。</a:t>
            </a:r>
            <a:endParaRPr lang="en-US" altLang="ja-JP" sz="3600" b="0" i="0" u="none" strike="noStrike" baseline="0" dirty="0">
              <a:solidFill>
                <a:srgbClr val="000000"/>
              </a:solidFill>
              <a:latin typeface="UD デジタル 教科書体 NP-B" panose="02020700000000000000" pitchFamily="18" charset="-128"/>
              <a:ea typeface="UD デジタル 教科書体 NP-B" panose="02020700000000000000" pitchFamily="18" charset="-128"/>
            </a:endParaRPr>
          </a:p>
          <a:p>
            <a:pPr algn="just"/>
            <a:r>
              <a:rPr lang="ja-JP" altLang="en-US" sz="3600" b="0" i="0" u="none" strike="noStrike" baseline="0" dirty="0">
                <a:solidFill>
                  <a:srgbClr val="000000"/>
                </a:solidFill>
                <a:latin typeface="UD デジタル 教科書体 NP-B" panose="02020700000000000000" pitchFamily="18" charset="-128"/>
                <a:ea typeface="UD デジタル 教科書体 NP-B" panose="02020700000000000000" pitchFamily="18" charset="-128"/>
              </a:rPr>
              <a:t>このチーターは</a:t>
            </a:r>
            <a:r>
              <a:rPr lang="en-US" altLang="ja-JP" sz="3600" b="0" i="0" u="none" strike="noStrike" baseline="0" dirty="0">
                <a:solidFill>
                  <a:srgbClr val="000000"/>
                </a:solidFill>
                <a:latin typeface="UD デジタル 教科書体 NP-B" panose="02020700000000000000" pitchFamily="18" charset="-128"/>
                <a:ea typeface="UD デジタル 教科書体 NP-B" panose="02020700000000000000" pitchFamily="18" charset="-128"/>
              </a:rPr>
              <a:t>100m</a:t>
            </a:r>
            <a:r>
              <a:rPr lang="ja-JP" altLang="en-US" sz="3600" b="0" i="0" u="none" strike="noStrike" baseline="0" dirty="0">
                <a:solidFill>
                  <a:srgbClr val="000000"/>
                </a:solidFill>
                <a:latin typeface="UD デジタル 教科書体 NP-B" panose="02020700000000000000" pitchFamily="18" charset="-128"/>
                <a:ea typeface="UD デジタル 教科書体 NP-B" panose="02020700000000000000" pitchFamily="18" charset="-128"/>
              </a:rPr>
              <a:t>を何秒で走りますか。</a:t>
            </a:r>
          </a:p>
          <a:p>
            <a:pPr algn="just"/>
            <a:r>
              <a:rPr lang="ja-JP" altLang="en-US" sz="3600" b="0" i="0" u="none" strike="noStrike" baseline="0" dirty="0">
                <a:solidFill>
                  <a:srgbClr val="000000"/>
                </a:solidFill>
                <a:latin typeface="UD デジタル 教科書体 NP-B" panose="02020700000000000000" pitchFamily="18" charset="-128"/>
                <a:ea typeface="UD デジタル 教科書体 NP-B" panose="02020700000000000000" pitchFamily="18" charset="-128"/>
              </a:rPr>
              <a:t>四捨五入で、小数第１位まで求めましょう。</a:t>
            </a:r>
            <a:endParaRPr lang="ja-JP" altLang="en-US" sz="3600" dirty="0">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a:extLst>
              <a:ext uri="{FF2B5EF4-FFF2-40B4-BE49-F238E27FC236}">
                <a16:creationId xmlns:a16="http://schemas.microsoft.com/office/drawing/2014/main" id="{E9C9020A-0C2A-4472-A916-DA49A1B6FB2F}"/>
              </a:ext>
            </a:extLst>
          </p:cNvPr>
          <p:cNvSpPr txBox="1"/>
          <p:nvPr/>
        </p:nvSpPr>
        <p:spPr>
          <a:xfrm>
            <a:off x="1261597" y="3763466"/>
            <a:ext cx="9476874" cy="2308324"/>
          </a:xfrm>
          <a:prstGeom prst="rect">
            <a:avLst/>
          </a:prstGeom>
          <a:noFill/>
          <a:ln>
            <a:solidFill>
              <a:schemeClr val="accent1"/>
            </a:solidFill>
          </a:ln>
        </p:spPr>
        <p:txBody>
          <a:bodyPr wrap="square">
            <a:spAutoFit/>
          </a:bodyPr>
          <a:lstStyle/>
          <a:p>
            <a:pPr algn="just"/>
            <a:r>
              <a:rPr lang="ja-JP" altLang="en-US" sz="3600" b="1" i="0" u="none" strike="noStrike" baseline="0" dirty="0">
                <a:solidFill>
                  <a:srgbClr val="FF0000"/>
                </a:solidFill>
                <a:latin typeface="UD デジタル 教科書体 NP-B" panose="02020700000000000000" pitchFamily="18" charset="-128"/>
                <a:ea typeface="UD デジタル 教科書体 NP-B" panose="02020700000000000000" pitchFamily="18" charset="-128"/>
              </a:rPr>
              <a:t>指導書</a:t>
            </a:r>
            <a:r>
              <a:rPr lang="ja-JP" altLang="en-US" sz="3600" b="0" i="0" u="none" strike="noStrike" baseline="0" dirty="0">
                <a:solidFill>
                  <a:srgbClr val="000000"/>
                </a:solidFill>
                <a:latin typeface="UD デジタル 教科書体 NP-B" panose="02020700000000000000" pitchFamily="18" charset="-128"/>
                <a:ea typeface="UD デジタル 教科書体 NP-B" panose="02020700000000000000" pitchFamily="18" charset="-128"/>
              </a:rPr>
              <a:t>には、次の解説が載っています。</a:t>
            </a:r>
            <a:endParaRPr lang="en-US" altLang="ja-JP" sz="3600" b="0" i="0" u="none" strike="noStrike" baseline="0" dirty="0">
              <a:solidFill>
                <a:srgbClr val="000000"/>
              </a:solidFill>
              <a:latin typeface="UD デジタル 教科書体 NP-B" panose="02020700000000000000" pitchFamily="18" charset="-128"/>
              <a:ea typeface="UD デジタル 教科書体 NP-B" panose="02020700000000000000" pitchFamily="18" charset="-128"/>
            </a:endParaRPr>
          </a:p>
          <a:p>
            <a:pPr algn="just"/>
            <a:r>
              <a:rPr lang="ja-JP" altLang="en-US" sz="3600" dirty="0">
                <a:solidFill>
                  <a:srgbClr val="000000"/>
                </a:solidFill>
                <a:latin typeface="UD デジタル 教科書体 NP-B" panose="02020700000000000000" pitchFamily="18" charset="-128"/>
                <a:ea typeface="UD デジタル 教科書体 NP-B" panose="02020700000000000000" pitchFamily="18" charset="-128"/>
              </a:rPr>
              <a:t>　</a:t>
            </a:r>
            <a:r>
              <a:rPr lang="en-US" altLang="ja-JP" sz="3600" dirty="0">
                <a:solidFill>
                  <a:srgbClr val="000000"/>
                </a:solidFill>
                <a:latin typeface="UD デジタル 教科書体 NP-B" panose="02020700000000000000" pitchFamily="18" charset="-128"/>
                <a:ea typeface="UD デジタル 教科書体 NP-B" panose="02020700000000000000" pitchFamily="18" charset="-128"/>
              </a:rPr>
              <a:t>100000÷60÷60</a:t>
            </a:r>
            <a:r>
              <a:rPr lang="ja-JP" altLang="en-US" sz="3600" dirty="0">
                <a:solidFill>
                  <a:srgbClr val="000000"/>
                </a:solidFill>
                <a:latin typeface="UD デジタル 教科書体 NP-B" panose="02020700000000000000" pitchFamily="18" charset="-128"/>
                <a:ea typeface="UD デジタル 教科書体 NP-B" panose="02020700000000000000" pitchFamily="18" charset="-128"/>
              </a:rPr>
              <a:t>＝</a:t>
            </a:r>
            <a:r>
              <a:rPr lang="en-US" altLang="ja-JP" sz="3600" dirty="0">
                <a:solidFill>
                  <a:srgbClr val="000000"/>
                </a:solidFill>
                <a:latin typeface="UD デジタル 教科書体 NP-B" panose="02020700000000000000" pitchFamily="18" charset="-128"/>
                <a:ea typeface="UD デジタル 教科書体 NP-B" panose="02020700000000000000" pitchFamily="18" charset="-128"/>
              </a:rPr>
              <a:t>27.77m</a:t>
            </a:r>
          </a:p>
          <a:p>
            <a:pPr algn="just"/>
            <a:r>
              <a:rPr lang="ja-JP" altLang="en-US" sz="3600" dirty="0">
                <a:solidFill>
                  <a:srgbClr val="000000"/>
                </a:solidFill>
                <a:latin typeface="UD デジタル 教科書体 NP-B" panose="02020700000000000000" pitchFamily="18" charset="-128"/>
                <a:ea typeface="UD デジタル 教科書体 NP-B" panose="02020700000000000000" pitchFamily="18" charset="-128"/>
              </a:rPr>
              <a:t>　四捨五入して</a:t>
            </a:r>
            <a:r>
              <a:rPr lang="en-US" altLang="ja-JP" sz="3600" dirty="0">
                <a:solidFill>
                  <a:srgbClr val="000000"/>
                </a:solidFill>
                <a:latin typeface="UD デジタル 教科書体 NP-B" panose="02020700000000000000" pitchFamily="18" charset="-128"/>
                <a:ea typeface="UD デジタル 教科書体 NP-B" panose="02020700000000000000" pitchFamily="18" charset="-128"/>
              </a:rPr>
              <a:t>(</a:t>
            </a:r>
            <a:r>
              <a:rPr lang="ja-JP" altLang="en-US" sz="3600" dirty="0">
                <a:solidFill>
                  <a:srgbClr val="000000"/>
                </a:solidFill>
                <a:latin typeface="UD デジタル 教科書体 NP-B" panose="02020700000000000000" pitchFamily="18" charset="-128"/>
                <a:ea typeface="UD デジタル 教科書体 NP-B" panose="02020700000000000000" pitchFamily="18" charset="-128"/>
              </a:rPr>
              <a:t>秒速</a:t>
            </a:r>
            <a:r>
              <a:rPr lang="en-US" altLang="ja-JP" sz="3600" dirty="0">
                <a:solidFill>
                  <a:srgbClr val="000000"/>
                </a:solidFill>
                <a:latin typeface="UD デジタル 教科書体 NP-B" panose="02020700000000000000" pitchFamily="18" charset="-128"/>
                <a:ea typeface="UD デジタル 教科書体 NP-B" panose="02020700000000000000" pitchFamily="18" charset="-128"/>
              </a:rPr>
              <a:t>)27.8m</a:t>
            </a:r>
          </a:p>
          <a:p>
            <a:pPr algn="just"/>
            <a:r>
              <a:rPr lang="ja-JP" altLang="en-US" sz="3600" dirty="0">
                <a:solidFill>
                  <a:srgbClr val="000000"/>
                </a:solidFill>
                <a:latin typeface="UD デジタル 教科書体 NP-B" panose="02020700000000000000" pitchFamily="18" charset="-128"/>
                <a:ea typeface="UD デジタル 教科書体 NP-B" panose="02020700000000000000" pitchFamily="18" charset="-128"/>
              </a:rPr>
              <a:t>　</a:t>
            </a:r>
            <a:r>
              <a:rPr lang="en-US" altLang="ja-JP" sz="3600" dirty="0">
                <a:solidFill>
                  <a:srgbClr val="000000"/>
                </a:solidFill>
                <a:latin typeface="UD デジタル 教科書体 NP-B" panose="02020700000000000000" pitchFamily="18" charset="-128"/>
                <a:ea typeface="UD デジタル 教科書体 NP-B" panose="02020700000000000000" pitchFamily="18" charset="-128"/>
              </a:rPr>
              <a:t>100÷27.8</a:t>
            </a:r>
            <a:r>
              <a:rPr lang="ja-JP" altLang="en-US" sz="3600" dirty="0">
                <a:solidFill>
                  <a:srgbClr val="000000"/>
                </a:solidFill>
                <a:latin typeface="UD デジタル 教科書体 NP-B" panose="02020700000000000000" pitchFamily="18" charset="-128"/>
                <a:ea typeface="UD デジタル 教科書体 NP-B" panose="02020700000000000000" pitchFamily="18" charset="-128"/>
              </a:rPr>
              <a:t>＝</a:t>
            </a:r>
            <a:r>
              <a:rPr lang="en-US" altLang="ja-JP" sz="3600" dirty="0">
                <a:solidFill>
                  <a:srgbClr val="000000"/>
                </a:solidFill>
                <a:latin typeface="UD デジタル 教科書体 NP-B" panose="02020700000000000000" pitchFamily="18" charset="-128"/>
                <a:ea typeface="UD デジタル 教科書体 NP-B" panose="02020700000000000000" pitchFamily="18" charset="-128"/>
              </a:rPr>
              <a:t>3.59</a:t>
            </a:r>
            <a:r>
              <a:rPr lang="ja-JP" altLang="en-US" sz="3600" dirty="0">
                <a:solidFill>
                  <a:srgbClr val="000000"/>
                </a:solidFill>
                <a:latin typeface="UD デジタル 教科書体 NP-B" panose="02020700000000000000" pitchFamily="18" charset="-128"/>
                <a:ea typeface="UD デジタル 教科書体 NP-B" panose="02020700000000000000" pitchFamily="18" charset="-128"/>
              </a:rPr>
              <a:t>　答え</a:t>
            </a:r>
            <a:r>
              <a:rPr lang="ja-JP" altLang="en-US" sz="3600" b="1" dirty="0">
                <a:solidFill>
                  <a:srgbClr val="FF0000"/>
                </a:solidFill>
                <a:latin typeface="UD デジタル 教科書体 NP-B" panose="02020700000000000000" pitchFamily="18" charset="-128"/>
                <a:ea typeface="UD デジタル 教科書体 NP-B" panose="02020700000000000000" pitchFamily="18" charset="-128"/>
              </a:rPr>
              <a:t>約</a:t>
            </a:r>
            <a:r>
              <a:rPr lang="en-US" altLang="ja-JP" sz="3600" b="1" dirty="0">
                <a:solidFill>
                  <a:srgbClr val="FF0000"/>
                </a:solidFill>
                <a:latin typeface="UD デジタル 教科書体 NP-B" panose="02020700000000000000" pitchFamily="18" charset="-128"/>
                <a:ea typeface="UD デジタル 教科書体 NP-B" panose="02020700000000000000" pitchFamily="18" charset="-128"/>
              </a:rPr>
              <a:t>3.6</a:t>
            </a:r>
            <a:r>
              <a:rPr lang="ja-JP" altLang="en-US" sz="3600" b="1" dirty="0">
                <a:solidFill>
                  <a:srgbClr val="FF0000"/>
                </a:solidFill>
                <a:latin typeface="UD デジタル 教科書体 NP-B" panose="02020700000000000000" pitchFamily="18" charset="-128"/>
                <a:ea typeface="UD デジタル 教科書体 NP-B" panose="02020700000000000000" pitchFamily="18" charset="-128"/>
              </a:rPr>
              <a:t>秒</a:t>
            </a:r>
            <a:r>
              <a:rPr lang="ja-JP" altLang="en-US" sz="3600" dirty="0">
                <a:solidFill>
                  <a:srgbClr val="000000"/>
                </a:solidFill>
                <a:latin typeface="UD デジタル 教科書体 NP-B" panose="02020700000000000000" pitchFamily="18" charset="-128"/>
                <a:ea typeface="UD デジタル 教科書体 NP-B" panose="02020700000000000000" pitchFamily="18" charset="-128"/>
              </a:rPr>
              <a:t>とある</a:t>
            </a:r>
          </a:p>
        </p:txBody>
      </p:sp>
    </p:spTree>
    <p:extLst>
      <p:ext uri="{BB962C8B-B14F-4D97-AF65-F5344CB8AC3E}">
        <p14:creationId xmlns:p14="http://schemas.microsoft.com/office/powerpoint/2010/main" val="422914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DBC55F7C-5D69-46B3-8215-30207317B91A}"/>
              </a:ext>
            </a:extLst>
          </p:cNvPr>
          <p:cNvSpPr txBox="1">
            <a:spLocks/>
          </p:cNvSpPr>
          <p:nvPr/>
        </p:nvSpPr>
        <p:spPr>
          <a:xfrm>
            <a:off x="838199" y="545432"/>
            <a:ext cx="9254167" cy="1145256"/>
          </a:xfrm>
          <a:prstGeom prst="rect">
            <a:avLst/>
          </a:prstGeom>
          <a:ln>
            <a:solidFill>
              <a:srgbClr val="0000FF"/>
            </a:solidFill>
          </a:ln>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solidFill>
                  <a:srgbClr val="000000"/>
                </a:solidFill>
                <a:latin typeface="UD デジタル 教科書体 NP-B" panose="02020700000000000000" pitchFamily="18" charset="-128"/>
                <a:ea typeface="UD デジタル 教科書体 NP-B" panose="02020700000000000000" pitchFamily="18" charset="-128"/>
              </a:rPr>
              <a:t>時速</a:t>
            </a:r>
            <a:r>
              <a:rPr lang="en-US" altLang="ja-JP" sz="3600" dirty="0">
                <a:solidFill>
                  <a:srgbClr val="000000"/>
                </a:solidFill>
                <a:latin typeface="UD デジタル 教科書体 NP-B" panose="02020700000000000000" pitchFamily="18" charset="-128"/>
                <a:ea typeface="UD デジタル 教科書体 NP-B" panose="02020700000000000000" pitchFamily="18" charset="-128"/>
              </a:rPr>
              <a:t>100km</a:t>
            </a:r>
            <a:r>
              <a:rPr lang="ja-JP" altLang="en-US" sz="3600" dirty="0">
                <a:solidFill>
                  <a:srgbClr val="000000"/>
                </a:solidFill>
                <a:latin typeface="UD デジタル 教科書体 NP-B" panose="02020700000000000000" pitchFamily="18" charset="-128"/>
                <a:ea typeface="UD デジタル 教科書体 NP-B" panose="02020700000000000000" pitchFamily="18" charset="-128"/>
              </a:rPr>
              <a:t>で走るチーターがいます。</a:t>
            </a:r>
            <a:br>
              <a:rPr lang="en-US" altLang="ja-JP" sz="3600" dirty="0">
                <a:solidFill>
                  <a:srgbClr val="000000"/>
                </a:solidFill>
                <a:latin typeface="UD デジタル 教科書体 NP-B" panose="02020700000000000000" pitchFamily="18" charset="-128"/>
                <a:ea typeface="UD デジタル 教科書体 NP-B" panose="02020700000000000000" pitchFamily="18" charset="-128"/>
              </a:rPr>
            </a:br>
            <a:r>
              <a:rPr lang="ja-JP" altLang="en-US" sz="3600" dirty="0">
                <a:solidFill>
                  <a:srgbClr val="000000"/>
                </a:solidFill>
                <a:latin typeface="UD デジタル 教科書体 NP-B" panose="02020700000000000000" pitchFamily="18" charset="-128"/>
                <a:ea typeface="UD デジタル 教科書体 NP-B" panose="02020700000000000000" pitchFamily="18" charset="-128"/>
              </a:rPr>
              <a:t>このチーターは</a:t>
            </a:r>
            <a:r>
              <a:rPr lang="en-US" altLang="ja-JP" sz="3600" dirty="0">
                <a:solidFill>
                  <a:srgbClr val="000000"/>
                </a:solidFill>
                <a:latin typeface="UD デジタル 教科書体 NP-B" panose="02020700000000000000" pitchFamily="18" charset="-128"/>
                <a:ea typeface="UD デジタル 教科書体 NP-B" panose="02020700000000000000" pitchFamily="18" charset="-128"/>
              </a:rPr>
              <a:t>100m</a:t>
            </a:r>
            <a:r>
              <a:rPr lang="ja-JP" altLang="en-US" sz="3600" dirty="0">
                <a:solidFill>
                  <a:srgbClr val="000000"/>
                </a:solidFill>
                <a:latin typeface="UD デジタル 教科書体 NP-B" panose="02020700000000000000" pitchFamily="18" charset="-128"/>
                <a:ea typeface="UD デジタル 教科書体 NP-B" panose="02020700000000000000" pitchFamily="18" charset="-128"/>
              </a:rPr>
              <a:t>を何秒で走りますか。</a:t>
            </a:r>
          </a:p>
        </p:txBody>
      </p:sp>
      <p:sp>
        <p:nvSpPr>
          <p:cNvPr id="4" name="正方形/長方形 3">
            <a:extLst>
              <a:ext uri="{FF2B5EF4-FFF2-40B4-BE49-F238E27FC236}">
                <a16:creationId xmlns:a16="http://schemas.microsoft.com/office/drawing/2014/main" id="{7A9B2A19-1A8F-4DB3-A213-F51883524BAD}"/>
              </a:ext>
            </a:extLst>
          </p:cNvPr>
          <p:cNvSpPr/>
          <p:nvPr/>
        </p:nvSpPr>
        <p:spPr>
          <a:xfrm>
            <a:off x="536028" y="1868594"/>
            <a:ext cx="11206914" cy="1679178"/>
          </a:xfrm>
          <a:prstGeom prst="rect">
            <a:avLst/>
          </a:prstGeom>
        </p:spPr>
        <p:txBody>
          <a:bodyPr wrap="none">
            <a:spAutoFit/>
          </a:bodyPr>
          <a:lstStyle/>
          <a:p>
            <a:pPr algn="just">
              <a:lnSpc>
                <a:spcPct val="150000"/>
              </a:lnSpc>
            </a:pPr>
            <a:r>
              <a:rPr lang="en-US" altLang="ja-JP" sz="3600" b="1"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1</a:t>
            </a:r>
            <a:r>
              <a:rPr lang="ja-JP" altLang="ja-JP" sz="3600" b="1"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時間＝</a:t>
            </a:r>
            <a:r>
              <a:rPr lang="en-US" altLang="ja-JP" sz="3600" b="1"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60</a:t>
            </a:r>
            <a:r>
              <a:rPr lang="ja-JP" altLang="ja-JP" sz="3600" b="1"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分＝</a:t>
            </a:r>
            <a:r>
              <a:rPr lang="en-US" altLang="ja-JP" sz="3600" b="1"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3600</a:t>
            </a:r>
            <a:r>
              <a:rPr lang="ja-JP" altLang="ja-JP" sz="3600" b="1"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秒なので</a:t>
            </a:r>
            <a:endParaRPr lang="en-US" altLang="ja-JP" sz="3600" b="1"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a:p>
            <a:pPr algn="just">
              <a:lnSpc>
                <a:spcPct val="150000"/>
              </a:lnSpc>
            </a:pPr>
            <a:r>
              <a:rPr lang="en-US" altLang="ja-JP" sz="3600" b="1"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100km</a:t>
            </a:r>
            <a:r>
              <a:rPr lang="ja-JP" altLang="ja-JP" sz="3600" b="1"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a:t>
            </a:r>
            <a:r>
              <a:rPr lang="en-US" altLang="ja-JP" sz="3600" b="1" dirty="0">
                <a:solidFill>
                  <a:srgbClr val="0000FF"/>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100000m</a:t>
            </a:r>
            <a:r>
              <a:rPr lang="ja-JP" altLang="ja-JP" sz="3600" b="1" dirty="0">
                <a:solidFill>
                  <a:srgbClr val="0000FF"/>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を走るのに</a:t>
            </a:r>
            <a:r>
              <a:rPr lang="en-US" altLang="ja-JP" sz="3600" b="1" dirty="0">
                <a:solidFill>
                  <a:srgbClr val="0000FF"/>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3600</a:t>
            </a:r>
            <a:r>
              <a:rPr lang="ja-JP" altLang="ja-JP" sz="3600" b="1" dirty="0">
                <a:solidFill>
                  <a:srgbClr val="0000FF"/>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秒</a:t>
            </a:r>
            <a:r>
              <a:rPr lang="ja-JP" altLang="ja-JP" sz="3200" b="1"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かかっている</a:t>
            </a:r>
            <a:endParaRPr lang="ja-JP" altLang="en-US" sz="66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6" name="正方形/長方形 5">
            <a:extLst>
              <a:ext uri="{FF2B5EF4-FFF2-40B4-BE49-F238E27FC236}">
                <a16:creationId xmlns:a16="http://schemas.microsoft.com/office/drawing/2014/main" id="{63177391-210B-4943-AA69-9820AE4240C6}"/>
              </a:ext>
            </a:extLst>
          </p:cNvPr>
          <p:cNvSpPr/>
          <p:nvPr/>
        </p:nvSpPr>
        <p:spPr>
          <a:xfrm>
            <a:off x="536028" y="3725678"/>
            <a:ext cx="9494907" cy="1679178"/>
          </a:xfrm>
          <a:prstGeom prst="rect">
            <a:avLst/>
          </a:prstGeom>
        </p:spPr>
        <p:txBody>
          <a:bodyPr wrap="none">
            <a:spAutoFit/>
          </a:bodyPr>
          <a:lstStyle/>
          <a:p>
            <a:pPr algn="just">
              <a:lnSpc>
                <a:spcPct val="150000"/>
              </a:lnSpc>
            </a:pPr>
            <a:r>
              <a:rPr lang="en-US" altLang="ja-JP" sz="3600" b="1"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100m</a:t>
            </a:r>
            <a:r>
              <a:rPr lang="ja-JP" altLang="ja-JP" sz="3600" b="1"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は</a:t>
            </a:r>
            <a:r>
              <a:rPr lang="en-US" altLang="ja-JP" sz="3600" b="1"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100000m</a:t>
            </a:r>
            <a:r>
              <a:rPr lang="ja-JP" altLang="ja-JP" sz="3600" b="1"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の</a:t>
            </a:r>
            <a:r>
              <a:rPr lang="en-US" altLang="ja-JP" sz="3600" b="1" dirty="0">
                <a:solidFill>
                  <a:srgbClr val="0000FF"/>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1/1000</a:t>
            </a:r>
            <a:r>
              <a:rPr lang="ja-JP" altLang="ja-JP" sz="3600" b="1" dirty="0">
                <a:solidFill>
                  <a:srgbClr val="0000FF"/>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の距離なので</a:t>
            </a:r>
            <a:endParaRPr lang="en-US" altLang="ja-JP" sz="3600" b="1" dirty="0">
              <a:solidFill>
                <a:srgbClr val="0000FF"/>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a:p>
            <a:pPr algn="just">
              <a:lnSpc>
                <a:spcPct val="150000"/>
              </a:lnSpc>
            </a:pPr>
            <a:r>
              <a:rPr lang="ja-JP" altLang="ja-JP" sz="3600" b="1" dirty="0">
                <a:solidFill>
                  <a:srgbClr val="0000FF"/>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時間も</a:t>
            </a:r>
            <a:r>
              <a:rPr lang="en-US" altLang="ja-JP" sz="3600" b="1" dirty="0">
                <a:solidFill>
                  <a:srgbClr val="0000FF"/>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3600</a:t>
            </a:r>
            <a:r>
              <a:rPr lang="ja-JP" altLang="ja-JP" sz="3600" b="1" dirty="0">
                <a:solidFill>
                  <a:srgbClr val="0000FF"/>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秒の</a:t>
            </a:r>
            <a:r>
              <a:rPr lang="en-US" altLang="ja-JP" sz="3600" b="1" dirty="0">
                <a:solidFill>
                  <a:srgbClr val="0000FF"/>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1/1000</a:t>
            </a:r>
            <a:r>
              <a:rPr lang="ja-JP" altLang="ja-JP" sz="3600" b="1" dirty="0">
                <a:solidFill>
                  <a:srgbClr val="0000FF"/>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の時間になる。</a:t>
            </a:r>
            <a:endParaRPr lang="en-US" altLang="ja-JP" sz="3600" b="1" dirty="0">
              <a:solidFill>
                <a:srgbClr val="0000FF"/>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p:txBody>
      </p:sp>
      <p:sp>
        <p:nvSpPr>
          <p:cNvPr id="8" name="正方形/長方形 7">
            <a:extLst>
              <a:ext uri="{FF2B5EF4-FFF2-40B4-BE49-F238E27FC236}">
                <a16:creationId xmlns:a16="http://schemas.microsoft.com/office/drawing/2014/main" id="{061E2921-34FC-4038-A963-A11BE691C54E}"/>
              </a:ext>
            </a:extLst>
          </p:cNvPr>
          <p:cNvSpPr/>
          <p:nvPr/>
        </p:nvSpPr>
        <p:spPr>
          <a:xfrm>
            <a:off x="544559" y="5582762"/>
            <a:ext cx="9547807" cy="848181"/>
          </a:xfrm>
          <a:prstGeom prst="rect">
            <a:avLst/>
          </a:prstGeom>
        </p:spPr>
        <p:txBody>
          <a:bodyPr wrap="none">
            <a:spAutoFit/>
          </a:bodyPr>
          <a:lstStyle/>
          <a:p>
            <a:pPr algn="just">
              <a:lnSpc>
                <a:spcPct val="150000"/>
              </a:lnSpc>
            </a:pPr>
            <a:r>
              <a:rPr lang="ja-JP" altLang="ja-JP" sz="3200" b="1"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したがって、</a:t>
            </a:r>
            <a:r>
              <a:rPr lang="en-US" altLang="ja-JP" sz="3600" b="1" dirty="0">
                <a:solidFill>
                  <a:srgbClr val="FF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3600÷1000</a:t>
            </a:r>
            <a:r>
              <a:rPr lang="ja-JP" altLang="ja-JP" sz="3600" b="1" dirty="0">
                <a:solidFill>
                  <a:srgbClr val="FF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a:t>
            </a:r>
            <a:r>
              <a:rPr lang="en-US" altLang="ja-JP" sz="3600" b="1" dirty="0">
                <a:solidFill>
                  <a:srgbClr val="FF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3.6(</a:t>
            </a:r>
            <a:r>
              <a:rPr lang="ja-JP" altLang="ja-JP" sz="3600" b="1" dirty="0">
                <a:solidFill>
                  <a:srgbClr val="FF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秒</a:t>
            </a:r>
            <a:r>
              <a:rPr lang="en-US" altLang="ja-JP" sz="3600" b="1" dirty="0">
                <a:solidFill>
                  <a:srgbClr val="FF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a:t>
            </a:r>
            <a:r>
              <a:rPr lang="ja-JP" altLang="ja-JP" sz="3200" b="1" dirty="0">
                <a:solidFill>
                  <a:srgbClr val="FF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ピッタリ</a:t>
            </a:r>
            <a:endParaRPr lang="ja-JP" altLang="en-US" sz="4000" dirty="0">
              <a:solidFill>
                <a:srgbClr val="FF000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55778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22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796063C-FACD-4387-9AC0-59601E225FBC}"/>
              </a:ext>
            </a:extLst>
          </p:cNvPr>
          <p:cNvSpPr txBox="1"/>
          <p:nvPr/>
        </p:nvSpPr>
        <p:spPr>
          <a:xfrm>
            <a:off x="536028" y="3123802"/>
            <a:ext cx="11146220" cy="3046988"/>
          </a:xfrm>
          <a:prstGeom prst="rect">
            <a:avLst/>
          </a:prstGeom>
          <a:noFill/>
          <a:ln w="28575">
            <a:solidFill>
              <a:srgbClr val="FF0000"/>
            </a:solidFill>
          </a:ln>
        </p:spPr>
        <p:txBody>
          <a:bodyPr wrap="square">
            <a:spAutoFit/>
          </a:bodyPr>
          <a:lstStyle/>
          <a:p>
            <a:pPr algn="just"/>
            <a:r>
              <a:rPr lang="ja-JP" altLang="en-US" sz="3200" b="1"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指導書の解説は、公式を２回使って</a:t>
            </a:r>
            <a:r>
              <a:rPr lang="en-US" altLang="ja-JP" sz="3200" b="1"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3.6</a:t>
            </a:r>
            <a:r>
              <a:rPr lang="ja-JP" altLang="en-US" sz="3200" b="1"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秒を求めています。まず秒速を求め、その秒速を使い、時間を求めています。</a:t>
            </a:r>
            <a:endParaRPr lang="en-US" altLang="ja-JP" sz="3200" b="1"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a:p>
            <a:pPr algn="just"/>
            <a:r>
              <a:rPr lang="ja-JP" altLang="en-US" sz="3200" b="1"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a:t>
            </a:r>
            <a:r>
              <a:rPr lang="ja-JP" altLang="en-US" sz="3200" b="1" dirty="0">
                <a:solidFill>
                  <a:srgbClr val="FF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私の解法は、秒速を求めることはしていません。　</a:t>
            </a:r>
            <a:endParaRPr lang="en-US" altLang="ja-JP" sz="3200" b="1" dirty="0">
              <a:solidFill>
                <a:srgbClr val="FF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a:p>
            <a:pPr algn="just"/>
            <a:r>
              <a:rPr lang="ja-JP" altLang="en-US" sz="3200" b="1"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例えば距離が半分になれば、時間も半分になるということに気がつくことが大切です。</a:t>
            </a:r>
            <a:r>
              <a:rPr lang="ja-JP" altLang="en-US" sz="3200" b="1" dirty="0">
                <a:solidFill>
                  <a:schemeClr val="accent6"/>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すぐに公式、公式と考えていると、内容を頭で理解しようとしなくなります。</a:t>
            </a:r>
            <a:endParaRPr lang="en-US" altLang="ja-JP" sz="3200" b="1" dirty="0">
              <a:solidFill>
                <a:schemeClr val="accent6"/>
              </a:solidFill>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9139845D-2384-4A85-81DC-59A7940D91F6}"/>
              </a:ext>
            </a:extLst>
          </p:cNvPr>
          <p:cNvSpPr txBox="1"/>
          <p:nvPr/>
        </p:nvSpPr>
        <p:spPr>
          <a:xfrm>
            <a:off x="536028" y="687210"/>
            <a:ext cx="11146220" cy="2062103"/>
          </a:xfrm>
          <a:prstGeom prst="rect">
            <a:avLst/>
          </a:prstGeom>
          <a:noFill/>
          <a:ln w="28575">
            <a:solidFill>
              <a:srgbClr val="0000FF"/>
            </a:solidFill>
          </a:ln>
        </p:spPr>
        <p:txBody>
          <a:bodyPr wrap="square">
            <a:spAutoFit/>
          </a:bodyPr>
          <a:lstStyle/>
          <a:p>
            <a:pPr algn="just"/>
            <a:r>
              <a:rPr lang="ja-JP" altLang="en-US" sz="3200" b="1"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a:t>
            </a:r>
            <a:r>
              <a:rPr lang="ja-JP" altLang="en-US" sz="3200" b="1" dirty="0">
                <a:solidFill>
                  <a:srgbClr val="FF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どちらの方法で時速を秒速に直すかは</a:t>
            </a:r>
            <a:r>
              <a:rPr lang="ja-JP" altLang="en-US" sz="3200" b="1" dirty="0">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児童にもよるため，四捨五入して求める方法も残しておきたいと思いますが，指導書の改訂時には先生にご指摘いただいた解答も掲載するようにいたします。</a:t>
            </a:r>
            <a:endParaRPr lang="ja-JP" altLang="en-US" sz="6000" dirty="0">
              <a:solidFill>
                <a:srgbClr val="FF000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4064334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0A5D9D3-91AA-4525-BC68-F02ACC80A6C4}"/>
              </a:ext>
            </a:extLst>
          </p:cNvPr>
          <p:cNvSpPr txBox="1"/>
          <p:nvPr/>
        </p:nvSpPr>
        <p:spPr>
          <a:xfrm>
            <a:off x="914400" y="705853"/>
            <a:ext cx="8217314" cy="830997"/>
          </a:xfrm>
          <a:prstGeom prst="rect">
            <a:avLst/>
          </a:prstGeom>
          <a:noFill/>
        </p:spPr>
        <p:txBody>
          <a:bodyPr wrap="none" rtlCol="0">
            <a:spAutoFit/>
          </a:bodyPr>
          <a:lstStyle/>
          <a:p>
            <a:r>
              <a:rPr kumimoji="1" lang="ja-JP" altLang="en-US" sz="4800" dirty="0">
                <a:latin typeface="UD デジタル 教科書体 NK-B" panose="02020700000000000000" pitchFamily="18" charset="-128"/>
                <a:ea typeface="UD デジタル 教科書体 NK-B" panose="02020700000000000000" pitchFamily="18" charset="-128"/>
              </a:rPr>
              <a:t>はじき教育の弊害（ネットより）</a:t>
            </a:r>
          </a:p>
        </p:txBody>
      </p:sp>
      <p:sp>
        <p:nvSpPr>
          <p:cNvPr id="4" name="テキスト ボックス 3">
            <a:extLst>
              <a:ext uri="{FF2B5EF4-FFF2-40B4-BE49-F238E27FC236}">
                <a16:creationId xmlns:a16="http://schemas.microsoft.com/office/drawing/2014/main" id="{26908E2F-7C29-4E95-8869-16A46A0979EA}"/>
              </a:ext>
            </a:extLst>
          </p:cNvPr>
          <p:cNvSpPr txBox="1"/>
          <p:nvPr/>
        </p:nvSpPr>
        <p:spPr>
          <a:xfrm>
            <a:off x="1018224" y="2005263"/>
            <a:ext cx="10012677" cy="3970318"/>
          </a:xfrm>
          <a:prstGeom prst="rect">
            <a:avLst/>
          </a:prstGeom>
          <a:noFill/>
        </p:spPr>
        <p:txBody>
          <a:bodyPr wrap="none" rtlCol="0">
            <a:spAutoFit/>
          </a:bodyPr>
          <a:lstStyle/>
          <a:p>
            <a:r>
              <a:rPr kumimoji="1" lang="ja-JP" altLang="en-US" sz="3600" dirty="0">
                <a:latin typeface="UD デジタル 教科書体 NK-B" panose="02020700000000000000" pitchFamily="18" charset="-128"/>
                <a:ea typeface="UD デジタル 教科書体 NK-B" panose="02020700000000000000" pitchFamily="18" charset="-128"/>
              </a:rPr>
              <a:t>自分で考えることが出来なくなってしまったら</a:t>
            </a:r>
            <a:endParaRPr kumimoji="1" lang="en-US" altLang="ja-JP" sz="3600" dirty="0">
              <a:latin typeface="UD デジタル 教科書体 NK-B" panose="02020700000000000000" pitchFamily="18" charset="-128"/>
              <a:ea typeface="UD デジタル 教科書体 NK-B" panose="02020700000000000000" pitchFamily="18" charset="-128"/>
            </a:endParaRPr>
          </a:p>
          <a:p>
            <a:r>
              <a:rPr kumimoji="1" lang="ja-JP" altLang="en-US" sz="3600" dirty="0">
                <a:latin typeface="UD デジタル 教科書体 NK-B" panose="02020700000000000000" pitchFamily="18" charset="-128"/>
                <a:ea typeface="UD デジタル 教科書体 NK-B" panose="02020700000000000000" pitchFamily="18" charset="-128"/>
              </a:rPr>
              <a:t>こういう道具に頼るしか道がないということです</a:t>
            </a:r>
            <a:endParaRPr kumimoji="1" lang="en-US" altLang="ja-JP" sz="3600" dirty="0">
              <a:latin typeface="UD デジタル 教科書体 NK-B" panose="02020700000000000000" pitchFamily="18" charset="-128"/>
              <a:ea typeface="UD デジタル 教科書体 NK-B" panose="02020700000000000000" pitchFamily="18" charset="-128"/>
            </a:endParaRPr>
          </a:p>
          <a:p>
            <a:r>
              <a:rPr kumimoji="1" lang="ja-JP" altLang="en-US" sz="3600" dirty="0">
                <a:solidFill>
                  <a:srgbClr val="0000FF"/>
                </a:solidFill>
                <a:latin typeface="UD デジタル 教科書体 NK-B" panose="02020700000000000000" pitchFamily="18" charset="-128"/>
                <a:ea typeface="UD デジタル 教科書体 NK-B" panose="02020700000000000000" pitchFamily="18" charset="-128"/>
              </a:rPr>
              <a:t>分かっていなくても一応点数はとれますからね</a:t>
            </a:r>
            <a:endParaRPr kumimoji="1" lang="en-US" altLang="ja-JP" sz="3600" dirty="0">
              <a:solidFill>
                <a:srgbClr val="0000FF"/>
              </a:solidFill>
              <a:latin typeface="UD デジタル 教科書体 NK-B" panose="02020700000000000000" pitchFamily="18" charset="-128"/>
              <a:ea typeface="UD デジタル 教科書体 NK-B" panose="02020700000000000000" pitchFamily="18" charset="-128"/>
            </a:endParaRPr>
          </a:p>
          <a:p>
            <a:r>
              <a:rPr kumimoji="1" lang="ja-JP" altLang="en-US" sz="3600" dirty="0">
                <a:solidFill>
                  <a:srgbClr val="0000FF"/>
                </a:solidFill>
                <a:latin typeface="UD デジタル 教科書体 NK-B" panose="02020700000000000000" pitchFamily="18" charset="-128"/>
                <a:ea typeface="UD デジタル 教科書体 NK-B" panose="02020700000000000000" pitchFamily="18" charset="-128"/>
              </a:rPr>
              <a:t>体裁はつくろえます</a:t>
            </a:r>
            <a:r>
              <a:rPr kumimoji="1" lang="ja-JP" altLang="en-US" sz="3600" dirty="0">
                <a:latin typeface="UD デジタル 教科書体 NK-B" panose="02020700000000000000" pitchFamily="18" charset="-128"/>
                <a:ea typeface="UD デジタル 教科書体 NK-B" panose="02020700000000000000" pitchFamily="18" charset="-128"/>
              </a:rPr>
              <a:t>。さらに、算数や数学を</a:t>
            </a:r>
            <a:endParaRPr kumimoji="1" lang="en-US" altLang="ja-JP" sz="3600" dirty="0">
              <a:latin typeface="UD デジタル 教科書体 NK-B" panose="02020700000000000000" pitchFamily="18" charset="-128"/>
              <a:ea typeface="UD デジタル 教科書体 NK-B" panose="02020700000000000000" pitchFamily="18" charset="-128"/>
            </a:endParaRPr>
          </a:p>
          <a:p>
            <a:r>
              <a:rPr kumimoji="1" lang="ja-JP" altLang="en-US" sz="3600" dirty="0">
                <a:latin typeface="UD デジタル 教科書体 NK-B" panose="02020700000000000000" pitchFamily="18" charset="-128"/>
                <a:ea typeface="UD デジタル 教科書体 NK-B" panose="02020700000000000000" pitchFamily="18" charset="-128"/>
              </a:rPr>
              <a:t>「公式を覚えて数字を当てはめるもの」という</a:t>
            </a:r>
            <a:endParaRPr kumimoji="1" lang="en-US" altLang="ja-JP" sz="3600" dirty="0">
              <a:latin typeface="UD デジタル 教科書体 NK-B" panose="02020700000000000000" pitchFamily="18" charset="-128"/>
              <a:ea typeface="UD デジタル 教科書体 NK-B" panose="02020700000000000000" pitchFamily="18" charset="-128"/>
            </a:endParaRPr>
          </a:p>
          <a:p>
            <a:r>
              <a:rPr kumimoji="1" lang="ja-JP" altLang="en-US" sz="3600" dirty="0">
                <a:latin typeface="UD デジタル 教科書体 NK-B" panose="02020700000000000000" pitchFamily="18" charset="-128"/>
                <a:ea typeface="UD デジタル 教科書体 NK-B" panose="02020700000000000000" pitchFamily="18" charset="-128"/>
              </a:rPr>
              <a:t>考えがしみついた子は、小学段階では</a:t>
            </a:r>
            <a:endParaRPr kumimoji="1" lang="en-US" altLang="ja-JP" sz="3600" dirty="0">
              <a:latin typeface="UD デジタル 教科書体 NK-B" panose="02020700000000000000" pitchFamily="18" charset="-128"/>
              <a:ea typeface="UD デジタル 教科書体 NK-B" panose="02020700000000000000" pitchFamily="18" charset="-128"/>
            </a:endParaRPr>
          </a:p>
          <a:p>
            <a:r>
              <a:rPr kumimoji="1" lang="en-US" altLang="ja-JP" sz="3600" dirty="0">
                <a:latin typeface="UD デジタル 教科書体 NK-B" panose="02020700000000000000" pitchFamily="18" charset="-128"/>
                <a:ea typeface="UD デジタル 教科書体 NK-B" panose="02020700000000000000" pitchFamily="18" charset="-128"/>
              </a:rPr>
              <a:t>100</a:t>
            </a:r>
            <a:r>
              <a:rPr kumimoji="1" lang="ja-JP" altLang="en-US" sz="3600" dirty="0">
                <a:latin typeface="UD デジタル 教科書体 NK-B" panose="02020700000000000000" pitchFamily="18" charset="-128"/>
                <a:ea typeface="UD デジタル 教科書体 NK-B" panose="02020700000000000000" pitchFamily="18" charset="-128"/>
              </a:rPr>
              <a:t>点を取れるが、</a:t>
            </a:r>
            <a:r>
              <a:rPr kumimoji="1" lang="ja-JP" altLang="en-US" sz="3600" dirty="0">
                <a:solidFill>
                  <a:srgbClr val="0000FF"/>
                </a:solidFill>
                <a:latin typeface="UD デジタル 教科書体 NK-B" panose="02020700000000000000" pitchFamily="18" charset="-128"/>
                <a:ea typeface="UD デジタル 教科書体 NK-B" panose="02020700000000000000" pitchFamily="18" charset="-128"/>
              </a:rPr>
              <a:t>中学になるとすぐにつまずく</a:t>
            </a:r>
            <a:r>
              <a:rPr kumimoji="1" lang="ja-JP" altLang="en-US" sz="3600" dirty="0">
                <a:latin typeface="UD デジタル 教科書体 NK-B" panose="02020700000000000000" pitchFamily="18" charset="-128"/>
                <a:ea typeface="UD デジタル 教科書体 NK-B" panose="02020700000000000000" pitchFamily="18" charset="-128"/>
              </a:rPr>
              <a:t>」</a:t>
            </a:r>
            <a:endParaRPr kumimoji="1" lang="en-US" altLang="ja-JP" sz="36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017773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0A5D9D3-91AA-4525-BC68-F02ACC80A6C4}"/>
              </a:ext>
            </a:extLst>
          </p:cNvPr>
          <p:cNvSpPr txBox="1"/>
          <p:nvPr/>
        </p:nvSpPr>
        <p:spPr>
          <a:xfrm>
            <a:off x="914400" y="705853"/>
            <a:ext cx="8217314" cy="830997"/>
          </a:xfrm>
          <a:prstGeom prst="rect">
            <a:avLst/>
          </a:prstGeom>
          <a:noFill/>
        </p:spPr>
        <p:txBody>
          <a:bodyPr wrap="none" rtlCol="0">
            <a:spAutoFit/>
          </a:bodyPr>
          <a:lstStyle/>
          <a:p>
            <a:r>
              <a:rPr kumimoji="1" lang="ja-JP" altLang="en-US" sz="4800" dirty="0">
                <a:latin typeface="UD デジタル 教科書体 NK-B" panose="02020700000000000000" pitchFamily="18" charset="-128"/>
                <a:ea typeface="UD デジタル 教科書体 NK-B" panose="02020700000000000000" pitchFamily="18" charset="-128"/>
              </a:rPr>
              <a:t>はじき教育の弊害（ネットより）</a:t>
            </a:r>
          </a:p>
        </p:txBody>
      </p:sp>
      <p:sp>
        <p:nvSpPr>
          <p:cNvPr id="5" name="テキスト ボックス 4">
            <a:extLst>
              <a:ext uri="{FF2B5EF4-FFF2-40B4-BE49-F238E27FC236}">
                <a16:creationId xmlns:a16="http://schemas.microsoft.com/office/drawing/2014/main" id="{DA347873-F28C-444C-971C-2315E338C140}"/>
              </a:ext>
            </a:extLst>
          </p:cNvPr>
          <p:cNvSpPr txBox="1"/>
          <p:nvPr/>
        </p:nvSpPr>
        <p:spPr>
          <a:xfrm>
            <a:off x="1264581" y="1955167"/>
            <a:ext cx="10114619" cy="3785652"/>
          </a:xfrm>
          <a:prstGeom prst="rect">
            <a:avLst/>
          </a:prstGeom>
          <a:noFill/>
        </p:spPr>
        <p:txBody>
          <a:bodyPr wrap="square">
            <a:spAutoFit/>
          </a:bodyPr>
          <a:lstStyle/>
          <a:p>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公式の言葉にあてはまるものを</a:t>
            </a:r>
            <a:endParaRPr lang="en-US" altLang="ja-JP" sz="4000" dirty="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問題文から抜き出して</a:t>
            </a:r>
            <a:endParaRPr lang="en-US" altLang="ja-JP" sz="4000" dirty="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公式にあてはまる作業をしていると</a:t>
            </a:r>
            <a:endParaRPr lang="en-US" altLang="ja-JP" sz="4000" dirty="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内容を理解することができなくなる。</a:t>
            </a:r>
            <a:endParaRPr lang="en-US" altLang="ja-JP" sz="4000" dirty="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sz="4000" dirty="0">
                <a:latin typeface="UD デジタル 教科書体 NP-B" panose="02020700000000000000" pitchFamily="18" charset="-128"/>
                <a:ea typeface="UD デジタル 教科書体 NP-B" panose="02020700000000000000" pitchFamily="18" charset="-128"/>
              </a:rPr>
              <a:t>中学・高校では、単に公式に当てはめれば</a:t>
            </a:r>
            <a:endParaRPr lang="en-US" altLang="ja-JP" sz="4000" dirty="0">
              <a:latin typeface="UD デジタル 教科書体 NP-B" panose="02020700000000000000" pitchFamily="18" charset="-128"/>
              <a:ea typeface="UD デジタル 教科書体 NP-B" panose="02020700000000000000" pitchFamily="18" charset="-128"/>
            </a:endParaRPr>
          </a:p>
          <a:p>
            <a:r>
              <a:rPr lang="ja-JP" altLang="en-US" sz="4000" dirty="0">
                <a:latin typeface="UD デジタル 教科書体 NP-B" panose="02020700000000000000" pitchFamily="18" charset="-128"/>
                <a:ea typeface="UD デジタル 教科書体 NP-B" panose="02020700000000000000" pitchFamily="18" charset="-128"/>
              </a:rPr>
              <a:t>解ける問題は出題されない。</a:t>
            </a:r>
          </a:p>
        </p:txBody>
      </p:sp>
    </p:spTree>
    <p:extLst>
      <p:ext uri="{BB962C8B-B14F-4D97-AF65-F5344CB8AC3E}">
        <p14:creationId xmlns:p14="http://schemas.microsoft.com/office/powerpoint/2010/main" val="246631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0A5D9D3-91AA-4525-BC68-F02ACC80A6C4}"/>
              </a:ext>
            </a:extLst>
          </p:cNvPr>
          <p:cNvSpPr txBox="1"/>
          <p:nvPr/>
        </p:nvSpPr>
        <p:spPr>
          <a:xfrm>
            <a:off x="914400" y="705853"/>
            <a:ext cx="8098692" cy="830997"/>
          </a:xfrm>
          <a:prstGeom prst="rect">
            <a:avLst/>
          </a:prstGeom>
          <a:noFill/>
        </p:spPr>
        <p:txBody>
          <a:bodyPr wrap="none" rtlCol="0">
            <a:spAutoFit/>
          </a:bodyPr>
          <a:lstStyle/>
          <a:p>
            <a:r>
              <a:rPr kumimoji="1" lang="ja-JP" altLang="en-US" sz="4800" dirty="0">
                <a:latin typeface="UD デジタル 教科書体 NK-B" panose="02020700000000000000" pitchFamily="18" charset="-128"/>
                <a:ea typeface="UD デジタル 教科書体 NK-B" panose="02020700000000000000" pitchFamily="18" charset="-128"/>
              </a:rPr>
              <a:t>はじき教育の弊害（ネットより）</a:t>
            </a:r>
          </a:p>
        </p:txBody>
      </p:sp>
      <p:sp>
        <p:nvSpPr>
          <p:cNvPr id="4" name="テキスト ボックス 3">
            <a:extLst>
              <a:ext uri="{FF2B5EF4-FFF2-40B4-BE49-F238E27FC236}">
                <a16:creationId xmlns:a16="http://schemas.microsoft.com/office/drawing/2014/main" id="{26908E2F-7C29-4E95-8869-16A46A0979EA}"/>
              </a:ext>
            </a:extLst>
          </p:cNvPr>
          <p:cNvSpPr txBox="1"/>
          <p:nvPr/>
        </p:nvSpPr>
        <p:spPr>
          <a:xfrm>
            <a:off x="914400" y="1957137"/>
            <a:ext cx="10017486" cy="3970318"/>
          </a:xfrm>
          <a:prstGeom prst="rect">
            <a:avLst/>
          </a:prstGeom>
          <a:noFill/>
        </p:spPr>
        <p:txBody>
          <a:bodyPr wrap="none" rtlCol="0">
            <a:spAutoFit/>
          </a:bodyPr>
          <a:lstStyle/>
          <a:p>
            <a:r>
              <a:rPr kumimoji="1" lang="ja-JP" altLang="en-US" sz="3600" dirty="0">
                <a:latin typeface="UD デジタル 教科書体 NK-B" panose="02020700000000000000" pitchFamily="18" charset="-128"/>
                <a:ea typeface="UD デジタル 教科書体 NK-B" panose="02020700000000000000" pitchFamily="18" charset="-128"/>
              </a:rPr>
              <a:t>それは、○○倶楽部でいう、</a:t>
            </a:r>
            <a:r>
              <a:rPr kumimoji="1" lang="ja-JP" altLang="en-US" sz="3600" dirty="0">
                <a:solidFill>
                  <a:srgbClr val="0000FF"/>
                </a:solidFill>
                <a:latin typeface="UD デジタル 教科書体 NK-B" panose="02020700000000000000" pitchFamily="18" charset="-128"/>
                <a:ea typeface="UD デジタル 教科書体 NK-B" panose="02020700000000000000" pitchFamily="18" charset="-128"/>
              </a:rPr>
              <a:t>満点落ちこぼれ現象</a:t>
            </a:r>
            <a:endParaRPr kumimoji="1" lang="en-US" altLang="ja-JP" sz="3600" dirty="0">
              <a:solidFill>
                <a:srgbClr val="0000FF"/>
              </a:solidFill>
              <a:latin typeface="UD デジタル 教科書体 NK-B" panose="02020700000000000000" pitchFamily="18" charset="-128"/>
              <a:ea typeface="UD デジタル 教科書体 NK-B" panose="02020700000000000000" pitchFamily="18" charset="-128"/>
            </a:endParaRPr>
          </a:p>
          <a:p>
            <a:r>
              <a:rPr kumimoji="1" lang="ja-JP" altLang="en-US" sz="3600" dirty="0">
                <a:latin typeface="UD デジタル 教科書体 NK-B" panose="02020700000000000000" pitchFamily="18" charset="-128"/>
                <a:ea typeface="UD デジタル 教科書体 NK-B" panose="02020700000000000000" pitchFamily="18" charset="-128"/>
              </a:rPr>
              <a:t>まさに、それは私の子どものころの様子と同じ</a:t>
            </a:r>
            <a:endParaRPr kumimoji="1" lang="en-US" altLang="ja-JP" sz="3600" dirty="0">
              <a:latin typeface="UD デジタル 教科書体 NK-B" panose="02020700000000000000" pitchFamily="18" charset="-128"/>
              <a:ea typeface="UD デジタル 教科書体 NK-B" panose="02020700000000000000" pitchFamily="18" charset="-128"/>
            </a:endParaRPr>
          </a:p>
          <a:p>
            <a:r>
              <a:rPr kumimoji="1" lang="ja-JP" altLang="en-US" sz="3600" dirty="0">
                <a:latin typeface="UD デジタル 教科書体 NK-B" panose="02020700000000000000" pitchFamily="18" charset="-128"/>
                <a:ea typeface="UD デジタル 教科書体 NK-B" panose="02020700000000000000" pitchFamily="18" charset="-128"/>
              </a:rPr>
              <a:t>考える力、応用力がなければ、</a:t>
            </a:r>
            <a:r>
              <a:rPr kumimoji="1" lang="ja-JP" altLang="en-US" sz="3600" dirty="0">
                <a:solidFill>
                  <a:srgbClr val="0000FF"/>
                </a:solidFill>
                <a:latin typeface="UD デジタル 教科書体 NK-B" panose="02020700000000000000" pitchFamily="18" charset="-128"/>
                <a:ea typeface="UD デジタル 教科書体 NK-B" panose="02020700000000000000" pitchFamily="18" charset="-128"/>
              </a:rPr>
              <a:t>数学すら暗記科目に</a:t>
            </a:r>
            <a:endParaRPr kumimoji="1" lang="en-US" altLang="ja-JP" sz="3600" dirty="0">
              <a:solidFill>
                <a:srgbClr val="0000FF"/>
              </a:solidFill>
              <a:latin typeface="UD デジタル 教科書体 NK-B" panose="02020700000000000000" pitchFamily="18" charset="-128"/>
              <a:ea typeface="UD デジタル 教科書体 NK-B" panose="02020700000000000000" pitchFamily="18" charset="-128"/>
            </a:endParaRPr>
          </a:p>
          <a:p>
            <a:r>
              <a:rPr kumimoji="1" lang="ja-JP" altLang="en-US" sz="3600" dirty="0">
                <a:solidFill>
                  <a:srgbClr val="0000FF"/>
                </a:solidFill>
                <a:latin typeface="UD デジタル 教科書体 NK-B" panose="02020700000000000000" pitchFamily="18" charset="-128"/>
                <a:ea typeface="UD デジタル 教科書体 NK-B" panose="02020700000000000000" pitchFamily="18" charset="-128"/>
              </a:rPr>
              <a:t>なってしまう</a:t>
            </a:r>
            <a:r>
              <a:rPr kumimoji="1" lang="ja-JP" altLang="en-US" sz="3600" dirty="0">
                <a:latin typeface="UD デジタル 教科書体 NK-B" panose="02020700000000000000" pitchFamily="18" charset="-128"/>
                <a:ea typeface="UD デジタル 教科書体 NK-B" panose="02020700000000000000" pitchFamily="18" charset="-128"/>
              </a:rPr>
              <a:t>、高校数学が全く分からず、テストは</a:t>
            </a:r>
            <a:endParaRPr kumimoji="1" lang="en-US" altLang="ja-JP" sz="3600" dirty="0">
              <a:latin typeface="UD デジタル 教科書体 NK-B" panose="02020700000000000000" pitchFamily="18" charset="-128"/>
              <a:ea typeface="UD デジタル 教科書体 NK-B" panose="02020700000000000000" pitchFamily="18" charset="-128"/>
            </a:endParaRPr>
          </a:p>
          <a:p>
            <a:r>
              <a:rPr kumimoji="1" lang="ja-JP" altLang="en-US" sz="3600" dirty="0">
                <a:latin typeface="UD デジタル 教科書体 NK-B" panose="02020700000000000000" pitchFamily="18" charset="-128"/>
                <a:ea typeface="UD デジタル 教科書体 NK-B" panose="02020700000000000000" pitchFamily="18" charset="-128"/>
              </a:rPr>
              <a:t>解答や解法パターンを全て暗記という方法で</a:t>
            </a:r>
            <a:endParaRPr kumimoji="1" lang="en-US" altLang="ja-JP" sz="3600" dirty="0">
              <a:latin typeface="UD デジタル 教科書体 NK-B" panose="02020700000000000000" pitchFamily="18" charset="-128"/>
              <a:ea typeface="UD デジタル 教科書体 NK-B" panose="02020700000000000000" pitchFamily="18" charset="-128"/>
            </a:endParaRPr>
          </a:p>
          <a:p>
            <a:r>
              <a:rPr kumimoji="1" lang="ja-JP" altLang="en-US" sz="3600" dirty="0">
                <a:latin typeface="UD デジタル 教科書体 NK-B" panose="02020700000000000000" pitchFamily="18" charset="-128"/>
                <a:ea typeface="UD デジタル 教科書体 NK-B" panose="02020700000000000000" pitchFamily="18" charset="-128"/>
              </a:rPr>
              <a:t>乗り切っていた私</a:t>
            </a:r>
            <a:r>
              <a:rPr kumimoji="1" lang="en-US" altLang="ja-JP" sz="3600" dirty="0">
                <a:latin typeface="UD デジタル 教科書体 NK-B" panose="02020700000000000000" pitchFamily="18" charset="-128"/>
                <a:ea typeface="UD デジタル 教科書体 NK-B" panose="02020700000000000000" pitchFamily="18" charset="-128"/>
              </a:rPr>
              <a:t>(</a:t>
            </a:r>
            <a:r>
              <a:rPr kumimoji="1" lang="ja-JP" altLang="en-US" sz="3600" dirty="0">
                <a:latin typeface="UD デジタル 教科書体 NK-B" panose="02020700000000000000" pitchFamily="18" charset="-128"/>
                <a:ea typeface="UD デジタル 教科書体 NK-B" panose="02020700000000000000" pitchFamily="18" charset="-128"/>
              </a:rPr>
              <a:t>保護者</a:t>
            </a:r>
            <a:r>
              <a:rPr kumimoji="1" lang="en-US" altLang="ja-JP" sz="3600" dirty="0">
                <a:latin typeface="UD デジタル 教科書体 NK-B" panose="02020700000000000000" pitchFamily="18" charset="-128"/>
                <a:ea typeface="UD デジタル 教科書体 NK-B" panose="02020700000000000000" pitchFamily="18" charset="-128"/>
              </a:rPr>
              <a:t>)</a:t>
            </a:r>
            <a:r>
              <a:rPr kumimoji="1" lang="ja-JP" altLang="en-US" sz="3600" dirty="0">
                <a:latin typeface="UD デジタル 教科書体 NK-B" panose="02020700000000000000" pitchFamily="18" charset="-128"/>
                <a:ea typeface="UD デジタル 教科書体 NK-B" panose="02020700000000000000" pitchFamily="18" charset="-128"/>
              </a:rPr>
              <a:t>のようになるのは目に</a:t>
            </a:r>
            <a:endParaRPr kumimoji="1" lang="en-US" altLang="ja-JP" sz="3600" dirty="0">
              <a:latin typeface="UD デジタル 教科書体 NK-B" panose="02020700000000000000" pitchFamily="18" charset="-128"/>
              <a:ea typeface="UD デジタル 教科書体 NK-B" panose="02020700000000000000" pitchFamily="18" charset="-128"/>
            </a:endParaRPr>
          </a:p>
          <a:p>
            <a:r>
              <a:rPr kumimoji="1" lang="ja-JP" altLang="en-US" sz="3600" dirty="0">
                <a:latin typeface="UD デジタル 教科書体 NK-B" panose="02020700000000000000" pitchFamily="18" charset="-128"/>
                <a:ea typeface="UD デジタル 教科書体 NK-B" panose="02020700000000000000" pitchFamily="18" charset="-128"/>
              </a:rPr>
              <a:t>見えています</a:t>
            </a:r>
          </a:p>
        </p:txBody>
      </p:sp>
    </p:spTree>
    <p:extLst>
      <p:ext uri="{BB962C8B-B14F-4D97-AF65-F5344CB8AC3E}">
        <p14:creationId xmlns:p14="http://schemas.microsoft.com/office/powerpoint/2010/main" val="3746690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6908E2F-7C29-4E95-8869-16A46A0979EA}"/>
              </a:ext>
            </a:extLst>
          </p:cNvPr>
          <p:cNvSpPr txBox="1"/>
          <p:nvPr/>
        </p:nvSpPr>
        <p:spPr>
          <a:xfrm>
            <a:off x="733794" y="1781669"/>
            <a:ext cx="10855857" cy="2308324"/>
          </a:xfrm>
          <a:prstGeom prst="rect">
            <a:avLst/>
          </a:prstGeom>
          <a:noFill/>
        </p:spPr>
        <p:txBody>
          <a:bodyPr wrap="none" rtlCol="0">
            <a:spAutoFit/>
          </a:bodyPr>
          <a:lstStyle/>
          <a:p>
            <a:r>
              <a:rPr kumimoji="1" lang="ja-JP" altLang="en-US" sz="3600" dirty="0">
                <a:latin typeface="UD デジタル 教科書体 NK-B" panose="02020700000000000000" pitchFamily="18" charset="-128"/>
                <a:ea typeface="UD デジタル 教科書体 NK-B" panose="02020700000000000000" pitchFamily="18" charset="-128"/>
              </a:rPr>
              <a:t>算数の速さの問題で</a:t>
            </a:r>
            <a:r>
              <a:rPr kumimoji="1" lang="en-US" altLang="ja-JP" sz="3600" dirty="0">
                <a:latin typeface="UD デジタル 教科書体 NK-B" panose="02020700000000000000" pitchFamily="18" charset="-128"/>
                <a:ea typeface="UD デジタル 教科書体 NK-B" panose="02020700000000000000" pitchFamily="18" charset="-128"/>
              </a:rPr>
              <a:t>『</a:t>
            </a:r>
            <a:r>
              <a:rPr kumimoji="1" lang="ja-JP" altLang="en-US" sz="3600" dirty="0">
                <a:latin typeface="UD デジタル 教科書体 NK-B" panose="02020700000000000000" pitchFamily="18" charset="-128"/>
                <a:ea typeface="UD デジタル 教科書体 NK-B" panose="02020700000000000000" pitchFamily="18" charset="-128"/>
              </a:rPr>
              <a:t>みはじ</a:t>
            </a:r>
            <a:r>
              <a:rPr kumimoji="1" lang="en-US" altLang="ja-JP" sz="3600" dirty="0">
                <a:latin typeface="UD デジタル 教科書体 NK-B" panose="02020700000000000000" pitchFamily="18" charset="-128"/>
                <a:ea typeface="UD デジタル 教科書体 NK-B" panose="02020700000000000000" pitchFamily="18" charset="-128"/>
              </a:rPr>
              <a:t>』</a:t>
            </a:r>
            <a:r>
              <a:rPr kumimoji="1" lang="ja-JP" altLang="en-US" sz="3600" dirty="0">
                <a:latin typeface="UD デジタル 教科書体 NK-B" panose="02020700000000000000" pitchFamily="18" charset="-128"/>
                <a:ea typeface="UD デジタル 教科書体 NK-B" panose="02020700000000000000" pitchFamily="18" charset="-128"/>
              </a:rPr>
              <a:t>とか</a:t>
            </a:r>
            <a:r>
              <a:rPr kumimoji="1" lang="en-US" altLang="ja-JP" sz="3600" dirty="0">
                <a:latin typeface="UD デジタル 教科書体 NK-B" panose="02020700000000000000" pitchFamily="18" charset="-128"/>
                <a:ea typeface="UD デジタル 教科書体 NK-B" panose="02020700000000000000" pitchFamily="18" charset="-128"/>
              </a:rPr>
              <a:t>『</a:t>
            </a:r>
            <a:r>
              <a:rPr kumimoji="1" lang="ja-JP" altLang="en-US" sz="3600" dirty="0">
                <a:latin typeface="UD デジタル 教科書体 NK-B" panose="02020700000000000000" pitchFamily="18" charset="-128"/>
                <a:ea typeface="UD デジタル 教科書体 NK-B" panose="02020700000000000000" pitchFamily="18" charset="-128"/>
              </a:rPr>
              <a:t>はじき</a:t>
            </a:r>
            <a:r>
              <a:rPr kumimoji="1" lang="en-US" altLang="ja-JP" sz="3600" dirty="0">
                <a:latin typeface="UD デジタル 教科書体 NK-B" panose="02020700000000000000" pitchFamily="18" charset="-128"/>
                <a:ea typeface="UD デジタル 教科書体 NK-B" panose="02020700000000000000" pitchFamily="18" charset="-128"/>
              </a:rPr>
              <a:t>』</a:t>
            </a:r>
            <a:r>
              <a:rPr kumimoji="1" lang="ja-JP" altLang="en-US" sz="3600" dirty="0">
                <a:latin typeface="UD デジタル 教科書体 NK-B" panose="02020700000000000000" pitchFamily="18" charset="-128"/>
                <a:ea typeface="UD デジタル 教科書体 NK-B" panose="02020700000000000000" pitchFamily="18" charset="-128"/>
              </a:rPr>
              <a:t>とか教える</a:t>
            </a:r>
            <a:endParaRPr kumimoji="1" lang="en-US" altLang="ja-JP" sz="3600" dirty="0">
              <a:latin typeface="UD デジタル 教科書体 NK-B" panose="02020700000000000000" pitchFamily="18" charset="-128"/>
              <a:ea typeface="UD デジタル 教科書体 NK-B" panose="02020700000000000000" pitchFamily="18" charset="-128"/>
            </a:endParaRPr>
          </a:p>
          <a:p>
            <a:r>
              <a:rPr kumimoji="1" lang="ja-JP" altLang="en-US" sz="3600" dirty="0">
                <a:latin typeface="UD デジタル 教科書体 NK-B" panose="02020700000000000000" pitchFamily="18" charset="-128"/>
                <a:ea typeface="UD デジタル 教科書体 NK-B" panose="02020700000000000000" pitchFamily="18" charset="-128"/>
              </a:rPr>
              <a:t>先生は先生失格です </a:t>
            </a:r>
            <a:endParaRPr kumimoji="1" lang="en-US" altLang="ja-JP" sz="3600" dirty="0">
              <a:latin typeface="UD デジタル 教科書体 NK-B" panose="02020700000000000000" pitchFamily="18" charset="-128"/>
              <a:ea typeface="UD デジタル 教科書体 NK-B" panose="02020700000000000000" pitchFamily="18" charset="-128"/>
            </a:endParaRPr>
          </a:p>
          <a:p>
            <a:r>
              <a:rPr kumimoji="1" lang="en-US" altLang="ja-JP" sz="3600" dirty="0">
                <a:latin typeface="UD デジタル 教科書体 NK-B" panose="02020700000000000000" pitchFamily="18" charset="-128"/>
                <a:ea typeface="UD デジタル 教科書体 NK-B" panose="02020700000000000000" pitchFamily="18" charset="-128"/>
              </a:rPr>
              <a:t>『</a:t>
            </a:r>
            <a:r>
              <a:rPr kumimoji="1" lang="ja-JP" altLang="en-US" sz="3600" dirty="0">
                <a:latin typeface="UD デジタル 教科書体 NK-B" panose="02020700000000000000" pitchFamily="18" charset="-128"/>
                <a:ea typeface="UD デジタル 教科書体 NK-B" panose="02020700000000000000" pitchFamily="18" charset="-128"/>
              </a:rPr>
              <a:t>みはじ</a:t>
            </a:r>
            <a:r>
              <a:rPr kumimoji="1" lang="en-US" altLang="ja-JP" sz="3600" dirty="0">
                <a:latin typeface="UD デジタル 教科書体 NK-B" panose="02020700000000000000" pitchFamily="18" charset="-128"/>
                <a:ea typeface="UD デジタル 教科書体 NK-B" panose="02020700000000000000" pitchFamily="18" charset="-128"/>
              </a:rPr>
              <a:t>』</a:t>
            </a:r>
            <a:r>
              <a:rPr kumimoji="1" lang="ja-JP" altLang="en-US" sz="3600" dirty="0">
                <a:latin typeface="UD デジタル 教科書体 NK-B" panose="02020700000000000000" pitchFamily="18" charset="-128"/>
                <a:ea typeface="UD デジタル 教科書体 NK-B" panose="02020700000000000000" pitchFamily="18" charset="-128"/>
              </a:rPr>
              <a:t>とか</a:t>
            </a:r>
            <a:r>
              <a:rPr kumimoji="1" lang="en-US" altLang="ja-JP" sz="3600" dirty="0">
                <a:latin typeface="UD デジタル 教科書体 NK-B" panose="02020700000000000000" pitchFamily="18" charset="-128"/>
                <a:ea typeface="UD デジタル 教科書体 NK-B" panose="02020700000000000000" pitchFamily="18" charset="-128"/>
              </a:rPr>
              <a:t>『</a:t>
            </a:r>
            <a:r>
              <a:rPr kumimoji="1" lang="ja-JP" altLang="en-US" sz="3600" dirty="0">
                <a:latin typeface="UD デジタル 教科書体 NK-B" panose="02020700000000000000" pitchFamily="18" charset="-128"/>
                <a:ea typeface="UD デジタル 教科書体 NK-B" panose="02020700000000000000" pitchFamily="18" charset="-128"/>
              </a:rPr>
              <a:t>はじき</a:t>
            </a:r>
            <a:r>
              <a:rPr kumimoji="1" lang="en-US" altLang="ja-JP" sz="3600" dirty="0">
                <a:latin typeface="UD デジタル 教科書体 NK-B" panose="02020700000000000000" pitchFamily="18" charset="-128"/>
                <a:ea typeface="UD デジタル 教科書体 NK-B" panose="02020700000000000000" pitchFamily="18" charset="-128"/>
              </a:rPr>
              <a:t>』</a:t>
            </a:r>
            <a:r>
              <a:rPr kumimoji="1" lang="ja-JP" altLang="en-US" sz="3600" dirty="0">
                <a:latin typeface="UD デジタル 教科書体 NK-B" panose="02020700000000000000" pitchFamily="18" charset="-128"/>
                <a:ea typeface="UD デジタル 教科書体 NK-B" panose="02020700000000000000" pitchFamily="18" charset="-128"/>
              </a:rPr>
              <a:t>で計算してきた生徒のほとんど</a:t>
            </a:r>
            <a:endParaRPr kumimoji="1" lang="en-US" altLang="ja-JP" sz="3600" dirty="0">
              <a:latin typeface="UD デジタル 教科書体 NK-B" panose="02020700000000000000" pitchFamily="18" charset="-128"/>
              <a:ea typeface="UD デジタル 教科書体 NK-B" panose="02020700000000000000" pitchFamily="18" charset="-128"/>
            </a:endParaRPr>
          </a:p>
          <a:p>
            <a:r>
              <a:rPr kumimoji="1" lang="ja-JP" altLang="en-US" sz="3600" dirty="0">
                <a:latin typeface="UD デジタル 教科書体 NK-B" panose="02020700000000000000" pitchFamily="18" charset="-128"/>
                <a:ea typeface="UD デジタル 教科書体 NK-B" panose="02020700000000000000" pitchFamily="18" charset="-128"/>
              </a:rPr>
              <a:t>は、</a:t>
            </a:r>
            <a:r>
              <a:rPr kumimoji="1" lang="ja-JP" altLang="en-US" sz="3600" dirty="0">
                <a:solidFill>
                  <a:srgbClr val="0000FF"/>
                </a:solidFill>
                <a:latin typeface="UD デジタル 教科書体 NK-B" panose="02020700000000000000" pitchFamily="18" charset="-128"/>
                <a:ea typeface="UD デジタル 教科書体 NK-B" panose="02020700000000000000" pitchFamily="18" charset="-128"/>
              </a:rPr>
              <a:t>時速の意味も理解しないまま中学に進んでいます</a:t>
            </a:r>
          </a:p>
        </p:txBody>
      </p:sp>
      <p:sp>
        <p:nvSpPr>
          <p:cNvPr id="5" name="テキスト ボックス 4">
            <a:extLst>
              <a:ext uri="{FF2B5EF4-FFF2-40B4-BE49-F238E27FC236}">
                <a16:creationId xmlns:a16="http://schemas.microsoft.com/office/drawing/2014/main" id="{6D0C2A5F-C399-4FDC-BB31-CE6E11134D94}"/>
              </a:ext>
            </a:extLst>
          </p:cNvPr>
          <p:cNvSpPr txBox="1"/>
          <p:nvPr/>
        </p:nvSpPr>
        <p:spPr>
          <a:xfrm>
            <a:off x="914400" y="705853"/>
            <a:ext cx="8098692" cy="830997"/>
          </a:xfrm>
          <a:prstGeom prst="rect">
            <a:avLst/>
          </a:prstGeom>
          <a:noFill/>
        </p:spPr>
        <p:txBody>
          <a:bodyPr wrap="none" rtlCol="0">
            <a:spAutoFit/>
          </a:bodyPr>
          <a:lstStyle/>
          <a:p>
            <a:r>
              <a:rPr kumimoji="1" lang="ja-JP" altLang="en-US" sz="4800" dirty="0">
                <a:latin typeface="UD デジタル 教科書体 NK-B" panose="02020700000000000000" pitchFamily="18" charset="-128"/>
                <a:ea typeface="UD デジタル 教科書体 NK-B" panose="02020700000000000000" pitchFamily="18" charset="-128"/>
              </a:rPr>
              <a:t>はじき教育の弊害（ネットより）</a:t>
            </a:r>
          </a:p>
        </p:txBody>
      </p:sp>
      <p:sp>
        <p:nvSpPr>
          <p:cNvPr id="6" name="テキスト ボックス 5">
            <a:extLst>
              <a:ext uri="{FF2B5EF4-FFF2-40B4-BE49-F238E27FC236}">
                <a16:creationId xmlns:a16="http://schemas.microsoft.com/office/drawing/2014/main" id="{1A360FD6-31AB-45E0-BF87-D8974CB4CBEF}"/>
              </a:ext>
            </a:extLst>
          </p:cNvPr>
          <p:cNvSpPr txBox="1"/>
          <p:nvPr/>
        </p:nvSpPr>
        <p:spPr>
          <a:xfrm>
            <a:off x="733794" y="4334812"/>
            <a:ext cx="10604185" cy="1754326"/>
          </a:xfrm>
          <a:prstGeom prst="rect">
            <a:avLst/>
          </a:prstGeom>
          <a:noFill/>
        </p:spPr>
        <p:txBody>
          <a:bodyPr wrap="none" rtlCol="0">
            <a:spAutoFit/>
          </a:bodyPr>
          <a:lstStyle/>
          <a:p>
            <a:r>
              <a:rPr kumimoji="1" lang="ja-JP" altLang="en-US" sz="3600" dirty="0">
                <a:latin typeface="UD デジタル 教科書体 NK-B" panose="02020700000000000000" pitchFamily="18" charset="-128"/>
                <a:ea typeface="UD デジタル 教科書体 NK-B" panose="02020700000000000000" pitchFamily="18" charset="-128"/>
              </a:rPr>
              <a:t>結論からはっきり言いますが</a:t>
            </a:r>
            <a:endParaRPr kumimoji="1" lang="en-US" altLang="ja-JP" sz="3600" dirty="0">
              <a:latin typeface="UD デジタル 教科書体 NK-B" panose="02020700000000000000" pitchFamily="18" charset="-128"/>
              <a:ea typeface="UD デジタル 教科書体 NK-B" panose="02020700000000000000" pitchFamily="18" charset="-128"/>
            </a:endParaRPr>
          </a:p>
          <a:p>
            <a:r>
              <a:rPr kumimoji="1" lang="en-US" altLang="ja-JP" sz="3600" dirty="0">
                <a:latin typeface="UD デジタル 教科書体 NK-B" panose="02020700000000000000" pitchFamily="18" charset="-128"/>
                <a:ea typeface="UD デジタル 教科書体 NK-B" panose="02020700000000000000" pitchFamily="18" charset="-128"/>
              </a:rPr>
              <a:t>『</a:t>
            </a:r>
            <a:r>
              <a:rPr kumimoji="1" lang="ja-JP" altLang="en-US" sz="3600" dirty="0">
                <a:latin typeface="UD デジタル 教科書体 NK-B" panose="02020700000000000000" pitchFamily="18" charset="-128"/>
                <a:ea typeface="UD デジタル 教科書体 NK-B" panose="02020700000000000000" pitchFamily="18" charset="-128"/>
              </a:rPr>
              <a:t>こんなことを教えてしまうから、結果的に算数数学が</a:t>
            </a:r>
            <a:endParaRPr kumimoji="1" lang="en-US" altLang="ja-JP" sz="3600" dirty="0">
              <a:latin typeface="UD デジタル 教科書体 NK-B" panose="02020700000000000000" pitchFamily="18" charset="-128"/>
              <a:ea typeface="UD デジタル 教科書体 NK-B" panose="02020700000000000000" pitchFamily="18" charset="-128"/>
            </a:endParaRPr>
          </a:p>
          <a:p>
            <a:r>
              <a:rPr kumimoji="1" lang="ja-JP" altLang="en-US" sz="3600" dirty="0">
                <a:latin typeface="UD デジタル 教科書体 NK-B" panose="02020700000000000000" pitchFamily="18" charset="-128"/>
                <a:ea typeface="UD デジタル 教科書体 NK-B" panose="02020700000000000000" pitchFamily="18" charset="-128"/>
              </a:rPr>
              <a:t>出来ない人間を大量生産してしまう</a:t>
            </a:r>
            <a:r>
              <a:rPr kumimoji="1" lang="en-US" altLang="ja-JP" sz="3600" dirty="0">
                <a:latin typeface="UD デジタル 教科書体 NK-B" panose="02020700000000000000" pitchFamily="18" charset="-128"/>
                <a:ea typeface="UD デジタル 教科書体 NK-B" panose="02020700000000000000" pitchFamily="18" charset="-128"/>
              </a:rPr>
              <a:t>』</a:t>
            </a:r>
            <a:r>
              <a:rPr kumimoji="1" lang="ja-JP" altLang="en-US" sz="3600" dirty="0">
                <a:latin typeface="UD デジタル 教科書体 NK-B" panose="02020700000000000000" pitchFamily="18" charset="-128"/>
                <a:ea typeface="UD デジタル 教科書体 NK-B" panose="02020700000000000000" pitchFamily="18" charset="-128"/>
              </a:rPr>
              <a:t>わけです</a:t>
            </a:r>
          </a:p>
        </p:txBody>
      </p:sp>
    </p:spTree>
    <p:extLst>
      <p:ext uri="{BB962C8B-B14F-4D97-AF65-F5344CB8AC3E}">
        <p14:creationId xmlns:p14="http://schemas.microsoft.com/office/powerpoint/2010/main" val="3787482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70E370-9B4D-478C-A9A7-D7BAC0D0D118}"/>
              </a:ext>
            </a:extLst>
          </p:cNvPr>
          <p:cNvSpPr>
            <a:spLocks noGrp="1"/>
          </p:cNvSpPr>
          <p:nvPr>
            <p:ph type="ctrTitle"/>
          </p:nvPr>
        </p:nvSpPr>
        <p:spPr>
          <a:xfrm>
            <a:off x="1397876" y="663274"/>
            <a:ext cx="9144000" cy="2387600"/>
          </a:xfrm>
        </p:spPr>
        <p:txBody>
          <a:bodyPr>
            <a:normAutofit/>
          </a:bodyPr>
          <a:lstStyle/>
          <a:p>
            <a:r>
              <a:rPr kumimoji="1" lang="ja-JP" altLang="en-US" sz="8000" dirty="0">
                <a:latin typeface="UD デジタル 教科書体 NP-B" panose="02020700000000000000" pitchFamily="18" charset="-128"/>
                <a:ea typeface="UD デジタル 教科書体 NP-B" panose="02020700000000000000" pitchFamily="18" charset="-128"/>
              </a:rPr>
              <a:t>まなびの広場４</a:t>
            </a:r>
            <a:br>
              <a:rPr kumimoji="1" lang="en-US" altLang="ja-JP" dirty="0">
                <a:latin typeface="UD デジタル 教科書体 NP-B" panose="02020700000000000000" pitchFamily="18" charset="-128"/>
                <a:ea typeface="UD デジタル 教科書体 NP-B" panose="02020700000000000000" pitchFamily="18" charset="-128"/>
              </a:rPr>
            </a:b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9" name="テキスト ボックス 8">
            <a:extLst>
              <a:ext uri="{FF2B5EF4-FFF2-40B4-BE49-F238E27FC236}">
                <a16:creationId xmlns:a16="http://schemas.microsoft.com/office/drawing/2014/main" id="{F220B752-A918-4C8C-9876-EA1D46572851}"/>
              </a:ext>
            </a:extLst>
          </p:cNvPr>
          <p:cNvSpPr txBox="1"/>
          <p:nvPr/>
        </p:nvSpPr>
        <p:spPr>
          <a:xfrm>
            <a:off x="1043613" y="2377733"/>
            <a:ext cx="9879628" cy="3416320"/>
          </a:xfrm>
          <a:prstGeom prst="rect">
            <a:avLst/>
          </a:prstGeom>
          <a:noFill/>
        </p:spPr>
        <p:txBody>
          <a:bodyPr wrap="none" rtlCol="0">
            <a:spAutoFit/>
          </a:bodyPr>
          <a:lstStyle/>
          <a:p>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公式は必要ないと理解してもらえたでしょうか</a:t>
            </a:r>
            <a:endParaRPr lang="en-US" altLang="ja-JP" sz="3600" dirty="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時速の意味さえ分かれば、応用問題も解けます</a:t>
            </a:r>
            <a:endParaRPr lang="en-US" altLang="ja-JP" sz="3600" dirty="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中学校では、はじきを１回使えば答えが出る</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問題はあまりみかけません</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文章を理解して、全体の内容を把握することが</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必要になってきます</a:t>
            </a:r>
            <a:endParaRPr lang="en-US" altLang="ja-JP" sz="36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27819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617570" y="1763717"/>
            <a:ext cx="3712876" cy="707886"/>
          </a:xfrm>
          <a:prstGeom prst="rect">
            <a:avLst/>
          </a:prstGeom>
        </p:spPr>
        <p:txBody>
          <a:bodyPr wrap="none">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時速</a:t>
            </a:r>
            <a:r>
              <a:rPr lang="en-US" altLang="ja-JP" sz="4000" dirty="0">
                <a:latin typeface="UD デジタル 教科書体 NP-B" panose="02020700000000000000" pitchFamily="18" charset="-128"/>
                <a:ea typeface="UD デジタル 教科書体 NP-B" panose="02020700000000000000" pitchFamily="18" charset="-128"/>
              </a:rPr>
              <a:t>30km</a:t>
            </a:r>
            <a:r>
              <a:rPr lang="ja-JP" altLang="en-US" sz="4000" dirty="0">
                <a:latin typeface="UD デジタル 教科書体 NP-B" panose="02020700000000000000" pitchFamily="18" charset="-128"/>
                <a:ea typeface="UD デジタル 教科書体 NP-B" panose="02020700000000000000" pitchFamily="18" charset="-128"/>
              </a:rPr>
              <a:t>とは</a:t>
            </a:r>
          </a:p>
        </p:txBody>
      </p:sp>
      <p:sp>
        <p:nvSpPr>
          <p:cNvPr id="4" name="正方形/長方形 3"/>
          <p:cNvSpPr/>
          <p:nvPr/>
        </p:nvSpPr>
        <p:spPr>
          <a:xfrm>
            <a:off x="617570" y="2627415"/>
            <a:ext cx="3831771" cy="707886"/>
          </a:xfrm>
          <a:prstGeom prst="rect">
            <a:avLst/>
          </a:prstGeom>
        </p:spPr>
        <p:txBody>
          <a:bodyPr wrap="square">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分速</a:t>
            </a:r>
            <a:r>
              <a:rPr lang="en-US" altLang="ja-JP" sz="4000" dirty="0">
                <a:latin typeface="UD デジタル 教科書体 NP-B" panose="02020700000000000000" pitchFamily="18" charset="-128"/>
                <a:ea typeface="UD デジタル 教科書体 NP-B" panose="02020700000000000000" pitchFamily="18" charset="-128"/>
              </a:rPr>
              <a:t>100m</a:t>
            </a:r>
            <a:r>
              <a:rPr lang="ja-JP" altLang="en-US" sz="4000" dirty="0">
                <a:latin typeface="UD デジタル 教科書体 NP-B" panose="02020700000000000000" pitchFamily="18" charset="-128"/>
                <a:ea typeface="UD デジタル 教科書体 NP-B" panose="02020700000000000000" pitchFamily="18" charset="-128"/>
              </a:rPr>
              <a:t>とは</a:t>
            </a:r>
          </a:p>
        </p:txBody>
      </p:sp>
      <p:sp>
        <p:nvSpPr>
          <p:cNvPr id="6" name="正方形/長方形 5"/>
          <p:cNvSpPr/>
          <p:nvPr/>
        </p:nvSpPr>
        <p:spPr>
          <a:xfrm>
            <a:off x="680087" y="3491113"/>
            <a:ext cx="3049233" cy="707886"/>
          </a:xfrm>
          <a:prstGeom prst="rect">
            <a:avLst/>
          </a:prstGeom>
        </p:spPr>
        <p:txBody>
          <a:bodyPr wrap="none">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秒速</a:t>
            </a:r>
            <a:r>
              <a:rPr lang="en-US" altLang="ja-JP" sz="4000" dirty="0">
                <a:latin typeface="UD デジタル 教科書体 NP-B" panose="02020700000000000000" pitchFamily="18" charset="-128"/>
                <a:ea typeface="UD デジタル 教科書体 NP-B" panose="02020700000000000000" pitchFamily="18" charset="-128"/>
              </a:rPr>
              <a:t>2m</a:t>
            </a:r>
            <a:r>
              <a:rPr lang="ja-JP" altLang="en-US" sz="4000" dirty="0">
                <a:latin typeface="UD デジタル 教科書体 NP-B" panose="02020700000000000000" pitchFamily="18" charset="-128"/>
                <a:ea typeface="UD デジタル 教科書体 NP-B" panose="02020700000000000000" pitchFamily="18" charset="-128"/>
              </a:rPr>
              <a:t>とは</a:t>
            </a:r>
          </a:p>
        </p:txBody>
      </p:sp>
      <p:sp>
        <p:nvSpPr>
          <p:cNvPr id="7" name="正方形/長方形 6">
            <a:extLst>
              <a:ext uri="{FF2B5EF4-FFF2-40B4-BE49-F238E27FC236}">
                <a16:creationId xmlns:a16="http://schemas.microsoft.com/office/drawing/2014/main" id="{A02A8540-CC2C-4D36-8B2C-679E4ED49CA1}"/>
              </a:ext>
            </a:extLst>
          </p:cNvPr>
          <p:cNvSpPr/>
          <p:nvPr/>
        </p:nvSpPr>
        <p:spPr>
          <a:xfrm>
            <a:off x="617570" y="4354811"/>
            <a:ext cx="10956846" cy="1323439"/>
          </a:xfrm>
          <a:prstGeom prst="rect">
            <a:avLst/>
          </a:prstGeom>
        </p:spPr>
        <p:txBody>
          <a:bodyPr wrap="none">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この内容は、</a:t>
            </a:r>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表し方として決まっていること</a:t>
            </a:r>
            <a:r>
              <a:rPr lang="ja-JP" altLang="en-US" sz="4000" dirty="0">
                <a:latin typeface="UD デジタル 教科書体 NP-B" panose="02020700000000000000" pitchFamily="18" charset="-128"/>
                <a:ea typeface="UD デジタル 教科書体 NP-B" panose="02020700000000000000" pitchFamily="18" charset="-128"/>
              </a:rPr>
              <a:t>で</a:t>
            </a:r>
            <a:endParaRPr lang="en-US" altLang="ja-JP" sz="4000" dirty="0">
              <a:latin typeface="UD デジタル 教科書体 NP-B" panose="02020700000000000000" pitchFamily="18" charset="-128"/>
              <a:ea typeface="UD デジタル 教科書体 NP-B" panose="02020700000000000000" pitchFamily="18" charset="-128"/>
            </a:endParaRPr>
          </a:p>
          <a:p>
            <a:r>
              <a:rPr lang="ja-JP" altLang="en-US" sz="4000" dirty="0">
                <a:latin typeface="UD デジタル 教科書体 NP-B" panose="02020700000000000000" pitchFamily="18" charset="-128"/>
                <a:ea typeface="UD デジタル 教科書体 NP-B" panose="02020700000000000000" pitchFamily="18" charset="-128"/>
              </a:rPr>
              <a:t>考えさせる内容ではありません</a:t>
            </a:r>
            <a:endParaRPr lang="en-US" altLang="ja-JP" sz="4000" dirty="0">
              <a:latin typeface="UD デジタル 教科書体 NP-B" panose="02020700000000000000" pitchFamily="18" charset="-128"/>
              <a:ea typeface="UD デジタル 教科書体 NP-B" panose="02020700000000000000" pitchFamily="18" charset="-128"/>
            </a:endParaRPr>
          </a:p>
        </p:txBody>
      </p:sp>
      <p:sp>
        <p:nvSpPr>
          <p:cNvPr id="8" name="正方形/長方形 7">
            <a:extLst>
              <a:ext uri="{FF2B5EF4-FFF2-40B4-BE49-F238E27FC236}">
                <a16:creationId xmlns:a16="http://schemas.microsoft.com/office/drawing/2014/main" id="{FFC9808D-FDF9-4039-8FA4-CB651F2E2202}"/>
              </a:ext>
            </a:extLst>
          </p:cNvPr>
          <p:cNvSpPr/>
          <p:nvPr/>
        </p:nvSpPr>
        <p:spPr>
          <a:xfrm>
            <a:off x="680087" y="5834062"/>
            <a:ext cx="9868407" cy="707886"/>
          </a:xfrm>
          <a:prstGeom prst="rect">
            <a:avLst/>
          </a:prstGeom>
        </p:spPr>
        <p:txBody>
          <a:bodyPr wrap="none">
            <a:spAutoFit/>
          </a:bodyPr>
          <a:lstStyle/>
          <a:p>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ここを押さえれば公式は要らなくなります</a:t>
            </a:r>
          </a:p>
        </p:txBody>
      </p:sp>
      <p:sp>
        <p:nvSpPr>
          <p:cNvPr id="5" name="正方形/長方形 4">
            <a:extLst>
              <a:ext uri="{FF2B5EF4-FFF2-40B4-BE49-F238E27FC236}">
                <a16:creationId xmlns:a16="http://schemas.microsoft.com/office/drawing/2014/main" id="{F52F995F-2CD3-CCCA-4DBB-9C81DB78F30C}"/>
              </a:ext>
            </a:extLst>
          </p:cNvPr>
          <p:cNvSpPr/>
          <p:nvPr/>
        </p:nvSpPr>
        <p:spPr>
          <a:xfrm>
            <a:off x="906082" y="623982"/>
            <a:ext cx="5827236" cy="707886"/>
          </a:xfrm>
          <a:prstGeom prst="rect">
            <a:avLst/>
          </a:prstGeom>
        </p:spPr>
        <p:txBody>
          <a:bodyPr wrap="none">
            <a:spAutoFit/>
          </a:bodyPr>
          <a:lstStyle/>
          <a:p>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基礎・基本を身につける</a:t>
            </a:r>
          </a:p>
        </p:txBody>
      </p:sp>
      <p:sp>
        <p:nvSpPr>
          <p:cNvPr id="9" name="正方形/長方形 8">
            <a:extLst>
              <a:ext uri="{FF2B5EF4-FFF2-40B4-BE49-F238E27FC236}">
                <a16:creationId xmlns:a16="http://schemas.microsoft.com/office/drawing/2014/main" id="{96394D81-0B13-2694-CDC0-3E6F73A08E95}"/>
              </a:ext>
            </a:extLst>
          </p:cNvPr>
          <p:cNvSpPr/>
          <p:nvPr/>
        </p:nvSpPr>
        <p:spPr>
          <a:xfrm>
            <a:off x="4449341" y="1795849"/>
            <a:ext cx="7154523" cy="707886"/>
          </a:xfrm>
          <a:prstGeom prst="rect">
            <a:avLst/>
          </a:prstGeom>
        </p:spPr>
        <p:txBody>
          <a:bodyPr wrap="none">
            <a:spAutoFit/>
          </a:bodyPr>
          <a:lstStyle/>
          <a:p>
            <a:r>
              <a:rPr lang="en-US" altLang="ja-JP" sz="4000" dirty="0">
                <a:latin typeface="UD デジタル 教科書体 NP-B" panose="02020700000000000000" pitchFamily="18" charset="-128"/>
                <a:ea typeface="UD デジタル 教科書体 NP-B" panose="02020700000000000000" pitchFamily="18" charset="-128"/>
              </a:rPr>
              <a:t>1</a:t>
            </a:r>
            <a:r>
              <a:rPr lang="ja-JP" altLang="en-US" sz="4000" dirty="0">
                <a:latin typeface="UD デジタル 教科書体 NP-B" panose="02020700000000000000" pitchFamily="18" charset="-128"/>
                <a:ea typeface="UD デジタル 教科書体 NP-B" panose="02020700000000000000" pitchFamily="18" charset="-128"/>
              </a:rPr>
              <a:t>時間で</a:t>
            </a:r>
            <a:r>
              <a:rPr lang="en-US" altLang="ja-JP" sz="4000" dirty="0">
                <a:latin typeface="UD デジタル 教科書体 NP-B" panose="02020700000000000000" pitchFamily="18" charset="-128"/>
                <a:ea typeface="UD デジタル 教科書体 NP-B" panose="02020700000000000000" pitchFamily="18" charset="-128"/>
              </a:rPr>
              <a:t>30km</a:t>
            </a:r>
            <a:r>
              <a:rPr lang="ja-JP" altLang="en-US" sz="4000" dirty="0">
                <a:latin typeface="UD デジタル 教科書体 NP-B" panose="02020700000000000000" pitchFamily="18" charset="-128"/>
                <a:ea typeface="UD デジタル 教科書体 NP-B" panose="02020700000000000000" pitchFamily="18" charset="-128"/>
              </a:rPr>
              <a:t>進む速さのこと</a:t>
            </a:r>
          </a:p>
        </p:txBody>
      </p:sp>
      <p:sp>
        <p:nvSpPr>
          <p:cNvPr id="10" name="正方形/長方形 9">
            <a:extLst>
              <a:ext uri="{FF2B5EF4-FFF2-40B4-BE49-F238E27FC236}">
                <a16:creationId xmlns:a16="http://schemas.microsoft.com/office/drawing/2014/main" id="{DCC2704E-E072-BFF2-9902-6C58611B437D}"/>
              </a:ext>
            </a:extLst>
          </p:cNvPr>
          <p:cNvSpPr/>
          <p:nvPr/>
        </p:nvSpPr>
        <p:spPr>
          <a:xfrm>
            <a:off x="4449341" y="2659001"/>
            <a:ext cx="7154523" cy="707886"/>
          </a:xfrm>
          <a:prstGeom prst="rect">
            <a:avLst/>
          </a:prstGeom>
        </p:spPr>
        <p:txBody>
          <a:bodyPr wrap="square">
            <a:spAutoFit/>
          </a:bodyPr>
          <a:lstStyle/>
          <a:p>
            <a:r>
              <a:rPr lang="en-US" altLang="ja-JP" sz="4000" dirty="0">
                <a:latin typeface="UD デジタル 教科書体 NP-B" panose="02020700000000000000" pitchFamily="18" charset="-128"/>
                <a:ea typeface="UD デジタル 教科書体 NP-B" panose="02020700000000000000" pitchFamily="18" charset="-128"/>
              </a:rPr>
              <a:t>1</a:t>
            </a:r>
            <a:r>
              <a:rPr lang="ja-JP" altLang="en-US" sz="4000" dirty="0">
                <a:latin typeface="UD デジタル 教科書体 NP-B" panose="02020700000000000000" pitchFamily="18" charset="-128"/>
                <a:ea typeface="UD デジタル 教科書体 NP-B" panose="02020700000000000000" pitchFamily="18" charset="-128"/>
              </a:rPr>
              <a:t>分間で</a:t>
            </a:r>
            <a:r>
              <a:rPr lang="en-US" altLang="ja-JP" sz="4000" dirty="0">
                <a:latin typeface="UD デジタル 教科書体 NP-B" panose="02020700000000000000" pitchFamily="18" charset="-128"/>
                <a:ea typeface="UD デジタル 教科書体 NP-B" panose="02020700000000000000" pitchFamily="18" charset="-128"/>
              </a:rPr>
              <a:t>100m</a:t>
            </a:r>
            <a:r>
              <a:rPr lang="ja-JP" altLang="en-US" sz="4000" dirty="0">
                <a:latin typeface="UD デジタル 教科書体 NP-B" panose="02020700000000000000" pitchFamily="18" charset="-128"/>
                <a:ea typeface="UD デジタル 教科書体 NP-B" panose="02020700000000000000" pitchFamily="18" charset="-128"/>
              </a:rPr>
              <a:t>進む速さのこと</a:t>
            </a:r>
          </a:p>
        </p:txBody>
      </p:sp>
      <p:sp>
        <p:nvSpPr>
          <p:cNvPr id="11" name="正方形/長方形 10">
            <a:extLst>
              <a:ext uri="{FF2B5EF4-FFF2-40B4-BE49-F238E27FC236}">
                <a16:creationId xmlns:a16="http://schemas.microsoft.com/office/drawing/2014/main" id="{B6152388-7850-8931-302F-5290F2C15CFD}"/>
              </a:ext>
            </a:extLst>
          </p:cNvPr>
          <p:cNvSpPr/>
          <p:nvPr/>
        </p:nvSpPr>
        <p:spPr>
          <a:xfrm>
            <a:off x="4449341" y="3522153"/>
            <a:ext cx="6490879" cy="707886"/>
          </a:xfrm>
          <a:prstGeom prst="rect">
            <a:avLst/>
          </a:prstGeom>
        </p:spPr>
        <p:txBody>
          <a:bodyPr wrap="none">
            <a:spAutoFit/>
          </a:bodyPr>
          <a:lstStyle/>
          <a:p>
            <a:r>
              <a:rPr lang="en-US" altLang="ja-JP" sz="4000" dirty="0">
                <a:latin typeface="UD デジタル 教科書体 NP-B" panose="02020700000000000000" pitchFamily="18" charset="-128"/>
                <a:ea typeface="UD デジタル 教科書体 NP-B" panose="02020700000000000000" pitchFamily="18" charset="-128"/>
              </a:rPr>
              <a:t>1</a:t>
            </a:r>
            <a:r>
              <a:rPr lang="ja-JP" altLang="en-US" sz="4000" dirty="0">
                <a:latin typeface="UD デジタル 教科書体 NP-B" panose="02020700000000000000" pitchFamily="18" charset="-128"/>
                <a:ea typeface="UD デジタル 教科書体 NP-B" panose="02020700000000000000" pitchFamily="18" charset="-128"/>
              </a:rPr>
              <a:t>秒間で</a:t>
            </a:r>
            <a:r>
              <a:rPr lang="en-US" altLang="ja-JP" sz="4000" dirty="0">
                <a:latin typeface="UD デジタル 教科書体 NP-B" panose="02020700000000000000" pitchFamily="18" charset="-128"/>
                <a:ea typeface="UD デジタル 教科書体 NP-B" panose="02020700000000000000" pitchFamily="18" charset="-128"/>
              </a:rPr>
              <a:t>2m</a:t>
            </a:r>
            <a:r>
              <a:rPr lang="ja-JP" altLang="en-US" sz="4000" dirty="0">
                <a:latin typeface="UD デジタル 教科書体 NP-B" panose="02020700000000000000" pitchFamily="18" charset="-128"/>
                <a:ea typeface="UD デジタル 教科書体 NP-B" panose="02020700000000000000" pitchFamily="18" charset="-128"/>
              </a:rPr>
              <a:t>進む速さのこと</a:t>
            </a:r>
          </a:p>
        </p:txBody>
      </p:sp>
    </p:spTree>
    <p:extLst>
      <p:ext uri="{BB962C8B-B14F-4D97-AF65-F5344CB8AC3E}">
        <p14:creationId xmlns:p14="http://schemas.microsoft.com/office/powerpoint/2010/main" val="90329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25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1250"/>
                                        <p:tgtEl>
                                          <p:spTgt spid="1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125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1750"/>
                                        <p:tgtEl>
                                          <p:spTgt spid="7"/>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E6689E82-8DB9-4730-9EFA-130FE8EC8468}"/>
              </a:ext>
            </a:extLst>
          </p:cNvPr>
          <p:cNvSpPr/>
          <p:nvPr/>
        </p:nvSpPr>
        <p:spPr>
          <a:xfrm>
            <a:off x="1795727" y="1226000"/>
            <a:ext cx="7303602" cy="1323439"/>
          </a:xfrm>
          <a:prstGeom prst="rect">
            <a:avLst/>
          </a:prstGeom>
          <a:solidFill>
            <a:srgbClr val="CCFFFF"/>
          </a:solidFill>
        </p:spPr>
        <p:txBody>
          <a:bodyPr wrap="none">
            <a:spAutoFit/>
          </a:bodyPr>
          <a:lstStyle/>
          <a:p>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時速</a:t>
            </a: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40km</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で２時間進みました</a:t>
            </a:r>
            <a:endParaRPr lang="en-US" altLang="ja-JP" sz="4000" dirty="0">
              <a:solidFill>
                <a:srgbClr val="0000FF"/>
              </a:solidFill>
              <a:latin typeface="UD デジタル 教科書体 NP-B" panose="02020700000000000000" pitchFamily="18" charset="-128"/>
              <a:ea typeface="UD デジタル 教科書体 NP-B" panose="02020700000000000000" pitchFamily="18" charset="-128"/>
            </a:endParaRPr>
          </a:p>
          <a:p>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このときの距離を求めるには</a:t>
            </a:r>
          </a:p>
        </p:txBody>
      </p:sp>
      <p:sp>
        <p:nvSpPr>
          <p:cNvPr id="5" name="正方形/長方形 4">
            <a:extLst>
              <a:ext uri="{FF2B5EF4-FFF2-40B4-BE49-F238E27FC236}">
                <a16:creationId xmlns:a16="http://schemas.microsoft.com/office/drawing/2014/main" id="{39BF59B6-3D3D-43A8-B143-DDF18418BDF0}"/>
              </a:ext>
            </a:extLst>
          </p:cNvPr>
          <p:cNvSpPr/>
          <p:nvPr/>
        </p:nvSpPr>
        <p:spPr>
          <a:xfrm>
            <a:off x="1109134" y="4260659"/>
            <a:ext cx="6790642" cy="707886"/>
          </a:xfrm>
          <a:prstGeom prst="rect">
            <a:avLst/>
          </a:prstGeom>
        </p:spPr>
        <p:txBody>
          <a:bodyPr wrap="none">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１時間で</a:t>
            </a:r>
            <a:r>
              <a:rPr lang="en-US" altLang="ja-JP" sz="4000" dirty="0">
                <a:latin typeface="UD デジタル 教科書体 NP-B" panose="02020700000000000000" pitchFamily="18" charset="-128"/>
                <a:ea typeface="UD デジタル 教科書体 NP-B" panose="02020700000000000000" pitchFamily="18" charset="-128"/>
              </a:rPr>
              <a:t>40km</a:t>
            </a:r>
            <a:r>
              <a:rPr lang="ja-JP" altLang="en-US" sz="4000" dirty="0">
                <a:latin typeface="UD デジタル 教科書体 NP-B" panose="02020700000000000000" pitchFamily="18" charset="-128"/>
                <a:ea typeface="UD デジタル 教科書体 NP-B" panose="02020700000000000000" pitchFamily="18" charset="-128"/>
              </a:rPr>
              <a:t>進むのだから</a:t>
            </a:r>
          </a:p>
        </p:txBody>
      </p:sp>
      <p:sp>
        <p:nvSpPr>
          <p:cNvPr id="6" name="正方形/長方形 5">
            <a:extLst>
              <a:ext uri="{FF2B5EF4-FFF2-40B4-BE49-F238E27FC236}">
                <a16:creationId xmlns:a16="http://schemas.microsoft.com/office/drawing/2014/main" id="{D9FE31B3-ED88-43F5-918B-3A25526D70A4}"/>
              </a:ext>
            </a:extLst>
          </p:cNvPr>
          <p:cNvSpPr/>
          <p:nvPr/>
        </p:nvSpPr>
        <p:spPr>
          <a:xfrm>
            <a:off x="1109134" y="5139294"/>
            <a:ext cx="9930924" cy="707886"/>
          </a:xfrm>
          <a:prstGeom prst="rect">
            <a:avLst/>
          </a:prstGeom>
        </p:spPr>
        <p:txBody>
          <a:bodyPr wrap="none">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２時間なら２倍すればよいだけのことです</a:t>
            </a:r>
          </a:p>
        </p:txBody>
      </p:sp>
      <p:sp>
        <p:nvSpPr>
          <p:cNvPr id="9" name="正方形/長方形 8">
            <a:extLst>
              <a:ext uri="{FF2B5EF4-FFF2-40B4-BE49-F238E27FC236}">
                <a16:creationId xmlns:a16="http://schemas.microsoft.com/office/drawing/2014/main" id="{A16379C4-C6F8-4611-B65A-E325582483BA}"/>
              </a:ext>
            </a:extLst>
          </p:cNvPr>
          <p:cNvSpPr/>
          <p:nvPr/>
        </p:nvSpPr>
        <p:spPr>
          <a:xfrm>
            <a:off x="2155965" y="2720188"/>
            <a:ext cx="2982705" cy="1119351"/>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UD デジタル 教科書体 NP-B" panose="02020700000000000000" pitchFamily="18" charset="-128"/>
                <a:ea typeface="UD デジタル 教科書体 NP-B" panose="02020700000000000000" pitchFamily="18" charset="-128"/>
              </a:rPr>
              <a:t>１時間で</a:t>
            </a:r>
            <a:r>
              <a:rPr kumimoji="1" lang="en-US" altLang="ja-JP" sz="3200" dirty="0">
                <a:solidFill>
                  <a:schemeClr val="tx1"/>
                </a:solidFill>
                <a:latin typeface="UD デジタル 教科書体 NP-B" panose="02020700000000000000" pitchFamily="18" charset="-128"/>
                <a:ea typeface="UD デジタル 教科書体 NP-B" panose="02020700000000000000" pitchFamily="18" charset="-128"/>
              </a:rPr>
              <a:t>40km</a:t>
            </a:r>
            <a:endParaRPr kumimoji="1" lang="ja-JP" altLang="en-US" sz="3200"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11" name="正方形/長方形 10">
            <a:extLst>
              <a:ext uri="{FF2B5EF4-FFF2-40B4-BE49-F238E27FC236}">
                <a16:creationId xmlns:a16="http://schemas.microsoft.com/office/drawing/2014/main" id="{D78F86D2-C19E-4C8D-AB73-D81E2A655F94}"/>
              </a:ext>
            </a:extLst>
          </p:cNvPr>
          <p:cNvSpPr/>
          <p:nvPr/>
        </p:nvSpPr>
        <p:spPr>
          <a:xfrm>
            <a:off x="5138670" y="2720188"/>
            <a:ext cx="2982705" cy="1119351"/>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UD デジタル 教科書体 NP-B" panose="02020700000000000000" pitchFamily="18" charset="-128"/>
                <a:ea typeface="UD デジタル 教科書体 NP-B" panose="02020700000000000000" pitchFamily="18" charset="-128"/>
              </a:rPr>
              <a:t>１時間で</a:t>
            </a:r>
            <a:r>
              <a:rPr kumimoji="1" lang="en-US" altLang="ja-JP" sz="3200" dirty="0">
                <a:solidFill>
                  <a:schemeClr val="tx1"/>
                </a:solidFill>
                <a:latin typeface="UD デジタル 教科書体 NP-B" panose="02020700000000000000" pitchFamily="18" charset="-128"/>
                <a:ea typeface="UD デジタル 教科書体 NP-B" panose="02020700000000000000" pitchFamily="18" charset="-128"/>
              </a:rPr>
              <a:t>40km</a:t>
            </a:r>
            <a:endParaRPr kumimoji="1" lang="ja-JP" altLang="en-US" sz="3200"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8" name="正方形/長方形 7">
            <a:extLst>
              <a:ext uri="{FF2B5EF4-FFF2-40B4-BE49-F238E27FC236}">
                <a16:creationId xmlns:a16="http://schemas.microsoft.com/office/drawing/2014/main" id="{B7C06D92-B029-4472-8668-9B73AA60361A}"/>
              </a:ext>
            </a:extLst>
          </p:cNvPr>
          <p:cNvSpPr/>
          <p:nvPr/>
        </p:nvSpPr>
        <p:spPr>
          <a:xfrm>
            <a:off x="3743477" y="5883974"/>
            <a:ext cx="7981672" cy="584775"/>
          </a:xfrm>
          <a:prstGeom prst="rect">
            <a:avLst/>
          </a:prstGeom>
        </p:spPr>
        <p:txBody>
          <a:bodyPr wrap="none">
            <a:spAutoFit/>
          </a:bodyPr>
          <a:lstStyle/>
          <a:p>
            <a:r>
              <a:rPr lang="ja-JP" altLang="en-US" sz="3200" dirty="0">
                <a:solidFill>
                  <a:schemeClr val="accent6"/>
                </a:solidFill>
                <a:latin typeface="UD デジタル 教科書体 NP-B" panose="02020700000000000000" pitchFamily="18" charset="-128"/>
                <a:ea typeface="UD デジタル 教科書体 NP-B" panose="02020700000000000000" pitchFamily="18" charset="-128"/>
              </a:rPr>
              <a:t>日常生活で、この場合に公式使いますか？</a:t>
            </a:r>
          </a:p>
        </p:txBody>
      </p:sp>
      <p:sp>
        <p:nvSpPr>
          <p:cNvPr id="2" name="正方形/長方形 1">
            <a:extLst>
              <a:ext uri="{FF2B5EF4-FFF2-40B4-BE49-F238E27FC236}">
                <a16:creationId xmlns:a16="http://schemas.microsoft.com/office/drawing/2014/main" id="{FDAE5795-EB37-9150-4A32-EF6FA125DF86}"/>
              </a:ext>
            </a:extLst>
          </p:cNvPr>
          <p:cNvSpPr/>
          <p:nvPr/>
        </p:nvSpPr>
        <p:spPr>
          <a:xfrm>
            <a:off x="576540" y="400137"/>
            <a:ext cx="5519460" cy="584775"/>
          </a:xfrm>
          <a:prstGeom prst="rect">
            <a:avLst/>
          </a:prstGeom>
        </p:spPr>
        <p:txBody>
          <a:bodyPr wrap="none">
            <a:spAutoFit/>
          </a:bodyPr>
          <a:lstStyle/>
          <a:p>
            <a:r>
              <a:rPr lang="ja-JP" altLang="en-US" sz="3200" dirty="0">
                <a:solidFill>
                  <a:schemeClr val="accent6"/>
                </a:solidFill>
                <a:latin typeface="UD デジタル 教科書体 NP-B" panose="02020700000000000000" pitchFamily="18" charset="-128"/>
                <a:ea typeface="UD デジタル 教科書体 NP-B" panose="02020700000000000000" pitchFamily="18" charset="-128"/>
              </a:rPr>
              <a:t>自ら進んで学習できる子ども</a:t>
            </a:r>
          </a:p>
        </p:txBody>
      </p:sp>
    </p:spTree>
    <p:extLst>
      <p:ext uri="{BB962C8B-B14F-4D97-AF65-F5344CB8AC3E}">
        <p14:creationId xmlns:p14="http://schemas.microsoft.com/office/powerpoint/2010/main" val="111512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250"/>
                                        <p:tgtEl>
                                          <p:spTgt spid="9"/>
                                        </p:tgtEl>
                                      </p:cBhvr>
                                    </p:animEffect>
                                  </p:childTnLst>
                                </p:cTn>
                              </p:par>
                            </p:childTnLst>
                          </p:cTn>
                        </p:par>
                        <p:par>
                          <p:cTn id="8" fill="hold">
                            <p:stCondLst>
                              <p:cond delay="125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25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1500"/>
                                        <p:tgtEl>
                                          <p:spTgt spid="5"/>
                                        </p:tgtEl>
                                      </p:cBhvr>
                                    </p:animEffect>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1500"/>
                                        <p:tgtEl>
                                          <p:spTgt spid="6"/>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P spid="11"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39BF59B6-3D3D-43A8-B143-DDF18418BDF0}"/>
              </a:ext>
            </a:extLst>
          </p:cNvPr>
          <p:cNvSpPr/>
          <p:nvPr/>
        </p:nvSpPr>
        <p:spPr>
          <a:xfrm>
            <a:off x="838200" y="4079769"/>
            <a:ext cx="6426759" cy="707886"/>
          </a:xfrm>
          <a:prstGeom prst="rect">
            <a:avLst/>
          </a:prstGeom>
        </p:spPr>
        <p:txBody>
          <a:bodyPr wrap="none">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１時間で</a:t>
            </a:r>
            <a:r>
              <a:rPr lang="en-US" altLang="ja-JP" sz="4000" dirty="0">
                <a:latin typeface="UD デジタル 教科書体 NP-B" panose="02020700000000000000" pitchFamily="18" charset="-128"/>
                <a:ea typeface="UD デジタル 教科書体 NP-B" panose="02020700000000000000" pitchFamily="18" charset="-128"/>
              </a:rPr>
              <a:t>4km</a:t>
            </a:r>
            <a:r>
              <a:rPr lang="ja-JP" altLang="en-US" sz="4000" dirty="0">
                <a:latin typeface="UD デジタル 教科書体 NP-B" panose="02020700000000000000" pitchFamily="18" charset="-128"/>
                <a:ea typeface="UD デジタル 教科書体 NP-B" panose="02020700000000000000" pitchFamily="18" charset="-128"/>
              </a:rPr>
              <a:t>進むのだから</a:t>
            </a:r>
          </a:p>
        </p:txBody>
      </p:sp>
      <p:sp>
        <p:nvSpPr>
          <p:cNvPr id="6" name="正方形/長方形 5">
            <a:extLst>
              <a:ext uri="{FF2B5EF4-FFF2-40B4-BE49-F238E27FC236}">
                <a16:creationId xmlns:a16="http://schemas.microsoft.com/office/drawing/2014/main" id="{D9FE31B3-ED88-43F5-918B-3A25526D70A4}"/>
              </a:ext>
            </a:extLst>
          </p:cNvPr>
          <p:cNvSpPr/>
          <p:nvPr/>
        </p:nvSpPr>
        <p:spPr>
          <a:xfrm>
            <a:off x="838200" y="4818972"/>
            <a:ext cx="9954969" cy="707886"/>
          </a:xfrm>
          <a:prstGeom prst="rect">
            <a:avLst/>
          </a:prstGeom>
        </p:spPr>
        <p:txBody>
          <a:bodyPr wrap="none">
            <a:spAutoFit/>
          </a:bodyPr>
          <a:lstStyle/>
          <a:p>
            <a:r>
              <a:rPr lang="en-US" altLang="ja-JP" sz="4000" dirty="0">
                <a:latin typeface="UD デジタル 教科書体 NP-B" panose="02020700000000000000" pitchFamily="18" charset="-128"/>
                <a:ea typeface="UD デジタル 教科書体 NP-B" panose="02020700000000000000" pitchFamily="18" charset="-128"/>
              </a:rPr>
              <a:t>12km</a:t>
            </a:r>
            <a:r>
              <a:rPr lang="ja-JP" altLang="en-US" sz="4000" dirty="0">
                <a:latin typeface="UD デジタル 教科書体 NP-B" panose="02020700000000000000" pitchFamily="18" charset="-128"/>
                <a:ea typeface="UD デジタル 教科書体 NP-B" panose="02020700000000000000" pitchFamily="18" charset="-128"/>
              </a:rPr>
              <a:t>の中に</a:t>
            </a:r>
            <a:r>
              <a:rPr lang="en-US" altLang="ja-JP" sz="4000" dirty="0">
                <a:latin typeface="UD デジタル 教科書体 NP-B" panose="02020700000000000000" pitchFamily="18" charset="-128"/>
                <a:ea typeface="UD デジタル 教科書体 NP-B" panose="02020700000000000000" pitchFamily="18" charset="-128"/>
              </a:rPr>
              <a:t>4km</a:t>
            </a:r>
            <a:r>
              <a:rPr lang="ja-JP" altLang="en-US" sz="4000" dirty="0">
                <a:latin typeface="UD デジタル 教科書体 NP-B" panose="02020700000000000000" pitchFamily="18" charset="-128"/>
                <a:ea typeface="UD デジタル 教科書体 NP-B" panose="02020700000000000000" pitchFamily="18" charset="-128"/>
              </a:rPr>
              <a:t>がいくつあるかを考える</a:t>
            </a:r>
          </a:p>
        </p:txBody>
      </p:sp>
      <p:sp>
        <p:nvSpPr>
          <p:cNvPr id="7" name="正方形/長方形 6">
            <a:extLst>
              <a:ext uri="{FF2B5EF4-FFF2-40B4-BE49-F238E27FC236}">
                <a16:creationId xmlns:a16="http://schemas.microsoft.com/office/drawing/2014/main" id="{EAA8B8EC-8701-4EAC-B714-DCBB6BEC4758}"/>
              </a:ext>
            </a:extLst>
          </p:cNvPr>
          <p:cNvSpPr/>
          <p:nvPr/>
        </p:nvSpPr>
        <p:spPr>
          <a:xfrm>
            <a:off x="1580232" y="2646131"/>
            <a:ext cx="2982705" cy="1119351"/>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UD デジタル 教科書体 NP-B" panose="02020700000000000000" pitchFamily="18" charset="-128"/>
                <a:ea typeface="UD デジタル 教科書体 NP-B" panose="02020700000000000000" pitchFamily="18" charset="-128"/>
              </a:rPr>
              <a:t>１時間で</a:t>
            </a:r>
            <a:r>
              <a:rPr kumimoji="1" lang="en-US" altLang="ja-JP" sz="3200" dirty="0">
                <a:solidFill>
                  <a:schemeClr val="tx1"/>
                </a:solidFill>
                <a:latin typeface="UD デジタル 教科書体 NP-B" panose="02020700000000000000" pitchFamily="18" charset="-128"/>
                <a:ea typeface="UD デジタル 教科書体 NP-B" panose="02020700000000000000" pitchFamily="18" charset="-128"/>
              </a:rPr>
              <a:t>4km</a:t>
            </a:r>
            <a:endParaRPr kumimoji="1" lang="ja-JP" altLang="en-US" sz="3200"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8" name="正方形/長方形 7">
            <a:extLst>
              <a:ext uri="{FF2B5EF4-FFF2-40B4-BE49-F238E27FC236}">
                <a16:creationId xmlns:a16="http://schemas.microsoft.com/office/drawing/2014/main" id="{6194B5E4-AD95-4122-A2A0-1A66847D660B}"/>
              </a:ext>
            </a:extLst>
          </p:cNvPr>
          <p:cNvSpPr/>
          <p:nvPr/>
        </p:nvSpPr>
        <p:spPr>
          <a:xfrm>
            <a:off x="4562937" y="2646131"/>
            <a:ext cx="2982705" cy="1119351"/>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UD デジタル 教科書体 NP-B" panose="02020700000000000000" pitchFamily="18" charset="-128"/>
                <a:ea typeface="UD デジタル 教科書体 NP-B" panose="02020700000000000000" pitchFamily="18" charset="-128"/>
              </a:rPr>
              <a:t>１時間で</a:t>
            </a:r>
            <a:r>
              <a:rPr kumimoji="1" lang="en-US" altLang="ja-JP" sz="3200" dirty="0">
                <a:solidFill>
                  <a:schemeClr val="tx1"/>
                </a:solidFill>
                <a:latin typeface="UD デジタル 教科書体 NP-B" panose="02020700000000000000" pitchFamily="18" charset="-128"/>
                <a:ea typeface="UD デジタル 教科書体 NP-B" panose="02020700000000000000" pitchFamily="18" charset="-128"/>
              </a:rPr>
              <a:t>4km</a:t>
            </a:r>
            <a:endParaRPr kumimoji="1" lang="ja-JP" altLang="en-US" sz="3200"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9" name="正方形/長方形 8">
            <a:extLst>
              <a:ext uri="{FF2B5EF4-FFF2-40B4-BE49-F238E27FC236}">
                <a16:creationId xmlns:a16="http://schemas.microsoft.com/office/drawing/2014/main" id="{E3FB9676-9529-4D02-B4E2-A6CDE0621973}"/>
              </a:ext>
            </a:extLst>
          </p:cNvPr>
          <p:cNvSpPr/>
          <p:nvPr/>
        </p:nvSpPr>
        <p:spPr>
          <a:xfrm>
            <a:off x="7545642" y="2646131"/>
            <a:ext cx="2982705" cy="1119351"/>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UD デジタル 教科書体 NP-B" panose="02020700000000000000" pitchFamily="18" charset="-128"/>
                <a:ea typeface="UD デジタル 教科書体 NP-B" panose="02020700000000000000" pitchFamily="18" charset="-128"/>
              </a:rPr>
              <a:t>１時間で</a:t>
            </a:r>
            <a:r>
              <a:rPr kumimoji="1" lang="en-US" altLang="ja-JP" sz="3200" dirty="0">
                <a:solidFill>
                  <a:schemeClr val="tx1"/>
                </a:solidFill>
                <a:latin typeface="UD デジタル 教科書体 NP-B" panose="02020700000000000000" pitchFamily="18" charset="-128"/>
                <a:ea typeface="UD デジタル 教科書体 NP-B" panose="02020700000000000000" pitchFamily="18" charset="-128"/>
              </a:rPr>
              <a:t>4km</a:t>
            </a:r>
            <a:endParaRPr kumimoji="1" lang="ja-JP" altLang="en-US" sz="3200"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10" name="正方形/長方形 9">
            <a:extLst>
              <a:ext uri="{FF2B5EF4-FFF2-40B4-BE49-F238E27FC236}">
                <a16:creationId xmlns:a16="http://schemas.microsoft.com/office/drawing/2014/main" id="{4F4A62B7-8330-456A-A324-E164666C6323}"/>
              </a:ext>
            </a:extLst>
          </p:cNvPr>
          <p:cNvSpPr/>
          <p:nvPr/>
        </p:nvSpPr>
        <p:spPr>
          <a:xfrm>
            <a:off x="838200" y="5558175"/>
            <a:ext cx="10185802" cy="707886"/>
          </a:xfrm>
          <a:prstGeom prst="rect">
            <a:avLst/>
          </a:prstGeom>
        </p:spPr>
        <p:txBody>
          <a:bodyPr wrap="none">
            <a:spAutoFit/>
          </a:bodyPr>
          <a:lstStyle/>
          <a:p>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式は、</a:t>
            </a:r>
            <a:r>
              <a:rPr lang="en-US" altLang="ja-JP" sz="4000" dirty="0">
                <a:solidFill>
                  <a:schemeClr val="accent6"/>
                </a:solidFill>
                <a:latin typeface="UD デジタル 教科書体 NP-B" panose="02020700000000000000" pitchFamily="18" charset="-128"/>
                <a:ea typeface="UD デジタル 教科書体 NP-B" panose="02020700000000000000" pitchFamily="18" charset="-128"/>
              </a:rPr>
              <a:t>12÷4</a:t>
            </a:r>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でも、</a:t>
            </a:r>
            <a:r>
              <a:rPr lang="en-US" altLang="ja-JP" sz="4000" dirty="0">
                <a:solidFill>
                  <a:schemeClr val="accent6"/>
                </a:solidFill>
                <a:latin typeface="UD デジタル 教科書体 NP-B" panose="02020700000000000000" pitchFamily="18" charset="-128"/>
                <a:ea typeface="UD デジタル 教科書体 NP-B" panose="02020700000000000000" pitchFamily="18" charset="-128"/>
              </a:rPr>
              <a:t>3×4</a:t>
            </a:r>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a:t>
            </a:r>
            <a:r>
              <a:rPr lang="en-US" altLang="ja-JP" sz="4000" dirty="0">
                <a:solidFill>
                  <a:schemeClr val="accent6"/>
                </a:solidFill>
                <a:latin typeface="UD デジタル 教科書体 NP-B" panose="02020700000000000000" pitchFamily="18" charset="-128"/>
                <a:ea typeface="UD デジタル 教科書体 NP-B" panose="02020700000000000000" pitchFamily="18" charset="-128"/>
              </a:rPr>
              <a:t>12</a:t>
            </a:r>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でも</a:t>
            </a:r>
            <a:r>
              <a:rPr lang="en-US" altLang="ja-JP" sz="4000" dirty="0">
                <a:solidFill>
                  <a:schemeClr val="accent6"/>
                </a:solidFill>
                <a:latin typeface="UD デジタル 教科書体 NP-B" panose="02020700000000000000" pitchFamily="18" charset="-128"/>
                <a:ea typeface="UD デジタル 教科書体 NP-B" panose="02020700000000000000" pitchFamily="18" charset="-128"/>
              </a:rPr>
              <a:t>OK</a:t>
            </a:r>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です</a:t>
            </a:r>
          </a:p>
        </p:txBody>
      </p:sp>
      <p:sp>
        <p:nvSpPr>
          <p:cNvPr id="12" name="正方形/長方形 11">
            <a:extLst>
              <a:ext uri="{FF2B5EF4-FFF2-40B4-BE49-F238E27FC236}">
                <a16:creationId xmlns:a16="http://schemas.microsoft.com/office/drawing/2014/main" id="{82A2DAB0-859C-4ED0-9144-C96530F5954A}"/>
              </a:ext>
            </a:extLst>
          </p:cNvPr>
          <p:cNvSpPr/>
          <p:nvPr/>
        </p:nvSpPr>
        <p:spPr>
          <a:xfrm>
            <a:off x="871620" y="591939"/>
            <a:ext cx="10365338" cy="1446550"/>
          </a:xfrm>
          <a:prstGeom prst="rect">
            <a:avLst/>
          </a:prstGeom>
          <a:solidFill>
            <a:srgbClr val="CCFFFF"/>
          </a:solidFill>
        </p:spPr>
        <p:txBody>
          <a:bodyPr wrap="none">
            <a:spAutoFit/>
          </a:bodyPr>
          <a:lstStyle/>
          <a:p>
            <a:r>
              <a:rPr lang="en-US" altLang="ja-JP" sz="4400" b="1" dirty="0">
                <a:solidFill>
                  <a:srgbClr val="0000FF"/>
                </a:solidFill>
                <a:latin typeface="UD デジタル 教科書体 NP-B" panose="02020700000000000000" pitchFamily="18" charset="-128"/>
                <a:ea typeface="UD デジタル 教科書体 NP-B" panose="02020700000000000000" pitchFamily="18" charset="-128"/>
              </a:rPr>
              <a:t>12km</a:t>
            </a:r>
            <a:r>
              <a:rPr lang="ja-JP" altLang="en-US" sz="4400" b="1" dirty="0">
                <a:solidFill>
                  <a:srgbClr val="0000FF"/>
                </a:solidFill>
                <a:latin typeface="UD デジタル 教科書体 NP-B" panose="02020700000000000000" pitchFamily="18" charset="-128"/>
                <a:ea typeface="UD デジタル 教科書体 NP-B" panose="02020700000000000000" pitchFamily="18" charset="-128"/>
              </a:rPr>
              <a:t>の道のりを時速</a:t>
            </a:r>
            <a:r>
              <a:rPr lang="en-US" altLang="ja-JP" sz="4400" b="1" dirty="0">
                <a:solidFill>
                  <a:srgbClr val="0000FF"/>
                </a:solidFill>
                <a:latin typeface="UD デジタル 教科書体 NP-B" panose="02020700000000000000" pitchFamily="18" charset="-128"/>
                <a:ea typeface="UD デジタル 教科書体 NP-B" panose="02020700000000000000" pitchFamily="18" charset="-128"/>
              </a:rPr>
              <a:t>4km</a:t>
            </a:r>
            <a:r>
              <a:rPr lang="ja-JP" altLang="en-US" sz="4400" b="1" dirty="0">
                <a:solidFill>
                  <a:srgbClr val="0000FF"/>
                </a:solidFill>
                <a:latin typeface="UD デジタル 教科書体 NP-B" panose="02020700000000000000" pitchFamily="18" charset="-128"/>
                <a:ea typeface="UD デジタル 教科書体 NP-B" panose="02020700000000000000" pitchFamily="18" charset="-128"/>
              </a:rPr>
              <a:t>で進みました</a:t>
            </a:r>
            <a:endParaRPr lang="en-US" altLang="ja-JP" sz="4400" b="1" dirty="0">
              <a:solidFill>
                <a:srgbClr val="0000FF"/>
              </a:solidFill>
              <a:latin typeface="UD デジタル 教科書体 NP-B" panose="02020700000000000000" pitchFamily="18" charset="-128"/>
              <a:ea typeface="UD デジタル 教科書体 NP-B" panose="02020700000000000000" pitchFamily="18" charset="-128"/>
            </a:endParaRPr>
          </a:p>
          <a:p>
            <a:r>
              <a:rPr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このときかかった時間を求めるには</a:t>
            </a:r>
          </a:p>
        </p:txBody>
      </p:sp>
    </p:spTree>
    <p:extLst>
      <p:ext uri="{BB962C8B-B14F-4D97-AF65-F5344CB8AC3E}">
        <p14:creationId xmlns:p14="http://schemas.microsoft.com/office/powerpoint/2010/main" val="362395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250"/>
                                        <p:tgtEl>
                                          <p:spTgt spid="7"/>
                                        </p:tgtEl>
                                      </p:cBhvr>
                                    </p:animEffect>
                                  </p:childTnLst>
                                </p:cTn>
                              </p:par>
                            </p:childTnLst>
                          </p:cTn>
                        </p:par>
                        <p:par>
                          <p:cTn id="8" fill="hold">
                            <p:stCondLst>
                              <p:cond delay="125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250"/>
                                        <p:tgtEl>
                                          <p:spTgt spid="8"/>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25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1500"/>
                                        <p:tgtEl>
                                          <p:spTgt spid="5"/>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1500"/>
                                        <p:tgtEl>
                                          <p:spTgt spid="6"/>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P spid="9"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39BF59B6-3D3D-43A8-B143-DDF18418BDF0}"/>
              </a:ext>
            </a:extLst>
          </p:cNvPr>
          <p:cNvSpPr/>
          <p:nvPr/>
        </p:nvSpPr>
        <p:spPr>
          <a:xfrm>
            <a:off x="838200" y="3903206"/>
            <a:ext cx="8084264" cy="769441"/>
          </a:xfrm>
          <a:prstGeom prst="rect">
            <a:avLst/>
          </a:prstGeom>
        </p:spPr>
        <p:txBody>
          <a:bodyPr wrap="none">
            <a:spAutoFit/>
          </a:bodyPr>
          <a:lstStyle/>
          <a:p>
            <a:r>
              <a:rPr lang="ja-JP" altLang="en-US" sz="4400" dirty="0">
                <a:latin typeface="UD デジタル 教科書体 NP-B" panose="02020700000000000000" pitchFamily="18" charset="-128"/>
                <a:ea typeface="UD デジタル 教科書体 NP-B" panose="02020700000000000000" pitchFamily="18" charset="-128"/>
              </a:rPr>
              <a:t>時速は１時間で進む距離なので</a:t>
            </a:r>
          </a:p>
        </p:txBody>
      </p:sp>
      <p:sp>
        <p:nvSpPr>
          <p:cNvPr id="6" name="正方形/長方形 5">
            <a:extLst>
              <a:ext uri="{FF2B5EF4-FFF2-40B4-BE49-F238E27FC236}">
                <a16:creationId xmlns:a16="http://schemas.microsoft.com/office/drawing/2014/main" id="{D9FE31B3-ED88-43F5-918B-3A25526D70A4}"/>
              </a:ext>
            </a:extLst>
          </p:cNvPr>
          <p:cNvSpPr/>
          <p:nvPr/>
        </p:nvSpPr>
        <p:spPr>
          <a:xfrm>
            <a:off x="2962848" y="4754107"/>
            <a:ext cx="7848623" cy="769441"/>
          </a:xfrm>
          <a:prstGeom prst="rect">
            <a:avLst/>
          </a:prstGeom>
        </p:spPr>
        <p:txBody>
          <a:bodyPr wrap="none">
            <a:spAutoFit/>
          </a:bodyPr>
          <a:lstStyle/>
          <a:p>
            <a:r>
              <a:rPr lang="en-US" altLang="ja-JP" sz="4400" dirty="0">
                <a:latin typeface="UD デジタル 教科書体 NP-B" panose="02020700000000000000" pitchFamily="18" charset="-128"/>
                <a:ea typeface="UD デジタル 教科書体 NP-B" panose="02020700000000000000" pitchFamily="18" charset="-128"/>
              </a:rPr>
              <a:t>120km</a:t>
            </a:r>
            <a:r>
              <a:rPr lang="ja-JP" altLang="en-US" sz="4400" dirty="0">
                <a:latin typeface="UD デジタル 教科書体 NP-B" panose="02020700000000000000" pitchFamily="18" charset="-128"/>
                <a:ea typeface="UD デジタル 教科書体 NP-B" panose="02020700000000000000" pitchFamily="18" charset="-128"/>
              </a:rPr>
              <a:t>を３時間でわればよい</a:t>
            </a:r>
          </a:p>
        </p:txBody>
      </p:sp>
      <p:sp>
        <p:nvSpPr>
          <p:cNvPr id="8" name="正方形/長方形 7">
            <a:extLst>
              <a:ext uri="{FF2B5EF4-FFF2-40B4-BE49-F238E27FC236}">
                <a16:creationId xmlns:a16="http://schemas.microsoft.com/office/drawing/2014/main" id="{9721E4DD-C011-4D99-8539-7F29526BA17F}"/>
              </a:ext>
            </a:extLst>
          </p:cNvPr>
          <p:cNvSpPr/>
          <p:nvPr/>
        </p:nvSpPr>
        <p:spPr>
          <a:xfrm>
            <a:off x="1580232" y="2411172"/>
            <a:ext cx="2982705" cy="1119351"/>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UD デジタル 教科書体 NP-B" panose="02020700000000000000" pitchFamily="18" charset="-128"/>
                <a:ea typeface="UD デジタル 教科書体 NP-B" panose="02020700000000000000" pitchFamily="18" charset="-128"/>
              </a:rPr>
              <a:t>１時間で○</a:t>
            </a:r>
            <a:r>
              <a:rPr kumimoji="1" lang="en-US" altLang="ja-JP" sz="3200" dirty="0">
                <a:solidFill>
                  <a:schemeClr val="tx1"/>
                </a:solidFill>
                <a:latin typeface="UD デジタル 教科書体 NP-B" panose="02020700000000000000" pitchFamily="18" charset="-128"/>
                <a:ea typeface="UD デジタル 教科書体 NP-B" panose="02020700000000000000" pitchFamily="18" charset="-128"/>
              </a:rPr>
              <a:t>km</a:t>
            </a:r>
            <a:endParaRPr kumimoji="1" lang="ja-JP" altLang="en-US" sz="3200"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9" name="正方形/長方形 8">
            <a:extLst>
              <a:ext uri="{FF2B5EF4-FFF2-40B4-BE49-F238E27FC236}">
                <a16:creationId xmlns:a16="http://schemas.microsoft.com/office/drawing/2014/main" id="{72484983-0547-4199-BE6F-111A709B19E6}"/>
              </a:ext>
            </a:extLst>
          </p:cNvPr>
          <p:cNvSpPr/>
          <p:nvPr/>
        </p:nvSpPr>
        <p:spPr>
          <a:xfrm>
            <a:off x="4562937" y="2411172"/>
            <a:ext cx="2982705" cy="1119351"/>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UD デジタル 教科書体 NP-B" panose="02020700000000000000" pitchFamily="18" charset="-128"/>
                <a:ea typeface="UD デジタル 教科書体 NP-B" panose="02020700000000000000" pitchFamily="18" charset="-128"/>
              </a:rPr>
              <a:t>１時間で○</a:t>
            </a:r>
            <a:r>
              <a:rPr kumimoji="1" lang="en-US" altLang="ja-JP" sz="3200" dirty="0">
                <a:solidFill>
                  <a:schemeClr val="tx1"/>
                </a:solidFill>
                <a:latin typeface="UD デジタル 教科書体 NP-B" panose="02020700000000000000" pitchFamily="18" charset="-128"/>
                <a:ea typeface="UD デジタル 教科書体 NP-B" panose="02020700000000000000" pitchFamily="18" charset="-128"/>
              </a:rPr>
              <a:t>km</a:t>
            </a:r>
            <a:endParaRPr kumimoji="1" lang="ja-JP" altLang="en-US" sz="3200"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10" name="正方形/長方形 9">
            <a:extLst>
              <a:ext uri="{FF2B5EF4-FFF2-40B4-BE49-F238E27FC236}">
                <a16:creationId xmlns:a16="http://schemas.microsoft.com/office/drawing/2014/main" id="{8B6AB2E8-B4C8-4B10-885D-A9B012F73C6D}"/>
              </a:ext>
            </a:extLst>
          </p:cNvPr>
          <p:cNvSpPr/>
          <p:nvPr/>
        </p:nvSpPr>
        <p:spPr>
          <a:xfrm>
            <a:off x="7545642" y="2411172"/>
            <a:ext cx="2982705" cy="1119351"/>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UD デジタル 教科書体 NP-B" panose="02020700000000000000" pitchFamily="18" charset="-128"/>
                <a:ea typeface="UD デジタル 教科書体 NP-B" panose="02020700000000000000" pitchFamily="18" charset="-128"/>
              </a:rPr>
              <a:t>１時間で○</a:t>
            </a:r>
            <a:r>
              <a:rPr kumimoji="1" lang="en-US" altLang="ja-JP" sz="3200" dirty="0">
                <a:solidFill>
                  <a:schemeClr val="tx1"/>
                </a:solidFill>
                <a:latin typeface="UD デジタル 教科書体 NP-B" panose="02020700000000000000" pitchFamily="18" charset="-128"/>
                <a:ea typeface="UD デジタル 教科書体 NP-B" panose="02020700000000000000" pitchFamily="18" charset="-128"/>
              </a:rPr>
              <a:t>km</a:t>
            </a:r>
            <a:endParaRPr kumimoji="1" lang="ja-JP" altLang="en-US" sz="3200"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11" name="正方形/長方形 10">
            <a:extLst>
              <a:ext uri="{FF2B5EF4-FFF2-40B4-BE49-F238E27FC236}">
                <a16:creationId xmlns:a16="http://schemas.microsoft.com/office/drawing/2014/main" id="{4B264BE7-0084-44FB-A797-54DBFB4C6747}"/>
              </a:ext>
            </a:extLst>
          </p:cNvPr>
          <p:cNvSpPr/>
          <p:nvPr/>
        </p:nvSpPr>
        <p:spPr>
          <a:xfrm>
            <a:off x="838200" y="5605006"/>
            <a:ext cx="9930924" cy="707886"/>
          </a:xfrm>
          <a:prstGeom prst="rect">
            <a:avLst/>
          </a:prstGeom>
        </p:spPr>
        <p:txBody>
          <a:bodyPr wrap="none">
            <a:spAutoFit/>
          </a:bodyPr>
          <a:lstStyle/>
          <a:p>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すべて時速の意味から求めることができる</a:t>
            </a:r>
          </a:p>
        </p:txBody>
      </p:sp>
      <p:sp>
        <p:nvSpPr>
          <p:cNvPr id="12" name="正方形/長方形 11">
            <a:extLst>
              <a:ext uri="{FF2B5EF4-FFF2-40B4-BE49-F238E27FC236}">
                <a16:creationId xmlns:a16="http://schemas.microsoft.com/office/drawing/2014/main" id="{00D31588-3B27-454F-A038-7C3F4C5ED019}"/>
              </a:ext>
            </a:extLst>
          </p:cNvPr>
          <p:cNvSpPr/>
          <p:nvPr/>
        </p:nvSpPr>
        <p:spPr>
          <a:xfrm>
            <a:off x="1227729" y="591939"/>
            <a:ext cx="9541395" cy="1446550"/>
          </a:xfrm>
          <a:prstGeom prst="rect">
            <a:avLst/>
          </a:prstGeom>
          <a:solidFill>
            <a:srgbClr val="CCFFFF"/>
          </a:solidFill>
        </p:spPr>
        <p:txBody>
          <a:bodyPr wrap="none">
            <a:spAutoFit/>
          </a:bodyPr>
          <a:lstStyle/>
          <a:p>
            <a:r>
              <a:rPr lang="en-US" altLang="ja-JP" sz="4400" b="1" dirty="0">
                <a:solidFill>
                  <a:srgbClr val="0000FF"/>
                </a:solidFill>
                <a:latin typeface="UD デジタル 教科書体 NP-B" panose="02020700000000000000" pitchFamily="18" charset="-128"/>
                <a:ea typeface="UD デジタル 教科書体 NP-B" panose="02020700000000000000" pitchFamily="18" charset="-128"/>
              </a:rPr>
              <a:t>120km</a:t>
            </a:r>
            <a:r>
              <a:rPr lang="ja-JP" altLang="en-US" sz="4400" b="1" dirty="0">
                <a:solidFill>
                  <a:srgbClr val="0000FF"/>
                </a:solidFill>
                <a:latin typeface="UD デジタル 教科書体 NP-B" panose="02020700000000000000" pitchFamily="18" charset="-128"/>
                <a:ea typeface="UD デジタル 教科書体 NP-B" panose="02020700000000000000" pitchFamily="18" charset="-128"/>
              </a:rPr>
              <a:t>の距離を３時間で進みました</a:t>
            </a:r>
            <a:endParaRPr lang="en-US" altLang="ja-JP" sz="4400" b="1" dirty="0">
              <a:solidFill>
                <a:srgbClr val="0000FF"/>
              </a:solidFill>
              <a:latin typeface="UD デジタル 教科書体 NP-B" panose="02020700000000000000" pitchFamily="18" charset="-128"/>
              <a:ea typeface="UD デジタル 教科書体 NP-B" panose="02020700000000000000" pitchFamily="18" charset="-128"/>
            </a:endParaRPr>
          </a:p>
          <a:p>
            <a:r>
              <a:rPr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このときの時速を求めるには</a:t>
            </a:r>
          </a:p>
        </p:txBody>
      </p:sp>
    </p:spTree>
    <p:extLst>
      <p:ext uri="{BB962C8B-B14F-4D97-AF65-F5344CB8AC3E}">
        <p14:creationId xmlns:p14="http://schemas.microsoft.com/office/powerpoint/2010/main" val="331424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250"/>
                                        <p:tgtEl>
                                          <p:spTgt spid="8"/>
                                        </p:tgtEl>
                                      </p:cBhvr>
                                    </p:animEffect>
                                  </p:childTnLst>
                                </p:cTn>
                              </p:par>
                            </p:childTnLst>
                          </p:cTn>
                        </p:par>
                        <p:par>
                          <p:cTn id="8" fill="hold">
                            <p:stCondLst>
                              <p:cond delay="125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250"/>
                                        <p:tgtEl>
                                          <p:spTgt spid="9"/>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125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1500"/>
                                        <p:tgtEl>
                                          <p:spTgt spid="5"/>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1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9" grpId="0" animBg="1"/>
      <p:bldP spid="10"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E6689E82-8DB9-4730-9EFA-130FE8EC8468}"/>
              </a:ext>
            </a:extLst>
          </p:cNvPr>
          <p:cNvSpPr/>
          <p:nvPr/>
        </p:nvSpPr>
        <p:spPr>
          <a:xfrm>
            <a:off x="1091264" y="1772146"/>
            <a:ext cx="10009471" cy="1446550"/>
          </a:xfrm>
          <a:prstGeom prst="rect">
            <a:avLst/>
          </a:prstGeom>
          <a:ln>
            <a:solidFill>
              <a:schemeClr val="accent1"/>
            </a:solidFill>
          </a:ln>
        </p:spPr>
        <p:txBody>
          <a:bodyPr wrap="none">
            <a:spAutoFit/>
          </a:bodyPr>
          <a:lstStyle/>
          <a:p>
            <a:r>
              <a:rPr lang="ja-JP" altLang="en-US" sz="4400" dirty="0">
                <a:latin typeface="UD デジタル 教科書体 NP-B" panose="02020700000000000000" pitchFamily="18" charset="-128"/>
                <a:ea typeface="UD デジタル 教科書体 NP-B" panose="02020700000000000000" pitchFamily="18" charset="-128"/>
              </a:rPr>
              <a:t>朝</a:t>
            </a:r>
            <a:r>
              <a:rPr lang="en-US" altLang="ja-JP" sz="4400" dirty="0">
                <a:latin typeface="UD デジタル 教科書体 NP-B" panose="02020700000000000000" pitchFamily="18" charset="-128"/>
                <a:ea typeface="UD デジタル 教科書体 NP-B" panose="02020700000000000000" pitchFamily="18" charset="-128"/>
              </a:rPr>
              <a:t>15</a:t>
            </a:r>
            <a:r>
              <a:rPr lang="ja-JP" altLang="en-US" sz="4400" dirty="0">
                <a:latin typeface="UD デジタル 教科書体 NP-B" panose="02020700000000000000" pitchFamily="18" charset="-128"/>
                <a:ea typeface="UD デジタル 教科書体 NP-B" panose="02020700000000000000" pitchFamily="18" charset="-128"/>
              </a:rPr>
              <a:t>分間歩いた道のりは</a:t>
            </a:r>
            <a:r>
              <a:rPr lang="en-US" altLang="ja-JP" sz="4400" dirty="0">
                <a:latin typeface="UD デジタル 教科書体 NP-B" panose="02020700000000000000" pitchFamily="18" charset="-128"/>
                <a:ea typeface="UD デジタル 教科書体 NP-B" panose="02020700000000000000" pitchFamily="18" charset="-128"/>
              </a:rPr>
              <a:t>500m</a:t>
            </a:r>
            <a:r>
              <a:rPr lang="ja-JP" altLang="en-US" sz="4400" dirty="0">
                <a:latin typeface="UD デジタル 教科書体 NP-B" panose="02020700000000000000" pitchFamily="18" charset="-128"/>
                <a:ea typeface="UD デジタル 教科書体 NP-B" panose="02020700000000000000" pitchFamily="18" charset="-128"/>
              </a:rPr>
              <a:t>でした</a:t>
            </a:r>
            <a:endParaRPr lang="en-US" altLang="ja-JP" sz="4400" dirty="0">
              <a:latin typeface="UD デジタル 教科書体 NP-B" panose="02020700000000000000" pitchFamily="18" charset="-128"/>
              <a:ea typeface="UD デジタル 教科書体 NP-B" panose="02020700000000000000" pitchFamily="18" charset="-128"/>
            </a:endParaRPr>
          </a:p>
          <a:p>
            <a:r>
              <a:rPr lang="ja-JP" altLang="en-US" sz="4400" dirty="0">
                <a:latin typeface="UD デジタル 教科書体 NP-B" panose="02020700000000000000" pitchFamily="18" charset="-128"/>
                <a:ea typeface="UD デジタル 教科書体 NP-B" panose="02020700000000000000" pitchFamily="18" charset="-128"/>
              </a:rPr>
              <a:t>歩いた時速を求めましょう</a:t>
            </a:r>
          </a:p>
        </p:txBody>
      </p:sp>
      <p:sp>
        <p:nvSpPr>
          <p:cNvPr id="5" name="正方形/長方形 4">
            <a:extLst>
              <a:ext uri="{FF2B5EF4-FFF2-40B4-BE49-F238E27FC236}">
                <a16:creationId xmlns:a16="http://schemas.microsoft.com/office/drawing/2014/main" id="{39BF59B6-3D3D-43A8-B143-DDF18418BDF0}"/>
              </a:ext>
            </a:extLst>
          </p:cNvPr>
          <p:cNvSpPr/>
          <p:nvPr/>
        </p:nvSpPr>
        <p:spPr>
          <a:xfrm>
            <a:off x="838200" y="3774366"/>
            <a:ext cx="8283037" cy="769441"/>
          </a:xfrm>
          <a:prstGeom prst="rect">
            <a:avLst/>
          </a:prstGeom>
        </p:spPr>
        <p:txBody>
          <a:bodyPr wrap="none">
            <a:spAutoFit/>
          </a:bodyPr>
          <a:lstStyle/>
          <a:p>
            <a:r>
              <a:rPr lang="ja-JP" altLang="en-US" sz="4400" dirty="0">
                <a:latin typeface="UD デジタル 教科書体 NP-B" panose="02020700000000000000" pitchFamily="18" charset="-128"/>
                <a:ea typeface="UD デジタル 教科書体 NP-B" panose="02020700000000000000" pitchFamily="18" charset="-128"/>
              </a:rPr>
              <a:t>時速は１時間</a:t>
            </a:r>
            <a:r>
              <a:rPr lang="en-US" altLang="ja-JP" sz="4400" dirty="0">
                <a:latin typeface="UD デジタル 教科書体 NP-B" panose="02020700000000000000" pitchFamily="18" charset="-128"/>
                <a:ea typeface="UD デジタル 教科書体 NP-B" panose="02020700000000000000" pitchFamily="18" charset="-128"/>
              </a:rPr>
              <a:t>(</a:t>
            </a:r>
            <a:r>
              <a:rPr lang="en-US" altLang="ja-JP" sz="4400" dirty="0">
                <a:solidFill>
                  <a:srgbClr val="FF0000"/>
                </a:solidFill>
                <a:latin typeface="UD デジタル 教科書体 NP-B" panose="02020700000000000000" pitchFamily="18" charset="-128"/>
                <a:ea typeface="UD デジタル 教科書体 NP-B" panose="02020700000000000000" pitchFamily="18" charset="-128"/>
              </a:rPr>
              <a:t>60</a:t>
            </a:r>
            <a:r>
              <a:rPr lang="ja-JP" altLang="en-US" sz="4400" dirty="0">
                <a:solidFill>
                  <a:srgbClr val="FF0000"/>
                </a:solidFill>
                <a:latin typeface="UD デジタル 教科書体 NP-B" panose="02020700000000000000" pitchFamily="18" charset="-128"/>
                <a:ea typeface="UD デジタル 教科書体 NP-B" panose="02020700000000000000" pitchFamily="18" charset="-128"/>
              </a:rPr>
              <a:t>分</a:t>
            </a:r>
            <a:r>
              <a:rPr lang="en-US" altLang="ja-JP" sz="4400" dirty="0">
                <a:latin typeface="UD デジタル 教科書体 NP-B" panose="02020700000000000000" pitchFamily="18" charset="-128"/>
                <a:ea typeface="UD デジタル 教科書体 NP-B" panose="02020700000000000000" pitchFamily="18" charset="-128"/>
              </a:rPr>
              <a:t>)</a:t>
            </a:r>
            <a:r>
              <a:rPr lang="ja-JP" altLang="en-US" sz="4400" dirty="0">
                <a:latin typeface="UD デジタル 教科書体 NP-B" panose="02020700000000000000" pitchFamily="18" charset="-128"/>
                <a:ea typeface="UD デジタル 教科書体 NP-B" panose="02020700000000000000" pitchFamily="18" charset="-128"/>
              </a:rPr>
              <a:t>で進む距離</a:t>
            </a:r>
          </a:p>
        </p:txBody>
      </p:sp>
      <p:sp>
        <p:nvSpPr>
          <p:cNvPr id="6" name="正方形/長方形 5">
            <a:extLst>
              <a:ext uri="{FF2B5EF4-FFF2-40B4-BE49-F238E27FC236}">
                <a16:creationId xmlns:a16="http://schemas.microsoft.com/office/drawing/2014/main" id="{D9FE31B3-ED88-43F5-918B-3A25526D70A4}"/>
              </a:ext>
            </a:extLst>
          </p:cNvPr>
          <p:cNvSpPr/>
          <p:nvPr/>
        </p:nvSpPr>
        <p:spPr>
          <a:xfrm>
            <a:off x="4066364" y="4593736"/>
            <a:ext cx="6224781" cy="769441"/>
          </a:xfrm>
          <a:prstGeom prst="rect">
            <a:avLst/>
          </a:prstGeom>
        </p:spPr>
        <p:txBody>
          <a:bodyPr wrap="none">
            <a:spAutoFit/>
          </a:bodyPr>
          <a:lstStyle/>
          <a:p>
            <a:r>
              <a:rPr lang="en-US" altLang="ja-JP" sz="4400" dirty="0">
                <a:latin typeface="UD デジタル 教科書体 NP-B" panose="02020700000000000000" pitchFamily="18" charset="-128"/>
                <a:ea typeface="UD デジタル 教科書体 NP-B" panose="02020700000000000000" pitchFamily="18" charset="-128"/>
              </a:rPr>
              <a:t>500m</a:t>
            </a:r>
            <a:r>
              <a:rPr lang="ja-JP" altLang="en-US" sz="4400" dirty="0">
                <a:latin typeface="UD デジタル 教科書体 NP-B" panose="02020700000000000000" pitchFamily="18" charset="-128"/>
                <a:ea typeface="UD デジタル 教科書体 NP-B" panose="02020700000000000000" pitchFamily="18" charset="-128"/>
              </a:rPr>
              <a:t>を</a:t>
            </a:r>
            <a:r>
              <a:rPr lang="en-US" altLang="ja-JP" sz="4400" dirty="0">
                <a:latin typeface="UD デジタル 教科書体 NP-B" panose="02020700000000000000" pitchFamily="18" charset="-128"/>
                <a:ea typeface="UD デジタル 教科書体 NP-B" panose="02020700000000000000" pitchFamily="18" charset="-128"/>
              </a:rPr>
              <a:t>4</a:t>
            </a:r>
            <a:r>
              <a:rPr lang="ja-JP" altLang="en-US" sz="4400" dirty="0">
                <a:latin typeface="UD デジタル 教科書体 NP-B" panose="02020700000000000000" pitchFamily="18" charset="-128"/>
                <a:ea typeface="UD デジタル 教科書体 NP-B" panose="02020700000000000000" pitchFamily="18" charset="-128"/>
              </a:rPr>
              <a:t>倍すればよい</a:t>
            </a:r>
          </a:p>
        </p:txBody>
      </p:sp>
      <p:sp>
        <p:nvSpPr>
          <p:cNvPr id="7" name="正方形/長方形 6">
            <a:extLst>
              <a:ext uri="{FF2B5EF4-FFF2-40B4-BE49-F238E27FC236}">
                <a16:creationId xmlns:a16="http://schemas.microsoft.com/office/drawing/2014/main" id="{77344501-BE74-40B8-A4B5-09990FCBDD0A}"/>
              </a:ext>
            </a:extLst>
          </p:cNvPr>
          <p:cNvSpPr/>
          <p:nvPr/>
        </p:nvSpPr>
        <p:spPr>
          <a:xfrm>
            <a:off x="838200" y="5476168"/>
            <a:ext cx="11170046" cy="769441"/>
          </a:xfrm>
          <a:prstGeom prst="rect">
            <a:avLst/>
          </a:prstGeom>
        </p:spPr>
        <p:txBody>
          <a:bodyPr wrap="none">
            <a:spAutoFit/>
          </a:bodyPr>
          <a:lstStyle/>
          <a:p>
            <a:r>
              <a:rPr lang="en-US" altLang="ja-JP" sz="4400" dirty="0">
                <a:solidFill>
                  <a:srgbClr val="0000FF"/>
                </a:solidFill>
                <a:latin typeface="UD デジタル 教科書体 NP-B" panose="02020700000000000000" pitchFamily="18" charset="-128"/>
                <a:ea typeface="UD デジタル 教科書体 NP-B" panose="02020700000000000000" pitchFamily="18" charset="-128"/>
              </a:rPr>
              <a:t>500×4</a:t>
            </a:r>
            <a:r>
              <a:rPr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a:t>
            </a:r>
            <a:r>
              <a:rPr lang="en-US" altLang="ja-JP" sz="4400" dirty="0">
                <a:solidFill>
                  <a:srgbClr val="0000FF"/>
                </a:solidFill>
                <a:latin typeface="UD デジタル 教科書体 NP-B" panose="02020700000000000000" pitchFamily="18" charset="-128"/>
                <a:ea typeface="UD デジタル 教科書体 NP-B" panose="02020700000000000000" pitchFamily="18" charset="-128"/>
              </a:rPr>
              <a:t>2000</a:t>
            </a:r>
            <a:r>
              <a:rPr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 時速</a:t>
            </a:r>
            <a:r>
              <a:rPr lang="en-US" altLang="ja-JP" sz="4400" dirty="0">
                <a:solidFill>
                  <a:srgbClr val="0000FF"/>
                </a:solidFill>
                <a:latin typeface="UD デジタル 教科書体 NP-B" panose="02020700000000000000" pitchFamily="18" charset="-128"/>
                <a:ea typeface="UD デジタル 教科書体 NP-B" panose="02020700000000000000" pitchFamily="18" charset="-128"/>
              </a:rPr>
              <a:t>2000m</a:t>
            </a:r>
            <a:r>
              <a:rPr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 か 時速</a:t>
            </a:r>
            <a:r>
              <a:rPr lang="en-US" altLang="ja-JP" sz="4400" dirty="0">
                <a:solidFill>
                  <a:srgbClr val="0000FF"/>
                </a:solidFill>
                <a:latin typeface="UD デジタル 教科書体 NP-B" panose="02020700000000000000" pitchFamily="18" charset="-128"/>
                <a:ea typeface="UD デジタル 教科書体 NP-B" panose="02020700000000000000" pitchFamily="18" charset="-128"/>
              </a:rPr>
              <a:t>2km</a:t>
            </a:r>
            <a:endParaRPr lang="ja-JP" altLang="en-US" sz="44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8" name="正方形/長方形 7">
            <a:extLst>
              <a:ext uri="{FF2B5EF4-FFF2-40B4-BE49-F238E27FC236}">
                <a16:creationId xmlns:a16="http://schemas.microsoft.com/office/drawing/2014/main" id="{0171BF1B-1CD1-757C-C199-076B5914CC32}"/>
              </a:ext>
            </a:extLst>
          </p:cNvPr>
          <p:cNvSpPr/>
          <p:nvPr/>
        </p:nvSpPr>
        <p:spPr>
          <a:xfrm>
            <a:off x="838200" y="725382"/>
            <a:ext cx="6955750" cy="769441"/>
          </a:xfrm>
          <a:prstGeom prst="rect">
            <a:avLst/>
          </a:prstGeom>
        </p:spPr>
        <p:txBody>
          <a:bodyPr wrap="none">
            <a:spAutoFit/>
          </a:bodyPr>
          <a:lstStyle/>
          <a:p>
            <a:r>
              <a:rPr lang="ja-JP" altLang="en-US" sz="4400" dirty="0">
                <a:solidFill>
                  <a:schemeClr val="accent6"/>
                </a:solidFill>
                <a:latin typeface="UD デジタル 教科書体 NP-B" panose="02020700000000000000" pitchFamily="18" charset="-128"/>
                <a:ea typeface="UD デジタル 教科書体 NP-B" panose="02020700000000000000" pitchFamily="18" charset="-128"/>
              </a:rPr>
              <a:t>主体的・対話的で深い学び</a:t>
            </a:r>
          </a:p>
        </p:txBody>
      </p:sp>
    </p:spTree>
    <p:extLst>
      <p:ext uri="{BB962C8B-B14F-4D97-AF65-F5344CB8AC3E}">
        <p14:creationId xmlns:p14="http://schemas.microsoft.com/office/powerpoint/2010/main" val="322775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17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正方形/長方形 5">
                <a:extLst>
                  <a:ext uri="{FF2B5EF4-FFF2-40B4-BE49-F238E27FC236}">
                    <a16:creationId xmlns:a16="http://schemas.microsoft.com/office/drawing/2014/main" id="{D9FE31B3-ED88-43F5-918B-3A25526D70A4}"/>
                  </a:ext>
                </a:extLst>
              </p:cNvPr>
              <p:cNvSpPr/>
              <p:nvPr/>
            </p:nvSpPr>
            <p:spPr>
              <a:xfrm>
                <a:off x="962420" y="3621691"/>
                <a:ext cx="5262979" cy="1257588"/>
              </a:xfrm>
              <a:prstGeom prst="rect">
                <a:avLst/>
              </a:prstGeom>
            </p:spPr>
            <p:txBody>
              <a:bodyPr wrap="none">
                <a:spAutoFit/>
              </a:bodyPr>
              <a:lstStyle/>
              <a:p>
                <a14:m>
                  <m:oMath xmlns:m="http://schemas.openxmlformats.org/officeDocument/2006/math">
                    <m:f>
                      <m:fPr>
                        <m:ctrlPr>
                          <a:rPr lang="en-US" altLang="ja-JP" sz="4400" i="1" smtClean="0">
                            <a:latin typeface="Cambria Math" panose="02040503050406030204" pitchFamily="18" charset="0"/>
                            <a:ea typeface="UD デジタル 教科書体 NP-B" panose="02020700000000000000" pitchFamily="18" charset="-128"/>
                          </a:rPr>
                        </m:ctrlPr>
                      </m:fPr>
                      <m:num>
                        <m:r>
                          <a:rPr lang="ja-JP" altLang="en-US" sz="4400" i="1">
                            <a:latin typeface="Cambria Math" panose="02040503050406030204" pitchFamily="18" charset="0"/>
                            <a:ea typeface="UD デジタル 教科書体 NP-B" panose="02020700000000000000" pitchFamily="18" charset="-128"/>
                          </a:rPr>
                          <m:t>５００</m:t>
                        </m:r>
                      </m:num>
                      <m:den>
                        <m:r>
                          <a:rPr lang="ja-JP" altLang="en-US" sz="4400" i="1">
                            <a:latin typeface="Cambria Math" panose="02040503050406030204" pitchFamily="18" charset="0"/>
                            <a:ea typeface="UD デジタル 教科書体 NP-B" panose="02020700000000000000" pitchFamily="18" charset="-128"/>
                          </a:rPr>
                          <m:t>１５</m:t>
                        </m:r>
                      </m:den>
                    </m:f>
                  </m:oMath>
                </a14:m>
                <a:r>
                  <a:rPr lang="en-US" altLang="ja-JP" sz="4400" dirty="0">
                    <a:latin typeface="UD デジタル 教科書体 NP-B" panose="02020700000000000000" pitchFamily="18" charset="-128"/>
                    <a:ea typeface="UD デジタル 教科書体 NP-B" panose="02020700000000000000" pitchFamily="18" charset="-128"/>
                  </a:rPr>
                  <a:t>×</a:t>
                </a:r>
                <a:r>
                  <a:rPr lang="ja-JP" altLang="en-US" sz="4400" dirty="0">
                    <a:latin typeface="UD デジタル 教科書体 NP-B" panose="02020700000000000000" pitchFamily="18" charset="-128"/>
                    <a:ea typeface="UD デジタル 教科書体 NP-B" panose="02020700000000000000" pitchFamily="18" charset="-128"/>
                  </a:rPr>
                  <a:t>６０となり</a:t>
                </a:r>
              </a:p>
            </p:txBody>
          </p:sp>
        </mc:Choice>
        <mc:Fallback xmlns="">
          <p:sp>
            <p:nvSpPr>
              <p:cNvPr id="6" name="正方形/長方形 5">
                <a:extLst>
                  <a:ext uri="{FF2B5EF4-FFF2-40B4-BE49-F238E27FC236}">
                    <a16:creationId xmlns:a16="http://schemas.microsoft.com/office/drawing/2014/main" id="{D9FE31B3-ED88-43F5-918B-3A25526D70A4}"/>
                  </a:ext>
                </a:extLst>
              </p:cNvPr>
              <p:cNvSpPr>
                <a:spLocks noRot="1" noChangeAspect="1" noMove="1" noResize="1" noEditPoints="1" noAdjustHandles="1" noChangeArrowheads="1" noChangeShapeType="1" noTextEdit="1"/>
              </p:cNvSpPr>
              <p:nvPr/>
            </p:nvSpPr>
            <p:spPr>
              <a:xfrm>
                <a:off x="962420" y="3621691"/>
                <a:ext cx="5262979" cy="1257588"/>
              </a:xfrm>
              <a:prstGeom prst="rect">
                <a:avLst/>
              </a:prstGeom>
              <a:blipFill>
                <a:blip r:embed="rId3"/>
                <a:stretch>
                  <a:fillRect r="-3940" b="-9709"/>
                </a:stretch>
              </a:blipFill>
            </p:spPr>
            <p:txBody>
              <a:bodyPr/>
              <a:lstStyle/>
              <a:p>
                <a:r>
                  <a:rPr lang="ja-JP" altLang="en-US">
                    <a:noFill/>
                  </a:rPr>
                  <a:t> </a:t>
                </a:r>
              </a:p>
            </p:txBody>
          </p:sp>
        </mc:Fallback>
      </mc:AlternateContent>
      <p:sp>
        <p:nvSpPr>
          <p:cNvPr id="8" name="正方形/長方形 7">
            <a:extLst>
              <a:ext uri="{FF2B5EF4-FFF2-40B4-BE49-F238E27FC236}">
                <a16:creationId xmlns:a16="http://schemas.microsoft.com/office/drawing/2014/main" id="{ABE99428-1AB6-4AD0-824E-A7D83C45D53C}"/>
              </a:ext>
            </a:extLst>
          </p:cNvPr>
          <p:cNvSpPr/>
          <p:nvPr/>
        </p:nvSpPr>
        <p:spPr>
          <a:xfrm>
            <a:off x="6735187" y="3942824"/>
            <a:ext cx="4698722" cy="769441"/>
          </a:xfrm>
          <a:prstGeom prst="rect">
            <a:avLst/>
          </a:prstGeom>
        </p:spPr>
        <p:txBody>
          <a:bodyPr wrap="none">
            <a:spAutoFit/>
          </a:bodyPr>
          <a:lstStyle/>
          <a:p>
            <a:r>
              <a:rPr lang="ja-JP" altLang="en-US" sz="4400" dirty="0">
                <a:latin typeface="UD デジタル 教科書体 NP-B" panose="02020700000000000000" pitchFamily="18" charset="-128"/>
                <a:ea typeface="UD デジタル 教科書体 NP-B" panose="02020700000000000000" pitchFamily="18" charset="-128"/>
              </a:rPr>
              <a:t>約分すれば４倍だ</a:t>
            </a:r>
          </a:p>
        </p:txBody>
      </p:sp>
      <p:cxnSp>
        <p:nvCxnSpPr>
          <p:cNvPr id="9" name="直線コネクタ 8">
            <a:extLst>
              <a:ext uri="{FF2B5EF4-FFF2-40B4-BE49-F238E27FC236}">
                <a16:creationId xmlns:a16="http://schemas.microsoft.com/office/drawing/2014/main" id="{18E58D6C-DDC0-4864-88D9-2414500C4EB9}"/>
              </a:ext>
            </a:extLst>
          </p:cNvPr>
          <p:cNvCxnSpPr>
            <a:cxnSpLocks/>
          </p:cNvCxnSpPr>
          <p:nvPr/>
        </p:nvCxnSpPr>
        <p:spPr>
          <a:xfrm>
            <a:off x="1479491" y="4327544"/>
            <a:ext cx="914400" cy="532962"/>
          </a:xfrm>
          <a:prstGeom prst="line">
            <a:avLst/>
          </a:prstGeom>
          <a:ln w="57150">
            <a:solidFill>
              <a:schemeClr val="accent6"/>
            </a:solidFill>
          </a:ln>
        </p:spPr>
        <p:style>
          <a:lnRef idx="1">
            <a:schemeClr val="dk1"/>
          </a:lnRef>
          <a:fillRef idx="0">
            <a:schemeClr val="dk1"/>
          </a:fillRef>
          <a:effectRef idx="0">
            <a:schemeClr val="dk1"/>
          </a:effectRef>
          <a:fontRef idx="minor">
            <a:schemeClr val="tx1"/>
          </a:fontRef>
        </p:style>
      </p:cxnSp>
      <p:cxnSp>
        <p:nvCxnSpPr>
          <p:cNvPr id="11" name="直線コネクタ 10">
            <a:extLst>
              <a:ext uri="{FF2B5EF4-FFF2-40B4-BE49-F238E27FC236}">
                <a16:creationId xmlns:a16="http://schemas.microsoft.com/office/drawing/2014/main" id="{123A9022-D3A2-44AC-8C5E-B8E32C5777B8}"/>
              </a:ext>
            </a:extLst>
          </p:cNvPr>
          <p:cNvCxnSpPr>
            <a:cxnSpLocks/>
          </p:cNvCxnSpPr>
          <p:nvPr/>
        </p:nvCxnSpPr>
        <p:spPr>
          <a:xfrm>
            <a:off x="3395245" y="3984004"/>
            <a:ext cx="914400" cy="532962"/>
          </a:xfrm>
          <a:prstGeom prst="line">
            <a:avLst/>
          </a:prstGeom>
          <a:ln w="57150">
            <a:solidFill>
              <a:schemeClr val="accent6"/>
            </a:solidFill>
          </a:ln>
        </p:spPr>
        <p:style>
          <a:lnRef idx="1">
            <a:schemeClr val="dk1"/>
          </a:lnRef>
          <a:fillRef idx="0">
            <a:schemeClr val="dk1"/>
          </a:fillRef>
          <a:effectRef idx="0">
            <a:schemeClr val="dk1"/>
          </a:effectRef>
          <a:fontRef idx="minor">
            <a:schemeClr val="tx1"/>
          </a:fontRef>
        </p:style>
      </p:cxnSp>
      <p:sp>
        <p:nvSpPr>
          <p:cNvPr id="12" name="正方形/長方形 11">
            <a:extLst>
              <a:ext uri="{FF2B5EF4-FFF2-40B4-BE49-F238E27FC236}">
                <a16:creationId xmlns:a16="http://schemas.microsoft.com/office/drawing/2014/main" id="{1A6B02A9-550A-4CA8-8E44-C4C0E0E0256C}"/>
              </a:ext>
            </a:extLst>
          </p:cNvPr>
          <p:cNvSpPr/>
          <p:nvPr/>
        </p:nvSpPr>
        <p:spPr>
          <a:xfrm>
            <a:off x="3714610" y="3510460"/>
            <a:ext cx="595035" cy="584775"/>
          </a:xfrm>
          <a:prstGeom prst="rect">
            <a:avLst/>
          </a:prstGeom>
        </p:spPr>
        <p:txBody>
          <a:bodyPr wrap="none">
            <a:spAutoFit/>
          </a:bodyPr>
          <a:lstStyle/>
          <a:p>
            <a:r>
              <a:rPr lang="ja-JP" altLang="en-US" sz="3200" dirty="0">
                <a:solidFill>
                  <a:schemeClr val="accent6"/>
                </a:solidFill>
                <a:latin typeface="UD デジタル 教科書体 NP-B" panose="02020700000000000000" pitchFamily="18" charset="-128"/>
                <a:ea typeface="UD デジタル 教科書体 NP-B" panose="02020700000000000000" pitchFamily="18" charset="-128"/>
              </a:rPr>
              <a:t>４</a:t>
            </a:r>
          </a:p>
        </p:txBody>
      </p:sp>
      <p:sp>
        <p:nvSpPr>
          <p:cNvPr id="13" name="正方形/長方形 12">
            <a:extLst>
              <a:ext uri="{FF2B5EF4-FFF2-40B4-BE49-F238E27FC236}">
                <a16:creationId xmlns:a16="http://schemas.microsoft.com/office/drawing/2014/main" id="{F758649B-B32B-4CB3-A58A-9691F3806B51}"/>
              </a:ext>
            </a:extLst>
          </p:cNvPr>
          <p:cNvSpPr/>
          <p:nvPr/>
        </p:nvSpPr>
        <p:spPr>
          <a:xfrm>
            <a:off x="2406748" y="4536658"/>
            <a:ext cx="595035" cy="584775"/>
          </a:xfrm>
          <a:prstGeom prst="rect">
            <a:avLst/>
          </a:prstGeom>
        </p:spPr>
        <p:txBody>
          <a:bodyPr wrap="none">
            <a:spAutoFit/>
          </a:bodyPr>
          <a:lstStyle/>
          <a:p>
            <a:r>
              <a:rPr lang="ja-JP" altLang="en-US" sz="3200" dirty="0">
                <a:solidFill>
                  <a:schemeClr val="accent6"/>
                </a:solidFill>
                <a:latin typeface="UD デジタル 教科書体 NP-B" panose="02020700000000000000" pitchFamily="18" charset="-128"/>
                <a:ea typeface="UD デジタル 教科書体 NP-B" panose="02020700000000000000" pitchFamily="18" charset="-128"/>
              </a:rPr>
              <a:t>１</a:t>
            </a:r>
          </a:p>
        </p:txBody>
      </p:sp>
      <p:sp>
        <p:nvSpPr>
          <p:cNvPr id="14" name="正方形/長方形 13">
            <a:extLst>
              <a:ext uri="{FF2B5EF4-FFF2-40B4-BE49-F238E27FC236}">
                <a16:creationId xmlns:a16="http://schemas.microsoft.com/office/drawing/2014/main" id="{5E464C7B-25F4-4C29-A716-C7FC9656A029}"/>
              </a:ext>
            </a:extLst>
          </p:cNvPr>
          <p:cNvSpPr/>
          <p:nvPr/>
        </p:nvSpPr>
        <p:spPr>
          <a:xfrm>
            <a:off x="2029378" y="5222819"/>
            <a:ext cx="8392041" cy="1323439"/>
          </a:xfrm>
          <a:prstGeom prst="rect">
            <a:avLst/>
          </a:prstGeom>
        </p:spPr>
        <p:txBody>
          <a:bodyPr wrap="none">
            <a:spAutoFit/>
          </a:bodyPr>
          <a:lstStyle/>
          <a:p>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15</a:t>
            </a:r>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の</a:t>
            </a:r>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4</a:t>
            </a:r>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倍が</a:t>
            </a:r>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60</a:t>
            </a:r>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になることに気づく</a:t>
            </a:r>
            <a:endParaRPr lang="en-US" altLang="ja-JP" sz="4000" dirty="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基礎計算力の方が公式より大事</a:t>
            </a:r>
          </a:p>
        </p:txBody>
      </p:sp>
      <p:sp>
        <p:nvSpPr>
          <p:cNvPr id="15" name="正方形/長方形 14">
            <a:extLst>
              <a:ext uri="{FF2B5EF4-FFF2-40B4-BE49-F238E27FC236}">
                <a16:creationId xmlns:a16="http://schemas.microsoft.com/office/drawing/2014/main" id="{98CA64F4-7CEA-4569-BF9C-CC57E45119A2}"/>
              </a:ext>
            </a:extLst>
          </p:cNvPr>
          <p:cNvSpPr/>
          <p:nvPr/>
        </p:nvSpPr>
        <p:spPr>
          <a:xfrm>
            <a:off x="1899979" y="764787"/>
            <a:ext cx="8392041" cy="2554545"/>
          </a:xfrm>
          <a:prstGeom prst="rect">
            <a:avLst/>
          </a:prstGeom>
        </p:spPr>
        <p:txBody>
          <a:bodyPr wrap="none">
            <a:spAutoFit/>
          </a:bodyPr>
          <a:lstStyle/>
          <a:p>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公式を使うにしても</a:t>
            </a:r>
            <a:endParaRPr lang="en-US" altLang="ja-JP" sz="4000" dirty="0">
              <a:solidFill>
                <a:schemeClr val="accent6"/>
              </a:solidFill>
              <a:latin typeface="UD デジタル 教科書体 NP-B" panose="02020700000000000000" pitchFamily="18" charset="-128"/>
              <a:ea typeface="UD デジタル 教科書体 NP-B" panose="02020700000000000000" pitchFamily="18" charset="-128"/>
            </a:endParaRPr>
          </a:p>
          <a:p>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計算は分数を使うことが基本です</a:t>
            </a:r>
            <a:endParaRPr lang="en-US" altLang="ja-JP" sz="4000" dirty="0">
              <a:solidFill>
                <a:schemeClr val="accent6"/>
              </a:solidFill>
              <a:latin typeface="UD デジタル 教科書体 NP-B" panose="02020700000000000000" pitchFamily="18" charset="-128"/>
              <a:ea typeface="UD デジタル 教科書体 NP-B" panose="02020700000000000000" pitchFamily="18" charset="-128"/>
            </a:endParaRPr>
          </a:p>
          <a:p>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かけ算・わり算は分数で表してから</a:t>
            </a:r>
            <a:endParaRPr lang="en-US" altLang="ja-JP" sz="4000" dirty="0">
              <a:solidFill>
                <a:schemeClr val="accent6"/>
              </a:solidFill>
              <a:latin typeface="UD デジタル 教科書体 NP-B" panose="02020700000000000000" pitchFamily="18" charset="-128"/>
              <a:ea typeface="UD デジタル 教科書体 NP-B" panose="02020700000000000000" pitchFamily="18" charset="-128"/>
            </a:endParaRPr>
          </a:p>
          <a:p>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まとめて計算するのがお薦めです</a:t>
            </a:r>
          </a:p>
        </p:txBody>
      </p:sp>
    </p:spTree>
    <p:extLst>
      <p:ext uri="{BB962C8B-B14F-4D97-AF65-F5344CB8AC3E}">
        <p14:creationId xmlns:p14="http://schemas.microsoft.com/office/powerpoint/2010/main" val="176131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3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1000"/>
                                        <p:tgtEl>
                                          <p:spTgt spid="13"/>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1000"/>
                                        <p:tgtEl>
                                          <p:spTgt spid="12"/>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175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up)">
                                      <p:cBhvr>
                                        <p:cTn id="33" dur="1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E6689E82-8DB9-4730-9EFA-130FE8EC8468}"/>
              </a:ext>
            </a:extLst>
          </p:cNvPr>
          <p:cNvSpPr/>
          <p:nvPr/>
        </p:nvSpPr>
        <p:spPr>
          <a:xfrm>
            <a:off x="1842271" y="1778917"/>
            <a:ext cx="8507457" cy="1446550"/>
          </a:xfrm>
          <a:prstGeom prst="rect">
            <a:avLst/>
          </a:prstGeom>
          <a:ln>
            <a:solidFill>
              <a:schemeClr val="accent1"/>
            </a:solidFill>
          </a:ln>
        </p:spPr>
        <p:txBody>
          <a:bodyPr wrap="none">
            <a:spAutoFit/>
          </a:bodyPr>
          <a:lstStyle/>
          <a:p>
            <a:r>
              <a:rPr lang="en-US" altLang="ja-JP" sz="4400" dirty="0">
                <a:latin typeface="UD デジタル 教科書体 NP-B" panose="02020700000000000000" pitchFamily="18" charset="-128"/>
                <a:ea typeface="UD デジタル 教科書体 NP-B" panose="02020700000000000000" pitchFamily="18" charset="-128"/>
              </a:rPr>
              <a:t>20km</a:t>
            </a:r>
            <a:r>
              <a:rPr lang="ja-JP" altLang="en-US" sz="4400" dirty="0">
                <a:latin typeface="UD デジタル 教科書体 NP-B" panose="02020700000000000000" pitchFamily="18" charset="-128"/>
                <a:ea typeface="UD デジタル 教科書体 NP-B" panose="02020700000000000000" pitchFamily="18" charset="-128"/>
              </a:rPr>
              <a:t>を時速</a:t>
            </a:r>
            <a:r>
              <a:rPr lang="en-US" altLang="ja-JP" sz="4400" dirty="0">
                <a:latin typeface="UD デジタル 教科書体 NP-B" panose="02020700000000000000" pitchFamily="18" charset="-128"/>
                <a:ea typeface="UD デジタル 教科書体 NP-B" panose="02020700000000000000" pitchFamily="18" charset="-128"/>
              </a:rPr>
              <a:t>40km</a:t>
            </a:r>
            <a:r>
              <a:rPr lang="ja-JP" altLang="en-US" sz="4400" dirty="0">
                <a:latin typeface="UD デジタル 教科書体 NP-B" panose="02020700000000000000" pitchFamily="18" charset="-128"/>
                <a:ea typeface="UD デジタル 教科書体 NP-B" panose="02020700000000000000" pitchFamily="18" charset="-128"/>
              </a:rPr>
              <a:t>で進みました</a:t>
            </a:r>
            <a:endParaRPr lang="en-US" altLang="ja-JP" sz="4400" dirty="0">
              <a:latin typeface="UD デジタル 教科書体 NP-B" panose="02020700000000000000" pitchFamily="18" charset="-128"/>
              <a:ea typeface="UD デジタル 教科書体 NP-B" panose="02020700000000000000" pitchFamily="18" charset="-128"/>
            </a:endParaRPr>
          </a:p>
          <a:p>
            <a:r>
              <a:rPr lang="ja-JP" altLang="en-US" sz="4400" dirty="0">
                <a:latin typeface="UD デジタル 教科書体 NP-B" panose="02020700000000000000" pitchFamily="18" charset="-128"/>
                <a:ea typeface="UD デジタル 教科書体 NP-B" panose="02020700000000000000" pitchFamily="18" charset="-128"/>
              </a:rPr>
              <a:t>かかった時間を求めましょう</a:t>
            </a:r>
          </a:p>
        </p:txBody>
      </p:sp>
      <p:sp>
        <p:nvSpPr>
          <p:cNvPr id="5" name="正方形/長方形 4">
            <a:extLst>
              <a:ext uri="{FF2B5EF4-FFF2-40B4-BE49-F238E27FC236}">
                <a16:creationId xmlns:a16="http://schemas.microsoft.com/office/drawing/2014/main" id="{39BF59B6-3D3D-43A8-B143-DDF18418BDF0}"/>
              </a:ext>
            </a:extLst>
          </p:cNvPr>
          <p:cNvSpPr/>
          <p:nvPr/>
        </p:nvSpPr>
        <p:spPr>
          <a:xfrm>
            <a:off x="838199" y="3509562"/>
            <a:ext cx="6885218" cy="769441"/>
          </a:xfrm>
          <a:prstGeom prst="rect">
            <a:avLst/>
          </a:prstGeom>
        </p:spPr>
        <p:txBody>
          <a:bodyPr wrap="none">
            <a:spAutoFit/>
          </a:bodyPr>
          <a:lstStyle/>
          <a:p>
            <a:r>
              <a:rPr lang="ja-JP" altLang="en-US" sz="4400" dirty="0">
                <a:latin typeface="UD デジタル 教科書体 NP-B" panose="02020700000000000000" pitchFamily="18" charset="-128"/>
                <a:ea typeface="UD デジタル 教科書体 NP-B" panose="02020700000000000000" pitchFamily="18" charset="-128"/>
              </a:rPr>
              <a:t>１時間で</a:t>
            </a:r>
            <a:r>
              <a:rPr lang="en-US" altLang="ja-JP" sz="4400" dirty="0">
                <a:latin typeface="UD デジタル 教科書体 NP-B" panose="02020700000000000000" pitchFamily="18" charset="-128"/>
                <a:ea typeface="UD デジタル 教科書体 NP-B" panose="02020700000000000000" pitchFamily="18" charset="-128"/>
              </a:rPr>
              <a:t>40km</a:t>
            </a:r>
            <a:r>
              <a:rPr lang="ja-JP" altLang="en-US" sz="4400" dirty="0">
                <a:latin typeface="UD デジタル 教科書体 NP-B" panose="02020700000000000000" pitchFamily="18" charset="-128"/>
                <a:ea typeface="UD デジタル 教科書体 NP-B" panose="02020700000000000000" pitchFamily="18" charset="-128"/>
              </a:rPr>
              <a:t>進めるので</a:t>
            </a:r>
          </a:p>
        </p:txBody>
      </p:sp>
      <p:sp>
        <p:nvSpPr>
          <p:cNvPr id="6" name="正方形/長方形 5">
            <a:extLst>
              <a:ext uri="{FF2B5EF4-FFF2-40B4-BE49-F238E27FC236}">
                <a16:creationId xmlns:a16="http://schemas.microsoft.com/office/drawing/2014/main" id="{D9FE31B3-ED88-43F5-918B-3A25526D70A4}"/>
              </a:ext>
            </a:extLst>
          </p:cNvPr>
          <p:cNvSpPr/>
          <p:nvPr/>
        </p:nvSpPr>
        <p:spPr>
          <a:xfrm>
            <a:off x="3997877" y="4360463"/>
            <a:ext cx="7848623" cy="769441"/>
          </a:xfrm>
          <a:prstGeom prst="rect">
            <a:avLst/>
          </a:prstGeom>
        </p:spPr>
        <p:txBody>
          <a:bodyPr wrap="none">
            <a:spAutoFit/>
          </a:bodyPr>
          <a:lstStyle/>
          <a:p>
            <a:r>
              <a:rPr lang="en-US" altLang="ja-JP" sz="4400" dirty="0">
                <a:latin typeface="UD デジタル 教科書体 NP-B" panose="02020700000000000000" pitchFamily="18" charset="-128"/>
                <a:ea typeface="UD デジタル 教科書体 NP-B" panose="02020700000000000000" pitchFamily="18" charset="-128"/>
              </a:rPr>
              <a:t>20km</a:t>
            </a:r>
            <a:r>
              <a:rPr lang="ja-JP" altLang="en-US" sz="4400" dirty="0">
                <a:latin typeface="UD デジタル 教科書体 NP-B" panose="02020700000000000000" pitchFamily="18" charset="-128"/>
                <a:ea typeface="UD デジタル 教科書体 NP-B" panose="02020700000000000000" pitchFamily="18" charset="-128"/>
              </a:rPr>
              <a:t>なら</a:t>
            </a:r>
            <a:r>
              <a:rPr lang="en-US" altLang="ja-JP" sz="4400" dirty="0">
                <a:latin typeface="UD デジタル 教科書体 NP-B" panose="02020700000000000000" pitchFamily="18" charset="-128"/>
                <a:ea typeface="UD デジタル 教科書体 NP-B" panose="02020700000000000000" pitchFamily="18" charset="-128"/>
              </a:rPr>
              <a:t>1</a:t>
            </a:r>
            <a:r>
              <a:rPr lang="ja-JP" altLang="en-US" sz="4400" dirty="0">
                <a:latin typeface="UD デジタル 教科書体 NP-B" panose="02020700000000000000" pitchFamily="18" charset="-128"/>
                <a:ea typeface="UD デジタル 教科書体 NP-B" panose="02020700000000000000" pitchFamily="18" charset="-128"/>
              </a:rPr>
              <a:t>時間の半分でつく</a:t>
            </a:r>
          </a:p>
        </p:txBody>
      </p:sp>
      <p:sp>
        <p:nvSpPr>
          <p:cNvPr id="9" name="正方形/長方形 8">
            <a:extLst>
              <a:ext uri="{FF2B5EF4-FFF2-40B4-BE49-F238E27FC236}">
                <a16:creationId xmlns:a16="http://schemas.microsoft.com/office/drawing/2014/main" id="{5DC02765-0E3C-4E21-858C-0D47CA360DE4}"/>
              </a:ext>
            </a:extLst>
          </p:cNvPr>
          <p:cNvSpPr/>
          <p:nvPr/>
        </p:nvSpPr>
        <p:spPr>
          <a:xfrm>
            <a:off x="5377483" y="5211364"/>
            <a:ext cx="5976316" cy="769441"/>
          </a:xfrm>
          <a:prstGeom prst="rect">
            <a:avLst/>
          </a:prstGeom>
        </p:spPr>
        <p:txBody>
          <a:bodyPr wrap="none">
            <a:spAutoFit/>
          </a:bodyPr>
          <a:lstStyle/>
          <a:p>
            <a:r>
              <a:rPr lang="en-US" altLang="ja-JP" sz="4400" dirty="0">
                <a:solidFill>
                  <a:srgbClr val="0000FF"/>
                </a:solidFill>
                <a:latin typeface="UD デジタル 教科書体 NP-B" panose="02020700000000000000" pitchFamily="18" charset="-128"/>
                <a:ea typeface="UD デジタル 教科書体 NP-B" panose="02020700000000000000" pitchFamily="18" charset="-128"/>
              </a:rPr>
              <a:t>60÷2</a:t>
            </a:r>
            <a:r>
              <a:rPr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a:t>
            </a:r>
            <a:r>
              <a:rPr lang="en-US" altLang="ja-JP" sz="4400" dirty="0">
                <a:solidFill>
                  <a:srgbClr val="0000FF"/>
                </a:solidFill>
                <a:latin typeface="UD デジタル 教科書体 NP-B" panose="02020700000000000000" pitchFamily="18" charset="-128"/>
                <a:ea typeface="UD デジタル 教科書体 NP-B" panose="02020700000000000000" pitchFamily="18" charset="-128"/>
              </a:rPr>
              <a:t>30</a:t>
            </a:r>
            <a:r>
              <a:rPr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　答 </a:t>
            </a:r>
            <a:r>
              <a:rPr lang="en-US" altLang="ja-JP" sz="4400" dirty="0">
                <a:solidFill>
                  <a:srgbClr val="0000FF"/>
                </a:solidFill>
                <a:latin typeface="UD デジタル 教科書体 NP-B" panose="02020700000000000000" pitchFamily="18" charset="-128"/>
                <a:ea typeface="UD デジタル 教科書体 NP-B" panose="02020700000000000000" pitchFamily="18" charset="-128"/>
              </a:rPr>
              <a:t>30</a:t>
            </a:r>
            <a:r>
              <a:rPr lang="ja-JP" altLang="en-US" sz="4400" dirty="0">
                <a:solidFill>
                  <a:srgbClr val="0000FF"/>
                </a:solidFill>
                <a:latin typeface="UD デジタル 教科書体 NP-B" panose="02020700000000000000" pitchFamily="18" charset="-128"/>
                <a:ea typeface="UD デジタル 教科書体 NP-B" panose="02020700000000000000" pitchFamily="18" charset="-128"/>
              </a:rPr>
              <a:t>分</a:t>
            </a:r>
            <a:endParaRPr lang="en-US" altLang="ja-JP" sz="44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8" name="正方形/長方形 7">
            <a:extLst>
              <a:ext uri="{FF2B5EF4-FFF2-40B4-BE49-F238E27FC236}">
                <a16:creationId xmlns:a16="http://schemas.microsoft.com/office/drawing/2014/main" id="{0222B716-C592-7CAB-BA4F-06D8AAD30255}"/>
              </a:ext>
            </a:extLst>
          </p:cNvPr>
          <p:cNvSpPr/>
          <p:nvPr/>
        </p:nvSpPr>
        <p:spPr>
          <a:xfrm>
            <a:off x="838200" y="725382"/>
            <a:ext cx="6955750" cy="769441"/>
          </a:xfrm>
          <a:prstGeom prst="rect">
            <a:avLst/>
          </a:prstGeom>
        </p:spPr>
        <p:txBody>
          <a:bodyPr wrap="none">
            <a:spAutoFit/>
          </a:bodyPr>
          <a:lstStyle/>
          <a:p>
            <a:r>
              <a:rPr lang="ja-JP" altLang="en-US" sz="4400" dirty="0">
                <a:solidFill>
                  <a:schemeClr val="accent6"/>
                </a:solidFill>
                <a:latin typeface="UD デジタル 教科書体 NP-B" panose="02020700000000000000" pitchFamily="18" charset="-128"/>
                <a:ea typeface="UD デジタル 教科書体 NP-B" panose="02020700000000000000" pitchFamily="18" charset="-128"/>
              </a:rPr>
              <a:t>主体的・対話的で深い学び</a:t>
            </a:r>
          </a:p>
        </p:txBody>
      </p:sp>
    </p:spTree>
    <p:extLst>
      <p:ext uri="{BB962C8B-B14F-4D97-AF65-F5344CB8AC3E}">
        <p14:creationId xmlns:p14="http://schemas.microsoft.com/office/powerpoint/2010/main" val="81041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500"/>
                                        <p:tgtEl>
                                          <p:spTgt spid="5"/>
                                        </p:tgtEl>
                                      </p:cBhvr>
                                    </p:animEffect>
                                  </p:childTnLst>
                                </p:cTn>
                              </p:par>
                            </p:childTnLst>
                          </p:cTn>
                        </p:par>
                        <p:par>
                          <p:cTn id="8" fill="hold">
                            <p:stCondLst>
                              <p:cond delay="1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2590</TotalTime>
  <Words>1808</Words>
  <Application>Microsoft Office PowerPoint</Application>
  <PresentationFormat>ワイド画面</PresentationFormat>
  <Paragraphs>242</Paragraphs>
  <Slides>28</Slides>
  <Notes>13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28</vt:i4>
      </vt:variant>
    </vt:vector>
  </HeadingPairs>
  <TitlesOfParts>
    <vt:vector size="37" baseType="lpstr">
      <vt:lpstr>Cambria Math</vt:lpstr>
      <vt:lpstr>游ゴシック Light</vt:lpstr>
      <vt:lpstr>ＭＳ 明朝</vt:lpstr>
      <vt:lpstr>UD デジタル 教科書体 NK-B</vt:lpstr>
      <vt:lpstr>游ゴシック</vt:lpstr>
      <vt:lpstr>UD デジタル 教科書体 NP-B</vt:lpstr>
      <vt:lpstr>Arial</vt:lpstr>
      <vt:lpstr>Century</vt:lpstr>
      <vt:lpstr>Office テーマ</vt:lpstr>
      <vt:lpstr>まなびの広場４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指導書わくわく算数５ 第２部詳説 別冊３  コピー資料集たしかめテスト１７より</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まなびの広場４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算数の教材研究</dc:title>
  <dc:creator>伊藤努</dc:creator>
  <cp:lastModifiedBy>ito tutomu</cp:lastModifiedBy>
  <cp:revision>197</cp:revision>
  <cp:lastPrinted>2023-07-09T12:59:32Z</cp:lastPrinted>
  <dcterms:created xsi:type="dcterms:W3CDTF">2021-04-05T12:55:03Z</dcterms:created>
  <dcterms:modified xsi:type="dcterms:W3CDTF">2023-07-09T13:00:02Z</dcterms:modified>
</cp:coreProperties>
</file>