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1"/>
  </p:notesMasterIdLst>
  <p:sldIdLst>
    <p:sldId id="346" r:id="rId2"/>
    <p:sldId id="506" r:id="rId3"/>
    <p:sldId id="507" r:id="rId4"/>
    <p:sldId id="508" r:id="rId5"/>
    <p:sldId id="522" r:id="rId6"/>
    <p:sldId id="523" r:id="rId7"/>
    <p:sldId id="509" r:id="rId8"/>
    <p:sldId id="510" r:id="rId9"/>
    <p:sldId id="521" r:id="rId10"/>
    <p:sldId id="342" r:id="rId11"/>
    <p:sldId id="466" r:id="rId12"/>
    <p:sldId id="288" r:id="rId13"/>
    <p:sldId id="485" r:id="rId14"/>
    <p:sldId id="503" r:id="rId15"/>
    <p:sldId id="512" r:id="rId16"/>
    <p:sldId id="526" r:id="rId17"/>
    <p:sldId id="525" r:id="rId18"/>
    <p:sldId id="524" r:id="rId19"/>
    <p:sldId id="505" r:id="rId20"/>
    <p:sldId id="473" r:id="rId21"/>
    <p:sldId id="343" r:id="rId22"/>
    <p:sldId id="484" r:id="rId23"/>
    <p:sldId id="511" r:id="rId24"/>
    <p:sldId id="514" r:id="rId25"/>
    <p:sldId id="513" r:id="rId26"/>
    <p:sldId id="345" r:id="rId27"/>
    <p:sldId id="482" r:id="rId28"/>
    <p:sldId id="469" r:id="rId29"/>
    <p:sldId id="470" r:id="rId30"/>
    <p:sldId id="483" r:id="rId31"/>
    <p:sldId id="472" r:id="rId32"/>
    <p:sldId id="471" r:id="rId33"/>
    <p:sldId id="475" r:id="rId34"/>
    <p:sldId id="478" r:id="rId35"/>
    <p:sldId id="477" r:id="rId36"/>
    <p:sldId id="476" r:id="rId37"/>
    <p:sldId id="290" r:id="rId38"/>
    <p:sldId id="520" r:id="rId39"/>
    <p:sldId id="450" r:id="rId40"/>
    <p:sldId id="451" r:id="rId41"/>
    <p:sldId id="438" r:id="rId42"/>
    <p:sldId id="501" r:id="rId43"/>
    <p:sldId id="502" r:id="rId44"/>
    <p:sldId id="474" r:id="rId45"/>
    <p:sldId id="456" r:id="rId46"/>
    <p:sldId id="457" r:id="rId47"/>
    <p:sldId id="458" r:id="rId48"/>
    <p:sldId id="459" r:id="rId49"/>
    <p:sldId id="517" r:id="rId50"/>
  </p:sldIdLst>
  <p:sldSz cx="12192000" cy="6858000"/>
  <p:notesSz cx="6858000" cy="9144000"/>
  <p:embeddedFontLst>
    <p:embeddedFont>
      <p:font typeface="Cambria Math" panose="02040503050406030204" pitchFamily="18" charset="0"/>
      <p:regular r:id="rId52"/>
    </p:embeddedFont>
    <p:embeddedFont>
      <p:font typeface="Century" panose="02040604050505020304" pitchFamily="18" charset="0"/>
      <p:regular r:id="rId53"/>
    </p:embeddedFont>
    <p:embeddedFont>
      <p:font typeface="UD デジタル 教科書体 NP-B" panose="02020700000000000000" pitchFamily="18" charset="-128"/>
      <p:bold r:id="rId54"/>
    </p:embeddedFont>
    <p:embeddedFont>
      <p:font typeface="游ゴシック" panose="020B0400000000000000" pitchFamily="50" charset="-128"/>
      <p:regular r:id="rId55"/>
      <p:bold r:id="rId56"/>
    </p:embeddedFont>
    <p:embeddedFont>
      <p:font typeface="游ゴシック Light" panose="020B0300000000000000" pitchFamily="50" charset="-128"/>
      <p:regular r:id="rId57"/>
    </p:embeddedFont>
    <p:embeddedFont>
      <p:font typeface="游明朝" panose="02020400000000000000" pitchFamily="18" charset="-128"/>
      <p:regular r:id="rId5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99FF"/>
    <a:srgbClr val="FFFF99"/>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149" autoAdjust="0"/>
  </p:normalViewPr>
  <p:slideViewPr>
    <p:cSldViewPr snapToGrid="0" showGuides="1">
      <p:cViewPr varScale="1">
        <p:scale>
          <a:sx n="63" d="100"/>
          <a:sy n="63" d="100"/>
        </p:scale>
        <p:origin x="804" y="56"/>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A90D-4A3F-45E6-B6F4-E80321A35D3A}" type="datetimeFigureOut">
              <a:rPr kumimoji="1" lang="ja-JP" altLang="en-US" smtClean="0"/>
              <a:t>2024/12/13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53444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329749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教師用なので、まとめて３種類出しています。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12</a:t>
            </a:fld>
            <a:endParaRPr kumimoji="1" lang="ja-JP" altLang="en-US"/>
          </a:p>
        </p:txBody>
      </p:sp>
    </p:spTree>
    <p:extLst>
      <p:ext uri="{BB962C8B-B14F-4D97-AF65-F5344CB8AC3E}">
        <p14:creationId xmlns:p14="http://schemas.microsoft.com/office/powerpoint/2010/main" val="63539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13</a:t>
            </a:fld>
            <a:endParaRPr kumimoji="1" lang="ja-JP" altLang="en-US"/>
          </a:p>
        </p:txBody>
      </p:sp>
    </p:spTree>
    <p:extLst>
      <p:ext uri="{BB962C8B-B14F-4D97-AF65-F5344CB8AC3E}">
        <p14:creationId xmlns:p14="http://schemas.microsoft.com/office/powerpoint/2010/main" val="3175876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14</a:t>
            </a:fld>
            <a:endParaRPr kumimoji="1" lang="ja-JP" altLang="en-US"/>
          </a:p>
        </p:txBody>
      </p:sp>
    </p:spTree>
    <p:extLst>
      <p:ext uri="{BB962C8B-B14F-4D97-AF65-F5344CB8AC3E}">
        <p14:creationId xmlns:p14="http://schemas.microsoft.com/office/powerpoint/2010/main" val="166084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15</a:t>
            </a:fld>
            <a:endParaRPr kumimoji="1" lang="ja-JP" altLang="en-US"/>
          </a:p>
        </p:txBody>
      </p:sp>
    </p:spTree>
    <p:extLst>
      <p:ext uri="{BB962C8B-B14F-4D97-AF65-F5344CB8AC3E}">
        <p14:creationId xmlns:p14="http://schemas.microsoft.com/office/powerpoint/2010/main" val="428240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何割や何％の表し方の優れているところは？それは小数や分数ではなく、整数で割合を表せるところです。その長所を消したら意味がないですね。</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16</a:t>
            </a:fld>
            <a:endParaRPr kumimoji="1" lang="ja-JP" altLang="en-US"/>
          </a:p>
        </p:txBody>
      </p:sp>
    </p:spTree>
    <p:extLst>
      <p:ext uri="{BB962C8B-B14F-4D97-AF65-F5344CB8AC3E}">
        <p14:creationId xmlns:p14="http://schemas.microsoft.com/office/powerpoint/2010/main" val="3712482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何割や何％の表し方の優れているところは？それは小数や分数ではなく、整数で割合を表せるところです。その長所を消したら意味がないですね。</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17</a:t>
            </a:fld>
            <a:endParaRPr kumimoji="1" lang="ja-JP" altLang="en-US"/>
          </a:p>
        </p:txBody>
      </p:sp>
    </p:spTree>
    <p:extLst>
      <p:ext uri="{BB962C8B-B14F-4D97-AF65-F5344CB8AC3E}">
        <p14:creationId xmlns:p14="http://schemas.microsoft.com/office/powerpoint/2010/main" val="30639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何割や何％の表し方の優れているところは？それは小数や分数ではなく、整数で割合を表せるところです。その長所を消したら意味がないですね。</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18</a:t>
            </a:fld>
            <a:endParaRPr kumimoji="1" lang="ja-JP" altLang="en-US"/>
          </a:p>
        </p:txBody>
      </p:sp>
    </p:spTree>
    <p:extLst>
      <p:ext uri="{BB962C8B-B14F-4D97-AF65-F5344CB8AC3E}">
        <p14:creationId xmlns:p14="http://schemas.microsoft.com/office/powerpoint/2010/main" val="179429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19</a:t>
            </a:fld>
            <a:endParaRPr kumimoji="1" lang="ja-JP" altLang="en-US"/>
          </a:p>
        </p:txBody>
      </p:sp>
    </p:spTree>
    <p:extLst>
      <p:ext uri="{BB962C8B-B14F-4D97-AF65-F5344CB8AC3E}">
        <p14:creationId xmlns:p14="http://schemas.microsoft.com/office/powerpoint/2010/main" val="2862612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21</a:t>
            </a:fld>
            <a:endParaRPr kumimoji="1" lang="ja-JP" altLang="en-US"/>
          </a:p>
        </p:txBody>
      </p:sp>
    </p:spTree>
    <p:extLst>
      <p:ext uri="{BB962C8B-B14F-4D97-AF65-F5344CB8AC3E}">
        <p14:creationId xmlns:p14="http://schemas.microsoft.com/office/powerpoint/2010/main" val="141561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4249674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22</a:t>
            </a:fld>
            <a:endParaRPr kumimoji="1" lang="ja-JP" altLang="en-US"/>
          </a:p>
        </p:txBody>
      </p:sp>
    </p:spTree>
    <p:extLst>
      <p:ext uri="{BB962C8B-B14F-4D97-AF65-F5344CB8AC3E}">
        <p14:creationId xmlns:p14="http://schemas.microsoft.com/office/powerpoint/2010/main" val="22151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23</a:t>
            </a:fld>
            <a:endParaRPr kumimoji="1" lang="ja-JP" altLang="en-US"/>
          </a:p>
        </p:txBody>
      </p:sp>
    </p:spTree>
    <p:extLst>
      <p:ext uri="{BB962C8B-B14F-4D97-AF65-F5344CB8AC3E}">
        <p14:creationId xmlns:p14="http://schemas.microsoft.com/office/powerpoint/2010/main" val="1959575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24</a:t>
            </a:fld>
            <a:endParaRPr kumimoji="1" lang="ja-JP" altLang="en-US"/>
          </a:p>
        </p:txBody>
      </p:sp>
    </p:spTree>
    <p:extLst>
      <p:ext uri="{BB962C8B-B14F-4D97-AF65-F5344CB8AC3E}">
        <p14:creationId xmlns:p14="http://schemas.microsoft.com/office/powerpoint/2010/main" val="1913034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25</a:t>
            </a:fld>
            <a:endParaRPr kumimoji="1" lang="ja-JP" altLang="en-US"/>
          </a:p>
        </p:txBody>
      </p:sp>
    </p:spTree>
    <p:extLst>
      <p:ext uri="{BB962C8B-B14F-4D97-AF65-F5344CB8AC3E}">
        <p14:creationId xmlns:p14="http://schemas.microsoft.com/office/powerpoint/2010/main" val="1792982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26</a:t>
            </a:fld>
            <a:endParaRPr kumimoji="1" lang="ja-JP" altLang="en-US"/>
          </a:p>
        </p:txBody>
      </p:sp>
    </p:spTree>
    <p:extLst>
      <p:ext uri="{BB962C8B-B14F-4D97-AF65-F5344CB8AC3E}">
        <p14:creationId xmlns:p14="http://schemas.microsoft.com/office/powerpoint/2010/main" val="1340634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27</a:t>
            </a:fld>
            <a:endParaRPr kumimoji="1" lang="ja-JP" altLang="en-US"/>
          </a:p>
        </p:txBody>
      </p:sp>
    </p:spTree>
    <p:extLst>
      <p:ext uri="{BB962C8B-B14F-4D97-AF65-F5344CB8AC3E}">
        <p14:creationId xmlns:p14="http://schemas.microsoft.com/office/powerpoint/2010/main" val="1574288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28</a:t>
            </a:fld>
            <a:endParaRPr kumimoji="1" lang="ja-JP" altLang="en-US"/>
          </a:p>
        </p:txBody>
      </p:sp>
    </p:spTree>
    <p:extLst>
      <p:ext uri="{BB962C8B-B14F-4D97-AF65-F5344CB8AC3E}">
        <p14:creationId xmlns:p14="http://schemas.microsoft.com/office/powerpoint/2010/main" val="441358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29</a:t>
            </a:fld>
            <a:endParaRPr kumimoji="1" lang="ja-JP" altLang="en-US"/>
          </a:p>
        </p:txBody>
      </p:sp>
    </p:spTree>
    <p:extLst>
      <p:ext uri="{BB962C8B-B14F-4D97-AF65-F5344CB8AC3E}">
        <p14:creationId xmlns:p14="http://schemas.microsoft.com/office/powerpoint/2010/main" val="2375075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30</a:t>
            </a:fld>
            <a:endParaRPr kumimoji="1" lang="ja-JP" altLang="en-US"/>
          </a:p>
        </p:txBody>
      </p:sp>
    </p:spTree>
    <p:extLst>
      <p:ext uri="{BB962C8B-B14F-4D97-AF65-F5344CB8AC3E}">
        <p14:creationId xmlns:p14="http://schemas.microsoft.com/office/powerpoint/2010/main" val="2805076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31</a:t>
            </a:fld>
            <a:endParaRPr kumimoji="1" lang="ja-JP" altLang="en-US"/>
          </a:p>
        </p:txBody>
      </p:sp>
    </p:spTree>
    <p:extLst>
      <p:ext uri="{BB962C8B-B14F-4D97-AF65-F5344CB8AC3E}">
        <p14:creationId xmlns:p14="http://schemas.microsoft.com/office/powerpoint/2010/main" val="30129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1750766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32</a:t>
            </a:fld>
            <a:endParaRPr kumimoji="1" lang="ja-JP" altLang="en-US"/>
          </a:p>
        </p:txBody>
      </p:sp>
    </p:spTree>
    <p:extLst>
      <p:ext uri="{BB962C8B-B14F-4D97-AF65-F5344CB8AC3E}">
        <p14:creationId xmlns:p14="http://schemas.microsoft.com/office/powerpoint/2010/main" val="329069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33</a:t>
            </a:fld>
            <a:endParaRPr kumimoji="1" lang="ja-JP" altLang="en-US"/>
          </a:p>
        </p:txBody>
      </p:sp>
    </p:spTree>
    <p:extLst>
      <p:ext uri="{BB962C8B-B14F-4D97-AF65-F5344CB8AC3E}">
        <p14:creationId xmlns:p14="http://schemas.microsoft.com/office/powerpoint/2010/main" val="681829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34</a:t>
            </a:fld>
            <a:endParaRPr kumimoji="1" lang="ja-JP" altLang="en-US"/>
          </a:p>
        </p:txBody>
      </p:sp>
    </p:spTree>
    <p:extLst>
      <p:ext uri="{BB962C8B-B14F-4D97-AF65-F5344CB8AC3E}">
        <p14:creationId xmlns:p14="http://schemas.microsoft.com/office/powerpoint/2010/main" val="3305849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35</a:t>
            </a:fld>
            <a:endParaRPr kumimoji="1" lang="ja-JP" altLang="en-US"/>
          </a:p>
        </p:txBody>
      </p:sp>
    </p:spTree>
    <p:extLst>
      <p:ext uri="{BB962C8B-B14F-4D97-AF65-F5344CB8AC3E}">
        <p14:creationId xmlns:p14="http://schemas.microsoft.com/office/powerpoint/2010/main" val="2943165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36</a:t>
            </a:fld>
            <a:endParaRPr kumimoji="1" lang="ja-JP" altLang="en-US"/>
          </a:p>
        </p:txBody>
      </p:sp>
    </p:spTree>
    <p:extLst>
      <p:ext uri="{BB962C8B-B14F-4D97-AF65-F5344CB8AC3E}">
        <p14:creationId xmlns:p14="http://schemas.microsoft.com/office/powerpoint/2010/main" val="4045853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UD デジタル 教科書体 NP-B" panose="02020700000000000000" pitchFamily="18" charset="-128"/>
                <a:ea typeface="UD デジタル 教科書体 NP-B" panose="02020700000000000000" pitchFamily="18" charset="-128"/>
              </a:rPr>
              <a:t>算数は、その言葉遣いにあてはまる問題だけ出していますので、注意が必要です</a:t>
            </a:r>
            <a:r>
              <a:rPr kumimoji="1" lang="ja-JP" altLang="en-US" sz="1200" dirty="0">
                <a:latin typeface="UD デジタル 教科書体 NP-B" panose="02020700000000000000" pitchFamily="18" charset="-128"/>
                <a:ea typeface="UD デジタル 教科書体 NP-B" panose="02020700000000000000" pitchFamily="18" charset="-128"/>
              </a:rPr>
              <a:t>。</a:t>
            </a:r>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37</a:t>
            </a:fld>
            <a:endParaRPr kumimoji="1" lang="ja-JP" altLang="en-US"/>
          </a:p>
        </p:txBody>
      </p:sp>
    </p:spTree>
    <p:extLst>
      <p:ext uri="{BB962C8B-B14F-4D97-AF65-F5344CB8AC3E}">
        <p14:creationId xmlns:p14="http://schemas.microsoft.com/office/powerpoint/2010/main" val="3474867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39</a:t>
            </a:fld>
            <a:endParaRPr kumimoji="1" lang="ja-JP" altLang="en-US"/>
          </a:p>
        </p:txBody>
      </p:sp>
    </p:spTree>
    <p:extLst>
      <p:ext uri="{BB962C8B-B14F-4D97-AF65-F5344CB8AC3E}">
        <p14:creationId xmlns:p14="http://schemas.microsoft.com/office/powerpoint/2010/main" val="2159930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40</a:t>
            </a:fld>
            <a:endParaRPr kumimoji="1" lang="ja-JP" altLang="en-US"/>
          </a:p>
        </p:txBody>
      </p:sp>
    </p:spTree>
    <p:extLst>
      <p:ext uri="{BB962C8B-B14F-4D97-AF65-F5344CB8AC3E}">
        <p14:creationId xmlns:p14="http://schemas.microsoft.com/office/powerpoint/2010/main" val="1979130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41</a:t>
            </a:fld>
            <a:endParaRPr kumimoji="1" lang="ja-JP" altLang="en-US"/>
          </a:p>
        </p:txBody>
      </p:sp>
    </p:spTree>
    <p:extLst>
      <p:ext uri="{BB962C8B-B14F-4D97-AF65-F5344CB8AC3E}">
        <p14:creationId xmlns:p14="http://schemas.microsoft.com/office/powerpoint/2010/main" val="262329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6" name="フッター プレースホルダー 5">
            <a:extLst>
              <a:ext uri="{FF2B5EF4-FFF2-40B4-BE49-F238E27FC236}">
                <a16:creationId xmlns:a16="http://schemas.microsoft.com/office/drawing/2014/main" id="{A3F1C7FA-2C09-4861-8315-A76E6052D5C0}"/>
              </a:ext>
            </a:extLst>
          </p:cNvPr>
          <p:cNvSpPr>
            <a:spLocks noGrp="1"/>
          </p:cNvSpPr>
          <p:nvPr>
            <p:ph type="ftr" sz="quarter" idx="4"/>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B97DBE-0466-40FE-ADA8-1E8D4389AAC4}"/>
              </a:ext>
            </a:extLst>
          </p:cNvPr>
          <p:cNvSpPr>
            <a:spLocks noGrp="1"/>
          </p:cNvSpPr>
          <p:nvPr>
            <p:ph type="sldNum" sz="quarter" idx="5"/>
          </p:nvPr>
        </p:nvSpPr>
        <p:spPr/>
        <p:txBody>
          <a:bodyPr/>
          <a:lstStyle/>
          <a:p>
            <a:fld id="{72040802-AD99-41A1-A003-C51D9689D758}" type="slidenum">
              <a:rPr kumimoji="1" lang="ja-JP" altLang="en-US" smtClean="0"/>
              <a:t>42</a:t>
            </a:fld>
            <a:endParaRPr kumimoji="1" lang="ja-JP" altLang="en-US"/>
          </a:p>
        </p:txBody>
      </p:sp>
    </p:spTree>
    <p:extLst>
      <p:ext uri="{BB962C8B-B14F-4D97-AF65-F5344CB8AC3E}">
        <p14:creationId xmlns:p14="http://schemas.microsoft.com/office/powerpoint/2010/main" val="62454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1456050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6" name="フッター プレースホルダー 5">
            <a:extLst>
              <a:ext uri="{FF2B5EF4-FFF2-40B4-BE49-F238E27FC236}">
                <a16:creationId xmlns:a16="http://schemas.microsoft.com/office/drawing/2014/main" id="{A3F1C7FA-2C09-4861-8315-A76E6052D5C0}"/>
              </a:ext>
            </a:extLst>
          </p:cNvPr>
          <p:cNvSpPr>
            <a:spLocks noGrp="1"/>
          </p:cNvSpPr>
          <p:nvPr>
            <p:ph type="ftr" sz="quarter" idx="4"/>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B97DBE-0466-40FE-ADA8-1E8D4389AAC4}"/>
              </a:ext>
            </a:extLst>
          </p:cNvPr>
          <p:cNvSpPr>
            <a:spLocks noGrp="1"/>
          </p:cNvSpPr>
          <p:nvPr>
            <p:ph type="sldNum" sz="quarter" idx="5"/>
          </p:nvPr>
        </p:nvSpPr>
        <p:spPr/>
        <p:txBody>
          <a:bodyPr/>
          <a:lstStyle/>
          <a:p>
            <a:fld id="{72040802-AD99-41A1-A003-C51D9689D758}" type="slidenum">
              <a:rPr kumimoji="1" lang="ja-JP" altLang="en-US" smtClean="0"/>
              <a:t>43</a:t>
            </a:fld>
            <a:endParaRPr kumimoji="1" lang="ja-JP" altLang="en-US"/>
          </a:p>
        </p:txBody>
      </p:sp>
    </p:spTree>
    <p:extLst>
      <p:ext uri="{BB962C8B-B14F-4D97-AF65-F5344CB8AC3E}">
        <p14:creationId xmlns:p14="http://schemas.microsoft.com/office/powerpoint/2010/main" val="229144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44</a:t>
            </a:fld>
            <a:endParaRPr kumimoji="1" lang="ja-JP" altLang="en-US"/>
          </a:p>
        </p:txBody>
      </p:sp>
    </p:spTree>
    <p:extLst>
      <p:ext uri="{BB962C8B-B14F-4D97-AF65-F5344CB8AC3E}">
        <p14:creationId xmlns:p14="http://schemas.microsoft.com/office/powerpoint/2010/main" val="3211096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45</a:t>
            </a:fld>
            <a:endParaRPr kumimoji="1" lang="ja-JP" altLang="en-US"/>
          </a:p>
        </p:txBody>
      </p:sp>
    </p:spTree>
    <p:extLst>
      <p:ext uri="{BB962C8B-B14F-4D97-AF65-F5344CB8AC3E}">
        <p14:creationId xmlns:p14="http://schemas.microsoft.com/office/powerpoint/2010/main" val="1712734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46</a:t>
            </a:fld>
            <a:endParaRPr kumimoji="1" lang="ja-JP" altLang="en-US"/>
          </a:p>
        </p:txBody>
      </p:sp>
    </p:spTree>
    <p:extLst>
      <p:ext uri="{BB962C8B-B14F-4D97-AF65-F5344CB8AC3E}">
        <p14:creationId xmlns:p14="http://schemas.microsoft.com/office/powerpoint/2010/main" val="315600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47</a:t>
            </a:fld>
            <a:endParaRPr kumimoji="1" lang="ja-JP" altLang="en-US"/>
          </a:p>
        </p:txBody>
      </p:sp>
    </p:spTree>
    <p:extLst>
      <p:ext uri="{BB962C8B-B14F-4D97-AF65-F5344CB8AC3E}">
        <p14:creationId xmlns:p14="http://schemas.microsoft.com/office/powerpoint/2010/main" val="739464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48</a:t>
            </a:fld>
            <a:endParaRPr kumimoji="1" lang="ja-JP" altLang="en-US"/>
          </a:p>
        </p:txBody>
      </p:sp>
    </p:spTree>
    <p:extLst>
      <p:ext uri="{BB962C8B-B14F-4D97-AF65-F5344CB8AC3E}">
        <p14:creationId xmlns:p14="http://schemas.microsoft.com/office/powerpoint/2010/main" val="1485444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49</a:t>
            </a:fld>
            <a:endParaRPr kumimoji="1" lang="ja-JP" altLang="en-US"/>
          </a:p>
        </p:txBody>
      </p:sp>
    </p:spTree>
    <p:extLst>
      <p:ext uri="{BB962C8B-B14F-4D97-AF65-F5344CB8AC3E}">
        <p14:creationId xmlns:p14="http://schemas.microsoft.com/office/powerpoint/2010/main" val="310519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71239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171708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111969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254921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9</a:t>
            </a:fld>
            <a:endParaRPr kumimoji="1" lang="ja-JP" altLang="en-US"/>
          </a:p>
        </p:txBody>
      </p:sp>
    </p:spTree>
    <p:extLst>
      <p:ext uri="{BB962C8B-B14F-4D97-AF65-F5344CB8AC3E}">
        <p14:creationId xmlns:p14="http://schemas.microsoft.com/office/powerpoint/2010/main" val="1696990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2024/12/13</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まなびの広場５</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987625" y="2377161"/>
            <a:ext cx="9417963" cy="932178"/>
          </a:xfrm>
          <a:prstGeom prst="rect">
            <a:avLst/>
          </a:prstGeom>
          <a:noFill/>
          <a:ln>
            <a:noFill/>
          </a:ln>
        </p:spPr>
        <p:txBody>
          <a:bodyPr wrap="none" rtlCol="0">
            <a:spAutoFit/>
          </a:bodyPr>
          <a:lstStyle/>
          <a:p>
            <a:pPr>
              <a:lnSpc>
                <a:spcPct val="150000"/>
              </a:lnSpc>
            </a:pPr>
            <a:r>
              <a:rPr lang="ja-JP" altLang="en-US" sz="4000" dirty="0">
                <a:latin typeface="UD デジタル 教科書体 NP-B" panose="02020700000000000000" pitchFamily="18" charset="-128"/>
                <a:ea typeface="UD デジタル 教科書体 NP-B" panose="02020700000000000000" pitchFamily="18" charset="-128"/>
              </a:rPr>
              <a:t>割合とは</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あなたは何と答えますか？</a:t>
            </a:r>
          </a:p>
        </p:txBody>
      </p:sp>
      <p:sp>
        <p:nvSpPr>
          <p:cNvPr id="3" name="テキスト ボックス 2">
            <a:extLst>
              <a:ext uri="{FF2B5EF4-FFF2-40B4-BE49-F238E27FC236}">
                <a16:creationId xmlns:a16="http://schemas.microsoft.com/office/drawing/2014/main" id="{95FA8121-CF01-3A4E-57AE-B039EF5F3959}"/>
              </a:ext>
            </a:extLst>
          </p:cNvPr>
          <p:cNvSpPr txBox="1"/>
          <p:nvPr/>
        </p:nvSpPr>
        <p:spPr>
          <a:xfrm>
            <a:off x="987625" y="3644005"/>
            <a:ext cx="9975015" cy="2241511"/>
          </a:xfrm>
          <a:prstGeom prst="rect">
            <a:avLst/>
          </a:prstGeom>
          <a:noFill/>
          <a:ln>
            <a:noFill/>
          </a:ln>
        </p:spPr>
        <p:txBody>
          <a:bodyPr wrap="square" rtlCol="0">
            <a:spAutoFit/>
          </a:bodyPr>
          <a:lstStyle/>
          <a:p>
            <a:pPr>
              <a:lnSpc>
                <a:spcPct val="150000"/>
              </a:lnSpc>
            </a:pP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教科書では２倍，３倍のことを割合と表しています。</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3200" dirty="0">
                <a:latin typeface="UD デジタル 教科書体 NP-B" panose="02020700000000000000" pitchFamily="18" charset="-128"/>
                <a:ea typeface="UD デジタル 教科書体 NP-B" panose="02020700000000000000" pitchFamily="18" charset="-128"/>
              </a:rPr>
              <a:t>この押さえ方は、１倍より小さい場合と大きい場合を</a:t>
            </a:r>
            <a:endParaRPr lang="en-US" altLang="ja-JP" sz="3200"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3200" dirty="0">
                <a:latin typeface="UD デジタル 教科書体 NP-B" panose="02020700000000000000" pitchFamily="18" charset="-128"/>
                <a:ea typeface="UD デジタル 教科書体 NP-B" panose="02020700000000000000" pitchFamily="18" charset="-128"/>
              </a:rPr>
              <a:t>統一した教え方で進めるためと思われます。</a:t>
            </a:r>
            <a:endParaRPr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2525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挿絵 が含まれている画像&#10;&#10;自動的に生成された説明">
            <a:extLst>
              <a:ext uri="{FF2B5EF4-FFF2-40B4-BE49-F238E27FC236}">
                <a16:creationId xmlns:a16="http://schemas.microsoft.com/office/drawing/2014/main" id="{569FD35E-4CEF-478E-934C-1DBD4C180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453" y="2048796"/>
            <a:ext cx="710762" cy="710762"/>
          </a:xfrm>
          <a:prstGeom prst="rect">
            <a:avLst/>
          </a:prstGeom>
        </p:spPr>
      </p:pic>
      <p:pic>
        <p:nvPicPr>
          <p:cNvPr id="18" name="図 17" descr="挿絵 が含まれている画像&#10;&#10;自動的に生成された説明">
            <a:extLst>
              <a:ext uri="{FF2B5EF4-FFF2-40B4-BE49-F238E27FC236}">
                <a16:creationId xmlns:a16="http://schemas.microsoft.com/office/drawing/2014/main" id="{D1B173E4-E184-4844-91FA-0816672EC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035" y="3027007"/>
            <a:ext cx="707886" cy="707886"/>
          </a:xfrm>
          <a:prstGeom prst="rect">
            <a:avLst/>
          </a:prstGeom>
        </p:spPr>
      </p:pic>
      <p:pic>
        <p:nvPicPr>
          <p:cNvPr id="19" name="図 18" descr="挿絵 が含まれている画像&#10;&#10;自動的に生成された説明">
            <a:extLst>
              <a:ext uri="{FF2B5EF4-FFF2-40B4-BE49-F238E27FC236}">
                <a16:creationId xmlns:a16="http://schemas.microsoft.com/office/drawing/2014/main" id="{D6E06557-E9E0-48E1-BB9F-CAE21C835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29" y="3027007"/>
            <a:ext cx="707886" cy="707886"/>
          </a:xfrm>
          <a:prstGeom prst="rect">
            <a:avLst/>
          </a:prstGeom>
        </p:spPr>
      </p:pic>
      <p:pic>
        <p:nvPicPr>
          <p:cNvPr id="21" name="図 20" descr="挿絵 が含まれている画像&#10;&#10;自動的に生成された説明">
            <a:extLst>
              <a:ext uri="{FF2B5EF4-FFF2-40B4-BE49-F238E27FC236}">
                <a16:creationId xmlns:a16="http://schemas.microsoft.com/office/drawing/2014/main" id="{48D12714-BB3C-42E5-9BE1-F6B9B9F8C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120" y="3027007"/>
            <a:ext cx="707886" cy="707886"/>
          </a:xfrm>
          <a:prstGeom prst="rect">
            <a:avLst/>
          </a:prstGeom>
        </p:spPr>
      </p:pic>
      <p:pic>
        <p:nvPicPr>
          <p:cNvPr id="24" name="図 23" descr="挿絵 が含まれている画像&#10;&#10;自動的に生成された説明">
            <a:extLst>
              <a:ext uri="{FF2B5EF4-FFF2-40B4-BE49-F238E27FC236}">
                <a16:creationId xmlns:a16="http://schemas.microsoft.com/office/drawing/2014/main" id="{137FF2CA-4161-4410-85BF-7A06F3030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572" y="3027007"/>
            <a:ext cx="707886" cy="707886"/>
          </a:xfrm>
          <a:prstGeom prst="rect">
            <a:avLst/>
          </a:prstGeom>
        </p:spPr>
      </p:pic>
      <p:pic>
        <p:nvPicPr>
          <p:cNvPr id="25" name="図 24" descr="挿絵 が含まれている画像&#10;&#10;自動的に生成された説明">
            <a:extLst>
              <a:ext uri="{FF2B5EF4-FFF2-40B4-BE49-F238E27FC236}">
                <a16:creationId xmlns:a16="http://schemas.microsoft.com/office/drawing/2014/main" id="{C1100864-4E19-4B65-B911-9AE604B49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950" y="3027007"/>
            <a:ext cx="707886" cy="707886"/>
          </a:xfrm>
          <a:prstGeom prst="rect">
            <a:avLst/>
          </a:prstGeom>
        </p:spPr>
      </p:pic>
      <p:pic>
        <p:nvPicPr>
          <p:cNvPr id="26" name="図 25" descr="挿絵 が含まれている画像&#10;&#10;自動的に生成された説明">
            <a:extLst>
              <a:ext uri="{FF2B5EF4-FFF2-40B4-BE49-F238E27FC236}">
                <a16:creationId xmlns:a16="http://schemas.microsoft.com/office/drawing/2014/main" id="{88A2AFC1-203B-46EA-88DF-6EB19414A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617" y="3027007"/>
            <a:ext cx="707886" cy="707886"/>
          </a:xfrm>
          <a:prstGeom prst="rect">
            <a:avLst/>
          </a:prstGeom>
        </p:spPr>
      </p:pic>
      <p:pic>
        <p:nvPicPr>
          <p:cNvPr id="27" name="図 26" descr="挿絵 が含まれている画像&#10;&#10;自動的に生成された説明">
            <a:extLst>
              <a:ext uri="{FF2B5EF4-FFF2-40B4-BE49-F238E27FC236}">
                <a16:creationId xmlns:a16="http://schemas.microsoft.com/office/drawing/2014/main" id="{B8F62D34-4EDA-4E2F-A1D0-B09B15107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408" y="3027007"/>
            <a:ext cx="707886" cy="707886"/>
          </a:xfrm>
          <a:prstGeom prst="rect">
            <a:avLst/>
          </a:prstGeom>
        </p:spPr>
      </p:pic>
      <p:pic>
        <p:nvPicPr>
          <p:cNvPr id="28" name="図 27" descr="挿絵 が含まれている画像&#10;&#10;自動的に生成された説明">
            <a:extLst>
              <a:ext uri="{FF2B5EF4-FFF2-40B4-BE49-F238E27FC236}">
                <a16:creationId xmlns:a16="http://schemas.microsoft.com/office/drawing/2014/main" id="{D5E7BD59-E8D9-47DA-B21D-3B75642A7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199" y="3027007"/>
            <a:ext cx="707886" cy="707886"/>
          </a:xfrm>
          <a:prstGeom prst="rect">
            <a:avLst/>
          </a:prstGeom>
        </p:spPr>
      </p:pic>
      <p:pic>
        <p:nvPicPr>
          <p:cNvPr id="29" name="図 28" descr="挿絵 が含まれている画像&#10;&#10;自動的に生成された説明">
            <a:extLst>
              <a:ext uri="{FF2B5EF4-FFF2-40B4-BE49-F238E27FC236}">
                <a16:creationId xmlns:a16="http://schemas.microsoft.com/office/drawing/2014/main" id="{960C3F0F-DD2B-4210-A69E-A260676EF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990" y="3027007"/>
            <a:ext cx="707886" cy="707886"/>
          </a:xfrm>
          <a:prstGeom prst="rect">
            <a:avLst/>
          </a:prstGeom>
        </p:spPr>
      </p:pic>
      <p:pic>
        <p:nvPicPr>
          <p:cNvPr id="30" name="図 29" descr="挿絵 が含まれている画像&#10;&#10;自動的に生成された説明">
            <a:extLst>
              <a:ext uri="{FF2B5EF4-FFF2-40B4-BE49-F238E27FC236}">
                <a16:creationId xmlns:a16="http://schemas.microsoft.com/office/drawing/2014/main" id="{F94A5D5A-1875-443E-B646-71273E5A3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781" y="3027007"/>
            <a:ext cx="707886" cy="707886"/>
          </a:xfrm>
          <a:prstGeom prst="rect">
            <a:avLst/>
          </a:prstGeom>
        </p:spPr>
      </p:pic>
      <p:cxnSp>
        <p:nvCxnSpPr>
          <p:cNvPr id="14" name="直線コネクタ 13">
            <a:extLst>
              <a:ext uri="{FF2B5EF4-FFF2-40B4-BE49-F238E27FC236}">
                <a16:creationId xmlns:a16="http://schemas.microsoft.com/office/drawing/2014/main" id="{B50FBDF1-AA5D-4ECE-8529-E6306AD13F7C}"/>
              </a:ext>
            </a:extLst>
          </p:cNvPr>
          <p:cNvCxnSpPr>
            <a:cxnSpLocks/>
          </p:cNvCxnSpPr>
          <p:nvPr/>
        </p:nvCxnSpPr>
        <p:spPr>
          <a:xfrm>
            <a:off x="1055592" y="2921499"/>
            <a:ext cx="8569220" cy="0"/>
          </a:xfrm>
          <a:prstGeom prst="line">
            <a:avLst/>
          </a:prstGeom>
          <a:ln w="76200"/>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BFD043BF-AE3A-442E-A30A-00F9F66B9449}"/>
              </a:ext>
            </a:extLst>
          </p:cNvPr>
          <p:cNvSpPr txBox="1"/>
          <p:nvPr/>
        </p:nvSpPr>
        <p:spPr>
          <a:xfrm>
            <a:off x="2086257" y="4124085"/>
            <a:ext cx="7186043" cy="646331"/>
          </a:xfrm>
          <a:prstGeom prst="rect">
            <a:avLst/>
          </a:prstGeom>
          <a:noFill/>
        </p:spPr>
        <p:txBody>
          <a:bodyPr wrap="square" rtlCol="0">
            <a:spAutoFit/>
          </a:bodyPr>
          <a:lstStyle/>
          <a:p>
            <a:r>
              <a:rPr kumimoji="1" lang="en-US" altLang="ja-JP" sz="3600" dirty="0">
                <a:latin typeface="UD デジタル 教科書体 NP-B" panose="02020700000000000000" pitchFamily="18" charset="-128"/>
                <a:ea typeface="UD デジタル 教科書体 NP-B" panose="02020700000000000000" pitchFamily="18" charset="-128"/>
              </a:rPr>
              <a:t>10</a:t>
            </a:r>
            <a:r>
              <a:rPr kumimoji="1" lang="ja-JP" altLang="en-US" sz="3600" dirty="0">
                <a:latin typeface="UD デジタル 教科書体 NP-B" panose="02020700000000000000" pitchFamily="18" charset="-128"/>
                <a:ea typeface="UD デジタル 教科書体 NP-B" panose="02020700000000000000" pitchFamily="18" charset="-128"/>
              </a:rPr>
              <a:t>個のうちの</a:t>
            </a:r>
            <a:r>
              <a:rPr kumimoji="1" lang="en-US" altLang="ja-JP" sz="3600" dirty="0">
                <a:latin typeface="UD デジタル 教科書体 NP-B" panose="02020700000000000000" pitchFamily="18" charset="-128"/>
                <a:ea typeface="UD デジタル 教科書体 NP-B" panose="02020700000000000000" pitchFamily="18" charset="-128"/>
              </a:rPr>
              <a:t>3</a:t>
            </a:r>
            <a:r>
              <a:rPr kumimoji="1" lang="ja-JP" altLang="en-US" sz="3600" dirty="0">
                <a:latin typeface="UD デジタル 教科書体 NP-B" panose="02020700000000000000" pitchFamily="18" charset="-128"/>
                <a:ea typeface="UD デジタル 教科書体 NP-B" panose="02020700000000000000" pitchFamily="18" charset="-128"/>
              </a:rPr>
              <a:t>個を分数で表すと</a:t>
            </a: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FE047C5E-4D05-4094-AB7F-9E47A725D883}"/>
                  </a:ext>
                </a:extLst>
              </p:cNvPr>
              <p:cNvSpPr txBox="1"/>
              <p:nvPr/>
            </p:nvSpPr>
            <p:spPr>
              <a:xfrm>
                <a:off x="9539717" y="3692236"/>
                <a:ext cx="1312326" cy="10781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ja-JP" altLang="en-US" sz="3600" i="1" smtClean="0">
                              <a:latin typeface="Cambria Math" panose="02040503050406030204" pitchFamily="18" charset="0"/>
                            </a:rPr>
                          </m:ctrlPr>
                        </m:fPr>
                        <m:num>
                          <m:r>
                            <a:rPr lang="ja-JP" altLang="en-US" sz="3600" i="1">
                              <a:latin typeface="Cambria Math" panose="02040503050406030204" pitchFamily="18" charset="0"/>
                              <a:ea typeface="UD デジタル 教科書体 NP-B" panose="02020700000000000000" pitchFamily="18" charset="-128"/>
                            </a:rPr>
                            <m:t>３</m:t>
                          </m:r>
                        </m:num>
                        <m:den>
                          <m:r>
                            <m:rPr>
                              <m:nor/>
                            </m:rPr>
                            <a:rPr lang="ja-JP" altLang="en-US" sz="3600" dirty="0">
                              <a:latin typeface="UD デジタル 教科書体 NP-B" panose="02020700000000000000" pitchFamily="18" charset="-128"/>
                              <a:ea typeface="UD デジタル 教科書体 NP-B" panose="02020700000000000000" pitchFamily="18" charset="-128"/>
                            </a:rPr>
                            <m:t>１０</m:t>
                          </m:r>
                        </m:den>
                      </m:f>
                    </m:oMath>
                  </m:oMathPara>
                </a14:m>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mc:Choice>
        <mc:Fallback xmlns="">
          <p:sp>
            <p:nvSpPr>
              <p:cNvPr id="20" name="テキスト ボックス 19">
                <a:extLst>
                  <a:ext uri="{FF2B5EF4-FFF2-40B4-BE49-F238E27FC236}">
                    <a16:creationId xmlns:a16="http://schemas.microsoft.com/office/drawing/2014/main" id="{FE047C5E-4D05-4094-AB7F-9E47A725D883}"/>
                  </a:ext>
                </a:extLst>
              </p:cNvPr>
              <p:cNvSpPr txBox="1">
                <a:spLocks noRot="1" noChangeAspect="1" noMove="1" noResize="1" noEditPoints="1" noAdjustHandles="1" noChangeArrowheads="1" noChangeShapeType="1" noTextEdit="1"/>
              </p:cNvSpPr>
              <p:nvPr/>
            </p:nvSpPr>
            <p:spPr>
              <a:xfrm>
                <a:off x="9539717" y="3692236"/>
                <a:ext cx="1312326" cy="1078180"/>
              </a:xfrm>
              <a:prstGeom prst="rect">
                <a:avLst/>
              </a:prstGeom>
              <a:blipFill>
                <a:blip r:embed="rId4"/>
                <a:stretch>
                  <a:fillRect/>
                </a:stretch>
              </a:blipFill>
            </p:spPr>
            <p:txBody>
              <a:bodyPr/>
              <a:lstStyle/>
              <a:p>
                <a:r>
                  <a:rPr lang="ja-JP" altLang="en-US">
                    <a:noFill/>
                  </a:rPr>
                  <a:t> </a:t>
                </a:r>
              </a:p>
            </p:txBody>
          </p:sp>
        </mc:Fallback>
      </mc:AlternateContent>
      <p:pic>
        <p:nvPicPr>
          <p:cNvPr id="22" name="図 21" descr="挿絵 が含まれている画像&#10;&#10;自動的に生成された説明">
            <a:extLst>
              <a:ext uri="{FF2B5EF4-FFF2-40B4-BE49-F238E27FC236}">
                <a16:creationId xmlns:a16="http://schemas.microsoft.com/office/drawing/2014/main" id="{6A513BF8-3AAC-4779-9641-AD6BD414F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120" y="2048796"/>
            <a:ext cx="710762" cy="710762"/>
          </a:xfrm>
          <a:prstGeom prst="rect">
            <a:avLst/>
          </a:prstGeom>
        </p:spPr>
      </p:pic>
      <p:pic>
        <p:nvPicPr>
          <p:cNvPr id="23" name="図 22" descr="挿絵 が含まれている画像&#10;&#10;自動的に生成された説明">
            <a:extLst>
              <a:ext uri="{FF2B5EF4-FFF2-40B4-BE49-F238E27FC236}">
                <a16:creationId xmlns:a16="http://schemas.microsoft.com/office/drawing/2014/main" id="{8057D1F1-627E-49EF-A984-BEF1B2757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716" y="2048796"/>
            <a:ext cx="710762" cy="710762"/>
          </a:xfrm>
          <a:prstGeom prst="rect">
            <a:avLst/>
          </a:prstGeom>
        </p:spPr>
      </p:pic>
      <p:sp>
        <p:nvSpPr>
          <p:cNvPr id="32" name="テキスト ボックス 31">
            <a:extLst>
              <a:ext uri="{FF2B5EF4-FFF2-40B4-BE49-F238E27FC236}">
                <a16:creationId xmlns:a16="http://schemas.microsoft.com/office/drawing/2014/main" id="{EF51DBB9-6F10-4D93-992D-B5F805889915}"/>
              </a:ext>
            </a:extLst>
          </p:cNvPr>
          <p:cNvSpPr txBox="1"/>
          <p:nvPr/>
        </p:nvSpPr>
        <p:spPr>
          <a:xfrm>
            <a:off x="6280805" y="4964338"/>
            <a:ext cx="2991495"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何割で表すと</a:t>
            </a:r>
          </a:p>
        </p:txBody>
      </p:sp>
      <p:sp>
        <p:nvSpPr>
          <p:cNvPr id="33" name="テキスト ボックス 32">
            <a:extLst>
              <a:ext uri="{FF2B5EF4-FFF2-40B4-BE49-F238E27FC236}">
                <a16:creationId xmlns:a16="http://schemas.microsoft.com/office/drawing/2014/main" id="{8AD265D2-7CC7-4BFC-BDEE-0649CAB45E5A}"/>
              </a:ext>
            </a:extLst>
          </p:cNvPr>
          <p:cNvSpPr txBox="1"/>
          <p:nvPr/>
        </p:nvSpPr>
        <p:spPr>
          <a:xfrm>
            <a:off x="9589643" y="4986808"/>
            <a:ext cx="1312326"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３割</a:t>
            </a:r>
          </a:p>
        </p:txBody>
      </p:sp>
      <p:sp>
        <p:nvSpPr>
          <p:cNvPr id="34" name="テキスト ボックス 33">
            <a:extLst>
              <a:ext uri="{FF2B5EF4-FFF2-40B4-BE49-F238E27FC236}">
                <a16:creationId xmlns:a16="http://schemas.microsoft.com/office/drawing/2014/main" id="{5D5ABBCD-A50A-485F-A614-613D0491F184}"/>
              </a:ext>
            </a:extLst>
          </p:cNvPr>
          <p:cNvSpPr txBox="1"/>
          <p:nvPr/>
        </p:nvSpPr>
        <p:spPr>
          <a:xfrm>
            <a:off x="6280804" y="5804591"/>
            <a:ext cx="2982701"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何％で表すと</a:t>
            </a:r>
          </a:p>
        </p:txBody>
      </p:sp>
      <p:sp>
        <p:nvSpPr>
          <p:cNvPr id="35" name="テキスト ボックス 34">
            <a:extLst>
              <a:ext uri="{FF2B5EF4-FFF2-40B4-BE49-F238E27FC236}">
                <a16:creationId xmlns:a16="http://schemas.microsoft.com/office/drawing/2014/main" id="{39214856-F584-4116-BF10-B3959485CD88}"/>
              </a:ext>
            </a:extLst>
          </p:cNvPr>
          <p:cNvSpPr txBox="1"/>
          <p:nvPr/>
        </p:nvSpPr>
        <p:spPr>
          <a:xfrm>
            <a:off x="9624812" y="5804590"/>
            <a:ext cx="1638250"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３</a:t>
            </a:r>
            <a:r>
              <a:rPr kumimoji="1" lang="en-US" altLang="ja-JP" sz="3600" dirty="0">
                <a:latin typeface="UD デジタル 教科書体 NP-B" panose="02020700000000000000" pitchFamily="18" charset="-128"/>
                <a:ea typeface="UD デジタル 教科書体 NP-B" panose="02020700000000000000" pitchFamily="18" charset="-128"/>
              </a:rPr>
              <a:t>0</a:t>
            </a:r>
            <a:r>
              <a:rPr kumimoji="1" lang="ja-JP" altLang="en-US" sz="3600" dirty="0">
                <a:latin typeface="UD デジタル 教科書体 NP-B" panose="02020700000000000000" pitchFamily="18" charset="-128"/>
                <a:ea typeface="UD デジタル 教科書体 NP-B" panose="02020700000000000000" pitchFamily="18" charset="-128"/>
              </a:rPr>
              <a:t>％</a:t>
            </a:r>
          </a:p>
        </p:txBody>
      </p:sp>
      <p:sp>
        <p:nvSpPr>
          <p:cNvPr id="4" name="テキスト ボックス 3">
            <a:extLst>
              <a:ext uri="{FF2B5EF4-FFF2-40B4-BE49-F238E27FC236}">
                <a16:creationId xmlns:a16="http://schemas.microsoft.com/office/drawing/2014/main" id="{073DC1B3-BBB4-4D4E-A7FF-2BAEAE4C43BE}"/>
              </a:ext>
            </a:extLst>
          </p:cNvPr>
          <p:cNvSpPr txBox="1"/>
          <p:nvPr/>
        </p:nvSpPr>
        <p:spPr>
          <a:xfrm>
            <a:off x="1325634" y="1208543"/>
            <a:ext cx="8888424" cy="646331"/>
          </a:xfrm>
          <a:prstGeom prst="rect">
            <a:avLst/>
          </a:prstGeom>
          <a:solidFill>
            <a:srgbClr val="FFFF99"/>
          </a:solidFill>
        </p:spPr>
        <p:txBody>
          <a:bodyPr wrap="square" rtlCol="0">
            <a:spAutoFit/>
          </a:bodyPr>
          <a:lstStyle/>
          <a:p>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割合の表し方</a:t>
            </a:r>
            <a:r>
              <a:rPr kumimoji="1" lang="en-US" altLang="ja-JP" sz="3600" dirty="0">
                <a:solidFill>
                  <a:srgbClr val="0070C0"/>
                </a:solidFill>
                <a:latin typeface="UD デジタル 教科書体 NP-B" panose="02020700000000000000" pitchFamily="18" charset="-128"/>
                <a:ea typeface="UD デジタル 教科書体 NP-B" panose="02020700000000000000" pitchFamily="18" charset="-128"/>
              </a:rPr>
              <a:t>(</a:t>
            </a:r>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決まっていること</a:t>
            </a:r>
            <a:r>
              <a:rPr kumimoji="1" lang="en-US" altLang="ja-JP" sz="3600" dirty="0">
                <a:solidFill>
                  <a:srgbClr val="0070C0"/>
                </a:solidFill>
                <a:latin typeface="UD デジタル 教科書体 NP-B" panose="02020700000000000000" pitchFamily="18" charset="-128"/>
                <a:ea typeface="UD デジタル 教科書体 NP-B" panose="02020700000000000000" pitchFamily="18" charset="-128"/>
              </a:rPr>
              <a:t>)</a:t>
            </a:r>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を伝える</a:t>
            </a:r>
            <a:endParaRPr kumimoji="1" lang="ja-JP" altLang="en-US" sz="3600" dirty="0"/>
          </a:p>
        </p:txBody>
      </p:sp>
      <p:sp>
        <p:nvSpPr>
          <p:cNvPr id="3" name="テキスト ボックス 2">
            <a:extLst>
              <a:ext uri="{FF2B5EF4-FFF2-40B4-BE49-F238E27FC236}">
                <a16:creationId xmlns:a16="http://schemas.microsoft.com/office/drawing/2014/main" id="{F7E6C599-F8BE-B9E2-84AE-4E15D830F2D9}"/>
              </a:ext>
            </a:extLst>
          </p:cNvPr>
          <p:cNvSpPr txBox="1"/>
          <p:nvPr/>
        </p:nvSpPr>
        <p:spPr>
          <a:xfrm>
            <a:off x="2214835" y="4881261"/>
            <a:ext cx="355501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表し方が分かれば後は考えればなんとかなります</a:t>
            </a:r>
            <a:endPar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 name="正方形/長方形 1">
            <a:extLst>
              <a:ext uri="{FF2B5EF4-FFF2-40B4-BE49-F238E27FC236}">
                <a16:creationId xmlns:a16="http://schemas.microsoft.com/office/drawing/2014/main" id="{A1548189-CEBF-7AF6-670E-D9AB555B5AE8}"/>
              </a:ext>
            </a:extLst>
          </p:cNvPr>
          <p:cNvSpPr/>
          <p:nvPr/>
        </p:nvSpPr>
        <p:spPr>
          <a:xfrm>
            <a:off x="868617" y="429846"/>
            <a:ext cx="4698722"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基礎・基本を身につける</a:t>
            </a:r>
          </a:p>
        </p:txBody>
      </p:sp>
    </p:spTree>
    <p:extLst>
      <p:ext uri="{BB962C8B-B14F-4D97-AF65-F5344CB8AC3E}">
        <p14:creationId xmlns:p14="http://schemas.microsoft.com/office/powerpoint/2010/main" val="257491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2000"/>
                                        <p:tgtEl>
                                          <p:spTgt spid="31"/>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3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75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75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750"/>
                                        <p:tgtEl>
                                          <p:spTgt spid="23"/>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25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1750"/>
                                        <p:tgtEl>
                                          <p:spTgt spid="32"/>
                                        </p:tgtEl>
                                      </p:cBhvr>
                                    </p:animEffect>
                                  </p:childTnLst>
                                </p:cTn>
                              </p:par>
                            </p:childTnLst>
                          </p:cTn>
                        </p:par>
                        <p:par>
                          <p:cTn id="33" fill="hold">
                            <p:stCondLst>
                              <p:cond delay="175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25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1750"/>
                                        <p:tgtEl>
                                          <p:spTgt spid="34"/>
                                        </p:tgtEl>
                                      </p:cBhvr>
                                    </p:animEffect>
                                  </p:childTnLst>
                                </p:cTn>
                              </p:par>
                            </p:childTnLst>
                          </p:cTn>
                        </p:par>
                        <p:par>
                          <p:cTn id="42" fill="hold">
                            <p:stCondLst>
                              <p:cond delay="1750"/>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1250"/>
                                        <p:tgtEl>
                                          <p:spTgt spid="3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 grpId="0"/>
      <p:bldP spid="32" grpId="0"/>
      <p:bldP spid="33" grpId="0"/>
      <p:bldP spid="34" grpId="0"/>
      <p:bldP spid="3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3E97FA-E0AD-494E-8512-2C41561D7046}"/>
              </a:ext>
            </a:extLst>
          </p:cNvPr>
          <p:cNvSpPr txBox="1"/>
          <p:nvPr/>
        </p:nvSpPr>
        <p:spPr>
          <a:xfrm>
            <a:off x="916761" y="2265813"/>
            <a:ext cx="9718040" cy="1200329"/>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割合は</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全体を</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100(</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や</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割</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と考えた時に</a:t>
            </a:r>
            <a:endPar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latin typeface="UD デジタル 教科書体 NP-B" panose="02020700000000000000" pitchFamily="18" charset="-128"/>
                <a:ea typeface="UD デジタル 教科書体 NP-B" panose="02020700000000000000" pitchFamily="18" charset="-128"/>
              </a:rPr>
              <a:t>その中でどれだけを占めているかの値です</a:t>
            </a:r>
          </a:p>
        </p:txBody>
      </p:sp>
      <p:grpSp>
        <p:nvGrpSpPr>
          <p:cNvPr id="10" name="グループ化 9">
            <a:extLst>
              <a:ext uri="{FF2B5EF4-FFF2-40B4-BE49-F238E27FC236}">
                <a16:creationId xmlns:a16="http://schemas.microsoft.com/office/drawing/2014/main" id="{292779EF-E9B7-AFD9-9460-4A10444D7FAC}"/>
              </a:ext>
            </a:extLst>
          </p:cNvPr>
          <p:cNvGrpSpPr/>
          <p:nvPr/>
        </p:nvGrpSpPr>
        <p:grpSpPr>
          <a:xfrm>
            <a:off x="4130555" y="3849676"/>
            <a:ext cx="2380593" cy="2380593"/>
            <a:chOff x="6481163" y="3825240"/>
            <a:chExt cx="2380593" cy="2380593"/>
          </a:xfrm>
        </p:grpSpPr>
        <p:sp>
          <p:nvSpPr>
            <p:cNvPr id="4" name="楕円 3">
              <a:extLst>
                <a:ext uri="{FF2B5EF4-FFF2-40B4-BE49-F238E27FC236}">
                  <a16:creationId xmlns:a16="http://schemas.microsoft.com/office/drawing/2014/main" id="{C7B0825D-111E-45A5-9E4B-364359DFDDE0}"/>
                </a:ext>
              </a:extLst>
            </p:cNvPr>
            <p:cNvSpPr/>
            <p:nvPr/>
          </p:nvSpPr>
          <p:spPr>
            <a:xfrm>
              <a:off x="6481163" y="3825240"/>
              <a:ext cx="2380593" cy="2380593"/>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96C035B-8390-4AAB-A9E5-CD967E32FF4C}"/>
                </a:ext>
              </a:extLst>
            </p:cNvPr>
            <p:cNvSpPr txBox="1"/>
            <p:nvPr/>
          </p:nvSpPr>
          <p:spPr>
            <a:xfrm>
              <a:off x="6708616" y="5072249"/>
              <a:ext cx="1925686" cy="707886"/>
            </a:xfrm>
            <a:prstGeom prst="rect">
              <a:avLst/>
            </a:prstGeom>
            <a:noFill/>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割</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cxnSp>
          <p:nvCxnSpPr>
            <p:cNvPr id="12" name="直線コネクタ 11">
              <a:extLst>
                <a:ext uri="{FF2B5EF4-FFF2-40B4-BE49-F238E27FC236}">
                  <a16:creationId xmlns:a16="http://schemas.microsoft.com/office/drawing/2014/main" id="{EC12A09B-3D4F-4D0C-859B-27CDFD8ADC44}"/>
                </a:ext>
              </a:extLst>
            </p:cNvPr>
            <p:cNvCxnSpPr>
              <a:cxnSpLocks/>
            </p:cNvCxnSpPr>
            <p:nvPr/>
          </p:nvCxnSpPr>
          <p:spPr>
            <a:xfrm>
              <a:off x="6708616" y="5015536"/>
              <a:ext cx="1925686" cy="0"/>
            </a:xfrm>
            <a:prstGeom prst="line">
              <a:avLst/>
            </a:prstGeom>
            <a:ln w="57150">
              <a:solidFill>
                <a:schemeClr val="accent5">
                  <a:lumMod val="50000"/>
                </a:schemeClr>
              </a:solidFill>
            </a:ln>
          </p:spPr>
          <p:style>
            <a:lnRef idx="1">
              <a:schemeClr val="dk1"/>
            </a:lnRef>
            <a:fillRef idx="0">
              <a:schemeClr val="dk1"/>
            </a:fillRef>
            <a:effectRef idx="0">
              <a:schemeClr val="dk1"/>
            </a:effectRef>
            <a:fontRef idx="minor">
              <a:schemeClr val="tx1"/>
            </a:fontRef>
          </p:style>
        </p:cxnSp>
        <p:pic>
          <p:nvPicPr>
            <p:cNvPr id="14" name="図 13" descr="アイコン&#10;&#10;自動的に生成された説明">
              <a:extLst>
                <a:ext uri="{FF2B5EF4-FFF2-40B4-BE49-F238E27FC236}">
                  <a16:creationId xmlns:a16="http://schemas.microsoft.com/office/drawing/2014/main" id="{550EEDBC-231B-4269-85F5-9197537EED50}"/>
                </a:ext>
              </a:extLst>
            </p:cNvPr>
            <p:cNvPicPr>
              <a:picLocks noChangeAspect="1"/>
            </p:cNvPicPr>
            <p:nvPr/>
          </p:nvPicPr>
          <p:blipFill rotWithShape="1">
            <a:blip r:embed="rId2">
              <a:extLst>
                <a:ext uri="{28A0092B-C50C-407E-A947-70E740481C1C}">
                  <a14:useLocalDpi xmlns:a14="http://schemas.microsoft.com/office/drawing/2010/main" val="0"/>
                </a:ext>
              </a:extLst>
            </a:blip>
            <a:srcRect l="20575" t="13104" r="23201" b="11379"/>
            <a:stretch/>
          </p:blipFill>
          <p:spPr>
            <a:xfrm>
              <a:off x="7328246" y="4036854"/>
              <a:ext cx="686425" cy="921970"/>
            </a:xfrm>
            <a:prstGeom prst="rect">
              <a:avLst/>
            </a:prstGeom>
          </p:spPr>
        </p:pic>
      </p:grpSp>
      <p:grpSp>
        <p:nvGrpSpPr>
          <p:cNvPr id="8" name="グループ化 7">
            <a:extLst>
              <a:ext uri="{FF2B5EF4-FFF2-40B4-BE49-F238E27FC236}">
                <a16:creationId xmlns:a16="http://schemas.microsoft.com/office/drawing/2014/main" id="{EE7EF0AC-243B-EFCD-69C9-33261E71F101}"/>
              </a:ext>
            </a:extLst>
          </p:cNvPr>
          <p:cNvGrpSpPr/>
          <p:nvPr/>
        </p:nvGrpSpPr>
        <p:grpSpPr>
          <a:xfrm>
            <a:off x="1271347" y="3906389"/>
            <a:ext cx="2380593" cy="2380593"/>
            <a:chOff x="3042746" y="3825240"/>
            <a:chExt cx="2380593" cy="2380593"/>
          </a:xfrm>
        </p:grpSpPr>
        <p:sp>
          <p:nvSpPr>
            <p:cNvPr id="3" name="楕円 2">
              <a:extLst>
                <a:ext uri="{FF2B5EF4-FFF2-40B4-BE49-F238E27FC236}">
                  <a16:creationId xmlns:a16="http://schemas.microsoft.com/office/drawing/2014/main" id="{D861C3C3-317D-4D43-855A-6A1ED7D24D63}"/>
                </a:ext>
              </a:extLst>
            </p:cNvPr>
            <p:cNvSpPr/>
            <p:nvPr/>
          </p:nvSpPr>
          <p:spPr>
            <a:xfrm>
              <a:off x="3042746" y="3825240"/>
              <a:ext cx="2380593" cy="2380593"/>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ECE692E-F1DA-4185-983E-6130D648F8E9}"/>
                </a:ext>
              </a:extLst>
            </p:cNvPr>
            <p:cNvSpPr txBox="1"/>
            <p:nvPr/>
          </p:nvSpPr>
          <p:spPr>
            <a:xfrm>
              <a:off x="3042746" y="5072249"/>
              <a:ext cx="2271005" cy="707886"/>
            </a:xfrm>
            <a:prstGeom prst="rect">
              <a:avLst/>
            </a:prstGeom>
            <a:noFill/>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cxnSp>
          <p:nvCxnSpPr>
            <p:cNvPr id="7" name="直線コネクタ 6">
              <a:extLst>
                <a:ext uri="{FF2B5EF4-FFF2-40B4-BE49-F238E27FC236}">
                  <a16:creationId xmlns:a16="http://schemas.microsoft.com/office/drawing/2014/main" id="{E13372A9-6C0C-4972-AAFF-C5982D652287}"/>
                </a:ext>
              </a:extLst>
            </p:cNvPr>
            <p:cNvCxnSpPr>
              <a:cxnSpLocks/>
            </p:cNvCxnSpPr>
            <p:nvPr/>
          </p:nvCxnSpPr>
          <p:spPr>
            <a:xfrm>
              <a:off x="3261169" y="5015536"/>
              <a:ext cx="1925686" cy="0"/>
            </a:xfrm>
            <a:prstGeom prst="line">
              <a:avLst/>
            </a:prstGeom>
            <a:ln w="57150">
              <a:solidFill>
                <a:schemeClr val="accent5">
                  <a:lumMod val="50000"/>
                </a:schemeClr>
              </a:solidFill>
            </a:ln>
          </p:spPr>
          <p:style>
            <a:lnRef idx="1">
              <a:schemeClr val="dk1"/>
            </a:lnRef>
            <a:fillRef idx="0">
              <a:schemeClr val="dk1"/>
            </a:fillRef>
            <a:effectRef idx="0">
              <a:schemeClr val="dk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700EDCCC-45D5-4058-A400-2E6960DA5709}"/>
                </a:ext>
              </a:extLst>
            </p:cNvPr>
            <p:cNvPicPr>
              <a:picLocks noChangeAspect="1"/>
            </p:cNvPicPr>
            <p:nvPr/>
          </p:nvPicPr>
          <p:blipFill rotWithShape="1">
            <a:blip r:embed="rId2">
              <a:extLst>
                <a:ext uri="{28A0092B-C50C-407E-A947-70E740481C1C}">
                  <a14:useLocalDpi xmlns:a14="http://schemas.microsoft.com/office/drawing/2010/main" val="0"/>
                </a:ext>
              </a:extLst>
            </a:blip>
            <a:srcRect l="20575" t="13104" r="23201" b="11379"/>
            <a:stretch/>
          </p:blipFill>
          <p:spPr>
            <a:xfrm>
              <a:off x="3880799" y="4036854"/>
              <a:ext cx="686425" cy="921970"/>
            </a:xfrm>
            <a:prstGeom prst="rect">
              <a:avLst/>
            </a:prstGeom>
          </p:spPr>
        </p:pic>
      </p:grpSp>
      <p:sp>
        <p:nvSpPr>
          <p:cNvPr id="11" name="テキスト ボックス 10">
            <a:extLst>
              <a:ext uri="{FF2B5EF4-FFF2-40B4-BE49-F238E27FC236}">
                <a16:creationId xmlns:a16="http://schemas.microsoft.com/office/drawing/2014/main" id="{6E1E8385-5C28-4683-8774-93E4A73124F1}"/>
              </a:ext>
            </a:extLst>
          </p:cNvPr>
          <p:cNvSpPr txBox="1"/>
          <p:nvPr/>
        </p:nvSpPr>
        <p:spPr>
          <a:xfrm>
            <a:off x="1066800" y="1324674"/>
            <a:ext cx="9879628" cy="646331"/>
          </a:xfrm>
          <a:prstGeom prst="rect">
            <a:avLst/>
          </a:prstGeom>
          <a:solidFill>
            <a:srgbClr val="FFFF99"/>
          </a:solidFill>
        </p:spPr>
        <p:txBody>
          <a:bodyPr wrap="non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割合の表し方を使って、一部分の割合を求める</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
        <p:nvSpPr>
          <p:cNvPr id="13" name="テキスト ボックス 12">
            <a:extLst>
              <a:ext uri="{FF2B5EF4-FFF2-40B4-BE49-F238E27FC236}">
                <a16:creationId xmlns:a16="http://schemas.microsoft.com/office/drawing/2014/main" id="{02B050EB-A2F6-B5CB-6B4B-93275D324E45}"/>
              </a:ext>
            </a:extLst>
          </p:cNvPr>
          <p:cNvSpPr txBox="1"/>
          <p:nvPr/>
        </p:nvSpPr>
        <p:spPr>
          <a:xfrm>
            <a:off x="7130777" y="3819412"/>
            <a:ext cx="4013200" cy="2554545"/>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　  が</a:t>
            </a:r>
            <a:r>
              <a:rPr kumimoji="1" lang="en-US" altLang="ja-JP" sz="3200" dirty="0">
                <a:latin typeface="UD デジタル 教科書体 NP-B" panose="02020700000000000000" pitchFamily="18" charset="-128"/>
                <a:ea typeface="UD デジタル 教科書体 NP-B" panose="02020700000000000000" pitchFamily="18" charset="-128"/>
              </a:rPr>
              <a:t>100</a:t>
            </a:r>
            <a:r>
              <a:rPr kumimoji="1" lang="ja-JP" altLang="en-US" sz="3200" dirty="0">
                <a:latin typeface="UD デジタル 教科書体 NP-B" panose="02020700000000000000" pitchFamily="18" charset="-128"/>
                <a:ea typeface="UD デジタル 教科書体 NP-B" panose="02020700000000000000" pitchFamily="18" charset="-128"/>
              </a:rPr>
              <a:t>個の中で</a:t>
            </a:r>
            <a:endParaRPr kumimoji="1" lang="en-US" altLang="ja-JP" sz="3200" dirty="0">
              <a:latin typeface="UD デジタル 教科書体 NP-B" panose="02020700000000000000" pitchFamily="18" charset="-128"/>
              <a:ea typeface="UD デジタル 教科書体 NP-B" panose="02020700000000000000" pitchFamily="18" charset="-128"/>
            </a:endParaRPr>
          </a:p>
          <a:p>
            <a:r>
              <a:rPr kumimoji="1" lang="ja-JP" altLang="en-US" sz="3200" dirty="0">
                <a:latin typeface="UD デジタル 教科書体 NP-B" panose="02020700000000000000" pitchFamily="18" charset="-128"/>
                <a:ea typeface="UD デジタル 教科書体 NP-B" panose="02020700000000000000" pitchFamily="18" charset="-128"/>
              </a:rPr>
              <a:t>何個を占めているか</a:t>
            </a:r>
            <a:r>
              <a:rPr kumimoji="1" lang="en-US" altLang="ja-JP" sz="3200" dirty="0">
                <a:latin typeface="UD デジタル 教科書体 NP-B" panose="02020700000000000000" pitchFamily="18" charset="-128"/>
                <a:ea typeface="UD デジタル 教科書体 NP-B" panose="02020700000000000000" pitchFamily="18" charset="-128"/>
              </a:rPr>
              <a:t>10</a:t>
            </a:r>
            <a:r>
              <a:rPr kumimoji="1" lang="ja-JP" altLang="en-US" sz="3200" dirty="0">
                <a:latin typeface="UD デジタル 教科書体 NP-B" panose="02020700000000000000" pitchFamily="18" charset="-128"/>
                <a:ea typeface="UD デジタル 教科書体 NP-B" panose="02020700000000000000" pitchFamily="18" charset="-128"/>
              </a:rPr>
              <a:t>個の中だったら</a:t>
            </a:r>
            <a:endParaRPr kumimoji="1" lang="en-US" altLang="ja-JP" sz="3200" dirty="0">
              <a:latin typeface="UD デジタル 教科書体 NP-B" panose="02020700000000000000" pitchFamily="18" charset="-128"/>
              <a:ea typeface="UD デジタル 教科書体 NP-B" panose="02020700000000000000" pitchFamily="18" charset="-128"/>
            </a:endParaRPr>
          </a:p>
          <a:p>
            <a:r>
              <a:rPr kumimoji="1" lang="ja-JP" altLang="en-US" sz="3200" dirty="0">
                <a:latin typeface="UD デジタル 教科書体 NP-B" panose="02020700000000000000" pitchFamily="18" charset="-128"/>
                <a:ea typeface="UD デジタル 教科書体 NP-B" panose="02020700000000000000" pitchFamily="18" charset="-128"/>
              </a:rPr>
              <a:t>何個を占めているかが分かれば良い</a:t>
            </a:r>
          </a:p>
        </p:txBody>
      </p:sp>
      <p:pic>
        <p:nvPicPr>
          <p:cNvPr id="16" name="図 15" descr="アイコン&#10;&#10;自動的に生成された説明">
            <a:extLst>
              <a:ext uri="{FF2B5EF4-FFF2-40B4-BE49-F238E27FC236}">
                <a16:creationId xmlns:a16="http://schemas.microsoft.com/office/drawing/2014/main" id="{87DB6162-A734-27B1-08BC-FED1020D428A}"/>
              </a:ext>
            </a:extLst>
          </p:cNvPr>
          <p:cNvPicPr>
            <a:picLocks noChangeAspect="1"/>
          </p:cNvPicPr>
          <p:nvPr/>
        </p:nvPicPr>
        <p:blipFill rotWithShape="1">
          <a:blip r:embed="rId2">
            <a:extLst>
              <a:ext uri="{28A0092B-C50C-407E-A947-70E740481C1C}">
                <a14:useLocalDpi xmlns:a14="http://schemas.microsoft.com/office/drawing/2010/main" val="0"/>
              </a:ext>
            </a:extLst>
          </a:blip>
          <a:srcRect l="20575" t="13104" r="23201" b="11379"/>
          <a:stretch/>
        </p:blipFill>
        <p:spPr>
          <a:xfrm>
            <a:off x="7130777" y="3439576"/>
            <a:ext cx="686425" cy="921970"/>
          </a:xfrm>
          <a:prstGeom prst="rect">
            <a:avLst/>
          </a:prstGeom>
        </p:spPr>
      </p:pic>
      <p:sp>
        <p:nvSpPr>
          <p:cNvPr id="17" name="正方形/長方形 16">
            <a:extLst>
              <a:ext uri="{FF2B5EF4-FFF2-40B4-BE49-F238E27FC236}">
                <a16:creationId xmlns:a16="http://schemas.microsoft.com/office/drawing/2014/main" id="{B4C87717-34FC-54F2-DD22-F0DDE3CC59DD}"/>
              </a:ext>
            </a:extLst>
          </p:cNvPr>
          <p:cNvSpPr/>
          <p:nvPr/>
        </p:nvSpPr>
        <p:spPr>
          <a:xfrm>
            <a:off x="868617" y="429846"/>
            <a:ext cx="4698722"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基礎・基本を身につける</a:t>
            </a:r>
          </a:p>
        </p:txBody>
      </p:sp>
    </p:spTree>
    <p:extLst>
      <p:ext uri="{BB962C8B-B14F-4D97-AF65-F5344CB8AC3E}">
        <p14:creationId xmlns:p14="http://schemas.microsoft.com/office/powerpoint/2010/main" val="35941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750"/>
                                        <p:tgtEl>
                                          <p:spTgt spid="1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0B2624D-7203-4190-A098-D1E920C92FB7}"/>
                  </a:ext>
                </a:extLst>
              </p:cNvPr>
              <p:cNvSpPr txBox="1"/>
              <p:nvPr/>
            </p:nvSpPr>
            <p:spPr>
              <a:xfrm>
                <a:off x="6432333" y="2041245"/>
                <a:ext cx="4235667" cy="1045351"/>
              </a:xfrm>
              <a:prstGeom prst="rect">
                <a:avLst/>
              </a:prstGeom>
              <a:noFill/>
            </p:spPr>
            <p:txBody>
              <a:bodyPr wrap="square" rtlCol="0">
                <a:spAutoFit/>
              </a:bodyPr>
              <a:lstStyle/>
              <a:p>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1</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割，</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3600" dirty="0">
                    <a:solidFill>
                      <a:schemeClr val="tx1"/>
                    </a:solidFill>
                  </a:rPr>
                  <a:t> </a:t>
                </a:r>
                <a14:m>
                  <m:oMath xmlns:m="http://schemas.openxmlformats.org/officeDocument/2006/math">
                    <m:f>
                      <m:fPr>
                        <m:ctrlPr>
                          <a:rPr lang="ja-JP" altLang="en-US" sz="3600" i="1">
                            <a:solidFill>
                              <a:schemeClr val="tx1"/>
                            </a:solidFill>
                            <a:latin typeface="Cambria Math" panose="02040503050406030204" pitchFamily="18" charset="0"/>
                          </a:rPr>
                        </m:ctrlPr>
                      </m:fPr>
                      <m:num>
                        <m:r>
                          <a:rPr lang="ja-JP" altLang="en-US" sz="3600" i="1">
                            <a:latin typeface="Cambria Math" panose="02040503050406030204" pitchFamily="18" charset="0"/>
                            <a:ea typeface="UD デジタル 教科書体 NP-B" panose="02020700000000000000" pitchFamily="18" charset="-128"/>
                          </a:rPr>
                          <m:t>１</m:t>
                        </m:r>
                      </m:num>
                      <m:den>
                        <m:r>
                          <m:rPr>
                            <m:nor/>
                          </m:rP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m:t>１０</m:t>
                        </m:r>
                      </m:den>
                    </m:f>
                  </m:oMath>
                </a14:m>
                <a:endParaRPr lang="ja-JP" altLang="en-US" sz="3600" dirty="0">
                  <a:solidFill>
                    <a:schemeClr val="tx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4" name="テキスト ボックス 3">
                <a:extLst>
                  <a:ext uri="{FF2B5EF4-FFF2-40B4-BE49-F238E27FC236}">
                    <a16:creationId xmlns:a16="http://schemas.microsoft.com/office/drawing/2014/main" id="{00B2624D-7203-4190-A098-D1E920C92FB7}"/>
                  </a:ext>
                </a:extLst>
              </p:cNvPr>
              <p:cNvSpPr txBox="1">
                <a:spLocks noRot="1" noChangeAspect="1" noMove="1" noResize="1" noEditPoints="1" noAdjustHandles="1" noChangeArrowheads="1" noChangeShapeType="1" noTextEdit="1"/>
              </p:cNvSpPr>
              <p:nvPr/>
            </p:nvSpPr>
            <p:spPr>
              <a:xfrm>
                <a:off x="6432333" y="2041245"/>
                <a:ext cx="4235667" cy="1045351"/>
              </a:xfrm>
              <a:prstGeom prst="rect">
                <a:avLst/>
              </a:prstGeom>
              <a:blipFill>
                <a:blip r:embed="rId3"/>
                <a:stretch>
                  <a:fillRect l="-4317" b="-9357"/>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52954DCB-A530-40CD-AE38-A91A58549850}"/>
              </a:ext>
            </a:extLst>
          </p:cNvPr>
          <p:cNvSpPr txBox="1"/>
          <p:nvPr/>
        </p:nvSpPr>
        <p:spPr>
          <a:xfrm>
            <a:off x="1123272" y="3310305"/>
            <a:ext cx="9107848"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10</a:t>
            </a:r>
            <a:r>
              <a:rPr lang="ja-JP" altLang="en-US" sz="3600" dirty="0">
                <a:latin typeface="UD デジタル 教科書体 NP-B" panose="02020700000000000000" pitchFamily="18" charset="-128"/>
                <a:ea typeface="UD デジタル 教科書体 NP-B" panose="02020700000000000000" pitchFamily="18" charset="-128"/>
              </a:rPr>
              <a:t>このうちの</a:t>
            </a:r>
            <a:r>
              <a:rPr lang="en-US" altLang="ja-JP" sz="3600" dirty="0">
                <a:latin typeface="UD デジタル 教科書体 NP-B" panose="02020700000000000000" pitchFamily="18" charset="-128"/>
                <a:ea typeface="UD デジタル 教科書体 NP-B" panose="02020700000000000000" pitchFamily="18" charset="-128"/>
              </a:rPr>
              <a:t>5</a:t>
            </a:r>
            <a:r>
              <a:rPr lang="ja-JP" altLang="en-US" sz="3600" dirty="0">
                <a:latin typeface="UD デジタル 教科書体 NP-B" panose="02020700000000000000" pitchFamily="18" charset="-128"/>
                <a:ea typeface="UD デジタル 教科書体 NP-B" panose="02020700000000000000" pitchFamily="18" charset="-128"/>
              </a:rPr>
              <a:t>こは</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（半分と分かることが大事）</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984F0574-9FD7-4175-8E71-CB54EA42D3F2}"/>
              </a:ext>
            </a:extLst>
          </p:cNvPr>
          <p:cNvSpPr txBox="1"/>
          <p:nvPr/>
        </p:nvSpPr>
        <p:spPr>
          <a:xfrm>
            <a:off x="1123272" y="2335067"/>
            <a:ext cx="4556168"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10</a:t>
            </a:r>
            <a:r>
              <a:rPr lang="ja-JP" altLang="en-US" sz="3600" dirty="0">
                <a:latin typeface="UD デジタル 教科書体 NP-B" panose="02020700000000000000" pitchFamily="18" charset="-128"/>
                <a:ea typeface="UD デジタル 教科書体 NP-B" panose="02020700000000000000" pitchFamily="18" charset="-128"/>
              </a:rPr>
              <a:t>このうちの</a:t>
            </a: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こを</a:t>
            </a:r>
            <a:endParaRPr lang="ja-JP" altLang="en-US" sz="4000" dirty="0">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CD77767-4AC8-4681-8B99-9965A350C146}"/>
                  </a:ext>
                </a:extLst>
              </p:cNvPr>
              <p:cNvSpPr txBox="1"/>
              <p:nvPr/>
            </p:nvSpPr>
            <p:spPr>
              <a:xfrm>
                <a:off x="6432333" y="3921758"/>
                <a:ext cx="4235667" cy="1040413"/>
              </a:xfrm>
              <a:prstGeom prst="rect">
                <a:avLst/>
              </a:prstGeom>
              <a:noFill/>
            </p:spPr>
            <p:txBody>
              <a:bodyPr wrap="square" rtlCol="0">
                <a:spAutoFit/>
              </a:bodyPr>
              <a:lstStyle/>
              <a:p>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5</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割，</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50</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rPr>
                  <a:t> </a:t>
                </a:r>
                <a14:m>
                  <m:oMath xmlns:m="http://schemas.openxmlformats.org/officeDocument/2006/math">
                    <m:f>
                      <m:fPr>
                        <m:ctrlPr>
                          <a:rPr lang="ja-JP" altLang="en-US" sz="3600" i="1">
                            <a:solidFill>
                              <a:srgbClr val="FF0000"/>
                            </a:solidFill>
                            <a:latin typeface="Cambria Math" panose="02040503050406030204" pitchFamily="18" charset="0"/>
                          </a:rPr>
                        </m:ctrlPr>
                      </m:fPr>
                      <m:num>
                        <m:r>
                          <a:rPr lang="ja-JP" altLang="en-US" sz="3600" i="1">
                            <a:solidFill>
                              <a:srgbClr val="FF0000"/>
                            </a:solidFill>
                            <a:latin typeface="Cambria Math" panose="02040503050406030204" pitchFamily="18" charset="0"/>
                            <a:ea typeface="UD デジタル 教科書体 NP-B" panose="02020700000000000000" pitchFamily="18" charset="-128"/>
                          </a:rPr>
                          <m:t>５</m:t>
                        </m:r>
                      </m:num>
                      <m:den>
                        <m:r>
                          <m:rPr>
                            <m:nor/>
                          </m:rP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m:t>１０</m:t>
                        </m:r>
                      </m:den>
                    </m:f>
                  </m:oMath>
                </a14:m>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8" name="テキスト ボックス 7">
                <a:extLst>
                  <a:ext uri="{FF2B5EF4-FFF2-40B4-BE49-F238E27FC236}">
                    <a16:creationId xmlns:a16="http://schemas.microsoft.com/office/drawing/2014/main" id="{DCD77767-4AC8-4681-8B99-9965A350C146}"/>
                  </a:ext>
                </a:extLst>
              </p:cNvPr>
              <p:cNvSpPr txBox="1">
                <a:spLocks noRot="1" noChangeAspect="1" noMove="1" noResize="1" noEditPoints="1" noAdjustHandles="1" noChangeArrowheads="1" noChangeShapeType="1" noTextEdit="1"/>
              </p:cNvSpPr>
              <p:nvPr/>
            </p:nvSpPr>
            <p:spPr>
              <a:xfrm>
                <a:off x="6432333" y="3921758"/>
                <a:ext cx="4235667" cy="1040413"/>
              </a:xfrm>
              <a:prstGeom prst="rect">
                <a:avLst/>
              </a:prstGeom>
              <a:blipFill>
                <a:blip r:embed="rId4"/>
                <a:stretch>
                  <a:fillRect l="-4317" b="-8772"/>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E5D7F474-F54E-4C00-9150-53A495F546D5}"/>
              </a:ext>
            </a:extLst>
          </p:cNvPr>
          <p:cNvSpPr txBox="1"/>
          <p:nvPr/>
        </p:nvSpPr>
        <p:spPr>
          <a:xfrm>
            <a:off x="1123272" y="1329823"/>
            <a:ext cx="8032968" cy="646331"/>
          </a:xfrm>
          <a:prstGeom prst="rect">
            <a:avLst/>
          </a:prstGeom>
          <a:solidFill>
            <a:srgbClr val="FFFF99"/>
          </a:solidFill>
        </p:spPr>
        <p:txBody>
          <a:bodyPr wrap="none" rtlCol="0">
            <a:spAutoFit/>
          </a:bodyPr>
          <a:lstStyle/>
          <a:p>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与えられた状態を割合を使って表せる</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65A747-DC78-E524-0EDC-47B5C06B85DE}"/>
                  </a:ext>
                </a:extLst>
              </p:cNvPr>
              <p:cNvSpPr txBox="1"/>
              <p:nvPr/>
            </p:nvSpPr>
            <p:spPr>
              <a:xfrm>
                <a:off x="6432333" y="5186554"/>
                <a:ext cx="4235667" cy="1040413"/>
              </a:xfrm>
              <a:prstGeom prst="rect">
                <a:avLst/>
              </a:prstGeom>
              <a:noFill/>
            </p:spPr>
            <p:txBody>
              <a:bodyPr wrap="square" rtlCol="0">
                <a:spAutoFit/>
              </a:bodyPr>
              <a:lstStyle/>
              <a:p>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7</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割，</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70</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3600" dirty="0">
                    <a:solidFill>
                      <a:schemeClr val="tx1"/>
                    </a:solidFill>
                  </a:rPr>
                  <a:t> </a:t>
                </a:r>
                <a14:m>
                  <m:oMath xmlns:m="http://schemas.openxmlformats.org/officeDocument/2006/math">
                    <m:f>
                      <m:fPr>
                        <m:ctrlPr>
                          <a:rPr lang="ja-JP" altLang="en-US" sz="3600" i="1">
                            <a:solidFill>
                              <a:schemeClr val="tx1"/>
                            </a:solidFill>
                            <a:latin typeface="Cambria Math" panose="02040503050406030204" pitchFamily="18" charset="0"/>
                          </a:rPr>
                        </m:ctrlPr>
                      </m:fPr>
                      <m:num>
                        <m:r>
                          <a:rPr lang="ja-JP" altLang="en-US" sz="3600" i="1">
                            <a:solidFill>
                              <a:schemeClr val="tx1"/>
                            </a:solidFill>
                            <a:latin typeface="Cambria Math" panose="02040503050406030204" pitchFamily="18" charset="0"/>
                            <a:ea typeface="UD デジタル 教科書体 NP-B" panose="02020700000000000000" pitchFamily="18" charset="-128"/>
                          </a:rPr>
                          <m:t>７</m:t>
                        </m:r>
                      </m:num>
                      <m:den>
                        <m:r>
                          <m:rPr>
                            <m:nor/>
                          </m:rP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m:t>１０</m:t>
                        </m:r>
                      </m:den>
                    </m:f>
                  </m:oMath>
                </a14:m>
                <a:endParaRPr lang="ja-JP" altLang="en-US" sz="3600" dirty="0">
                  <a:solidFill>
                    <a:schemeClr val="tx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3" name="テキスト ボックス 2">
                <a:extLst>
                  <a:ext uri="{FF2B5EF4-FFF2-40B4-BE49-F238E27FC236}">
                    <a16:creationId xmlns:a16="http://schemas.microsoft.com/office/drawing/2014/main" id="{1E65A747-DC78-E524-0EDC-47B5C06B85DE}"/>
                  </a:ext>
                </a:extLst>
              </p:cNvPr>
              <p:cNvSpPr txBox="1">
                <a:spLocks noRot="1" noChangeAspect="1" noMove="1" noResize="1" noEditPoints="1" noAdjustHandles="1" noChangeArrowheads="1" noChangeShapeType="1" noTextEdit="1"/>
              </p:cNvSpPr>
              <p:nvPr/>
            </p:nvSpPr>
            <p:spPr>
              <a:xfrm>
                <a:off x="6432333" y="5186554"/>
                <a:ext cx="4235667" cy="1040413"/>
              </a:xfrm>
              <a:prstGeom prst="rect">
                <a:avLst/>
              </a:prstGeom>
              <a:blipFill>
                <a:blip r:embed="rId5"/>
                <a:stretch>
                  <a:fillRect l="-4317" b="-9412"/>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46E23E3F-B9F4-8ECC-78A1-0F7488009B0B}"/>
              </a:ext>
            </a:extLst>
          </p:cNvPr>
          <p:cNvSpPr txBox="1"/>
          <p:nvPr/>
        </p:nvSpPr>
        <p:spPr>
          <a:xfrm>
            <a:off x="1123272" y="5445639"/>
            <a:ext cx="4556168"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10</a:t>
            </a:r>
            <a:r>
              <a:rPr lang="ja-JP" altLang="en-US" sz="3600" dirty="0">
                <a:latin typeface="UD デジタル 教科書体 NP-B" panose="02020700000000000000" pitchFamily="18" charset="-128"/>
                <a:ea typeface="UD デジタル 教科書体 NP-B" panose="02020700000000000000" pitchFamily="18" charset="-128"/>
              </a:rPr>
              <a:t>このうちの</a:t>
            </a:r>
            <a:r>
              <a:rPr lang="en-US" altLang="ja-JP" sz="3600" dirty="0">
                <a:latin typeface="UD デジタル 教科書体 NP-B" panose="02020700000000000000" pitchFamily="18" charset="-128"/>
                <a:ea typeface="UD デジタル 教科書体 NP-B" panose="02020700000000000000" pitchFamily="18" charset="-128"/>
              </a:rPr>
              <a:t>7</a:t>
            </a:r>
            <a:r>
              <a:rPr lang="ja-JP" altLang="en-US" sz="3600" dirty="0">
                <a:latin typeface="UD デジタル 教科書体 NP-B" panose="02020700000000000000" pitchFamily="18" charset="-128"/>
                <a:ea typeface="UD デジタル 教科書体 NP-B" panose="02020700000000000000" pitchFamily="18" charset="-128"/>
              </a:rPr>
              <a:t>こは</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正方形/長方形 6">
            <a:extLst>
              <a:ext uri="{FF2B5EF4-FFF2-40B4-BE49-F238E27FC236}">
                <a16:creationId xmlns:a16="http://schemas.microsoft.com/office/drawing/2014/main" id="{31A15578-2347-77D5-766E-FAF712A30B80}"/>
              </a:ext>
            </a:extLst>
          </p:cNvPr>
          <p:cNvSpPr/>
          <p:nvPr/>
        </p:nvSpPr>
        <p:spPr>
          <a:xfrm>
            <a:off x="868617" y="429846"/>
            <a:ext cx="4698722"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基礎・基本を身につける</a:t>
            </a:r>
          </a:p>
        </p:txBody>
      </p:sp>
    </p:spTree>
    <p:extLst>
      <p:ext uri="{BB962C8B-B14F-4D97-AF65-F5344CB8AC3E}">
        <p14:creationId xmlns:p14="http://schemas.microsoft.com/office/powerpoint/2010/main" val="1347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500"/>
                                        <p:tgtEl>
                                          <p:spTgt spid="4"/>
                                        </p:tgtEl>
                                      </p:cBhvr>
                                    </p:animEffect>
                                  </p:childTnLst>
                                </p:cTn>
                              </p:par>
                            </p:childTnLst>
                          </p:cTn>
                        </p:par>
                        <p:par>
                          <p:cTn id="12" fill="hold">
                            <p:stCondLst>
                              <p:cond delay="425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750"/>
                                        <p:tgtEl>
                                          <p:spTgt spid="5"/>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750"/>
                                        <p:tgtEl>
                                          <p:spTgt spid="10"/>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213338" y="1637114"/>
            <a:ext cx="9765323" cy="1323439"/>
          </a:xfrm>
          <a:prstGeom prst="rect">
            <a:avLst/>
          </a:prstGeom>
          <a:noFill/>
          <a:ln w="57150">
            <a:solidFill>
              <a:srgbClr val="0000FF"/>
            </a:solidFill>
          </a:ln>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20</a:t>
            </a:r>
            <a:r>
              <a:rPr lang="ja-JP" altLang="en-US" sz="4000" dirty="0">
                <a:latin typeface="UD デジタル 教科書体 NP-B" panose="02020700000000000000" pitchFamily="18" charset="-128"/>
                <a:ea typeface="UD デジタル 教科書体 NP-B" panose="02020700000000000000" pitchFamily="18" charset="-128"/>
              </a:rPr>
              <a:t>回シュートをして、</a:t>
            </a:r>
            <a:r>
              <a:rPr lang="en-US" altLang="ja-JP" sz="4000" dirty="0">
                <a:latin typeface="UD デジタル 教科書体 NP-B" panose="02020700000000000000" pitchFamily="18" charset="-128"/>
                <a:ea typeface="UD デジタル 教科書体 NP-B" panose="02020700000000000000" pitchFamily="18" charset="-128"/>
              </a:rPr>
              <a:t>8</a:t>
            </a:r>
            <a:r>
              <a:rPr lang="ja-JP" altLang="en-US" sz="4000" dirty="0">
                <a:latin typeface="UD デジタル 教科書体 NP-B" panose="02020700000000000000" pitchFamily="18" charset="-128"/>
                <a:ea typeface="UD デジタル 教科書体 NP-B" panose="02020700000000000000" pitchFamily="18" charset="-128"/>
              </a:rPr>
              <a:t>回入りました。</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シュートが入る確率は何割（</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）ですか。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BA2C1193-F230-412C-956C-B218A271F570}"/>
              </a:ext>
            </a:extLst>
          </p:cNvPr>
          <p:cNvSpPr txBox="1"/>
          <p:nvPr/>
        </p:nvSpPr>
        <p:spPr>
          <a:xfrm>
            <a:off x="1213337" y="3051993"/>
            <a:ext cx="10033783" cy="3416320"/>
          </a:xfrm>
          <a:prstGeom prst="rect">
            <a:avLst/>
          </a:prstGeom>
          <a:noFill/>
          <a:ln>
            <a:solidFill>
              <a:schemeClr val="accent1"/>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教科書の解き方では　一部分の量が</a:t>
            </a:r>
            <a:r>
              <a:rPr lang="en-US" altLang="ja-JP" sz="3600" dirty="0">
                <a:latin typeface="UD デジタル 教科書体 NP-B" panose="02020700000000000000" pitchFamily="18" charset="-128"/>
                <a:ea typeface="UD デジタル 教科書体 NP-B" panose="02020700000000000000" pitchFamily="18" charset="-128"/>
              </a:rPr>
              <a:t>8</a:t>
            </a:r>
            <a:r>
              <a:rPr lang="ja-JP" altLang="en-US" sz="3600" dirty="0">
                <a:latin typeface="UD デジタル 教科書体 NP-B" panose="02020700000000000000" pitchFamily="18" charset="-128"/>
                <a:ea typeface="UD デジタル 教科書体 NP-B" panose="02020700000000000000" pitchFamily="18" charset="-128"/>
              </a:rPr>
              <a:t>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全体の量が</a:t>
            </a:r>
            <a:r>
              <a:rPr lang="en-US" altLang="ja-JP" sz="3600" dirty="0">
                <a:latin typeface="UD デジタル 教科書体 NP-B" panose="02020700000000000000" pitchFamily="18" charset="-128"/>
                <a:ea typeface="UD デジタル 教科書体 NP-B" panose="02020700000000000000" pitchFamily="18" charset="-128"/>
              </a:rPr>
              <a:t>20</a:t>
            </a:r>
            <a:r>
              <a:rPr lang="ja-JP" altLang="en-US" sz="3600" dirty="0">
                <a:latin typeface="UD デジタル 教科書体 NP-B" panose="02020700000000000000" pitchFamily="18" charset="-128"/>
                <a:ea typeface="UD デジタル 教科書体 NP-B" panose="02020700000000000000" pitchFamily="18" charset="-128"/>
              </a:rPr>
              <a:t>だと探し、公式に当てはめます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一部分の量</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全体の量＝割合なので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8÷20</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0.4</a:t>
            </a:r>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0.4×10</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割</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これだと何を求めているのか、</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割の大きさはどれくらいか身につきません</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6296E380-398E-1183-C0CE-B960C31D2021}"/>
              </a:ext>
            </a:extLst>
          </p:cNvPr>
          <p:cNvSpPr txBox="1"/>
          <p:nvPr/>
        </p:nvSpPr>
        <p:spPr>
          <a:xfrm>
            <a:off x="995680" y="665484"/>
            <a:ext cx="10443885" cy="707886"/>
          </a:xfrm>
          <a:prstGeom prst="rect">
            <a:avLst/>
          </a:prstGeom>
          <a:solidFill>
            <a:srgbClr val="FFFF99"/>
          </a:solidFill>
        </p:spPr>
        <p:txBody>
          <a:bodyPr wrap="none" rtlCol="0">
            <a:spAutoFit/>
          </a:bodyPr>
          <a:lstStyle/>
          <a:p>
            <a:r>
              <a:rPr lang="ja-JP" altLang="en-US" sz="4000" dirty="0">
                <a:solidFill>
                  <a:srgbClr val="0070C0"/>
                </a:solidFill>
                <a:latin typeface="UD デジタル 教科書体 NP-B" panose="02020700000000000000" pitchFamily="18" charset="-128"/>
                <a:ea typeface="UD デジタル 教科書体 NP-B" panose="02020700000000000000" pitchFamily="18" charset="-128"/>
                <a:cs typeface="+mj-cs"/>
              </a:rPr>
              <a:t>全体の中で一部分が占めている割合を求める</a:t>
            </a:r>
            <a:endParaRPr lang="en-US" altLang="ja-JP" sz="40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19208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AEBC58A-2EE1-4F8F-A085-1F0AC43992F1}"/>
              </a:ext>
            </a:extLst>
          </p:cNvPr>
          <p:cNvGrpSpPr/>
          <p:nvPr/>
        </p:nvGrpSpPr>
        <p:grpSpPr>
          <a:xfrm>
            <a:off x="1847598" y="4411826"/>
            <a:ext cx="7252138" cy="536027"/>
            <a:chOff x="1056290" y="3594538"/>
            <a:chExt cx="7252138" cy="536027"/>
          </a:xfrm>
        </p:grpSpPr>
        <p:cxnSp>
          <p:nvCxnSpPr>
            <p:cNvPr id="4" name="直線コネクタ 3">
              <a:extLst>
                <a:ext uri="{FF2B5EF4-FFF2-40B4-BE49-F238E27FC236}">
                  <a16:creationId xmlns:a16="http://schemas.microsoft.com/office/drawing/2014/main" id="{31B1B4E6-0E0E-4D49-9AF4-4264ACCB4316}"/>
                </a:ext>
              </a:extLst>
            </p:cNvPr>
            <p:cNvCxnSpPr/>
            <p:nvPr/>
          </p:nvCxnSpPr>
          <p:spPr>
            <a:xfrm>
              <a:off x="1056290" y="3862552"/>
              <a:ext cx="725213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F72102C0-85FE-4C25-B580-9A5B2712424A}"/>
                </a:ext>
              </a:extLst>
            </p:cNvPr>
            <p:cNvCxnSpPr/>
            <p:nvPr/>
          </p:nvCxnSpPr>
          <p:spPr>
            <a:xfrm>
              <a:off x="1056290" y="3594538"/>
              <a:ext cx="0" cy="536027"/>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4D5C6821-75B1-4823-909E-19A7AE9C6DBE}"/>
                </a:ext>
              </a:extLst>
            </p:cNvPr>
            <p:cNvCxnSpPr/>
            <p:nvPr/>
          </p:nvCxnSpPr>
          <p:spPr>
            <a:xfrm>
              <a:off x="8308428" y="3594538"/>
              <a:ext cx="0" cy="536027"/>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37E480B1-EE70-4F13-863F-8BAB2AF54237}"/>
                </a:ext>
              </a:extLst>
            </p:cNvPr>
            <p:cNvCxnSpPr/>
            <p:nvPr/>
          </p:nvCxnSpPr>
          <p:spPr>
            <a:xfrm>
              <a:off x="3988676" y="3594538"/>
              <a:ext cx="0" cy="536027"/>
            </a:xfrm>
            <a:prstGeom prst="line">
              <a:avLst/>
            </a:prstGeom>
            <a:ln w="57150"/>
          </p:spPr>
          <p:style>
            <a:lnRef idx="1">
              <a:schemeClr val="dk1"/>
            </a:lnRef>
            <a:fillRef idx="0">
              <a:schemeClr val="dk1"/>
            </a:fillRef>
            <a:effectRef idx="0">
              <a:schemeClr val="dk1"/>
            </a:effectRef>
            <a:fontRef idx="minor">
              <a:schemeClr val="tx1"/>
            </a:fontRef>
          </p:style>
        </p:cxnSp>
      </p:grpSp>
      <p:sp>
        <p:nvSpPr>
          <p:cNvPr id="12" name="テキスト ボックス 11">
            <a:extLst>
              <a:ext uri="{FF2B5EF4-FFF2-40B4-BE49-F238E27FC236}">
                <a16:creationId xmlns:a16="http://schemas.microsoft.com/office/drawing/2014/main" id="{BE974302-C145-42F4-903A-A5B07D20E8B2}"/>
              </a:ext>
            </a:extLst>
          </p:cNvPr>
          <p:cNvSpPr txBox="1"/>
          <p:nvPr/>
        </p:nvSpPr>
        <p:spPr>
          <a:xfrm>
            <a:off x="7699682" y="4976527"/>
            <a:ext cx="3413747" cy="646331"/>
          </a:xfrm>
          <a:prstGeom prst="rect">
            <a:avLst/>
          </a:prstGeom>
          <a:noFill/>
        </p:spPr>
        <p:txBody>
          <a:bodyPr wrap="square" rtlCol="0">
            <a:spAutoFit/>
          </a:bodyPr>
          <a:lstStyle/>
          <a:p>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回（</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割）</a:t>
            </a:r>
            <a:endPar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A65C4B2B-FB91-4C6F-819F-6F4A5078CA7B}"/>
              </a:ext>
            </a:extLst>
          </p:cNvPr>
          <p:cNvSpPr txBox="1"/>
          <p:nvPr/>
        </p:nvSpPr>
        <p:spPr>
          <a:xfrm>
            <a:off x="8451057" y="3736821"/>
            <a:ext cx="1484252"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20</a:t>
            </a:r>
            <a:r>
              <a:rPr lang="ja-JP" altLang="en-US" sz="3600" dirty="0">
                <a:latin typeface="UD デジタル 教科書体 NP-B" panose="02020700000000000000" pitchFamily="18" charset="-128"/>
                <a:ea typeface="UD デジタル 教科書体 NP-B" panose="02020700000000000000" pitchFamily="18" charset="-128"/>
              </a:rPr>
              <a:t>回</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EC9E22AA-BC30-4F78-87B2-B6A6AD14C278}"/>
              </a:ext>
            </a:extLst>
          </p:cNvPr>
          <p:cNvSpPr txBox="1"/>
          <p:nvPr/>
        </p:nvSpPr>
        <p:spPr>
          <a:xfrm>
            <a:off x="3380211" y="5013950"/>
            <a:ext cx="3072340" cy="646331"/>
          </a:xfrm>
          <a:prstGeom prst="rect">
            <a:avLst/>
          </a:prstGeom>
          <a:noFill/>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？回（？割）</a:t>
            </a:r>
            <a:endPar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23430EF4-76BF-4039-8F69-71962937D1B1}"/>
              </a:ext>
            </a:extLst>
          </p:cNvPr>
          <p:cNvSpPr txBox="1"/>
          <p:nvPr/>
        </p:nvSpPr>
        <p:spPr>
          <a:xfrm>
            <a:off x="4359095" y="3736821"/>
            <a:ext cx="1114572"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8</a:t>
            </a:r>
            <a:r>
              <a:rPr lang="ja-JP" altLang="en-US" sz="3600" dirty="0">
                <a:latin typeface="UD デジタル 教科書体 NP-B" panose="02020700000000000000" pitchFamily="18" charset="-128"/>
                <a:ea typeface="UD デジタル 教科書体 NP-B" panose="02020700000000000000" pitchFamily="18" charset="-128"/>
              </a:rPr>
              <a:t>回</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8F475CE2-6838-4B90-8913-B6527761D89C}"/>
              </a:ext>
            </a:extLst>
          </p:cNvPr>
          <p:cNvSpPr txBox="1"/>
          <p:nvPr/>
        </p:nvSpPr>
        <p:spPr>
          <a:xfrm>
            <a:off x="2531577" y="5778066"/>
            <a:ext cx="4112456" cy="707886"/>
          </a:xfrm>
          <a:prstGeom prst="rect">
            <a:avLst/>
          </a:prstGeom>
          <a:noFill/>
        </p:spPr>
        <p:txBody>
          <a:bodyPr wrap="squar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８</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２＝４　</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4</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割　</a:t>
            </a:r>
            <a:endPar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A2F58C92-464C-4E70-A763-EA2F50574FBB}"/>
              </a:ext>
            </a:extLst>
          </p:cNvPr>
          <p:cNvSpPr txBox="1"/>
          <p:nvPr/>
        </p:nvSpPr>
        <p:spPr>
          <a:xfrm>
            <a:off x="1588964" y="2086858"/>
            <a:ext cx="9428988" cy="1323439"/>
          </a:xfrm>
          <a:prstGeom prst="rect">
            <a:avLst/>
          </a:prstGeom>
          <a:noFill/>
          <a:ln w="57150">
            <a:solidFill>
              <a:srgbClr val="0000FF"/>
            </a:solidFill>
          </a:ln>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20</a:t>
            </a:r>
            <a:r>
              <a:rPr lang="ja-JP" altLang="en-US" sz="4000" dirty="0">
                <a:latin typeface="UD デジタル 教科書体 NP-B" panose="02020700000000000000" pitchFamily="18" charset="-128"/>
                <a:ea typeface="UD デジタル 教科書体 NP-B" panose="02020700000000000000" pitchFamily="18" charset="-128"/>
              </a:rPr>
              <a:t>回シュートをして、</a:t>
            </a:r>
            <a:r>
              <a:rPr lang="en-US" altLang="ja-JP" sz="4000" dirty="0">
                <a:latin typeface="UD デジタル 教科書体 NP-B" panose="02020700000000000000" pitchFamily="18" charset="-128"/>
                <a:ea typeface="UD デジタル 教科書体 NP-B" panose="02020700000000000000" pitchFamily="18" charset="-128"/>
              </a:rPr>
              <a:t>8</a:t>
            </a:r>
            <a:r>
              <a:rPr lang="ja-JP" altLang="en-US" sz="4000" dirty="0">
                <a:latin typeface="UD デジタル 教科書体 NP-B" panose="02020700000000000000" pitchFamily="18" charset="-128"/>
                <a:ea typeface="UD デジタル 教科書体 NP-B" panose="02020700000000000000" pitchFamily="18" charset="-128"/>
              </a:rPr>
              <a:t>回入りました。</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シュートが入る確率は</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何割</a:t>
            </a:r>
            <a:r>
              <a:rPr lang="ja-JP" altLang="en-US" sz="4000" dirty="0">
                <a:latin typeface="UD デジタル 教科書体 NP-B" panose="02020700000000000000" pitchFamily="18" charset="-128"/>
                <a:ea typeface="UD デジタル 教科書体 NP-B" panose="02020700000000000000" pitchFamily="18" charset="-128"/>
              </a:rPr>
              <a:t>ですか。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D32E6C5C-5AFF-1BE9-BCBD-7244446ACBFF}"/>
              </a:ext>
            </a:extLst>
          </p:cNvPr>
          <p:cNvSpPr txBox="1"/>
          <p:nvPr/>
        </p:nvSpPr>
        <p:spPr>
          <a:xfrm>
            <a:off x="7604196" y="5832738"/>
            <a:ext cx="3413756" cy="646331"/>
          </a:xfrm>
          <a:prstGeom prst="rect">
            <a:avLst/>
          </a:prstGeom>
          <a:noFill/>
        </p:spPr>
        <p:txBody>
          <a:bodyPr wrap="square" rtlCol="0">
            <a:spAutoFit/>
          </a:bodyPr>
          <a:lstStyle/>
          <a:p>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は</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20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の半分</a:t>
            </a:r>
            <a:endPar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1873F2B5-726F-5E7A-C987-57021962F258}"/>
              </a:ext>
            </a:extLst>
          </p:cNvPr>
          <p:cNvSpPr txBox="1"/>
          <p:nvPr/>
        </p:nvSpPr>
        <p:spPr>
          <a:xfrm>
            <a:off x="1086610" y="594383"/>
            <a:ext cx="10443885" cy="1323439"/>
          </a:xfrm>
          <a:prstGeom prst="rect">
            <a:avLst/>
          </a:prstGeom>
          <a:noFill/>
          <a:ln>
            <a:solidFill>
              <a:schemeClr val="accent1"/>
            </a:solidFill>
          </a:ln>
        </p:spPr>
        <p:txBody>
          <a:bodyPr wrap="none" rtlCol="0">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割合とは全体を</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割（</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回）と考えた時に</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シュートが何回入るかを表しているので</a:t>
            </a:r>
            <a:endParaRPr kumimoji="1" lang="ja-JP" altLang="en-US" sz="4000" dirty="0"/>
          </a:p>
        </p:txBody>
      </p:sp>
    </p:spTree>
    <p:extLst>
      <p:ext uri="{BB962C8B-B14F-4D97-AF65-F5344CB8AC3E}">
        <p14:creationId xmlns:p14="http://schemas.microsoft.com/office/powerpoint/2010/main" val="33861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AEBC58A-2EE1-4F8F-A085-1F0AC43992F1}"/>
              </a:ext>
            </a:extLst>
          </p:cNvPr>
          <p:cNvGrpSpPr/>
          <p:nvPr/>
        </p:nvGrpSpPr>
        <p:grpSpPr>
          <a:xfrm>
            <a:off x="1847598" y="4416711"/>
            <a:ext cx="7252138" cy="536027"/>
            <a:chOff x="1056290" y="3594538"/>
            <a:chExt cx="7252138" cy="536027"/>
          </a:xfrm>
        </p:grpSpPr>
        <p:cxnSp>
          <p:nvCxnSpPr>
            <p:cNvPr id="4" name="直線コネクタ 3">
              <a:extLst>
                <a:ext uri="{FF2B5EF4-FFF2-40B4-BE49-F238E27FC236}">
                  <a16:creationId xmlns:a16="http://schemas.microsoft.com/office/drawing/2014/main" id="{31B1B4E6-0E0E-4D49-9AF4-4264ACCB4316}"/>
                </a:ext>
              </a:extLst>
            </p:cNvPr>
            <p:cNvCxnSpPr/>
            <p:nvPr/>
          </p:nvCxnSpPr>
          <p:spPr>
            <a:xfrm>
              <a:off x="1056290" y="3862552"/>
              <a:ext cx="725213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F72102C0-85FE-4C25-B580-9A5B2712424A}"/>
                </a:ext>
              </a:extLst>
            </p:cNvPr>
            <p:cNvCxnSpPr/>
            <p:nvPr/>
          </p:nvCxnSpPr>
          <p:spPr>
            <a:xfrm>
              <a:off x="1056290" y="3594538"/>
              <a:ext cx="0" cy="536027"/>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4D5C6821-75B1-4823-909E-19A7AE9C6DBE}"/>
                </a:ext>
              </a:extLst>
            </p:cNvPr>
            <p:cNvCxnSpPr/>
            <p:nvPr/>
          </p:nvCxnSpPr>
          <p:spPr>
            <a:xfrm>
              <a:off x="8308428" y="3594538"/>
              <a:ext cx="0" cy="536027"/>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37E480B1-EE70-4F13-863F-8BAB2AF54237}"/>
                </a:ext>
              </a:extLst>
            </p:cNvPr>
            <p:cNvCxnSpPr/>
            <p:nvPr/>
          </p:nvCxnSpPr>
          <p:spPr>
            <a:xfrm>
              <a:off x="3988676" y="3594538"/>
              <a:ext cx="0" cy="536027"/>
            </a:xfrm>
            <a:prstGeom prst="line">
              <a:avLst/>
            </a:prstGeom>
            <a:ln w="57150"/>
          </p:spPr>
          <p:style>
            <a:lnRef idx="1">
              <a:schemeClr val="dk1"/>
            </a:lnRef>
            <a:fillRef idx="0">
              <a:schemeClr val="dk1"/>
            </a:fillRef>
            <a:effectRef idx="0">
              <a:schemeClr val="dk1"/>
            </a:effectRef>
            <a:fontRef idx="minor">
              <a:schemeClr val="tx1"/>
            </a:fontRef>
          </p:style>
        </p:cxnSp>
      </p:grpSp>
      <p:sp>
        <p:nvSpPr>
          <p:cNvPr id="12" name="テキスト ボックス 11">
            <a:extLst>
              <a:ext uri="{FF2B5EF4-FFF2-40B4-BE49-F238E27FC236}">
                <a16:creationId xmlns:a16="http://schemas.microsoft.com/office/drawing/2014/main" id="{BE974302-C145-42F4-903A-A5B07D20E8B2}"/>
              </a:ext>
            </a:extLst>
          </p:cNvPr>
          <p:cNvSpPr txBox="1"/>
          <p:nvPr/>
        </p:nvSpPr>
        <p:spPr>
          <a:xfrm>
            <a:off x="7355840" y="5012192"/>
            <a:ext cx="4017053" cy="646331"/>
          </a:xfrm>
          <a:prstGeom prst="rect">
            <a:avLst/>
          </a:prstGeom>
          <a:noFill/>
        </p:spPr>
        <p:txBody>
          <a:bodyPr wrap="square" rtlCol="0">
            <a:spAutoFit/>
          </a:bodyPr>
          <a:lstStyle/>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回（</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A65C4B2B-FB91-4C6F-819F-6F4A5078CA7B}"/>
              </a:ext>
            </a:extLst>
          </p:cNvPr>
          <p:cNvSpPr txBox="1"/>
          <p:nvPr/>
        </p:nvSpPr>
        <p:spPr>
          <a:xfrm>
            <a:off x="8451057" y="3741706"/>
            <a:ext cx="1484252"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20</a:t>
            </a:r>
            <a:r>
              <a:rPr lang="ja-JP" altLang="en-US" sz="3600" dirty="0">
                <a:latin typeface="UD デジタル 教科書体 NP-B" panose="02020700000000000000" pitchFamily="18" charset="-128"/>
                <a:ea typeface="UD デジタル 教科書体 NP-B" panose="02020700000000000000" pitchFamily="18" charset="-128"/>
              </a:rPr>
              <a:t>回</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EC9E22AA-BC30-4F78-87B2-B6A6AD14C278}"/>
              </a:ext>
            </a:extLst>
          </p:cNvPr>
          <p:cNvSpPr txBox="1"/>
          <p:nvPr/>
        </p:nvSpPr>
        <p:spPr>
          <a:xfrm>
            <a:off x="3627122" y="5012192"/>
            <a:ext cx="2980898" cy="646331"/>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？回（？％）</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23430EF4-76BF-4039-8F69-71962937D1B1}"/>
              </a:ext>
            </a:extLst>
          </p:cNvPr>
          <p:cNvSpPr txBox="1"/>
          <p:nvPr/>
        </p:nvSpPr>
        <p:spPr>
          <a:xfrm>
            <a:off x="4359095" y="3741706"/>
            <a:ext cx="1114572"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8</a:t>
            </a:r>
            <a:r>
              <a:rPr lang="ja-JP" altLang="en-US" sz="3600" dirty="0">
                <a:latin typeface="UD デジタル 教科書体 NP-B" panose="02020700000000000000" pitchFamily="18" charset="-128"/>
                <a:ea typeface="UD デジタル 教科書体 NP-B" panose="02020700000000000000" pitchFamily="18" charset="-128"/>
              </a:rPr>
              <a:t>回</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A2F58C92-464C-4E70-A763-EA2F50574FBB}"/>
              </a:ext>
            </a:extLst>
          </p:cNvPr>
          <p:cNvSpPr txBox="1"/>
          <p:nvPr/>
        </p:nvSpPr>
        <p:spPr>
          <a:xfrm>
            <a:off x="1584450" y="2084716"/>
            <a:ext cx="9378188" cy="1323439"/>
          </a:xfrm>
          <a:prstGeom prst="rect">
            <a:avLst/>
          </a:prstGeom>
          <a:noFill/>
          <a:ln w="57150">
            <a:solidFill>
              <a:srgbClr val="0000FF"/>
            </a:solidFill>
          </a:ln>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20</a:t>
            </a:r>
            <a:r>
              <a:rPr lang="ja-JP" altLang="en-US" sz="4000" dirty="0">
                <a:latin typeface="UD デジタル 教科書体 NP-B" panose="02020700000000000000" pitchFamily="18" charset="-128"/>
                <a:ea typeface="UD デジタル 教科書体 NP-B" panose="02020700000000000000" pitchFamily="18" charset="-128"/>
              </a:rPr>
              <a:t>回シュートをして、</a:t>
            </a:r>
            <a:r>
              <a:rPr lang="en-US" altLang="ja-JP" sz="4000" dirty="0">
                <a:latin typeface="UD デジタル 教科書体 NP-B" panose="02020700000000000000" pitchFamily="18" charset="-128"/>
                <a:ea typeface="UD デジタル 教科書体 NP-B" panose="02020700000000000000" pitchFamily="18" charset="-128"/>
              </a:rPr>
              <a:t>8</a:t>
            </a:r>
            <a:r>
              <a:rPr lang="ja-JP" altLang="en-US" sz="4000" dirty="0">
                <a:latin typeface="UD デジタル 教科書体 NP-B" panose="02020700000000000000" pitchFamily="18" charset="-128"/>
                <a:ea typeface="UD デジタル 教科書体 NP-B" panose="02020700000000000000" pitchFamily="18" charset="-128"/>
              </a:rPr>
              <a:t>回入りました。</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シュートが入る確率は</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何</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ですか。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8F475CE2-6838-4B90-8913-B6527761D89C}"/>
              </a:ext>
            </a:extLst>
          </p:cNvPr>
          <p:cNvSpPr txBox="1"/>
          <p:nvPr/>
        </p:nvSpPr>
        <p:spPr>
          <a:xfrm>
            <a:off x="2213179" y="5698137"/>
            <a:ext cx="4685461" cy="707886"/>
          </a:xfrm>
          <a:prstGeom prst="rect">
            <a:avLst/>
          </a:prstGeom>
          <a:noFill/>
        </p:spPr>
        <p:txBody>
          <a:bodyPr wrap="squar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８</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５＝</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40</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  </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40%</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　</a:t>
            </a:r>
            <a:endPar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6ADFAC2C-E4F9-BE27-75CC-B1A5BD3BCB9E}"/>
              </a:ext>
            </a:extLst>
          </p:cNvPr>
          <p:cNvSpPr txBox="1"/>
          <p:nvPr/>
        </p:nvSpPr>
        <p:spPr>
          <a:xfrm>
            <a:off x="7395667" y="5717977"/>
            <a:ext cx="3760014" cy="646331"/>
          </a:xfrm>
          <a:prstGeom prst="rect">
            <a:avLst/>
          </a:prstGeom>
          <a:noFill/>
        </p:spPr>
        <p:txBody>
          <a:bodyPr wrap="square" rtlCol="0">
            <a:spAutoFit/>
          </a:bodyPr>
          <a:lstStyle/>
          <a:p>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100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は</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20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の５倍</a:t>
            </a:r>
            <a:endPar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22548257-93D2-BE2A-7FEA-EC29CFB0E9F6}"/>
              </a:ext>
            </a:extLst>
          </p:cNvPr>
          <p:cNvSpPr txBox="1"/>
          <p:nvPr/>
        </p:nvSpPr>
        <p:spPr>
          <a:xfrm>
            <a:off x="1086610" y="594383"/>
            <a:ext cx="10815781" cy="1323439"/>
          </a:xfrm>
          <a:prstGeom prst="rect">
            <a:avLst/>
          </a:prstGeom>
          <a:noFill/>
          <a:ln>
            <a:solidFill>
              <a:schemeClr val="accent1"/>
            </a:solidFill>
          </a:ln>
        </p:spPr>
        <p:txBody>
          <a:bodyPr wrap="non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割合とは全体を</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回</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と考えた時に</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シュートが何回入るかを表しているので</a:t>
            </a:r>
            <a:endParaRPr kumimoji="1" lang="ja-JP" altLang="en-US" sz="4000" dirty="0"/>
          </a:p>
        </p:txBody>
      </p:sp>
    </p:spTree>
    <p:extLst>
      <p:ext uri="{BB962C8B-B14F-4D97-AF65-F5344CB8AC3E}">
        <p14:creationId xmlns:p14="http://schemas.microsoft.com/office/powerpoint/2010/main" val="235728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168400" y="844106"/>
            <a:ext cx="9286240" cy="769441"/>
          </a:xfrm>
          <a:prstGeom prst="rect">
            <a:avLst/>
          </a:prstGeom>
          <a:noFill/>
          <a:ln w="57150">
            <a:solidFill>
              <a:srgbClr val="FF0000"/>
            </a:solidFill>
          </a:ln>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2</a:t>
            </a:r>
            <a:r>
              <a:rPr lang="ja-JP" altLang="en-US" sz="4400" dirty="0">
                <a:latin typeface="UD デジタル 教科書体 NP-B" panose="02020700000000000000" pitchFamily="18" charset="-128"/>
                <a:ea typeface="UD デジタル 教科書体 NP-B" panose="02020700000000000000" pitchFamily="18" charset="-128"/>
              </a:rPr>
              <a:t>億円は</a:t>
            </a:r>
            <a:r>
              <a:rPr lang="en-US" altLang="ja-JP" sz="4400" dirty="0">
                <a:latin typeface="UD デジタル 教科書体 NP-B" panose="02020700000000000000" pitchFamily="18" charset="-128"/>
                <a:ea typeface="UD デジタル 教科書体 NP-B" panose="02020700000000000000" pitchFamily="18" charset="-128"/>
              </a:rPr>
              <a:t>50</a:t>
            </a:r>
            <a:r>
              <a:rPr lang="ja-JP" altLang="en-US" sz="4400" dirty="0">
                <a:latin typeface="UD デジタル 教科書体 NP-B" panose="02020700000000000000" pitchFamily="18" charset="-128"/>
                <a:ea typeface="UD デジタル 教科書体 NP-B" panose="02020700000000000000" pitchFamily="18" charset="-128"/>
              </a:rPr>
              <a:t>億円の何</a:t>
            </a:r>
            <a:r>
              <a:rPr lang="en-US" altLang="ja-JP" sz="4400" dirty="0">
                <a:latin typeface="UD デジタル 教科書体 NP-B" panose="02020700000000000000" pitchFamily="18" charset="-128"/>
                <a:ea typeface="UD デジタル 教科書体 NP-B" panose="02020700000000000000" pitchFamily="18" charset="-128"/>
              </a:rPr>
              <a:t>%</a:t>
            </a:r>
            <a:r>
              <a:rPr lang="ja-JP" altLang="en-US" sz="4400" dirty="0">
                <a:latin typeface="UD デジタル 教科書体 NP-B" panose="02020700000000000000" pitchFamily="18" charset="-128"/>
                <a:ea typeface="UD デジタル 教科書体 NP-B" panose="02020700000000000000" pitchFamily="18" charset="-128"/>
              </a:rPr>
              <a:t>になりますか</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1168401" y="1788525"/>
            <a:ext cx="8595360" cy="646331"/>
          </a:xfrm>
          <a:prstGeom prst="rect">
            <a:avLst/>
          </a:prstGeom>
          <a:noFill/>
          <a:ln>
            <a:no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教科書の考え方ではどうなるでしょう？</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26E8F67C-81D8-4E84-A022-73127C42E591}"/>
              </a:ext>
            </a:extLst>
          </p:cNvPr>
          <p:cNvSpPr txBox="1"/>
          <p:nvPr/>
        </p:nvSpPr>
        <p:spPr>
          <a:xfrm>
            <a:off x="1168400" y="2551837"/>
            <a:ext cx="9469119" cy="1754326"/>
          </a:xfrm>
          <a:prstGeom prst="rect">
            <a:avLst/>
          </a:prstGeom>
          <a:noFill/>
          <a:ln>
            <a:solidFill>
              <a:schemeClr val="accent1"/>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一部分の量が</a:t>
            </a:r>
            <a:r>
              <a:rPr lang="en-US" altLang="ja-JP" sz="3600" dirty="0">
                <a:latin typeface="UD デジタル 教科書体 NP-B" panose="02020700000000000000" pitchFamily="18" charset="-128"/>
                <a:ea typeface="UD デジタル 教科書体 NP-B" panose="02020700000000000000" pitchFamily="18" charset="-128"/>
              </a:rPr>
              <a:t>2</a:t>
            </a:r>
            <a:r>
              <a:rPr lang="ja-JP" altLang="en-US" sz="3600" dirty="0">
                <a:latin typeface="UD デジタル 教科書体 NP-B" panose="02020700000000000000" pitchFamily="18" charset="-128"/>
                <a:ea typeface="UD デジタル 教科書体 NP-B" panose="02020700000000000000" pitchFamily="18" charset="-128"/>
              </a:rPr>
              <a:t>で、全体の量が</a:t>
            </a:r>
            <a:r>
              <a:rPr lang="en-US" altLang="ja-JP" sz="3600" dirty="0">
                <a:latin typeface="UD デジタル 教科書体 NP-B" panose="02020700000000000000" pitchFamily="18" charset="-128"/>
                <a:ea typeface="UD デジタル 教科書体 NP-B" panose="02020700000000000000" pitchFamily="18" charset="-128"/>
              </a:rPr>
              <a:t>50</a:t>
            </a:r>
            <a:r>
              <a:rPr lang="ja-JP" altLang="en-US" sz="3600" dirty="0">
                <a:latin typeface="UD デジタル 教科書体 NP-B" panose="02020700000000000000" pitchFamily="18" charset="-128"/>
                <a:ea typeface="UD デジタル 教科書体 NP-B" panose="02020700000000000000" pitchFamily="18" charset="-128"/>
              </a:rPr>
              <a:t>だと考えて</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公式の一部分の量</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全体の量＝割合</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に当てはめます　　</a:t>
            </a:r>
            <a:r>
              <a:rPr lang="en-US" altLang="ja-JP" sz="3600" dirty="0">
                <a:latin typeface="UD デジタル 教科書体 NP-B" panose="02020700000000000000" pitchFamily="18" charset="-128"/>
                <a:ea typeface="UD デジタル 教科書体 NP-B" panose="02020700000000000000" pitchFamily="18" charset="-128"/>
              </a:rPr>
              <a:t>2÷50</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0.04</a:t>
            </a:r>
            <a:r>
              <a:rPr lang="ja-JP" altLang="en-US" sz="3600" dirty="0">
                <a:latin typeface="UD デジタル 教科書体 NP-B" panose="02020700000000000000" pitchFamily="18" charset="-128"/>
                <a:ea typeface="UD デジタル 教科書体 NP-B" panose="02020700000000000000" pitchFamily="18" charset="-128"/>
              </a:rPr>
              <a:t>　</a:t>
            </a:r>
            <a:endPar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6A1827FE-E0EA-82CF-2925-9615D441959F}"/>
              </a:ext>
            </a:extLst>
          </p:cNvPr>
          <p:cNvSpPr txBox="1"/>
          <p:nvPr/>
        </p:nvSpPr>
        <p:spPr>
          <a:xfrm>
            <a:off x="1168400" y="4544782"/>
            <a:ext cx="9469119" cy="1754326"/>
          </a:xfrm>
          <a:prstGeom prst="rect">
            <a:avLst/>
          </a:prstGeom>
          <a:noFill/>
          <a:ln>
            <a:solidFill>
              <a:schemeClr val="accent1"/>
            </a:solidFill>
          </a:ln>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0.04</a:t>
            </a:r>
            <a:r>
              <a:rPr lang="ja-JP" altLang="en-US" sz="3600" dirty="0">
                <a:latin typeface="UD デジタル 教科書体 NP-B" panose="02020700000000000000" pitchFamily="18" charset="-128"/>
                <a:ea typeface="UD デジタル 教科書体 NP-B" panose="02020700000000000000" pitchFamily="18" charset="-128"/>
              </a:rPr>
              <a:t>が、</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％のこととすぐにわかっても○？</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まさか　</a:t>
            </a:r>
            <a:r>
              <a:rPr lang="en-US" altLang="ja-JP" sz="3600" dirty="0">
                <a:latin typeface="UD デジタル 教科書体 NP-B" panose="02020700000000000000" pitchFamily="18" charset="-128"/>
                <a:ea typeface="UD デジタル 教科書体 NP-B" panose="02020700000000000000" pitchFamily="18" charset="-128"/>
              </a:rPr>
              <a:t>0.04×100</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　と</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100</a:t>
            </a:r>
            <a:r>
              <a:rPr lang="ja-JP" altLang="en-US" sz="3600" dirty="0">
                <a:latin typeface="UD デジタル 教科書体 NP-B" panose="02020700000000000000" pitchFamily="18" charset="-128"/>
                <a:ea typeface="UD デジタル 教科書体 NP-B" panose="02020700000000000000" pitchFamily="18" charset="-128"/>
              </a:rPr>
              <a:t>倍する式を書かないと</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07537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168400" y="844106"/>
            <a:ext cx="9286240" cy="769441"/>
          </a:xfrm>
          <a:prstGeom prst="rect">
            <a:avLst/>
          </a:prstGeom>
          <a:noFill/>
          <a:ln w="57150">
            <a:solidFill>
              <a:srgbClr val="FF0000"/>
            </a:solidFill>
          </a:ln>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2</a:t>
            </a:r>
            <a:r>
              <a:rPr lang="ja-JP" altLang="en-US" sz="4400" dirty="0">
                <a:latin typeface="UD デジタル 教科書体 NP-B" panose="02020700000000000000" pitchFamily="18" charset="-128"/>
                <a:ea typeface="UD デジタル 教科書体 NP-B" panose="02020700000000000000" pitchFamily="18" charset="-128"/>
              </a:rPr>
              <a:t>億円は</a:t>
            </a:r>
            <a:r>
              <a:rPr lang="en-US" altLang="ja-JP" sz="4400" dirty="0">
                <a:latin typeface="UD デジタル 教科書体 NP-B" panose="02020700000000000000" pitchFamily="18" charset="-128"/>
                <a:ea typeface="UD デジタル 教科書体 NP-B" panose="02020700000000000000" pitchFamily="18" charset="-128"/>
              </a:rPr>
              <a:t>50</a:t>
            </a:r>
            <a:r>
              <a:rPr lang="ja-JP" altLang="en-US" sz="4400" dirty="0">
                <a:latin typeface="UD デジタル 教科書体 NP-B" panose="02020700000000000000" pitchFamily="18" charset="-128"/>
                <a:ea typeface="UD デジタル 教科書体 NP-B" panose="02020700000000000000" pitchFamily="18" charset="-128"/>
              </a:rPr>
              <a:t>億円の何</a:t>
            </a:r>
            <a:r>
              <a:rPr lang="en-US" altLang="ja-JP" sz="4400" dirty="0">
                <a:latin typeface="UD デジタル 教科書体 NP-B" panose="02020700000000000000" pitchFamily="18" charset="-128"/>
                <a:ea typeface="UD デジタル 教科書体 NP-B" panose="02020700000000000000" pitchFamily="18" charset="-128"/>
              </a:rPr>
              <a:t>%</a:t>
            </a:r>
            <a:r>
              <a:rPr lang="ja-JP" altLang="en-US" sz="4400" dirty="0">
                <a:latin typeface="UD デジタル 教科書体 NP-B" panose="02020700000000000000" pitchFamily="18" charset="-128"/>
                <a:ea typeface="UD デジタル 教科書体 NP-B" panose="02020700000000000000" pitchFamily="18" charset="-128"/>
              </a:rPr>
              <a:t>になりますか</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1168400" y="2668819"/>
            <a:ext cx="9469119" cy="2477601"/>
          </a:xfrm>
          <a:prstGeom prst="rect">
            <a:avLst/>
          </a:prstGeom>
          <a:noFill/>
          <a:ln>
            <a:solidFill>
              <a:schemeClr val="accent1"/>
            </a:solidFill>
          </a:ln>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2÷50</a:t>
            </a:r>
            <a:r>
              <a:rPr lang="ja-JP" altLang="en-US" sz="3600" dirty="0">
                <a:latin typeface="UD デジタル 教科書体 NP-B" panose="02020700000000000000" pitchFamily="18" charset="-128"/>
                <a:ea typeface="UD デジタル 教科書体 NP-B" panose="02020700000000000000" pitchFamily="18" charset="-128"/>
              </a:rPr>
              <a:t>をそのまま素直に筆算して</a:t>
            </a:r>
            <a:r>
              <a:rPr lang="en-US" altLang="ja-JP" sz="3600" dirty="0">
                <a:latin typeface="UD デジタル 教科書体 NP-B" panose="02020700000000000000" pitchFamily="18" charset="-128"/>
                <a:ea typeface="UD デジタル 教科書体 NP-B" panose="02020700000000000000" pitchFamily="18" charset="-128"/>
              </a:rPr>
              <a:t>0.04</a:t>
            </a:r>
            <a:r>
              <a:rPr lang="ja-JP" altLang="en-US" sz="3600" dirty="0">
                <a:latin typeface="UD デジタル 教科書体 NP-B" panose="02020700000000000000" pitchFamily="18" charset="-128"/>
                <a:ea typeface="UD デジタル 教科書体 NP-B" panose="02020700000000000000" pitchFamily="18" charset="-128"/>
              </a:rPr>
              <a:t>と求められてもなかなかイメージがわきません。</a:t>
            </a:r>
            <a:endParaRPr lang="en-US" altLang="ja-JP" sz="3600" dirty="0">
              <a:latin typeface="UD デジタル 教科書体 NP-B" panose="02020700000000000000" pitchFamily="18" charset="-128"/>
              <a:ea typeface="UD デジタル 教科書体 NP-B" panose="02020700000000000000" pitchFamily="18" charset="-128"/>
            </a:endParaRPr>
          </a:p>
          <a:p>
            <a:endParaRPr lang="en-US" altLang="ja-JP" sz="1100" dirty="0">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整数で考えられるはずの割合を難しくしています。</a:t>
            </a:r>
          </a:p>
        </p:txBody>
      </p:sp>
      <p:sp>
        <p:nvSpPr>
          <p:cNvPr id="2" name="テキスト ボックス 1">
            <a:extLst>
              <a:ext uri="{FF2B5EF4-FFF2-40B4-BE49-F238E27FC236}">
                <a16:creationId xmlns:a16="http://schemas.microsoft.com/office/drawing/2014/main" id="{9F009CD1-ACD7-5711-2CAF-C6280E48E09B}"/>
              </a:ext>
            </a:extLst>
          </p:cNvPr>
          <p:cNvSpPr txBox="1"/>
          <p:nvPr/>
        </p:nvSpPr>
        <p:spPr>
          <a:xfrm>
            <a:off x="1168401" y="1788525"/>
            <a:ext cx="8595360" cy="646331"/>
          </a:xfrm>
          <a:prstGeom prst="rect">
            <a:avLst/>
          </a:prstGeom>
          <a:noFill/>
          <a:ln>
            <a:no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教科書の考え方ではどうなるでしょう？</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17796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168400" y="844106"/>
            <a:ext cx="9286240" cy="769441"/>
          </a:xfrm>
          <a:prstGeom prst="rect">
            <a:avLst/>
          </a:prstGeom>
          <a:noFill/>
          <a:ln w="57150">
            <a:solidFill>
              <a:srgbClr val="FF0000"/>
            </a:solidFill>
          </a:ln>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2</a:t>
            </a:r>
            <a:r>
              <a:rPr lang="ja-JP" altLang="en-US" sz="4400" dirty="0">
                <a:latin typeface="UD デジタル 教科書体 NP-B" panose="02020700000000000000" pitchFamily="18" charset="-128"/>
                <a:ea typeface="UD デジタル 教科書体 NP-B" panose="02020700000000000000" pitchFamily="18" charset="-128"/>
              </a:rPr>
              <a:t>億円は</a:t>
            </a:r>
            <a:r>
              <a:rPr lang="en-US" altLang="ja-JP" sz="4400" dirty="0">
                <a:latin typeface="UD デジタル 教科書体 NP-B" panose="02020700000000000000" pitchFamily="18" charset="-128"/>
                <a:ea typeface="UD デジタル 教科書体 NP-B" panose="02020700000000000000" pitchFamily="18" charset="-128"/>
              </a:rPr>
              <a:t>50</a:t>
            </a:r>
            <a:r>
              <a:rPr lang="ja-JP" altLang="en-US" sz="4400" dirty="0">
                <a:latin typeface="UD デジタル 教科書体 NP-B" panose="02020700000000000000" pitchFamily="18" charset="-128"/>
                <a:ea typeface="UD デジタル 教科書体 NP-B" panose="02020700000000000000" pitchFamily="18" charset="-128"/>
              </a:rPr>
              <a:t>億円の何</a:t>
            </a:r>
            <a:r>
              <a:rPr lang="en-US" altLang="ja-JP" sz="4400" dirty="0">
                <a:latin typeface="UD デジタル 教科書体 NP-B" panose="02020700000000000000" pitchFamily="18" charset="-128"/>
                <a:ea typeface="UD デジタル 教科書体 NP-B" panose="02020700000000000000" pitchFamily="18" charset="-128"/>
              </a:rPr>
              <a:t>%</a:t>
            </a:r>
            <a:r>
              <a:rPr lang="ja-JP" altLang="en-US" sz="4400" dirty="0">
                <a:latin typeface="UD デジタル 教科書体 NP-B" panose="02020700000000000000" pitchFamily="18" charset="-128"/>
                <a:ea typeface="UD デジタル 教科書体 NP-B" panose="02020700000000000000" pitchFamily="18" charset="-128"/>
              </a:rPr>
              <a:t>になりますか</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838200" y="2079256"/>
            <a:ext cx="11008360" cy="707886"/>
          </a:xfrm>
          <a:prstGeom prst="rect">
            <a:avLst/>
          </a:prstGeom>
          <a:noFill/>
        </p:spPr>
        <p:txBody>
          <a:bodyPr wrap="squar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①</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の中でどれだけ占めているかを考えます</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BA2C1193-F230-412C-956C-B218A271F570}"/>
              </a:ext>
            </a:extLst>
          </p:cNvPr>
          <p:cNvSpPr txBox="1"/>
          <p:nvPr/>
        </p:nvSpPr>
        <p:spPr>
          <a:xfrm>
            <a:off x="1798896" y="3044452"/>
            <a:ext cx="7568624" cy="1200329"/>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50</a:t>
            </a:r>
            <a:r>
              <a:rPr lang="ja-JP" altLang="en-US" sz="3600" dirty="0">
                <a:latin typeface="UD デジタル 教科書体 NP-B" panose="02020700000000000000" pitchFamily="18" charset="-128"/>
                <a:ea typeface="UD デジタル 教科書体 NP-B" panose="02020700000000000000" pitchFamily="18" charset="-128"/>
              </a:rPr>
              <a:t>億円のうちの</a:t>
            </a:r>
            <a:r>
              <a:rPr lang="en-US" altLang="ja-JP" sz="3600" dirty="0">
                <a:latin typeface="UD デジタル 教科書体 NP-B" panose="02020700000000000000" pitchFamily="18" charset="-128"/>
                <a:ea typeface="UD デジタル 教科書体 NP-B" panose="02020700000000000000" pitchFamily="18" charset="-128"/>
              </a:rPr>
              <a:t>2</a:t>
            </a:r>
            <a:r>
              <a:rPr lang="ja-JP" altLang="en-US" sz="3600" dirty="0">
                <a:latin typeface="UD デジタル 教科書体 NP-B" panose="02020700000000000000" pitchFamily="18" charset="-128"/>
                <a:ea typeface="UD デジタル 教科書体 NP-B" panose="02020700000000000000" pitchFamily="18" charset="-128"/>
              </a:rPr>
              <a:t>億円ということは</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億円のうちなら</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2A6CF459-B65B-44D9-852F-59A89C377341}"/>
              </a:ext>
            </a:extLst>
          </p:cNvPr>
          <p:cNvSpPr txBox="1"/>
          <p:nvPr/>
        </p:nvSpPr>
        <p:spPr>
          <a:xfrm>
            <a:off x="1196339" y="5825586"/>
            <a:ext cx="10312399"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割合の長所は、整数で考え整数で表せることです</a:t>
            </a:r>
            <a:endPar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BA2C1193-F230-412C-956C-B218A271F570}"/>
              </a:ext>
            </a:extLst>
          </p:cNvPr>
          <p:cNvSpPr txBox="1"/>
          <p:nvPr/>
        </p:nvSpPr>
        <p:spPr>
          <a:xfrm>
            <a:off x="1889759" y="4435019"/>
            <a:ext cx="8879751"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式を書くとすれば</a:t>
            </a:r>
            <a:r>
              <a:rPr lang="en-US" altLang="ja-JP" sz="3600" dirty="0">
                <a:latin typeface="UD デジタル 教科書体 NP-B" panose="02020700000000000000" pitchFamily="18" charset="-128"/>
                <a:ea typeface="UD デジタル 教科書体 NP-B" panose="02020700000000000000" pitchFamily="18" charset="-128"/>
              </a:rPr>
              <a:t>2</a:t>
            </a:r>
            <a:r>
              <a:rPr lang="ja-JP" altLang="en-US" sz="3600" dirty="0">
                <a:latin typeface="UD デジタル 教科書体 NP-B" panose="02020700000000000000" pitchFamily="18" charset="-128"/>
                <a:ea typeface="UD デジタル 教科書体 NP-B" panose="02020700000000000000" pitchFamily="18" charset="-128"/>
              </a:rPr>
              <a:t>億</a:t>
            </a:r>
            <a:r>
              <a:rPr lang="en-US" altLang="ja-JP" sz="3600">
                <a:latin typeface="UD デジタル 教科書体 NP-B" panose="02020700000000000000" pitchFamily="18" charset="-128"/>
                <a:ea typeface="UD デジタル 教科書体 NP-B" panose="02020700000000000000" pitchFamily="18" charset="-128"/>
              </a:rPr>
              <a:t>×2</a:t>
            </a:r>
            <a:r>
              <a:rPr lang="ja-JP" altLang="en-US" sz="3600">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億</a:t>
            </a:r>
            <a:r>
              <a:rPr lang="ja-JP" altLang="en-US" sz="3600" dirty="0">
                <a:latin typeface="UD デジタル 教科書体 NP-B" panose="02020700000000000000" pitchFamily="18" charset="-128"/>
                <a:ea typeface="UD デジタル 教科書体 NP-B" panose="02020700000000000000" pitchFamily="18" charset="-128"/>
              </a:rPr>
              <a:t>　</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100</a:t>
            </a:r>
            <a:r>
              <a:rPr lang="ja-JP" altLang="en-US" sz="3600" dirty="0">
                <a:latin typeface="UD デジタル 教科書体 NP-B" panose="02020700000000000000" pitchFamily="18" charset="-128"/>
                <a:ea typeface="UD デジタル 教科書体 NP-B" panose="02020700000000000000" pitchFamily="18" charset="-128"/>
              </a:rPr>
              <a:t>億の中の</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億なので　</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となります</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9DCC7214-8168-427D-B9B5-82D202784F4D}"/>
              </a:ext>
            </a:extLst>
          </p:cNvPr>
          <p:cNvSpPr txBox="1"/>
          <p:nvPr/>
        </p:nvSpPr>
        <p:spPr>
          <a:xfrm>
            <a:off x="6096001" y="3598450"/>
            <a:ext cx="3820160" cy="646331"/>
          </a:xfrm>
          <a:prstGeom prst="rect">
            <a:avLst/>
          </a:prstGeom>
          <a:noFill/>
        </p:spPr>
        <p:txBody>
          <a:bodyPr wrap="square" rtlCol="0">
            <a:spAutoFit/>
          </a:bodyPr>
          <a:lstStyle/>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億円になります</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10920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4639C9D-8108-417D-A559-2FBBF74E55EC}"/>
              </a:ext>
            </a:extLst>
          </p:cNvPr>
          <p:cNvSpPr txBox="1"/>
          <p:nvPr/>
        </p:nvSpPr>
        <p:spPr>
          <a:xfrm>
            <a:off x="1076819" y="2767280"/>
            <a:ext cx="9847384" cy="1323439"/>
          </a:xfrm>
          <a:prstGeom prst="rect">
            <a:avLst/>
          </a:prstGeom>
          <a:noFill/>
        </p:spPr>
        <p:txBody>
          <a:bodyPr wrap="squar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②分数で内容を考えれば</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分母が全体で、分子が一部分になります</a:t>
            </a:r>
            <a:endPar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AAA0F10-6385-4828-9666-0B0881918EA2}"/>
                  </a:ext>
                </a:extLst>
              </p:cNvPr>
              <p:cNvSpPr txBox="1"/>
              <p:nvPr/>
            </p:nvSpPr>
            <p:spPr>
              <a:xfrm>
                <a:off x="2683172" y="4441627"/>
                <a:ext cx="3901742" cy="12993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ja-JP" sz="40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000" i="1">
                              <a:solidFill>
                                <a:schemeClr val="tx1"/>
                              </a:solidFill>
                              <a:latin typeface="Cambria Math" panose="02040503050406030204" pitchFamily="18" charset="0"/>
                              <a:ea typeface="UD デジタル 教科書体 NP-B" panose="02020700000000000000" pitchFamily="18" charset="-128"/>
                            </a:rPr>
                            <m:t>２</m:t>
                          </m:r>
                        </m:num>
                        <m:den>
                          <m:r>
                            <a:rPr lang="ja-JP" altLang="en-US" sz="4000" i="1">
                              <a:solidFill>
                                <a:schemeClr val="tx1"/>
                              </a:solidFill>
                              <a:latin typeface="Cambria Math" panose="02040503050406030204" pitchFamily="18" charset="0"/>
                              <a:ea typeface="UD デジタル 教科書体 NP-B" panose="02020700000000000000" pitchFamily="18" charset="-128"/>
                            </a:rPr>
                            <m:t>５０</m:t>
                          </m:r>
                        </m:den>
                      </m:f>
                      <m:r>
                        <a:rPr lang="ja-JP" altLang="en-US" sz="4000" i="1">
                          <a:solidFill>
                            <a:schemeClr val="tx1"/>
                          </a:solidFill>
                          <a:latin typeface="Cambria Math" panose="02040503050406030204" pitchFamily="18" charset="0"/>
                          <a:ea typeface="UD デジタル 教科書体 NP-B" panose="02020700000000000000" pitchFamily="18" charset="-128"/>
                        </a:rPr>
                        <m:t>＝</m:t>
                      </m:r>
                      <m:f>
                        <m:fPr>
                          <m:ctrlPr>
                            <a:rPr lang="en-US" altLang="ja-JP" sz="4000" i="1">
                              <a:solidFill>
                                <a:srgbClr val="FF0000"/>
                              </a:solidFill>
                              <a:latin typeface="Cambria Math" panose="02040503050406030204" pitchFamily="18" charset="0"/>
                              <a:ea typeface="UD デジタル 教科書体 NP-B" panose="02020700000000000000" pitchFamily="18" charset="-128"/>
                            </a:rPr>
                          </m:ctrlPr>
                        </m:fPr>
                        <m:num/>
                        <m:den>
                          <m:r>
                            <a:rPr lang="ja-JP" altLang="en-US" sz="4000" i="1">
                              <a:solidFill>
                                <a:srgbClr val="FF0000"/>
                              </a:solidFill>
                              <a:latin typeface="Cambria Math" panose="02040503050406030204" pitchFamily="18" charset="0"/>
                              <a:ea typeface="UD デジタル 教科書体 NP-B" panose="02020700000000000000" pitchFamily="18" charset="-128"/>
                            </a:rPr>
                            <m:t>１００</m:t>
                          </m:r>
                        </m:den>
                      </m:f>
                    </m:oMath>
                  </m:oMathPara>
                </a14:m>
                <a:endParaRPr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8" name="テキスト ボックス 7">
                <a:extLst>
                  <a:ext uri="{FF2B5EF4-FFF2-40B4-BE49-F238E27FC236}">
                    <a16:creationId xmlns:a16="http://schemas.microsoft.com/office/drawing/2014/main" id="{8AAA0F10-6385-4828-9666-0B0881918EA2}"/>
                  </a:ext>
                </a:extLst>
              </p:cNvPr>
              <p:cNvSpPr txBox="1">
                <a:spLocks noRot="1" noChangeAspect="1" noMove="1" noResize="1" noEditPoints="1" noAdjustHandles="1" noChangeArrowheads="1" noChangeShapeType="1" noTextEdit="1"/>
              </p:cNvSpPr>
              <p:nvPr/>
            </p:nvSpPr>
            <p:spPr>
              <a:xfrm>
                <a:off x="2683172" y="4441627"/>
                <a:ext cx="3901742" cy="1299395"/>
              </a:xfrm>
              <a:prstGeom prst="rect">
                <a:avLst/>
              </a:prstGeom>
              <a:blipFill>
                <a:blip r:embed="rId3"/>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E339D07B-31F3-4093-975D-1DE25019E02F}"/>
              </a:ext>
            </a:extLst>
          </p:cNvPr>
          <p:cNvSpPr txBox="1"/>
          <p:nvPr/>
        </p:nvSpPr>
        <p:spPr>
          <a:xfrm>
            <a:off x="1168400" y="1883940"/>
            <a:ext cx="8392041" cy="707886"/>
          </a:xfrm>
          <a:prstGeom prst="rect">
            <a:avLst/>
          </a:prstGeom>
          <a:solidFill>
            <a:schemeClr val="accent4">
              <a:lumMod val="20000"/>
              <a:lumOff val="80000"/>
            </a:schemeClr>
          </a:solid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分数は割合そのものを表しています</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DD04E1C-E85E-46CF-A1F0-3E2D26FB478B}"/>
                  </a:ext>
                </a:extLst>
              </p:cNvPr>
              <p:cNvSpPr txBox="1"/>
              <p:nvPr/>
            </p:nvSpPr>
            <p:spPr>
              <a:xfrm>
                <a:off x="7666222" y="4858789"/>
                <a:ext cx="1314543" cy="707886"/>
              </a:xfrm>
              <a:prstGeom prst="rect">
                <a:avLst/>
              </a:prstGeom>
              <a:noFill/>
            </p:spPr>
            <p:txBody>
              <a:bodyPr wrap="square" rtlCol="0">
                <a:spAutoFit/>
              </a:bodyPr>
              <a:lstStyle/>
              <a:p>
                <a14:m>
                  <m:oMath xmlns:m="http://schemas.openxmlformats.org/officeDocument/2006/math">
                    <m:r>
                      <a:rPr lang="ja-JP" altLang="en-US" sz="4000" i="1">
                        <a:solidFill>
                          <a:srgbClr val="FF0000"/>
                        </a:solidFill>
                        <a:latin typeface="Cambria Math" panose="02040503050406030204" pitchFamily="18" charset="0"/>
                        <a:ea typeface="UD デジタル 教科書体 NP-B" panose="02020700000000000000" pitchFamily="18" charset="-128"/>
                      </a:rPr>
                      <m:t>４</m:t>
                    </m:r>
                  </m:oMath>
                </a14:m>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p>
            </p:txBody>
          </p:sp>
        </mc:Choice>
        <mc:Fallback xmlns="">
          <p:sp>
            <p:nvSpPr>
              <p:cNvPr id="7" name="テキスト ボックス 6">
                <a:extLst>
                  <a:ext uri="{FF2B5EF4-FFF2-40B4-BE49-F238E27FC236}">
                    <a16:creationId xmlns:a16="http://schemas.microsoft.com/office/drawing/2014/main" id="{1DD04E1C-E85E-46CF-A1F0-3E2D26FB478B}"/>
                  </a:ext>
                </a:extLst>
              </p:cNvPr>
              <p:cNvSpPr txBox="1">
                <a:spLocks noRot="1" noChangeAspect="1" noMove="1" noResize="1" noEditPoints="1" noAdjustHandles="1" noChangeArrowheads="1" noChangeShapeType="1" noTextEdit="1"/>
              </p:cNvSpPr>
              <p:nvPr/>
            </p:nvSpPr>
            <p:spPr>
              <a:xfrm>
                <a:off x="7666222" y="4858789"/>
                <a:ext cx="1314543" cy="707886"/>
              </a:xfrm>
              <a:prstGeom prst="rect">
                <a:avLst/>
              </a:prstGeom>
              <a:blipFill>
                <a:blip r:embed="rId4"/>
                <a:stretch>
                  <a:fillRect t="-14655" r="-7442" b="-370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DD04E1C-E85E-46CF-A1F0-3E2D26FB478B}"/>
                  </a:ext>
                </a:extLst>
              </p:cNvPr>
              <p:cNvSpPr txBox="1"/>
              <p:nvPr/>
            </p:nvSpPr>
            <p:spPr>
              <a:xfrm>
                <a:off x="5079023" y="4441627"/>
                <a:ext cx="92148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4000" i="1">
                          <a:solidFill>
                            <a:srgbClr val="FF0000"/>
                          </a:solidFill>
                          <a:latin typeface="Cambria Math" panose="02040503050406030204" pitchFamily="18" charset="0"/>
                          <a:ea typeface="UD デジタル 教科書体 NP-B" panose="02020700000000000000" pitchFamily="18" charset="-128"/>
                        </a:rPr>
                        <m:t>４</m:t>
                      </m:r>
                    </m:oMath>
                  </m:oMathPara>
                </a14:m>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9" name="テキスト ボックス 8">
                <a:extLst>
                  <a:ext uri="{FF2B5EF4-FFF2-40B4-BE49-F238E27FC236}">
                    <a16:creationId xmlns:a16="http://schemas.microsoft.com/office/drawing/2014/main" id="{1DD04E1C-E85E-46CF-A1F0-3E2D26FB478B}"/>
                  </a:ext>
                </a:extLst>
              </p:cNvPr>
              <p:cNvSpPr txBox="1">
                <a:spLocks noRot="1" noChangeAspect="1" noMove="1" noResize="1" noEditPoints="1" noAdjustHandles="1" noChangeArrowheads="1" noChangeShapeType="1" noTextEdit="1"/>
              </p:cNvSpPr>
              <p:nvPr/>
            </p:nvSpPr>
            <p:spPr>
              <a:xfrm>
                <a:off x="5079023" y="4441627"/>
                <a:ext cx="921488" cy="707886"/>
              </a:xfrm>
              <a:prstGeom prst="rect">
                <a:avLst/>
              </a:prstGeom>
              <a:blipFill>
                <a:blip r:embed="rId5"/>
                <a:stretch>
                  <a:fillRect/>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61A75FBB-3E15-C0BA-5CE7-548FAB563929}"/>
              </a:ext>
            </a:extLst>
          </p:cNvPr>
          <p:cNvSpPr txBox="1"/>
          <p:nvPr/>
        </p:nvSpPr>
        <p:spPr>
          <a:xfrm>
            <a:off x="1168400" y="844106"/>
            <a:ext cx="9286240" cy="769441"/>
          </a:xfrm>
          <a:prstGeom prst="rect">
            <a:avLst/>
          </a:prstGeom>
          <a:noFill/>
          <a:ln w="57150">
            <a:solidFill>
              <a:srgbClr val="FF0000"/>
            </a:solidFill>
          </a:ln>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2</a:t>
            </a:r>
            <a:r>
              <a:rPr lang="ja-JP" altLang="en-US" sz="4400" dirty="0">
                <a:latin typeface="UD デジタル 教科書体 NP-B" panose="02020700000000000000" pitchFamily="18" charset="-128"/>
                <a:ea typeface="UD デジタル 教科書体 NP-B" panose="02020700000000000000" pitchFamily="18" charset="-128"/>
              </a:rPr>
              <a:t>億円は</a:t>
            </a:r>
            <a:r>
              <a:rPr lang="en-US" altLang="ja-JP" sz="4400" dirty="0">
                <a:latin typeface="UD デジタル 教科書体 NP-B" panose="02020700000000000000" pitchFamily="18" charset="-128"/>
                <a:ea typeface="UD デジタル 教科書体 NP-B" panose="02020700000000000000" pitchFamily="18" charset="-128"/>
              </a:rPr>
              <a:t>50</a:t>
            </a:r>
            <a:r>
              <a:rPr lang="ja-JP" altLang="en-US" sz="4400" dirty="0">
                <a:latin typeface="UD デジタル 教科書体 NP-B" panose="02020700000000000000" pitchFamily="18" charset="-128"/>
                <a:ea typeface="UD デジタル 教科書体 NP-B" panose="02020700000000000000" pitchFamily="18" charset="-128"/>
              </a:rPr>
              <a:t>億円の何</a:t>
            </a:r>
            <a:r>
              <a:rPr lang="en-US" altLang="ja-JP" sz="4400" dirty="0">
                <a:latin typeface="UD デジタル 教科書体 NP-B" panose="02020700000000000000" pitchFamily="18" charset="-128"/>
                <a:ea typeface="UD デジタル 教科書体 NP-B" panose="02020700000000000000" pitchFamily="18" charset="-128"/>
              </a:rPr>
              <a:t>%</a:t>
            </a:r>
            <a:r>
              <a:rPr lang="ja-JP" altLang="en-US" sz="4400" dirty="0">
                <a:latin typeface="UD デジタル 教科書体 NP-B" panose="02020700000000000000" pitchFamily="18" charset="-128"/>
                <a:ea typeface="UD デジタル 教科書体 NP-B" panose="02020700000000000000" pitchFamily="18" charset="-128"/>
              </a:rPr>
              <a:t>になりますか</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660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250"/>
                                        <p:tgtEl>
                                          <p:spTgt spid="9"/>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rgbClr val="FFC000"/>
          </a:fgClr>
          <a:bgClr>
            <a:schemeClr val="bg1"/>
          </a:bgClr>
        </a:pattFill>
        <a:effectLst/>
      </p:bgPr>
    </p:bg>
    <p:spTree>
      <p:nvGrpSpPr>
        <p:cNvPr id="1" name=""/>
        <p:cNvGrpSpPr/>
        <p:nvPr/>
      </p:nvGrpSpPr>
      <p:grpSpPr>
        <a:xfrm>
          <a:off x="0" y="0"/>
          <a:ext cx="0" cy="0"/>
          <a:chOff x="0" y="0"/>
          <a:chExt cx="0" cy="0"/>
        </a:xfrm>
      </p:grpSpPr>
      <p:sp>
        <p:nvSpPr>
          <p:cNvPr id="8" name="正方形/長方形 7"/>
          <p:cNvSpPr/>
          <p:nvPr/>
        </p:nvSpPr>
        <p:spPr>
          <a:xfrm>
            <a:off x="2618129" y="537176"/>
            <a:ext cx="6955750" cy="769441"/>
          </a:xfrm>
          <a:prstGeom prst="rect">
            <a:avLst/>
          </a:prstGeom>
          <a:solidFill>
            <a:srgbClr val="FFFF99"/>
          </a:solidFill>
        </p:spPr>
        <p:txBody>
          <a:bodyPr wrap="none">
            <a:sp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割合をどう意味づけするか</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3" name="正方形/長方形 12">
            <a:extLst>
              <a:ext uri="{FF2B5EF4-FFF2-40B4-BE49-F238E27FC236}">
                <a16:creationId xmlns:a16="http://schemas.microsoft.com/office/drawing/2014/main" id="{84835D27-4767-4E07-B296-5EBBC693E265}"/>
              </a:ext>
            </a:extLst>
          </p:cNvPr>
          <p:cNvSpPr/>
          <p:nvPr/>
        </p:nvSpPr>
        <p:spPr>
          <a:xfrm>
            <a:off x="1086980" y="3675722"/>
            <a:ext cx="10096834" cy="2554545"/>
          </a:xfrm>
          <a:prstGeom prst="rect">
            <a:avLst/>
          </a:prstGeom>
          <a:ln>
            <a:solidFill>
              <a:schemeClr val="accent1"/>
            </a:solidFill>
          </a:ln>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割合とは、</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1</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つのものを構成する各要素が、全体の中でどれくらいを占めるかといった意味合いで用いられる言葉である。</a:t>
            </a: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小学校の算数の「割合」の授業では一方が他方の何倍を占めるかを考えるものであると説明されることが多い。　　　　　　　</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err="1">
                <a:latin typeface="UD デジタル 教科書体 NP-B" panose="02020700000000000000" pitchFamily="18" charset="-128"/>
                <a:ea typeface="UD デジタル 教科書体 NP-B" panose="02020700000000000000" pitchFamily="18" charset="-128"/>
              </a:rPr>
              <a:t>Weblio</a:t>
            </a:r>
            <a:r>
              <a:rPr lang="ja-JP" altLang="en-US" sz="2800" dirty="0">
                <a:latin typeface="UD デジタル 教科書体 NP-B" panose="02020700000000000000" pitchFamily="18" charset="-128"/>
                <a:ea typeface="UD デジタル 教科書体 NP-B" panose="02020700000000000000" pitchFamily="18" charset="-128"/>
              </a:rPr>
              <a:t>辞書）</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80C8FD5D-32D6-442A-B1CD-21431BD57A57}"/>
              </a:ext>
            </a:extLst>
          </p:cNvPr>
          <p:cNvSpPr/>
          <p:nvPr/>
        </p:nvSpPr>
        <p:spPr>
          <a:xfrm>
            <a:off x="1086981" y="1534662"/>
            <a:ext cx="10096834" cy="2000548"/>
          </a:xfrm>
          <a:prstGeom prst="rect">
            <a:avLst/>
          </a:prstGeom>
          <a:ln>
            <a:solidFill>
              <a:schemeClr val="accent1"/>
            </a:solidFill>
          </a:ln>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①</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全体に対する部分の、または他の数量に対する</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　ある数量の比率。率。割。</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③それぞれに分けて割り当てること。割り前。割り勘。　　　　</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（デジタル大辞泉）　</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3856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部分円 7">
            <a:extLst>
              <a:ext uri="{FF2B5EF4-FFF2-40B4-BE49-F238E27FC236}">
                <a16:creationId xmlns:a16="http://schemas.microsoft.com/office/drawing/2014/main" id="{7E6994AE-8716-4FD2-A31A-24F20581ACE4}"/>
              </a:ext>
            </a:extLst>
          </p:cNvPr>
          <p:cNvSpPr/>
          <p:nvPr/>
        </p:nvSpPr>
        <p:spPr>
          <a:xfrm>
            <a:off x="6504809" y="3949371"/>
            <a:ext cx="2380593" cy="2380593"/>
          </a:xfrm>
          <a:prstGeom prst="pie">
            <a:avLst>
              <a:gd name="adj1" fmla="val 16308193"/>
              <a:gd name="adj2" fmla="val 9711041"/>
            </a:avLst>
          </a:prstGeom>
          <a:blipFill>
            <a:blip r:embed="rId2"/>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部分円 5">
            <a:extLst>
              <a:ext uri="{FF2B5EF4-FFF2-40B4-BE49-F238E27FC236}">
                <a16:creationId xmlns:a16="http://schemas.microsoft.com/office/drawing/2014/main" id="{E3D6D306-0A00-40D1-9A24-AACE4E9F1395}"/>
              </a:ext>
            </a:extLst>
          </p:cNvPr>
          <p:cNvSpPr/>
          <p:nvPr/>
        </p:nvSpPr>
        <p:spPr>
          <a:xfrm>
            <a:off x="3004864" y="3949372"/>
            <a:ext cx="2380593" cy="2380593"/>
          </a:xfrm>
          <a:prstGeom prst="pie">
            <a:avLst>
              <a:gd name="adj1" fmla="val 16282699"/>
              <a:gd name="adj2" fmla="val 2716142"/>
            </a:avLst>
          </a:prstGeom>
          <a:blipFill>
            <a:blip r:embed="rId2"/>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BE3E97FA-E0AD-494E-8512-2C41561D7046}"/>
              </a:ext>
            </a:extLst>
          </p:cNvPr>
          <p:cNvSpPr txBox="1"/>
          <p:nvPr/>
        </p:nvSpPr>
        <p:spPr>
          <a:xfrm>
            <a:off x="1138172" y="1383488"/>
            <a:ext cx="9656784" cy="707886"/>
          </a:xfrm>
          <a:prstGeom prst="rect">
            <a:avLst/>
          </a:prstGeom>
          <a:solidFill>
            <a:srgbClr val="FFFF99"/>
          </a:solidFill>
        </p:spPr>
        <p:txBody>
          <a:bodyPr wrap="square" rtlCol="0">
            <a:spAutoFit/>
          </a:bodyPr>
          <a:lstStyle/>
          <a:p>
            <a:r>
              <a:rPr lang="ja-JP" altLang="en-US" sz="4000" dirty="0">
                <a:solidFill>
                  <a:srgbClr val="0070C0"/>
                </a:solidFill>
                <a:latin typeface="UD デジタル 教科書体 NP-B" panose="02020700000000000000" pitchFamily="18" charset="-128"/>
                <a:ea typeface="UD デジタル 教科書体 NP-B" panose="02020700000000000000" pitchFamily="18" charset="-128"/>
                <a:cs typeface="+mj-cs"/>
              </a:rPr>
              <a:t>与えられた割合を使って一部分を求める</a:t>
            </a:r>
            <a:endParaRPr lang="en-US" altLang="ja-JP" sz="40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
        <p:nvSpPr>
          <p:cNvPr id="3" name="楕円 2">
            <a:extLst>
              <a:ext uri="{FF2B5EF4-FFF2-40B4-BE49-F238E27FC236}">
                <a16:creationId xmlns:a16="http://schemas.microsoft.com/office/drawing/2014/main" id="{D861C3C3-317D-4D43-855A-6A1ED7D24D63}"/>
              </a:ext>
            </a:extLst>
          </p:cNvPr>
          <p:cNvSpPr/>
          <p:nvPr/>
        </p:nvSpPr>
        <p:spPr>
          <a:xfrm>
            <a:off x="3042746" y="3949372"/>
            <a:ext cx="2380593" cy="238059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C7B0825D-111E-45A5-9E4B-364359DFDDE0}"/>
              </a:ext>
            </a:extLst>
          </p:cNvPr>
          <p:cNvSpPr/>
          <p:nvPr/>
        </p:nvSpPr>
        <p:spPr>
          <a:xfrm>
            <a:off x="6542691" y="3949372"/>
            <a:ext cx="2380593" cy="238059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96C035B-8390-4AAB-A9E5-CD967E32FF4C}"/>
              </a:ext>
            </a:extLst>
          </p:cNvPr>
          <p:cNvSpPr txBox="1"/>
          <p:nvPr/>
        </p:nvSpPr>
        <p:spPr>
          <a:xfrm>
            <a:off x="8885402" y="4490492"/>
            <a:ext cx="1724570"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割</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7ECE692E-F1DA-4185-983E-6130D648F8E9}"/>
              </a:ext>
            </a:extLst>
          </p:cNvPr>
          <p:cNvSpPr txBox="1"/>
          <p:nvPr/>
        </p:nvSpPr>
        <p:spPr>
          <a:xfrm>
            <a:off x="1157365" y="4490492"/>
            <a:ext cx="2052582"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100</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10" name="図 9" descr="アイコン&#10;&#10;自動的に生成された説明">
            <a:extLst>
              <a:ext uri="{FF2B5EF4-FFF2-40B4-BE49-F238E27FC236}">
                <a16:creationId xmlns:a16="http://schemas.microsoft.com/office/drawing/2014/main" id="{68B9CDBE-BA37-422E-A600-A89F09F6F25A}"/>
              </a:ext>
            </a:extLst>
          </p:cNvPr>
          <p:cNvPicPr>
            <a:picLocks noChangeAspect="1"/>
          </p:cNvPicPr>
          <p:nvPr/>
        </p:nvPicPr>
        <p:blipFill rotWithShape="1">
          <a:blip r:embed="rId3">
            <a:extLst>
              <a:ext uri="{28A0092B-C50C-407E-A947-70E740481C1C}">
                <a14:useLocalDpi xmlns:a14="http://schemas.microsoft.com/office/drawing/2010/main" val="0"/>
              </a:ext>
            </a:extLst>
          </a:blip>
          <a:srcRect l="20575" t="13104" r="23201" b="11379"/>
          <a:stretch/>
        </p:blipFill>
        <p:spPr>
          <a:xfrm>
            <a:off x="7912588" y="4678682"/>
            <a:ext cx="686425" cy="921970"/>
          </a:xfrm>
          <a:prstGeom prst="rect">
            <a:avLst/>
          </a:prstGeom>
        </p:spPr>
      </p:pic>
      <p:pic>
        <p:nvPicPr>
          <p:cNvPr id="11" name="図 10" descr="アイコン&#10;&#10;自動的に生成された説明">
            <a:extLst>
              <a:ext uri="{FF2B5EF4-FFF2-40B4-BE49-F238E27FC236}">
                <a16:creationId xmlns:a16="http://schemas.microsoft.com/office/drawing/2014/main" id="{CA6EBA4D-4024-4879-A51F-09A094ABD26B}"/>
              </a:ext>
            </a:extLst>
          </p:cNvPr>
          <p:cNvPicPr>
            <a:picLocks noChangeAspect="1"/>
          </p:cNvPicPr>
          <p:nvPr/>
        </p:nvPicPr>
        <p:blipFill rotWithShape="1">
          <a:blip r:embed="rId3">
            <a:extLst>
              <a:ext uri="{28A0092B-C50C-407E-A947-70E740481C1C}">
                <a14:useLocalDpi xmlns:a14="http://schemas.microsoft.com/office/drawing/2010/main" val="0"/>
              </a:ext>
            </a:extLst>
          </a:blip>
          <a:srcRect l="20575" t="13104" r="23201" b="11379"/>
          <a:stretch/>
        </p:blipFill>
        <p:spPr>
          <a:xfrm>
            <a:off x="4448258" y="4414228"/>
            <a:ext cx="686425" cy="921970"/>
          </a:xfrm>
          <a:prstGeom prst="rect">
            <a:avLst/>
          </a:prstGeom>
        </p:spPr>
      </p:pic>
      <p:sp>
        <p:nvSpPr>
          <p:cNvPr id="12" name="テキスト ボックス 11">
            <a:extLst>
              <a:ext uri="{FF2B5EF4-FFF2-40B4-BE49-F238E27FC236}">
                <a16:creationId xmlns:a16="http://schemas.microsoft.com/office/drawing/2014/main" id="{6C9C99FF-5CA2-0462-A3B7-D03A39579B55}"/>
              </a:ext>
            </a:extLst>
          </p:cNvPr>
          <p:cNvSpPr txBox="1"/>
          <p:nvPr/>
        </p:nvSpPr>
        <p:spPr>
          <a:xfrm>
            <a:off x="1138172" y="2367508"/>
            <a:ext cx="9619372" cy="1200329"/>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割合は</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全体を</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100(</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や</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割</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と考えた時に</a:t>
            </a:r>
            <a:endPar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latin typeface="UD デジタル 教科書体 NP-B" panose="02020700000000000000" pitchFamily="18" charset="-128"/>
                <a:ea typeface="UD デジタル 教科書体 NP-B" panose="02020700000000000000" pitchFamily="18" charset="-128"/>
              </a:rPr>
              <a:t>その中でどれだけを占めているかの値です</a:t>
            </a:r>
          </a:p>
        </p:txBody>
      </p:sp>
      <p:sp>
        <p:nvSpPr>
          <p:cNvPr id="7" name="正方形/長方形 6">
            <a:extLst>
              <a:ext uri="{FF2B5EF4-FFF2-40B4-BE49-F238E27FC236}">
                <a16:creationId xmlns:a16="http://schemas.microsoft.com/office/drawing/2014/main" id="{453FE100-498B-36D7-2878-37071F63FA0B}"/>
              </a:ext>
            </a:extLst>
          </p:cNvPr>
          <p:cNvSpPr/>
          <p:nvPr/>
        </p:nvSpPr>
        <p:spPr>
          <a:xfrm>
            <a:off x="1138172" y="452346"/>
            <a:ext cx="5519460"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自ら進んで学習できる子ども</a:t>
            </a:r>
          </a:p>
        </p:txBody>
      </p:sp>
    </p:spTree>
    <p:extLst>
      <p:ext uri="{BB962C8B-B14F-4D97-AF65-F5344CB8AC3E}">
        <p14:creationId xmlns:p14="http://schemas.microsoft.com/office/powerpoint/2010/main" val="3714411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2954DCB-A530-40CD-AE38-A91A58549850}"/>
                  </a:ext>
                </a:extLst>
              </p:cNvPr>
              <p:cNvSpPr txBox="1"/>
              <p:nvPr/>
            </p:nvSpPr>
            <p:spPr>
              <a:xfrm>
                <a:off x="1504320" y="3134920"/>
                <a:ext cx="8800513" cy="1040413"/>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20</a:t>
                </a:r>
                <a:r>
                  <a:rPr lang="ja-JP" altLang="en-US" sz="3600" dirty="0">
                    <a:latin typeface="UD デジタル 教科書体 NP-B" panose="02020700000000000000" pitchFamily="18" charset="-128"/>
                    <a:ea typeface="UD デジタル 教科書体 NP-B" panose="02020700000000000000" pitchFamily="18" charset="-128"/>
                  </a:rPr>
                  <a:t>この</a:t>
                </a:r>
                <a:r>
                  <a:rPr lang="en-US" altLang="ja-JP" sz="3600" dirty="0">
                    <a:latin typeface="UD デジタル 教科書体 NP-B" panose="02020700000000000000" pitchFamily="18" charset="-128"/>
                    <a:ea typeface="UD デジタル 教科書体 NP-B" panose="02020700000000000000" pitchFamily="18" charset="-128"/>
                  </a:rPr>
                  <a:t>7</a:t>
                </a:r>
                <a:r>
                  <a:rPr lang="ja-JP" altLang="en-US" sz="3600" dirty="0">
                    <a:latin typeface="UD デジタル 教科書体 NP-B" panose="02020700000000000000" pitchFamily="18" charset="-128"/>
                    <a:ea typeface="UD デジタル 教科書体 NP-B" panose="02020700000000000000" pitchFamily="18" charset="-128"/>
                  </a:rPr>
                  <a:t>割，</a:t>
                </a:r>
                <a:r>
                  <a:rPr lang="en-US" altLang="ja-JP" sz="3600" dirty="0">
                    <a:latin typeface="UD デジタル 教科書体 NP-B" panose="02020700000000000000" pitchFamily="18" charset="-128"/>
                    <a:ea typeface="UD デジタル 教科書体 NP-B" panose="02020700000000000000" pitchFamily="18" charset="-128"/>
                  </a:rPr>
                  <a:t>70</a:t>
                </a:r>
                <a:r>
                  <a:rPr lang="ja-JP" altLang="en-US" sz="3600" dirty="0">
                    <a:latin typeface="UD デジタル 教科書体 NP-B" panose="02020700000000000000" pitchFamily="18" charset="-128"/>
                    <a:ea typeface="UD デジタル 教科書体 NP-B" panose="02020700000000000000" pitchFamily="18" charset="-128"/>
                  </a:rPr>
                  <a:t>％，</a:t>
                </a:r>
                <a:r>
                  <a:rPr lang="ja-JP" altLang="en-US" sz="3600" dirty="0"/>
                  <a:t> </a:t>
                </a:r>
                <a14:m>
                  <m:oMath xmlns:m="http://schemas.openxmlformats.org/officeDocument/2006/math">
                    <m:f>
                      <m:fPr>
                        <m:ctrlPr>
                          <a:rPr lang="ja-JP" altLang="en-US" sz="3600" i="1">
                            <a:latin typeface="Cambria Math" panose="02040503050406030204" pitchFamily="18" charset="0"/>
                          </a:rPr>
                        </m:ctrlPr>
                      </m:fPr>
                      <m:num>
                        <m:r>
                          <a:rPr lang="ja-JP" altLang="en-US" sz="3600" i="1">
                            <a:latin typeface="Cambria Math" panose="02040503050406030204" pitchFamily="18" charset="0"/>
                            <a:ea typeface="UD デジタル 教科書体 NP-B" panose="02020700000000000000" pitchFamily="18" charset="-128"/>
                          </a:rPr>
                          <m:t>７</m:t>
                        </m:r>
                      </m:num>
                      <m:den>
                        <m:r>
                          <m:rPr>
                            <m:nor/>
                          </m:rPr>
                          <a:rPr lang="ja-JP" altLang="en-US" sz="3600" dirty="0">
                            <a:latin typeface="UD デジタル 教科書体 NP-B" panose="02020700000000000000" pitchFamily="18" charset="-128"/>
                            <a:ea typeface="UD デジタル 教科書体 NP-B" panose="02020700000000000000" pitchFamily="18" charset="-128"/>
                          </a:rPr>
                          <m:t>１０</m:t>
                        </m:r>
                      </m:den>
                    </m:f>
                  </m:oMath>
                </a14:m>
                <a:r>
                  <a:rPr lang="ja-JP" altLang="en-US" sz="3600" dirty="0">
                    <a:latin typeface="UD デジタル 教科書体 NP-B" panose="02020700000000000000" pitchFamily="18" charset="-128"/>
                    <a:ea typeface="UD デジタル 教科書体 NP-B" panose="02020700000000000000" pitchFamily="18" charset="-128"/>
                  </a:rPr>
                  <a:t>は何個か分かる</a:t>
                </a:r>
                <a:endParaRPr lang="ja-JP" altLang="en-US" sz="4000" dirty="0">
                  <a:latin typeface="UD デジタル 教科書体 NP-B" panose="02020700000000000000" pitchFamily="18" charset="-128"/>
                  <a:ea typeface="UD デジタル 教科書体 NP-B" panose="02020700000000000000" pitchFamily="18" charset="-128"/>
                </a:endParaRPr>
              </a:p>
            </p:txBody>
          </p:sp>
        </mc:Choice>
        <mc:Fallback xmlns="">
          <p:sp>
            <p:nvSpPr>
              <p:cNvPr id="5" name="テキスト ボックス 4">
                <a:extLst>
                  <a:ext uri="{FF2B5EF4-FFF2-40B4-BE49-F238E27FC236}">
                    <a16:creationId xmlns:a16="http://schemas.microsoft.com/office/drawing/2014/main" id="{52954DCB-A530-40CD-AE38-A91A58549850}"/>
                  </a:ext>
                </a:extLst>
              </p:cNvPr>
              <p:cNvSpPr txBox="1">
                <a:spLocks noRot="1" noChangeAspect="1" noMove="1" noResize="1" noEditPoints="1" noAdjustHandles="1" noChangeArrowheads="1" noChangeShapeType="1" noTextEdit="1"/>
              </p:cNvSpPr>
              <p:nvPr/>
            </p:nvSpPr>
            <p:spPr>
              <a:xfrm>
                <a:off x="1504320" y="3134920"/>
                <a:ext cx="8800513" cy="1040413"/>
              </a:xfrm>
              <a:prstGeom prst="rect">
                <a:avLst/>
              </a:prstGeom>
              <a:blipFill>
                <a:blip r:embed="rId3"/>
                <a:stretch>
                  <a:fillRect l="-2148" r="-2010" b="-87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84F0574-9FD7-4175-8E71-CB54EA42D3F2}"/>
                  </a:ext>
                </a:extLst>
              </p:cNvPr>
              <p:cNvSpPr txBox="1"/>
              <p:nvPr/>
            </p:nvSpPr>
            <p:spPr>
              <a:xfrm>
                <a:off x="1504320" y="1921284"/>
                <a:ext cx="8800513" cy="104785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10</a:t>
                </a:r>
                <a:r>
                  <a:rPr lang="ja-JP" altLang="en-US" sz="3600" dirty="0">
                    <a:latin typeface="UD デジタル 教科書体 NP-B" panose="02020700000000000000" pitchFamily="18" charset="-128"/>
                    <a:ea typeface="UD デジタル 教科書体 NP-B" panose="02020700000000000000" pitchFamily="18" charset="-128"/>
                  </a:rPr>
                  <a:t>この</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割，</a:t>
                </a:r>
                <a:r>
                  <a:rPr lang="en-US" altLang="ja-JP" sz="3600" dirty="0">
                    <a:latin typeface="UD デジタル 教科書体 NP-B" panose="02020700000000000000" pitchFamily="18" charset="-128"/>
                    <a:ea typeface="UD デジタル 教科書体 NP-B" panose="02020700000000000000" pitchFamily="18" charset="-128"/>
                  </a:rPr>
                  <a:t>30</a:t>
                </a:r>
                <a:r>
                  <a:rPr lang="ja-JP" altLang="en-US" sz="3600" dirty="0">
                    <a:latin typeface="UD デジタル 教科書体 NP-B" panose="02020700000000000000" pitchFamily="18" charset="-128"/>
                    <a:ea typeface="UD デジタル 教科書体 NP-B" panose="02020700000000000000" pitchFamily="18" charset="-128"/>
                  </a:rPr>
                  <a:t>％，</a:t>
                </a:r>
                <a:r>
                  <a:rPr lang="ja-JP" altLang="en-US" sz="3600" dirty="0"/>
                  <a:t> </a:t>
                </a:r>
                <a14:m>
                  <m:oMath xmlns:m="http://schemas.openxmlformats.org/officeDocument/2006/math">
                    <m:f>
                      <m:fPr>
                        <m:ctrlPr>
                          <a:rPr lang="ja-JP" altLang="en-US" sz="3600" i="1">
                            <a:latin typeface="Cambria Math" panose="02040503050406030204" pitchFamily="18" charset="0"/>
                          </a:rPr>
                        </m:ctrlPr>
                      </m:fPr>
                      <m:num>
                        <m:r>
                          <a:rPr lang="ja-JP" altLang="en-US" sz="3600" i="1">
                            <a:latin typeface="Cambria Math" panose="02040503050406030204" pitchFamily="18" charset="0"/>
                            <a:ea typeface="UD デジタル 教科書体 NP-B" panose="02020700000000000000" pitchFamily="18" charset="-128"/>
                          </a:rPr>
                          <m:t>３</m:t>
                        </m:r>
                      </m:num>
                      <m:den>
                        <m:r>
                          <m:rPr>
                            <m:nor/>
                          </m:rPr>
                          <a:rPr lang="ja-JP" altLang="en-US" sz="3600" dirty="0">
                            <a:latin typeface="UD デジタル 教科書体 NP-B" panose="02020700000000000000" pitchFamily="18" charset="-128"/>
                            <a:ea typeface="UD デジタル 教科書体 NP-B" panose="02020700000000000000" pitchFamily="18" charset="-128"/>
                          </a:rPr>
                          <m:t>１０</m:t>
                        </m:r>
                      </m:den>
                    </m:f>
                  </m:oMath>
                </a14:m>
                <a:r>
                  <a:rPr lang="ja-JP" altLang="en-US" sz="3600" dirty="0">
                    <a:latin typeface="UD デジタル 教科書体 NP-B" panose="02020700000000000000" pitchFamily="18" charset="-128"/>
                    <a:ea typeface="UD デジタル 教科書体 NP-B" panose="02020700000000000000" pitchFamily="18" charset="-128"/>
                  </a:rPr>
                  <a:t>は何個か分かる</a:t>
                </a:r>
                <a:endParaRPr lang="ja-JP" altLang="en-US" sz="4000" dirty="0">
                  <a:latin typeface="UD デジタル 教科書体 NP-B" panose="02020700000000000000" pitchFamily="18" charset="-128"/>
                  <a:ea typeface="UD デジタル 教科書体 NP-B" panose="02020700000000000000" pitchFamily="18" charset="-128"/>
                </a:endParaRPr>
              </a:p>
            </p:txBody>
          </p:sp>
        </mc:Choice>
        <mc:Fallback xmlns="">
          <p:sp>
            <p:nvSpPr>
              <p:cNvPr id="6" name="テキスト ボックス 5">
                <a:extLst>
                  <a:ext uri="{FF2B5EF4-FFF2-40B4-BE49-F238E27FC236}">
                    <a16:creationId xmlns:a16="http://schemas.microsoft.com/office/drawing/2014/main" id="{984F0574-9FD7-4175-8E71-CB54EA42D3F2}"/>
                  </a:ext>
                </a:extLst>
              </p:cNvPr>
              <p:cNvSpPr txBox="1">
                <a:spLocks noRot="1" noChangeAspect="1" noMove="1" noResize="1" noEditPoints="1" noAdjustHandles="1" noChangeArrowheads="1" noChangeShapeType="1" noTextEdit="1"/>
              </p:cNvSpPr>
              <p:nvPr/>
            </p:nvSpPr>
            <p:spPr>
              <a:xfrm>
                <a:off x="1504320" y="1921284"/>
                <a:ext cx="8800513" cy="1047851"/>
              </a:xfrm>
              <a:prstGeom prst="rect">
                <a:avLst/>
              </a:prstGeom>
              <a:blipFill>
                <a:blip r:embed="rId4"/>
                <a:stretch>
                  <a:fillRect l="-2148" r="-2010" b="-8721"/>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063E597A-34F2-43CD-A683-AEE6599CEEEF}"/>
              </a:ext>
            </a:extLst>
          </p:cNvPr>
          <p:cNvSpPr txBox="1"/>
          <p:nvPr/>
        </p:nvSpPr>
        <p:spPr>
          <a:xfrm>
            <a:off x="1504320" y="4455267"/>
            <a:ext cx="8404093"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30</a:t>
            </a:r>
            <a:r>
              <a:rPr lang="ja-JP" altLang="en-US" sz="3600" dirty="0">
                <a:latin typeface="UD デジタル 教科書体 NP-B" panose="02020700000000000000" pitchFamily="18" charset="-128"/>
                <a:ea typeface="UD デジタル 教科書体 NP-B" panose="02020700000000000000" pitchFamily="18" charset="-128"/>
              </a:rPr>
              <a:t>この</a:t>
            </a: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割，</a:t>
            </a:r>
            <a:r>
              <a:rPr lang="en-US" altLang="ja-JP" sz="3600" dirty="0">
                <a:latin typeface="UD デジタル 教科書体 NP-B" panose="02020700000000000000" pitchFamily="18" charset="-128"/>
                <a:ea typeface="UD デジタル 教科書体 NP-B" panose="02020700000000000000" pitchFamily="18" charset="-128"/>
              </a:rPr>
              <a:t>5</a:t>
            </a:r>
            <a:r>
              <a:rPr lang="ja-JP" altLang="en-US" sz="3600" dirty="0">
                <a:latin typeface="UD デジタル 教科書体 NP-B" panose="02020700000000000000" pitchFamily="18" charset="-128"/>
                <a:ea typeface="UD デジタル 教科書体 NP-B" panose="02020700000000000000" pitchFamily="18" charset="-128"/>
              </a:rPr>
              <a:t>割，８割は何個か分かる</a:t>
            </a:r>
          </a:p>
        </p:txBody>
      </p:sp>
      <p:sp>
        <p:nvSpPr>
          <p:cNvPr id="8" name="テキスト ボックス 7">
            <a:extLst>
              <a:ext uri="{FF2B5EF4-FFF2-40B4-BE49-F238E27FC236}">
                <a16:creationId xmlns:a16="http://schemas.microsoft.com/office/drawing/2014/main" id="{27325EC7-3DE2-4938-BBAB-BE0536C4F283}"/>
              </a:ext>
            </a:extLst>
          </p:cNvPr>
          <p:cNvSpPr txBox="1"/>
          <p:nvPr/>
        </p:nvSpPr>
        <p:spPr>
          <a:xfrm>
            <a:off x="2651760" y="5381533"/>
            <a:ext cx="8800513" cy="1077218"/>
          </a:xfrm>
          <a:prstGeom prst="rect">
            <a:avLst/>
          </a:prstGeom>
          <a:noFill/>
          <a:ln>
            <a:solidFill>
              <a:schemeClr val="accent1"/>
            </a:solidFill>
          </a:ln>
        </p:spPr>
        <p:txBody>
          <a:bodyPr wrap="square" rtlCol="0">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大事なのは、割合の感覚を育てること　</a:t>
            </a:r>
            <a:endPar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どれくらいの大きさになるかが予想できること　</a:t>
            </a:r>
            <a:endPar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C5C3F525-D3CF-4060-9C0A-1E3D54D0E1E0}"/>
              </a:ext>
            </a:extLst>
          </p:cNvPr>
          <p:cNvSpPr txBox="1"/>
          <p:nvPr/>
        </p:nvSpPr>
        <p:spPr>
          <a:xfrm>
            <a:off x="925353" y="1317055"/>
            <a:ext cx="10341293" cy="646331"/>
          </a:xfrm>
          <a:prstGeom prst="rect">
            <a:avLst/>
          </a:prstGeom>
          <a:solidFill>
            <a:srgbClr val="FFFF99"/>
          </a:solidFill>
        </p:spPr>
        <p:txBody>
          <a:bodyPr wrap="none" rtlCol="0">
            <a:spAutoFit/>
          </a:bodyPr>
          <a:lstStyle/>
          <a:p>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与えられた割合から一部分を求めることができる</a:t>
            </a:r>
            <a:endParaRPr kumimoji="1" lang="ja-JP" altLang="en-US" sz="3600" dirty="0"/>
          </a:p>
        </p:txBody>
      </p:sp>
      <p:sp>
        <p:nvSpPr>
          <p:cNvPr id="2" name="正方形/長方形 1">
            <a:extLst>
              <a:ext uri="{FF2B5EF4-FFF2-40B4-BE49-F238E27FC236}">
                <a16:creationId xmlns:a16="http://schemas.microsoft.com/office/drawing/2014/main" id="{31934EA1-24F2-4ED6-401D-C4B39AC7FA57}"/>
              </a:ext>
            </a:extLst>
          </p:cNvPr>
          <p:cNvSpPr/>
          <p:nvPr/>
        </p:nvSpPr>
        <p:spPr>
          <a:xfrm>
            <a:off x="1138172" y="452346"/>
            <a:ext cx="5519460"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自ら進んで学習できる子ども</a:t>
            </a:r>
          </a:p>
        </p:txBody>
      </p:sp>
    </p:spTree>
    <p:extLst>
      <p:ext uri="{BB962C8B-B14F-4D97-AF65-F5344CB8AC3E}">
        <p14:creationId xmlns:p14="http://schemas.microsoft.com/office/powerpoint/2010/main" val="139855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anim calcmode="lin" valueType="num">
                                      <p:cBhvr>
                                        <p:cTn id="14" dur="1250" fill="hold"/>
                                        <p:tgtEl>
                                          <p:spTgt spid="5"/>
                                        </p:tgtEl>
                                        <p:attrNameLst>
                                          <p:attrName>ppt_x</p:attrName>
                                        </p:attrNameLst>
                                      </p:cBhvr>
                                      <p:tavLst>
                                        <p:tav tm="0">
                                          <p:val>
                                            <p:strVal val="#ppt_x"/>
                                          </p:val>
                                        </p:tav>
                                        <p:tav tm="100000">
                                          <p:val>
                                            <p:strVal val="#ppt_x"/>
                                          </p:val>
                                        </p:tav>
                                      </p:tavLst>
                                    </p:anim>
                                    <p:anim calcmode="lin" valueType="num">
                                      <p:cBhvr>
                                        <p:cTn id="15" dur="1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anim calcmode="lin" valueType="num">
                                      <p:cBhvr>
                                        <p:cTn id="20" dur="1250" fill="hold"/>
                                        <p:tgtEl>
                                          <p:spTgt spid="7"/>
                                        </p:tgtEl>
                                        <p:attrNameLst>
                                          <p:attrName>ppt_x</p:attrName>
                                        </p:attrNameLst>
                                      </p:cBhvr>
                                      <p:tavLst>
                                        <p:tav tm="0">
                                          <p:val>
                                            <p:strVal val="#ppt_x"/>
                                          </p:val>
                                        </p:tav>
                                        <p:tav tm="100000">
                                          <p:val>
                                            <p:strVal val="#ppt_x"/>
                                          </p:val>
                                        </p:tav>
                                      </p:tavLst>
                                    </p:anim>
                                    <p:anim calcmode="lin" valueType="num">
                                      <p:cBhvr>
                                        <p:cTn id="21"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250"/>
                                        <p:tgtEl>
                                          <p:spTgt spid="8"/>
                                        </p:tgtEl>
                                      </p:cBhvr>
                                    </p:animEffect>
                                    <p:anim calcmode="lin" valueType="num">
                                      <p:cBhvr>
                                        <p:cTn id="27" dur="1250" fill="hold"/>
                                        <p:tgtEl>
                                          <p:spTgt spid="8"/>
                                        </p:tgtEl>
                                        <p:attrNameLst>
                                          <p:attrName>ppt_x</p:attrName>
                                        </p:attrNameLst>
                                      </p:cBhvr>
                                      <p:tavLst>
                                        <p:tav tm="0">
                                          <p:val>
                                            <p:strVal val="#ppt_x"/>
                                          </p:val>
                                        </p:tav>
                                        <p:tav tm="100000">
                                          <p:val>
                                            <p:strVal val="#ppt_x"/>
                                          </p:val>
                                        </p:tav>
                                      </p:tavLst>
                                    </p:anim>
                                    <p:anim calcmode="lin" valueType="num">
                                      <p:cBhvr>
                                        <p:cTn id="28"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26160" y="1762863"/>
            <a:ext cx="10088880" cy="1323439"/>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飲み物</a:t>
            </a:r>
            <a:r>
              <a:rPr lang="en-US" altLang="ja-JP" sz="4000" dirty="0">
                <a:latin typeface="UD デジタル 教科書体 NP-B" panose="02020700000000000000" pitchFamily="18" charset="-128"/>
                <a:ea typeface="UD デジタル 教科書体 NP-B" panose="02020700000000000000" pitchFamily="18" charset="-128"/>
              </a:rPr>
              <a:t>450mL</a:t>
            </a:r>
            <a:r>
              <a:rPr lang="ja-JP" altLang="en-US" sz="4000" dirty="0">
                <a:latin typeface="UD デジタル 教科書体 NP-B" panose="02020700000000000000" pitchFamily="18" charset="-128"/>
                <a:ea typeface="UD デジタル 教科書体 NP-B" panose="02020700000000000000" pitchFamily="18" charset="-128"/>
              </a:rPr>
              <a:t>の中に果汁が</a:t>
            </a:r>
            <a:r>
              <a:rPr lang="en-US" altLang="ja-JP" sz="4000" dirty="0">
                <a:latin typeface="UD デジタル 教科書体 NP-B" panose="02020700000000000000" pitchFamily="18" charset="-128"/>
                <a:ea typeface="UD デジタル 教科書体 NP-B" panose="02020700000000000000" pitchFamily="18" charset="-128"/>
              </a:rPr>
              <a:t>20%</a:t>
            </a:r>
            <a:r>
              <a:rPr lang="ja-JP" altLang="en-US" sz="4000" dirty="0">
                <a:latin typeface="UD デジタル 教科書体 NP-B" panose="02020700000000000000" pitchFamily="18" charset="-128"/>
                <a:ea typeface="UD デジタル 教科書体 NP-B" panose="02020700000000000000" pitchFamily="18" charset="-128"/>
              </a:rPr>
              <a:t>含まれています。果汁が何</a:t>
            </a:r>
            <a:r>
              <a:rPr lang="en-US" altLang="ja-JP" sz="4000" dirty="0">
                <a:latin typeface="UD デジタル 教科書体 NP-B" panose="02020700000000000000" pitchFamily="18" charset="-128"/>
                <a:ea typeface="UD デジタル 教科書体 NP-B" panose="02020700000000000000" pitchFamily="18" charset="-128"/>
              </a:rPr>
              <a:t>mL</a:t>
            </a:r>
            <a:r>
              <a:rPr lang="ja-JP" altLang="en-US" sz="4000" dirty="0">
                <a:latin typeface="UD デジタル 教科書体 NP-B" panose="02020700000000000000" pitchFamily="18" charset="-128"/>
                <a:ea typeface="UD デジタル 教科書体 NP-B" panose="02020700000000000000" pitchFamily="18" charset="-128"/>
              </a:rPr>
              <a:t>入っていますか。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838200" y="3333915"/>
            <a:ext cx="8742680"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①公式で求めると　</a:t>
            </a:r>
            <a:r>
              <a:rPr lang="en-US" altLang="ja-JP" sz="4000" dirty="0">
                <a:latin typeface="UD デジタル 教科書体 NP-B" panose="02020700000000000000" pitchFamily="18" charset="-128"/>
                <a:ea typeface="UD デジタル 教科書体 NP-B" panose="02020700000000000000" pitchFamily="18" charset="-128"/>
              </a:rPr>
              <a:t>450×0.2</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90</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A65AA420-A7DD-493B-9834-3E3B234DFE1D}"/>
                  </a:ext>
                </a:extLst>
              </p:cNvPr>
              <p:cNvSpPr txBox="1"/>
              <p:nvPr/>
            </p:nvSpPr>
            <p:spPr>
              <a:xfrm>
                <a:off x="838200" y="4041801"/>
                <a:ext cx="10515600" cy="1143005"/>
              </a:xfrm>
              <a:prstGeom prst="rect">
                <a:avLst/>
              </a:prstGeom>
              <a:noFill/>
            </p:spPr>
            <p:txBody>
              <a:bodyPr wrap="squar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②</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20</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％は</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％の</a:t>
                </a:r>
                <a14:m>
                  <m:oMath xmlns:m="http://schemas.openxmlformats.org/officeDocument/2006/math">
                    <m:f>
                      <m:fPr>
                        <m:ctrlPr>
                          <a:rPr lang="en-US" altLang="ja-JP" sz="4000" i="1">
                            <a:solidFill>
                              <a:schemeClr val="accent6"/>
                            </a:solidFill>
                            <a:latin typeface="Cambria Math" panose="02040503050406030204" pitchFamily="18" charset="0"/>
                            <a:ea typeface="UD デジタル 教科書体 NP-B" panose="02020700000000000000" pitchFamily="18" charset="-128"/>
                          </a:rPr>
                        </m:ctrlPr>
                      </m:fPr>
                      <m:num>
                        <m:r>
                          <a:rPr lang="ja-JP" altLang="en-US" sz="4000" i="1">
                            <a:solidFill>
                              <a:schemeClr val="accent6"/>
                            </a:solidFill>
                            <a:latin typeface="Cambria Math" panose="02040503050406030204" pitchFamily="18" charset="0"/>
                            <a:ea typeface="UD デジタル 教科書体 NP-B" panose="02020700000000000000" pitchFamily="18" charset="-128"/>
                          </a:rPr>
                          <m:t>１</m:t>
                        </m:r>
                      </m:num>
                      <m:den>
                        <m:r>
                          <a:rPr lang="ja-JP" altLang="en-US" sz="4000" i="1">
                            <a:solidFill>
                              <a:schemeClr val="accent6"/>
                            </a:solidFill>
                            <a:latin typeface="Cambria Math" panose="02040503050406030204" pitchFamily="18" charset="0"/>
                            <a:ea typeface="UD デジタル 教科書体 NP-B" panose="02020700000000000000" pitchFamily="18" charset="-128"/>
                          </a:rPr>
                          <m:t>５</m:t>
                        </m:r>
                      </m:den>
                    </m:f>
                  </m:oMath>
                </a14:m>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なので　</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450÷5</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90</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8" name="テキスト ボックス 7">
                <a:extLst>
                  <a:ext uri="{FF2B5EF4-FFF2-40B4-BE49-F238E27FC236}">
                    <a16:creationId xmlns:a16="http://schemas.microsoft.com/office/drawing/2014/main" id="{A65AA420-A7DD-493B-9834-3E3B234DFE1D}"/>
                  </a:ext>
                </a:extLst>
              </p:cNvPr>
              <p:cNvSpPr txBox="1">
                <a:spLocks noRot="1" noChangeAspect="1" noMove="1" noResize="1" noEditPoints="1" noAdjustHandles="1" noChangeArrowheads="1" noChangeShapeType="1" noTextEdit="1"/>
              </p:cNvSpPr>
              <p:nvPr/>
            </p:nvSpPr>
            <p:spPr>
              <a:xfrm>
                <a:off x="838200" y="4041801"/>
                <a:ext cx="10515600" cy="1143005"/>
              </a:xfrm>
              <a:prstGeom prst="rect">
                <a:avLst/>
              </a:prstGeom>
              <a:blipFill>
                <a:blip r:embed="rId3"/>
                <a:stretch>
                  <a:fillRect l="-2087" b="-9574"/>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BF1A768E-FE47-4A56-89A1-6112EC29CA59}"/>
              </a:ext>
            </a:extLst>
          </p:cNvPr>
          <p:cNvSpPr txBox="1"/>
          <p:nvPr/>
        </p:nvSpPr>
        <p:spPr>
          <a:xfrm>
            <a:off x="3403601" y="5493974"/>
            <a:ext cx="7950200" cy="646331"/>
          </a:xfrm>
          <a:prstGeom prst="rect">
            <a:avLst/>
          </a:prstGeom>
          <a:noFill/>
        </p:spPr>
        <p:txBody>
          <a:bodyPr wrap="square" rtlCol="0">
            <a:spAutoFit/>
          </a:bodyPr>
          <a:lstStyle/>
          <a:p>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20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％の意味が分かることが大切です</a:t>
            </a:r>
            <a:endPar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F8CB8673-1589-6005-3DF3-DCF21DB7CBC6}"/>
              </a:ext>
            </a:extLst>
          </p:cNvPr>
          <p:cNvSpPr txBox="1"/>
          <p:nvPr/>
        </p:nvSpPr>
        <p:spPr>
          <a:xfrm>
            <a:off x="1157365" y="807364"/>
            <a:ext cx="9480155" cy="707886"/>
          </a:xfrm>
          <a:prstGeom prst="rect">
            <a:avLst/>
          </a:prstGeom>
          <a:solidFill>
            <a:srgbClr val="FFFF99"/>
          </a:solidFill>
        </p:spPr>
        <p:txBody>
          <a:bodyPr wrap="square" rtlCol="0">
            <a:spAutoFit/>
          </a:bodyPr>
          <a:lstStyle/>
          <a:p>
            <a:r>
              <a:rPr lang="ja-JP" altLang="en-US" sz="4000" dirty="0">
                <a:solidFill>
                  <a:srgbClr val="0070C0"/>
                </a:solidFill>
                <a:latin typeface="UD デジタル 教科書体 NP-B" panose="02020700000000000000" pitchFamily="18" charset="-128"/>
                <a:ea typeface="UD デジタル 教科書体 NP-B" panose="02020700000000000000" pitchFamily="18" charset="-128"/>
                <a:cs typeface="+mj-cs"/>
              </a:rPr>
              <a:t>与えられた割合を使って一部分を求める</a:t>
            </a:r>
            <a:endParaRPr lang="en-US" altLang="ja-JP" sz="40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16807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229710" y="1624743"/>
            <a:ext cx="9758856" cy="1323439"/>
          </a:xfrm>
          <a:prstGeom prst="rect">
            <a:avLst/>
          </a:prstGeom>
          <a:noFill/>
          <a:ln>
            <a:solidFill>
              <a:schemeClr val="accent1"/>
            </a:solidFill>
          </a:ln>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900</a:t>
            </a:r>
            <a:r>
              <a:rPr lang="ja-JP" altLang="en-US" sz="4000" dirty="0">
                <a:latin typeface="UD デジタル 教科書体 NP-B" panose="02020700000000000000" pitchFamily="18" charset="-128"/>
                <a:ea typeface="UD デジタル 教科書体 NP-B" panose="02020700000000000000" pitchFamily="18" charset="-128"/>
              </a:rPr>
              <a:t>円の手袋を、</a:t>
            </a:r>
            <a:r>
              <a:rPr lang="en-US" altLang="ja-JP" sz="4000" dirty="0">
                <a:latin typeface="UD デジタル 教科書体 NP-B" panose="02020700000000000000" pitchFamily="18" charset="-128"/>
                <a:ea typeface="UD デジタル 教科書体 NP-B" panose="02020700000000000000" pitchFamily="18" charset="-128"/>
              </a:rPr>
              <a:t>30</a:t>
            </a:r>
            <a:r>
              <a:rPr lang="ja-JP" altLang="en-US" sz="4000" dirty="0">
                <a:latin typeface="UD デジタル 教科書体 NP-B" panose="02020700000000000000" pitchFamily="18" charset="-128"/>
                <a:ea typeface="UD デジタル 教科書体 NP-B" panose="02020700000000000000" pitchFamily="18" charset="-128"/>
              </a:rPr>
              <a:t>％引きで買いました代金はいくらですか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1229708" y="3132008"/>
            <a:ext cx="8909971" cy="707886"/>
          </a:xfrm>
          <a:prstGeom prst="rect">
            <a:avLst/>
          </a:prstGeom>
          <a:noFill/>
        </p:spPr>
        <p:txBody>
          <a:bodyPr wrap="squar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安くしてもらう分の金額は求めません</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A65AA420-A7DD-493B-9834-3E3B234DFE1D}"/>
              </a:ext>
            </a:extLst>
          </p:cNvPr>
          <p:cNvSpPr txBox="1"/>
          <p:nvPr/>
        </p:nvSpPr>
        <p:spPr>
          <a:xfrm>
            <a:off x="1229710" y="3961471"/>
            <a:ext cx="10098690" cy="707886"/>
          </a:xfrm>
          <a:prstGeom prst="rect">
            <a:avLst/>
          </a:prstGeom>
          <a:noFill/>
        </p:spPr>
        <p:txBody>
          <a:bodyPr wrap="squar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公式では</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0.3</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0.7</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900×0.7</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630</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BF1A768E-FE47-4A56-89A1-6112EC29CA59}"/>
              </a:ext>
            </a:extLst>
          </p:cNvPr>
          <p:cNvSpPr txBox="1"/>
          <p:nvPr/>
        </p:nvSpPr>
        <p:spPr>
          <a:xfrm>
            <a:off x="1229709" y="4790934"/>
            <a:ext cx="9758856" cy="1200329"/>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整数で</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割－</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3</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割＝</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7</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割　</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7</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割分払えば良い</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なので、</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7×9</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63</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　大きさを考えて </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630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円</a:t>
            </a:r>
            <a:endPar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CE10029E-81AF-A48E-2ADE-EEE228E95346}"/>
              </a:ext>
            </a:extLst>
          </p:cNvPr>
          <p:cNvSpPr txBox="1"/>
          <p:nvPr/>
        </p:nvSpPr>
        <p:spPr>
          <a:xfrm>
            <a:off x="1229709" y="733031"/>
            <a:ext cx="9480155" cy="707886"/>
          </a:xfrm>
          <a:prstGeom prst="rect">
            <a:avLst/>
          </a:prstGeom>
          <a:solidFill>
            <a:srgbClr val="FFFF99"/>
          </a:solidFill>
        </p:spPr>
        <p:txBody>
          <a:bodyPr wrap="square" rtlCol="0">
            <a:spAutoFit/>
          </a:bodyPr>
          <a:lstStyle/>
          <a:p>
            <a:r>
              <a:rPr lang="ja-JP" altLang="en-US" sz="4000" dirty="0">
                <a:solidFill>
                  <a:srgbClr val="0070C0"/>
                </a:solidFill>
                <a:latin typeface="UD デジタル 教科書体 NP-B" panose="02020700000000000000" pitchFamily="18" charset="-128"/>
                <a:ea typeface="UD デジタル 教科書体 NP-B" panose="02020700000000000000" pitchFamily="18" charset="-128"/>
                <a:cs typeface="+mj-cs"/>
              </a:rPr>
              <a:t>与えられた割合を使って一部分を求める</a:t>
            </a:r>
            <a:endParaRPr lang="en-US" altLang="ja-JP" sz="40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28068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338580" y="2152636"/>
            <a:ext cx="10045700" cy="1200329"/>
          </a:xfrm>
          <a:prstGeom prst="rect">
            <a:avLst/>
          </a:prstGeom>
          <a:noFill/>
          <a:ln>
            <a:solidFill>
              <a:schemeClr val="accent1"/>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お小遣いの</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割を使って</a:t>
            </a:r>
            <a:r>
              <a:rPr lang="en-US" altLang="ja-JP" sz="3600" dirty="0">
                <a:latin typeface="UD デジタル 教科書体 NP-B" panose="02020700000000000000" pitchFamily="18" charset="-128"/>
                <a:ea typeface="UD デジタル 教科書体 NP-B" panose="02020700000000000000" pitchFamily="18" charset="-128"/>
              </a:rPr>
              <a:t>600</a:t>
            </a:r>
            <a:r>
              <a:rPr lang="ja-JP" altLang="en-US" sz="3600" dirty="0">
                <a:latin typeface="UD デジタル 教科書体 NP-B" panose="02020700000000000000" pitchFamily="18" charset="-128"/>
                <a:ea typeface="UD デジタル 教科書体 NP-B" panose="02020700000000000000" pitchFamily="18" charset="-128"/>
              </a:rPr>
              <a:t>円のおもちゃを買いました。お小遣いは何円持っていましたか？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1338580" y="4922154"/>
            <a:ext cx="7957820" cy="646331"/>
          </a:xfrm>
          <a:prstGeom prst="rect">
            <a:avLst/>
          </a:prstGeom>
          <a:noFill/>
        </p:spPr>
        <p:txBody>
          <a:bodyPr wrap="square" rtlCol="0">
            <a:spAutoFit/>
          </a:bodyPr>
          <a:lstStyle/>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割分のお小遣いは　</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600÷3</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200</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D3E4664A-EDA5-421A-9C90-2D2D3EE47D16}"/>
              </a:ext>
            </a:extLst>
          </p:cNvPr>
          <p:cNvSpPr txBox="1"/>
          <p:nvPr/>
        </p:nvSpPr>
        <p:spPr>
          <a:xfrm>
            <a:off x="1338580" y="5752915"/>
            <a:ext cx="8547100" cy="646331"/>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お小遣い</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割分は　</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200×10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2000</a:t>
            </a:r>
            <a:endParaRPr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6DA69340-8F11-52A6-9CEF-BEC5764E050F}"/>
              </a:ext>
            </a:extLst>
          </p:cNvPr>
          <p:cNvSpPr txBox="1"/>
          <p:nvPr/>
        </p:nvSpPr>
        <p:spPr>
          <a:xfrm>
            <a:off x="1338580" y="3537395"/>
            <a:ext cx="9827260"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公式で　</a:t>
            </a:r>
            <a:r>
              <a:rPr lang="en-US" altLang="ja-JP" sz="3600" dirty="0">
                <a:latin typeface="UD デジタル 教科書体 NP-B" panose="02020700000000000000" pitchFamily="18" charset="-128"/>
                <a:ea typeface="UD デジタル 教科書体 NP-B" panose="02020700000000000000" pitchFamily="18" charset="-128"/>
              </a:rPr>
              <a:t>600÷0.3</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2000</a:t>
            </a:r>
            <a:r>
              <a:rPr lang="ja-JP" altLang="en-US" sz="3600" dirty="0">
                <a:latin typeface="UD デジタル 教科書体 NP-B" panose="02020700000000000000" pitchFamily="18" charset="-128"/>
                <a:ea typeface="UD デジタル 教科書体 NP-B" panose="02020700000000000000" pitchFamily="18" charset="-128"/>
              </a:rPr>
              <a:t>　</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答えになる理由を説明出来ますか？</a:t>
            </a:r>
          </a:p>
        </p:txBody>
      </p:sp>
      <p:sp>
        <p:nvSpPr>
          <p:cNvPr id="4" name="正方形/長方形 3">
            <a:extLst>
              <a:ext uri="{FF2B5EF4-FFF2-40B4-BE49-F238E27FC236}">
                <a16:creationId xmlns:a16="http://schemas.microsoft.com/office/drawing/2014/main" id="{0F1AF9A0-A413-CADA-1B57-F2F507894EBC}"/>
              </a:ext>
            </a:extLst>
          </p:cNvPr>
          <p:cNvSpPr/>
          <p:nvPr/>
        </p:nvSpPr>
        <p:spPr>
          <a:xfrm>
            <a:off x="783709" y="509323"/>
            <a:ext cx="5109091"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主体的・対話的で深い学び</a:t>
            </a:r>
          </a:p>
        </p:txBody>
      </p:sp>
      <p:sp>
        <p:nvSpPr>
          <p:cNvPr id="5" name="テキスト ボックス 4">
            <a:extLst>
              <a:ext uri="{FF2B5EF4-FFF2-40B4-BE49-F238E27FC236}">
                <a16:creationId xmlns:a16="http://schemas.microsoft.com/office/drawing/2014/main" id="{517FE325-5760-6A0B-8810-36AA1FCF7620}"/>
              </a:ext>
            </a:extLst>
          </p:cNvPr>
          <p:cNvSpPr txBox="1"/>
          <p:nvPr/>
        </p:nvSpPr>
        <p:spPr>
          <a:xfrm>
            <a:off x="1338580" y="1260320"/>
            <a:ext cx="8933179" cy="707886"/>
          </a:xfrm>
          <a:prstGeom prst="rect">
            <a:avLst/>
          </a:prstGeom>
          <a:solidFill>
            <a:srgbClr val="FFFF99"/>
          </a:solidFill>
        </p:spPr>
        <p:txBody>
          <a:bodyPr wrap="square" rtlCol="0">
            <a:spAutoFit/>
          </a:bodyPr>
          <a:lstStyle/>
          <a:p>
            <a:r>
              <a:rPr lang="ja-JP" altLang="en-US" sz="40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a:t>
            </a:r>
            <a:endParaRPr lang="en-US" altLang="ja-JP" sz="40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40265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7641" y="1590658"/>
            <a:ext cx="5892801" cy="2062103"/>
          </a:xfrm>
          <a:prstGeom prst="rect">
            <a:avLst/>
          </a:prstGeom>
          <a:noFill/>
          <a:ln>
            <a:solidFill>
              <a:schemeClr val="accent1"/>
            </a:solidFill>
          </a:ln>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犬を飼っている人は</a:t>
            </a:r>
            <a:r>
              <a:rPr lang="en-US" altLang="ja-JP" sz="3200" dirty="0">
                <a:latin typeface="UD デジタル 教科書体 NP-B" panose="02020700000000000000" pitchFamily="18" charset="-128"/>
                <a:ea typeface="UD デジタル 教科書体 NP-B" panose="02020700000000000000" pitchFamily="18" charset="-128"/>
              </a:rPr>
              <a:t>8</a:t>
            </a:r>
            <a:r>
              <a:rPr lang="ja-JP" altLang="en-US" sz="3200" dirty="0">
                <a:latin typeface="UD デジタル 教科書体 NP-B" panose="02020700000000000000" pitchFamily="18" charset="-128"/>
                <a:ea typeface="UD デジタル 教科書体 NP-B" panose="02020700000000000000" pitchFamily="18" charset="-128"/>
              </a:rPr>
              <a:t>人です。</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この</a:t>
            </a:r>
            <a:r>
              <a:rPr lang="en-US" altLang="ja-JP" sz="3200" dirty="0">
                <a:latin typeface="UD デジタル 教科書体 NP-B" panose="02020700000000000000" pitchFamily="18" charset="-128"/>
                <a:ea typeface="UD デジタル 教科書体 NP-B" panose="02020700000000000000" pitchFamily="18" charset="-128"/>
              </a:rPr>
              <a:t>8</a:t>
            </a:r>
            <a:r>
              <a:rPr lang="ja-JP" altLang="en-US" sz="3200" dirty="0">
                <a:latin typeface="UD デジタル 教科書体 NP-B" panose="02020700000000000000" pitchFamily="18" charset="-128"/>
                <a:ea typeface="UD デジタル 教科書体 NP-B" panose="02020700000000000000" pitchFamily="18" charset="-128"/>
              </a:rPr>
              <a:t>人は，学級全体の人数の</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en-US" altLang="ja-JP" sz="3200" dirty="0">
                <a:latin typeface="UD デジタル 教科書体 NP-B" panose="02020700000000000000" pitchFamily="18" charset="-128"/>
                <a:ea typeface="UD デジタル 教科書体 NP-B" panose="02020700000000000000" pitchFamily="18" charset="-128"/>
              </a:rPr>
              <a:t>25</a:t>
            </a:r>
            <a:r>
              <a:rPr lang="ja-JP" altLang="en-US" sz="3200" dirty="0">
                <a:latin typeface="UD デジタル 教科書体 NP-B" panose="02020700000000000000" pitchFamily="18" charset="-128"/>
                <a:ea typeface="UD デジタル 教科書体 NP-B" panose="02020700000000000000" pitchFamily="18" charset="-128"/>
              </a:rPr>
              <a:t>％にあたります。</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学級全体の人数は何人ですか。</a:t>
            </a:r>
          </a:p>
        </p:txBody>
      </p:sp>
      <p:sp>
        <p:nvSpPr>
          <p:cNvPr id="4" name="テキスト ボックス 3">
            <a:extLst>
              <a:ext uri="{FF2B5EF4-FFF2-40B4-BE49-F238E27FC236}">
                <a16:creationId xmlns:a16="http://schemas.microsoft.com/office/drawing/2014/main" id="{641F59C2-F1E5-55EE-140E-4952BD0E0A12}"/>
              </a:ext>
            </a:extLst>
          </p:cNvPr>
          <p:cNvSpPr txBox="1"/>
          <p:nvPr/>
        </p:nvSpPr>
        <p:spPr>
          <a:xfrm>
            <a:off x="1158239" y="657599"/>
            <a:ext cx="8002512" cy="646331"/>
          </a:xfrm>
          <a:prstGeom prst="rect">
            <a:avLst/>
          </a:prstGeom>
          <a:noFill/>
        </p:spPr>
        <p:txBody>
          <a:bodyPr wrap="none" rtlCol="0">
            <a:spAutoFit/>
          </a:bodyPr>
          <a:lstStyle/>
          <a:p>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全国学力・学習状況調査より　</a:t>
            </a:r>
            <a:r>
              <a:rPr kumimoji="1" lang="en-US" altLang="ja-JP" sz="3600" dirty="0">
                <a:solidFill>
                  <a:srgbClr val="0070C0"/>
                </a:solidFill>
                <a:latin typeface="UD デジタル 教科書体 NP-B" panose="02020700000000000000" pitchFamily="18" charset="-128"/>
                <a:ea typeface="UD デジタル 教科書体 NP-B" panose="02020700000000000000" pitchFamily="18" charset="-128"/>
              </a:rPr>
              <a:t>H24A</a:t>
            </a:r>
            <a:endParaRPr kumimoji="1" lang="ja-JP" altLang="en-US" sz="3600" dirty="0"/>
          </a:p>
        </p:txBody>
      </p:sp>
      <p:pic>
        <p:nvPicPr>
          <p:cNvPr id="5" name="図 4">
            <a:extLst>
              <a:ext uri="{FF2B5EF4-FFF2-40B4-BE49-F238E27FC236}">
                <a16:creationId xmlns:a16="http://schemas.microsoft.com/office/drawing/2014/main" id="{001CB1C8-5601-8305-7567-B5755172105E}"/>
              </a:ext>
            </a:extLst>
          </p:cNvPr>
          <p:cNvPicPr>
            <a:picLocks noChangeAspect="1"/>
          </p:cNvPicPr>
          <p:nvPr/>
        </p:nvPicPr>
        <p:blipFill>
          <a:blip r:embed="rId3"/>
          <a:stretch>
            <a:fillRect/>
          </a:stretch>
        </p:blipFill>
        <p:spPr>
          <a:xfrm>
            <a:off x="6824142" y="1600731"/>
            <a:ext cx="2131563" cy="2484893"/>
          </a:xfrm>
          <a:prstGeom prst="rect">
            <a:avLst/>
          </a:prstGeom>
        </p:spPr>
      </p:pic>
      <p:sp>
        <p:nvSpPr>
          <p:cNvPr id="6" name="テキスト ボックス 5">
            <a:extLst>
              <a:ext uri="{FF2B5EF4-FFF2-40B4-BE49-F238E27FC236}">
                <a16:creationId xmlns:a16="http://schemas.microsoft.com/office/drawing/2014/main" id="{1E411EAC-5309-259F-0297-415DA9DC9A6F}"/>
              </a:ext>
            </a:extLst>
          </p:cNvPr>
          <p:cNvSpPr txBox="1"/>
          <p:nvPr/>
        </p:nvSpPr>
        <p:spPr>
          <a:xfrm>
            <a:off x="837641" y="4226217"/>
            <a:ext cx="10495281" cy="2062103"/>
          </a:xfrm>
          <a:prstGeom prst="rect">
            <a:avLst/>
          </a:prstGeom>
          <a:noFill/>
          <a:ln w="28575">
            <a:solidFill>
              <a:schemeClr val="accent4"/>
            </a:solidFill>
          </a:ln>
        </p:spPr>
        <p:txBody>
          <a:bodyPr wrap="square">
            <a:spAutoFit/>
          </a:bodyPr>
          <a:lstStyle/>
          <a:p>
            <a:r>
              <a:rPr lang="ja-JP" altLang="en-US"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正答例　公式を使ったわり算　</a:t>
            </a:r>
            <a:r>
              <a:rPr lang="en-US" altLang="ja-JP"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8÷0.25</a:t>
            </a:r>
            <a:r>
              <a:rPr lang="ja-JP" altLang="en-US"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　</a:t>
            </a:r>
            <a:endParaRPr lang="en-US" altLang="ja-JP"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　　　　公式を使わない式　　</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8×4</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　</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を使ったかけ算　□</a:t>
            </a:r>
            <a:r>
              <a:rPr lang="en-US" altLang="ja-JP"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×0.25</a:t>
            </a:r>
            <a:r>
              <a:rPr lang="ja-JP" altLang="en-US"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a:t>
            </a:r>
            <a:r>
              <a:rPr lang="en-US" altLang="ja-JP"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8</a:t>
            </a:r>
            <a:r>
              <a:rPr lang="ja-JP" altLang="en-US"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　すべて正答</a:t>
            </a:r>
            <a:endParaRPr lang="en-US" altLang="ja-JP" sz="32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000000"/>
                </a:solidFill>
                <a:latin typeface="UD デジタル 教科書体 NP-B" panose="02020700000000000000" pitchFamily="18" charset="-128"/>
                <a:ea typeface="UD デジタル 教科書体 NP-B" panose="02020700000000000000" pitchFamily="18" charset="-128"/>
              </a:rPr>
              <a:t>乗数と被乗数を入れ替えた式なども許容するとある</a:t>
            </a:r>
          </a:p>
        </p:txBody>
      </p:sp>
      <p:sp>
        <p:nvSpPr>
          <p:cNvPr id="7" name="テキスト ボックス 6">
            <a:extLst>
              <a:ext uri="{FF2B5EF4-FFF2-40B4-BE49-F238E27FC236}">
                <a16:creationId xmlns:a16="http://schemas.microsoft.com/office/drawing/2014/main" id="{BAC27068-59C5-9282-633A-4BF50CCD006A}"/>
              </a:ext>
            </a:extLst>
          </p:cNvPr>
          <p:cNvSpPr txBox="1"/>
          <p:nvPr/>
        </p:nvSpPr>
        <p:spPr>
          <a:xfrm>
            <a:off x="9049405" y="1600731"/>
            <a:ext cx="2702560" cy="2062103"/>
          </a:xfrm>
          <a:prstGeom prst="rect">
            <a:avLst/>
          </a:prstGeom>
          <a:noFill/>
        </p:spPr>
        <p:txBody>
          <a:bodyPr wrap="square" rtlCol="0">
            <a:spAutoFit/>
          </a:bodyPr>
          <a:lstStyle/>
          <a:p>
            <a:r>
              <a:rPr lang="ja-JP" altLang="en-US" sz="3200" b="1" i="0" u="none" strike="noStrike" baseline="0" dirty="0">
                <a:solidFill>
                  <a:srgbClr val="0000FF"/>
                </a:solidFill>
                <a:latin typeface="Century" panose="02040604050505020304" pitchFamily="18" charset="0"/>
                <a:ea typeface="UD デジタル 教科書体 NP-B" panose="02020700000000000000" pitchFamily="18" charset="-128"/>
              </a:rPr>
              <a:t>この図を</a:t>
            </a:r>
            <a:endParaRPr lang="en-US" altLang="ja-JP" sz="3200" b="1" i="0" u="none" strike="noStrike" baseline="0" dirty="0">
              <a:solidFill>
                <a:srgbClr val="0000FF"/>
              </a:solidFill>
              <a:latin typeface="Century" panose="02040604050505020304" pitchFamily="18" charset="0"/>
              <a:ea typeface="UD デジタル 教科書体 NP-B" panose="02020700000000000000" pitchFamily="18" charset="-128"/>
            </a:endParaRPr>
          </a:p>
          <a:p>
            <a:r>
              <a:rPr lang="ja-JP" altLang="en-US" sz="3200" b="1" i="0" u="none" strike="noStrike" baseline="0" dirty="0">
                <a:solidFill>
                  <a:srgbClr val="0000FF"/>
                </a:solidFill>
                <a:latin typeface="Century" panose="02040604050505020304" pitchFamily="18" charset="0"/>
                <a:ea typeface="UD デジタル 教科書体 NP-B" panose="02020700000000000000" pitchFamily="18" charset="-128"/>
              </a:rPr>
              <a:t>見れば</a:t>
            </a:r>
            <a:endParaRPr lang="en-US" altLang="ja-JP" sz="3200" b="1" i="0" u="none" strike="noStrike" baseline="0" dirty="0">
              <a:solidFill>
                <a:srgbClr val="0000FF"/>
              </a:solidFill>
              <a:latin typeface="Century" panose="02040604050505020304" pitchFamily="18" charset="0"/>
              <a:ea typeface="UD デジタル 教科書体 NP-B" panose="02020700000000000000" pitchFamily="18" charset="-128"/>
            </a:endParaRPr>
          </a:p>
          <a:p>
            <a:r>
              <a:rPr lang="ja-JP" altLang="en-US" sz="3200" b="1" i="0" u="none" strike="noStrike" baseline="0" dirty="0">
                <a:solidFill>
                  <a:srgbClr val="0000FF"/>
                </a:solidFill>
                <a:latin typeface="Century" panose="02040604050505020304" pitchFamily="18" charset="0"/>
                <a:ea typeface="UD デジタル 教科書体 NP-B" panose="02020700000000000000" pitchFamily="18" charset="-128"/>
              </a:rPr>
              <a:t>４倍するのが</a:t>
            </a:r>
            <a:endParaRPr lang="en-US" altLang="ja-JP" sz="3200" b="1" i="0" u="none" strike="noStrike" baseline="0" dirty="0">
              <a:solidFill>
                <a:srgbClr val="0000FF"/>
              </a:solidFill>
              <a:latin typeface="Century" panose="02040604050505020304" pitchFamily="18" charset="0"/>
              <a:ea typeface="UD デジタル 教科書体 NP-B" panose="02020700000000000000" pitchFamily="18" charset="-128"/>
            </a:endParaRPr>
          </a:p>
          <a:p>
            <a:r>
              <a:rPr lang="ja-JP" altLang="en-US" sz="3200" b="1" i="0" u="none" strike="noStrike" baseline="0" dirty="0">
                <a:solidFill>
                  <a:srgbClr val="0000FF"/>
                </a:solidFill>
                <a:latin typeface="Century" panose="02040604050505020304" pitchFamily="18" charset="0"/>
                <a:ea typeface="UD デジタル 教科書体 NP-B" panose="02020700000000000000" pitchFamily="18" charset="-128"/>
              </a:rPr>
              <a:t>自然です</a:t>
            </a:r>
            <a:endParaRPr kumimoji="1" lang="ja-JP" altLang="en-US" sz="3200" dirty="0">
              <a:solidFill>
                <a:srgbClr val="0000FF"/>
              </a:solidFill>
            </a:endParaRPr>
          </a:p>
        </p:txBody>
      </p:sp>
    </p:spTree>
    <p:extLst>
      <p:ext uri="{BB962C8B-B14F-4D97-AF65-F5344CB8AC3E}">
        <p14:creationId xmlns:p14="http://schemas.microsoft.com/office/powerpoint/2010/main" val="35184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7328EA5-D8DA-425C-A0E8-7542E539DB4E}"/>
              </a:ext>
            </a:extLst>
          </p:cNvPr>
          <p:cNvSpPr txBox="1"/>
          <p:nvPr/>
        </p:nvSpPr>
        <p:spPr>
          <a:xfrm>
            <a:off x="1431641" y="2160446"/>
            <a:ext cx="9328715" cy="1200329"/>
          </a:xfrm>
          <a:prstGeom prst="rect">
            <a:avLst/>
          </a:prstGeom>
          <a:noFill/>
          <a:ln w="38100">
            <a:solidFill>
              <a:srgbClr val="0000FF"/>
            </a:solidFill>
          </a:ln>
        </p:spPr>
        <p:txBody>
          <a:bodyPr wrap="square">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解き方①～⑤に分けてみましたが、それぞれつながっていますので、</a:t>
            </a:r>
            <a:r>
              <a:rPr lang="ja-JP" altLang="en-US" sz="3600" dirty="0">
                <a:latin typeface="UD デジタル 教科書体 NP-B" panose="02020700000000000000" pitchFamily="18" charset="-128"/>
                <a:ea typeface="UD デジタル 教科書体 NP-B" panose="02020700000000000000" pitchFamily="18" charset="-128"/>
              </a:rPr>
              <a:t>同じようなものです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C88A1A36-2289-4281-87A2-7FA6CDD9C4C5}"/>
              </a:ext>
            </a:extLst>
          </p:cNvPr>
          <p:cNvSpPr txBox="1"/>
          <p:nvPr/>
        </p:nvSpPr>
        <p:spPr>
          <a:xfrm>
            <a:off x="1431642" y="3407445"/>
            <a:ext cx="9328715" cy="2862322"/>
          </a:xfrm>
          <a:prstGeom prst="rect">
            <a:avLst/>
          </a:prstGeom>
          <a:noFill/>
        </p:spPr>
        <p:txBody>
          <a:bodyPr wrap="square">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解き方①　何倍になっているかを考える</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解き方②　１割をまず求める</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公式に繋がる</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解き方③　比例を使って求める</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解き方④　中学校と同じ方程式で解く</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解き方⑤　公式を覚えて解く</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F202F4F2-CD72-44FF-BB35-376D87DB8B76}"/>
              </a:ext>
            </a:extLst>
          </p:cNvPr>
          <p:cNvSpPr txBox="1"/>
          <p:nvPr/>
        </p:nvSpPr>
        <p:spPr>
          <a:xfrm>
            <a:off x="1205960" y="1273329"/>
            <a:ext cx="9096280" cy="707886"/>
          </a:xfrm>
          <a:prstGeom prst="rect">
            <a:avLst/>
          </a:prstGeom>
          <a:solidFill>
            <a:srgbClr val="FFFF99"/>
          </a:solidFill>
        </p:spPr>
        <p:txBody>
          <a:bodyPr wrap="square" rtlCol="0">
            <a:spAutoFit/>
          </a:bodyPr>
          <a:lstStyle/>
          <a:p>
            <a:r>
              <a:rPr lang="ja-JP" altLang="en-US" sz="40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a:t>
            </a:r>
            <a:endParaRPr lang="en-US" altLang="ja-JP" sz="40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
        <p:nvSpPr>
          <p:cNvPr id="3" name="正方形/長方形 2">
            <a:extLst>
              <a:ext uri="{FF2B5EF4-FFF2-40B4-BE49-F238E27FC236}">
                <a16:creationId xmlns:a16="http://schemas.microsoft.com/office/drawing/2014/main" id="{20C3DC8B-F712-E72B-2292-B895D144326F}"/>
              </a:ext>
            </a:extLst>
          </p:cNvPr>
          <p:cNvSpPr/>
          <p:nvPr/>
        </p:nvSpPr>
        <p:spPr>
          <a:xfrm>
            <a:off x="783709" y="509323"/>
            <a:ext cx="5109091"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主体的・対話的で深い学び</a:t>
            </a:r>
          </a:p>
        </p:txBody>
      </p:sp>
    </p:spTree>
    <p:extLst>
      <p:ext uri="{BB962C8B-B14F-4D97-AF65-F5344CB8AC3E}">
        <p14:creationId xmlns:p14="http://schemas.microsoft.com/office/powerpoint/2010/main" val="122932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721184" y="1471872"/>
            <a:ext cx="10985938" cy="707886"/>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ある数の</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割は</a:t>
            </a:r>
            <a:r>
              <a:rPr lang="en-US" altLang="ja-JP" sz="4000" dirty="0">
                <a:latin typeface="UD デジタル 教科書体 NP-B" panose="02020700000000000000" pitchFamily="18" charset="-128"/>
                <a:ea typeface="UD デジタル 教科書体 NP-B" panose="02020700000000000000" pitchFamily="18" charset="-128"/>
              </a:rPr>
              <a:t>400</a:t>
            </a:r>
            <a:r>
              <a:rPr lang="ja-JP" altLang="en-US" sz="4000" dirty="0">
                <a:latin typeface="UD デジタル 教科書体 NP-B" panose="02020700000000000000" pitchFamily="18" charset="-128"/>
                <a:ea typeface="UD デジタル 教科書体 NP-B" panose="02020700000000000000" pitchFamily="18" charset="-128"/>
              </a:rPr>
              <a:t>です。ある数を求めなさい。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52954DCB-A530-40CD-AE38-A91A58549850}"/>
              </a:ext>
            </a:extLst>
          </p:cNvPr>
          <p:cNvSpPr txBox="1"/>
          <p:nvPr/>
        </p:nvSpPr>
        <p:spPr>
          <a:xfrm>
            <a:off x="1121979" y="3821587"/>
            <a:ext cx="9157138" cy="707886"/>
          </a:xfrm>
          <a:prstGeom prst="rect">
            <a:avLst/>
          </a:prstGeom>
          <a:noFill/>
        </p:spPr>
        <p:txBody>
          <a:bodyPr wrap="square" rtlCol="0">
            <a:spAutoFit/>
          </a:bodyPr>
          <a:lstStyle/>
          <a:p>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2×5</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が頭に浮かべばそれで終了</a:t>
            </a:r>
          </a:p>
        </p:txBody>
      </p:sp>
      <p:sp>
        <p:nvSpPr>
          <p:cNvPr id="15" name="テキスト ボックス 14">
            <a:extLst>
              <a:ext uri="{FF2B5EF4-FFF2-40B4-BE49-F238E27FC236}">
                <a16:creationId xmlns:a16="http://schemas.microsoft.com/office/drawing/2014/main" id="{9FB2727E-1ED0-4B80-90FD-3D9FD1E6CFE7}"/>
              </a:ext>
            </a:extLst>
          </p:cNvPr>
          <p:cNvSpPr txBox="1"/>
          <p:nvPr/>
        </p:nvSpPr>
        <p:spPr>
          <a:xfrm>
            <a:off x="1121978" y="4664601"/>
            <a:ext cx="10670629" cy="707886"/>
          </a:xfrm>
          <a:prstGeom prst="rect">
            <a:avLst/>
          </a:prstGeom>
          <a:noFill/>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400×5</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2000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割は</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割の</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5</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倍なので）</a:t>
            </a:r>
          </a:p>
        </p:txBody>
      </p:sp>
      <p:sp>
        <p:nvSpPr>
          <p:cNvPr id="9" name="テキスト ボックス 8">
            <a:extLst>
              <a:ext uri="{FF2B5EF4-FFF2-40B4-BE49-F238E27FC236}">
                <a16:creationId xmlns:a16="http://schemas.microsoft.com/office/drawing/2014/main" id="{37328EA5-D8DA-425C-A0E8-7542E539DB4E}"/>
              </a:ext>
            </a:extLst>
          </p:cNvPr>
          <p:cNvSpPr txBox="1"/>
          <p:nvPr/>
        </p:nvSpPr>
        <p:spPr>
          <a:xfrm>
            <a:off x="1121979" y="2374693"/>
            <a:ext cx="9322502" cy="1323439"/>
          </a:xfrm>
          <a:prstGeom prst="rect">
            <a:avLst/>
          </a:prstGeom>
          <a:noFill/>
          <a:ln>
            <a:solidFill>
              <a:schemeClr val="accent1"/>
            </a:solidFill>
          </a:ln>
        </p:spPr>
        <p:txBody>
          <a:bodyPr wrap="square">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解き方①　</a:t>
            </a:r>
            <a:r>
              <a:rPr lang="ja-JP" altLang="en-US" sz="4000" dirty="0">
                <a:latin typeface="UD デジタル 教科書体 NP-B" panose="02020700000000000000" pitchFamily="18" charset="-128"/>
                <a:ea typeface="UD デジタル 教科書体 NP-B" panose="02020700000000000000" pitchFamily="18" charset="-128"/>
              </a:rPr>
              <a:t>何倍したら</a:t>
            </a:r>
            <a:r>
              <a:rPr lang="en-US" altLang="ja-JP" sz="4000" dirty="0">
                <a:latin typeface="UD デジタル 教科書体 NP-B" panose="02020700000000000000" pitchFamily="18" charset="-128"/>
                <a:ea typeface="UD デジタル 教科書体 NP-B" panose="02020700000000000000" pitchFamily="18" charset="-128"/>
              </a:rPr>
              <a:t>100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割</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に</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　　　　　なるかを考える方法</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848E46A3-DF5B-4942-8FDA-4103197772AF}"/>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一部分の占める割合から全体を求める問題Ａ</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FF58F0F-0CA3-431F-894A-DE58E835BBC8}"/>
                  </a:ext>
                </a:extLst>
              </p:cNvPr>
              <p:cNvSpPr txBox="1"/>
              <p:nvPr/>
            </p:nvSpPr>
            <p:spPr>
              <a:xfrm>
                <a:off x="1121979" y="5507615"/>
                <a:ext cx="7356232" cy="1153586"/>
              </a:xfrm>
              <a:prstGeom prst="rect">
                <a:avLst/>
              </a:prstGeom>
              <a:noFill/>
            </p:spPr>
            <p:txBody>
              <a:bodyPr wrap="square" rtlCol="0">
                <a:spAutoFit/>
              </a:bodyPr>
              <a:lstStyle/>
              <a:p>
                <a:r>
                  <a:rPr lang="en-US" altLang="ja-JP" sz="4000" dirty="0">
                    <a:solidFill>
                      <a:schemeClr val="tx1"/>
                    </a:solidFill>
                    <a:latin typeface="UD デジタル 教科書体 NP-B" panose="02020700000000000000" pitchFamily="18" charset="-128"/>
                    <a:ea typeface="UD デジタル 教科書体 NP-B" panose="02020700000000000000" pitchFamily="18" charset="-128"/>
                  </a:rPr>
                  <a:t>5</a:t>
                </a: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を</a:t>
                </a:r>
                <a14:m>
                  <m:oMath xmlns:m="http://schemas.openxmlformats.org/officeDocument/2006/math">
                    <m:f>
                      <m:fPr>
                        <m:ctrlPr>
                          <a:rPr lang="en-US" altLang="ja-JP" sz="4000" i="1">
                            <a:solidFill>
                              <a:schemeClr val="tx1"/>
                            </a:solidFill>
                            <a:latin typeface="Cambria Math" panose="02040503050406030204" pitchFamily="18" charset="0"/>
                            <a:ea typeface="UD デジタル 教科書体 NP-B" panose="02020700000000000000" pitchFamily="18" charset="-128"/>
                          </a:rPr>
                        </m:ctrlPr>
                      </m:fPr>
                      <m:num>
                        <m:r>
                          <a:rPr lang="ja-JP" altLang="en-US" sz="4000" i="1">
                            <a:solidFill>
                              <a:schemeClr val="tx1"/>
                            </a:solidFill>
                            <a:latin typeface="Cambria Math" panose="02040503050406030204" pitchFamily="18" charset="0"/>
                            <a:ea typeface="UD デジタル 教科書体 NP-B" panose="02020700000000000000" pitchFamily="18" charset="-128"/>
                          </a:rPr>
                          <m:t>１０</m:t>
                        </m:r>
                      </m:num>
                      <m:den>
                        <m:r>
                          <a:rPr lang="ja-JP" altLang="en-US" sz="4000" i="1">
                            <a:solidFill>
                              <a:schemeClr val="tx1"/>
                            </a:solidFill>
                            <a:latin typeface="Cambria Math" panose="02040503050406030204" pitchFamily="18" charset="0"/>
                            <a:ea typeface="UD デジタル 教科書体 NP-B" panose="02020700000000000000" pitchFamily="18" charset="-128"/>
                          </a:rPr>
                          <m:t>２</m:t>
                        </m:r>
                      </m:den>
                    </m:f>
                  </m:oMath>
                </a14:m>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と考えれば次に繋がる</a:t>
                </a:r>
              </a:p>
            </p:txBody>
          </p:sp>
        </mc:Choice>
        <mc:Fallback xmlns="">
          <p:sp>
            <p:nvSpPr>
              <p:cNvPr id="7" name="テキスト ボックス 6">
                <a:extLst>
                  <a:ext uri="{FF2B5EF4-FFF2-40B4-BE49-F238E27FC236}">
                    <a16:creationId xmlns:a16="http://schemas.microsoft.com/office/drawing/2014/main" id="{0FF58F0F-0CA3-431F-894A-DE58E835BBC8}"/>
                  </a:ext>
                </a:extLst>
              </p:cNvPr>
              <p:cNvSpPr txBox="1">
                <a:spLocks noRot="1" noChangeAspect="1" noMove="1" noResize="1" noEditPoints="1" noAdjustHandles="1" noChangeArrowheads="1" noChangeShapeType="1" noTextEdit="1"/>
              </p:cNvSpPr>
              <p:nvPr/>
            </p:nvSpPr>
            <p:spPr>
              <a:xfrm>
                <a:off x="1121979" y="5507615"/>
                <a:ext cx="7356232" cy="1153586"/>
              </a:xfrm>
              <a:prstGeom prst="rect">
                <a:avLst/>
              </a:prstGeom>
              <a:blipFill>
                <a:blip r:embed="rId3"/>
                <a:stretch>
                  <a:fillRect l="-2900" b="-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931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2954DCB-A530-40CD-AE38-A91A58549850}"/>
              </a:ext>
            </a:extLst>
          </p:cNvPr>
          <p:cNvSpPr txBox="1"/>
          <p:nvPr/>
        </p:nvSpPr>
        <p:spPr>
          <a:xfrm>
            <a:off x="1193799" y="3960622"/>
            <a:ext cx="8336281" cy="707886"/>
          </a:xfrm>
          <a:prstGeom prst="rect">
            <a:avLst/>
          </a:prstGeom>
          <a:noFill/>
        </p:spPr>
        <p:txBody>
          <a:bodyPr wrap="square" rtlCol="0">
            <a:spAutoFit/>
          </a:bodyPr>
          <a:lstStyle/>
          <a:p>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割が　</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400÷2</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200</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となるので</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9FB2727E-1ED0-4B80-90FD-3D9FD1E6CFE7}"/>
              </a:ext>
            </a:extLst>
          </p:cNvPr>
          <p:cNvSpPr txBox="1"/>
          <p:nvPr/>
        </p:nvSpPr>
        <p:spPr>
          <a:xfrm>
            <a:off x="1193799" y="4930998"/>
            <a:ext cx="8336281" cy="707886"/>
          </a:xfrm>
          <a:prstGeom prst="rect">
            <a:avLst/>
          </a:prstGeom>
          <a:noFill/>
        </p:spPr>
        <p:txBody>
          <a:bodyPr wrap="squar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割は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200×10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2000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となる</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0D5E112D-FA93-3E92-2E4C-315FFBA6D134}"/>
              </a:ext>
            </a:extLst>
          </p:cNvPr>
          <p:cNvSpPr txBox="1"/>
          <p:nvPr/>
        </p:nvSpPr>
        <p:spPr>
          <a:xfrm>
            <a:off x="721184" y="1471872"/>
            <a:ext cx="10985938" cy="707886"/>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ある数の</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割は</a:t>
            </a:r>
            <a:r>
              <a:rPr lang="en-US" altLang="ja-JP" sz="4000" dirty="0">
                <a:latin typeface="UD デジタル 教科書体 NP-B" panose="02020700000000000000" pitchFamily="18" charset="-128"/>
                <a:ea typeface="UD デジタル 教科書体 NP-B" panose="02020700000000000000" pitchFamily="18" charset="-128"/>
              </a:rPr>
              <a:t>400</a:t>
            </a:r>
            <a:r>
              <a:rPr lang="ja-JP" altLang="en-US" sz="4000" dirty="0">
                <a:latin typeface="UD デジタル 教科書体 NP-B" panose="02020700000000000000" pitchFamily="18" charset="-128"/>
                <a:ea typeface="UD デジタル 教科書体 NP-B" panose="02020700000000000000" pitchFamily="18" charset="-128"/>
              </a:rPr>
              <a:t>です。ある数を求めなさい。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D5538AB-3B15-570F-F2F5-BA09246E529A}"/>
              </a:ext>
            </a:extLst>
          </p:cNvPr>
          <p:cNvSpPr txBox="1"/>
          <p:nvPr/>
        </p:nvSpPr>
        <p:spPr>
          <a:xfrm>
            <a:off x="1121979" y="2374693"/>
            <a:ext cx="8684173" cy="1323439"/>
          </a:xfrm>
          <a:prstGeom prst="rect">
            <a:avLst/>
          </a:prstGeom>
          <a:noFill/>
          <a:ln>
            <a:solidFill>
              <a:schemeClr val="accent1"/>
            </a:solidFill>
          </a:ln>
        </p:spPr>
        <p:txBody>
          <a:bodyPr wrap="square">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解き方②　</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割</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にあたる数を</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　　　　　求めてから</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倍する方法</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ACED0A1A-F375-9E9D-0F19-0AEF90C2E74E}"/>
              </a:ext>
            </a:extLst>
          </p:cNvPr>
          <p:cNvSpPr txBox="1"/>
          <p:nvPr/>
        </p:nvSpPr>
        <p:spPr>
          <a:xfrm>
            <a:off x="3370841" y="5901374"/>
            <a:ext cx="8336281" cy="584775"/>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①と比べると②の方が普遍的な解き方である</a:t>
            </a:r>
          </a:p>
        </p:txBody>
      </p:sp>
      <p:sp>
        <p:nvSpPr>
          <p:cNvPr id="3" name="テキスト ボックス 2">
            <a:extLst>
              <a:ext uri="{FF2B5EF4-FFF2-40B4-BE49-F238E27FC236}">
                <a16:creationId xmlns:a16="http://schemas.microsoft.com/office/drawing/2014/main" id="{C15CAA95-23B3-869E-CFFE-3ADFD5EA5849}"/>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一部分の占める割合から全体を求める問題Ａ</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35065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7328EA5-D8DA-425C-A0E8-7542E539DB4E}"/>
              </a:ext>
            </a:extLst>
          </p:cNvPr>
          <p:cNvSpPr txBox="1"/>
          <p:nvPr/>
        </p:nvSpPr>
        <p:spPr>
          <a:xfrm>
            <a:off x="913172" y="2391543"/>
            <a:ext cx="10601962" cy="1323439"/>
          </a:xfrm>
          <a:prstGeom prst="rect">
            <a:avLst/>
          </a:prstGeom>
          <a:noFill/>
          <a:ln>
            <a:solidFill>
              <a:schemeClr val="accent1"/>
            </a:solidFill>
          </a:ln>
        </p:spPr>
        <p:txBody>
          <a:bodyPr wrap="square">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解き方①②</a:t>
            </a:r>
            <a:r>
              <a:rPr kumimoji="1" lang="ja-JP" altLang="en-US" sz="4000" dirty="0">
                <a:latin typeface="UD デジタル 教科書体 NP-B" panose="02020700000000000000" pitchFamily="18" charset="-128"/>
                <a:ea typeface="UD デジタル 教科書体 NP-B" panose="02020700000000000000" pitchFamily="18" charset="-128"/>
              </a:rPr>
              <a:t>１つの式で表すと　</a:t>
            </a:r>
            <a:r>
              <a:rPr lang="en-US" altLang="ja-JP" sz="4000" dirty="0">
                <a:latin typeface="UD デジタル 教科書体 NP-B" panose="02020700000000000000" pitchFamily="18" charset="-128"/>
                <a:ea typeface="UD デジタル 教科書体 NP-B" panose="02020700000000000000" pitchFamily="18" charset="-128"/>
              </a:rPr>
              <a:t>400÷2×10</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　　　  これを</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通りの方法で約分してみると</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6D60E873-85F1-4369-82A3-60C50E07D92C}"/>
                  </a:ext>
                </a:extLst>
              </p:cNvPr>
              <p:cNvSpPr txBox="1"/>
              <p:nvPr/>
            </p:nvSpPr>
            <p:spPr>
              <a:xfrm>
                <a:off x="1501665" y="4185095"/>
                <a:ext cx="3054569" cy="1153586"/>
              </a:xfrm>
              <a:prstGeom prst="rect">
                <a:avLst/>
              </a:prstGeom>
              <a:noFill/>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400×</a:t>
                </a:r>
                <a14:m>
                  <m:oMath xmlns:m="http://schemas.openxmlformats.org/officeDocument/2006/math">
                    <m:f>
                      <m:fPr>
                        <m:ctrlPr>
                          <a:rPr lang="en-US" altLang="ja-JP" sz="4000" i="1">
                            <a:latin typeface="Cambria Math" panose="02040503050406030204" pitchFamily="18" charset="0"/>
                            <a:ea typeface="UD デジタル 教科書体 NP-B" panose="02020700000000000000" pitchFamily="18" charset="-128"/>
                          </a:rPr>
                        </m:ctrlPr>
                      </m:fPr>
                      <m:num>
                        <m:r>
                          <a:rPr lang="ja-JP" altLang="en-US" sz="4000" i="1">
                            <a:latin typeface="Cambria Math" panose="02040503050406030204" pitchFamily="18" charset="0"/>
                            <a:ea typeface="UD デジタル 教科書体 NP-B" panose="02020700000000000000" pitchFamily="18" charset="-128"/>
                          </a:rPr>
                          <m:t>１０</m:t>
                        </m:r>
                      </m:num>
                      <m:den>
                        <m:r>
                          <a:rPr lang="ja-JP" altLang="en-US" sz="4000" i="1">
                            <a:latin typeface="Cambria Math" panose="02040503050406030204" pitchFamily="18" charset="0"/>
                            <a:ea typeface="UD デジタル 教科書体 NP-B" panose="02020700000000000000" pitchFamily="18" charset="-128"/>
                          </a:rPr>
                          <m:t>２</m:t>
                        </m:r>
                      </m:den>
                    </m:f>
                  </m:oMath>
                </a14:m>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7" name="テキスト ボックス 6">
                <a:extLst>
                  <a:ext uri="{FF2B5EF4-FFF2-40B4-BE49-F238E27FC236}">
                    <a16:creationId xmlns:a16="http://schemas.microsoft.com/office/drawing/2014/main" id="{6D60E873-85F1-4369-82A3-60C50E07D92C}"/>
                  </a:ext>
                </a:extLst>
              </p:cNvPr>
              <p:cNvSpPr txBox="1">
                <a:spLocks noRot="1" noChangeAspect="1" noMove="1" noResize="1" noEditPoints="1" noAdjustHandles="1" noChangeArrowheads="1" noChangeShapeType="1" noTextEdit="1"/>
              </p:cNvSpPr>
              <p:nvPr/>
            </p:nvSpPr>
            <p:spPr>
              <a:xfrm>
                <a:off x="1501665" y="4185095"/>
                <a:ext cx="3054569" cy="1153586"/>
              </a:xfrm>
              <a:prstGeom prst="rect">
                <a:avLst/>
              </a:prstGeom>
              <a:blipFill>
                <a:blip r:embed="rId3"/>
                <a:stretch>
                  <a:fillRect l="-6986" b="-95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C434703D-30D6-4D25-9907-4A74C2009DA3}"/>
                  </a:ext>
                </a:extLst>
              </p:cNvPr>
              <p:cNvSpPr txBox="1"/>
              <p:nvPr/>
            </p:nvSpPr>
            <p:spPr>
              <a:xfrm>
                <a:off x="6452038" y="4185095"/>
                <a:ext cx="3054569" cy="1153586"/>
              </a:xfrm>
              <a:prstGeom prst="rect">
                <a:avLst/>
              </a:prstGeom>
              <a:noFill/>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400×</a:t>
                </a:r>
                <a14:m>
                  <m:oMath xmlns:m="http://schemas.openxmlformats.org/officeDocument/2006/math">
                    <m:f>
                      <m:fPr>
                        <m:ctrlPr>
                          <a:rPr lang="en-US" altLang="ja-JP" sz="4000" i="1">
                            <a:latin typeface="Cambria Math" panose="02040503050406030204" pitchFamily="18" charset="0"/>
                            <a:ea typeface="UD デジタル 教科書体 NP-B" panose="02020700000000000000" pitchFamily="18" charset="-128"/>
                          </a:rPr>
                        </m:ctrlPr>
                      </m:fPr>
                      <m:num>
                        <m:r>
                          <a:rPr lang="ja-JP" altLang="en-US" sz="4000" i="1">
                            <a:latin typeface="Cambria Math" panose="02040503050406030204" pitchFamily="18" charset="0"/>
                            <a:ea typeface="UD デジタル 教科書体 NP-B" panose="02020700000000000000" pitchFamily="18" charset="-128"/>
                          </a:rPr>
                          <m:t>１０</m:t>
                        </m:r>
                      </m:num>
                      <m:den>
                        <m:r>
                          <a:rPr lang="ja-JP" altLang="en-US" sz="4000" i="1">
                            <a:latin typeface="Cambria Math" panose="02040503050406030204" pitchFamily="18" charset="0"/>
                            <a:ea typeface="UD デジタル 教科書体 NP-B" panose="02020700000000000000" pitchFamily="18" charset="-128"/>
                          </a:rPr>
                          <m:t>２</m:t>
                        </m:r>
                      </m:den>
                    </m:f>
                  </m:oMath>
                </a14:m>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11" name="テキスト ボックス 10">
                <a:extLst>
                  <a:ext uri="{FF2B5EF4-FFF2-40B4-BE49-F238E27FC236}">
                    <a16:creationId xmlns:a16="http://schemas.microsoft.com/office/drawing/2014/main" id="{C434703D-30D6-4D25-9907-4A74C2009DA3}"/>
                  </a:ext>
                </a:extLst>
              </p:cNvPr>
              <p:cNvSpPr txBox="1">
                <a:spLocks noRot="1" noChangeAspect="1" noMove="1" noResize="1" noEditPoints="1" noAdjustHandles="1" noChangeArrowheads="1" noChangeShapeType="1" noTextEdit="1"/>
              </p:cNvSpPr>
              <p:nvPr/>
            </p:nvSpPr>
            <p:spPr>
              <a:xfrm>
                <a:off x="6452038" y="4185095"/>
                <a:ext cx="3054569" cy="1153586"/>
              </a:xfrm>
              <a:prstGeom prst="rect">
                <a:avLst/>
              </a:prstGeom>
              <a:blipFill>
                <a:blip r:embed="rId4"/>
                <a:stretch>
                  <a:fillRect l="-6986" b="-9524"/>
                </a:stretch>
              </a:blipFill>
            </p:spPr>
            <p:txBody>
              <a:bodyPr/>
              <a:lstStyle/>
              <a:p>
                <a:r>
                  <a:rPr lang="ja-JP" altLang="en-US">
                    <a:noFill/>
                  </a:rPr>
                  <a:t> </a:t>
                </a:r>
              </a:p>
            </p:txBody>
          </p:sp>
        </mc:Fallback>
      </mc:AlternateContent>
      <p:cxnSp>
        <p:nvCxnSpPr>
          <p:cNvPr id="12" name="直線コネクタ 11">
            <a:extLst>
              <a:ext uri="{FF2B5EF4-FFF2-40B4-BE49-F238E27FC236}">
                <a16:creationId xmlns:a16="http://schemas.microsoft.com/office/drawing/2014/main" id="{6BD245E1-D59A-4982-BBB1-5C5E170EC9F8}"/>
              </a:ext>
            </a:extLst>
          </p:cNvPr>
          <p:cNvCxnSpPr>
            <a:cxnSpLocks/>
          </p:cNvCxnSpPr>
          <p:nvPr/>
        </p:nvCxnSpPr>
        <p:spPr>
          <a:xfrm>
            <a:off x="8257003" y="4305808"/>
            <a:ext cx="855407" cy="46436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13" name="直線コネクタ 12">
            <a:extLst>
              <a:ext uri="{FF2B5EF4-FFF2-40B4-BE49-F238E27FC236}">
                <a16:creationId xmlns:a16="http://schemas.microsoft.com/office/drawing/2014/main" id="{D59723FF-DEBF-47B5-A366-055BB5CFCD6B}"/>
              </a:ext>
            </a:extLst>
          </p:cNvPr>
          <p:cNvCxnSpPr>
            <a:cxnSpLocks/>
          </p:cNvCxnSpPr>
          <p:nvPr/>
        </p:nvCxnSpPr>
        <p:spPr>
          <a:xfrm>
            <a:off x="8259643" y="4915677"/>
            <a:ext cx="779220" cy="423004"/>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14" name="テキスト ボックス 13">
            <a:extLst>
              <a:ext uri="{FF2B5EF4-FFF2-40B4-BE49-F238E27FC236}">
                <a16:creationId xmlns:a16="http://schemas.microsoft.com/office/drawing/2014/main" id="{82ED6CC0-B565-4E68-B220-A9B920AFAA16}"/>
              </a:ext>
            </a:extLst>
          </p:cNvPr>
          <p:cNvSpPr txBox="1"/>
          <p:nvPr/>
        </p:nvSpPr>
        <p:spPr>
          <a:xfrm>
            <a:off x="9000311" y="4055931"/>
            <a:ext cx="506296" cy="584775"/>
          </a:xfrm>
          <a:prstGeom prst="rect">
            <a:avLst/>
          </a:prstGeom>
          <a:noFill/>
        </p:spPr>
        <p:txBody>
          <a:bodyPr wrap="square" rtlCol="0">
            <a:spAutoFit/>
          </a:bodyPr>
          <a:lstStyle/>
          <a:p>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5</a:t>
            </a:r>
            <a:endPar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D4734071-504F-40EC-867C-CFE87D49E086}"/>
              </a:ext>
            </a:extLst>
          </p:cNvPr>
          <p:cNvSpPr txBox="1"/>
          <p:nvPr/>
        </p:nvSpPr>
        <p:spPr>
          <a:xfrm>
            <a:off x="9000311" y="5008892"/>
            <a:ext cx="506296" cy="584775"/>
          </a:xfrm>
          <a:prstGeom prst="rect">
            <a:avLst/>
          </a:prstGeom>
          <a:noFill/>
        </p:spPr>
        <p:txBody>
          <a:bodyPr wrap="square" rtlCol="0">
            <a:spAutoFit/>
          </a:bodyPr>
          <a:lstStyle/>
          <a:p>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1</a:t>
            </a:r>
            <a:endPar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cxnSp>
        <p:nvCxnSpPr>
          <p:cNvPr id="17" name="直線コネクタ 16">
            <a:extLst>
              <a:ext uri="{FF2B5EF4-FFF2-40B4-BE49-F238E27FC236}">
                <a16:creationId xmlns:a16="http://schemas.microsoft.com/office/drawing/2014/main" id="{BCE12B25-8A16-4F46-9A77-4BE152510E92}"/>
              </a:ext>
            </a:extLst>
          </p:cNvPr>
          <p:cNvCxnSpPr>
            <a:cxnSpLocks/>
          </p:cNvCxnSpPr>
          <p:nvPr/>
        </p:nvCxnSpPr>
        <p:spPr>
          <a:xfrm>
            <a:off x="1651372" y="4529707"/>
            <a:ext cx="1034021" cy="479185"/>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18" name="直線コネクタ 17">
            <a:extLst>
              <a:ext uri="{FF2B5EF4-FFF2-40B4-BE49-F238E27FC236}">
                <a16:creationId xmlns:a16="http://schemas.microsoft.com/office/drawing/2014/main" id="{D0C79D0B-B3CA-499F-B073-8871C5C6AA66}"/>
              </a:ext>
            </a:extLst>
          </p:cNvPr>
          <p:cNvCxnSpPr>
            <a:cxnSpLocks/>
          </p:cNvCxnSpPr>
          <p:nvPr/>
        </p:nvCxnSpPr>
        <p:spPr>
          <a:xfrm>
            <a:off x="3306136" y="4915677"/>
            <a:ext cx="779220" cy="423004"/>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19" name="テキスト ボックス 18">
            <a:extLst>
              <a:ext uri="{FF2B5EF4-FFF2-40B4-BE49-F238E27FC236}">
                <a16:creationId xmlns:a16="http://schemas.microsoft.com/office/drawing/2014/main" id="{6FFBDEA3-C8A3-49E8-895B-14BF540071F7}"/>
              </a:ext>
            </a:extLst>
          </p:cNvPr>
          <p:cNvSpPr txBox="1"/>
          <p:nvPr/>
        </p:nvSpPr>
        <p:spPr>
          <a:xfrm>
            <a:off x="1915234" y="3982333"/>
            <a:ext cx="1159042" cy="584775"/>
          </a:xfrm>
          <a:prstGeom prst="rect">
            <a:avLst/>
          </a:prstGeom>
          <a:noFill/>
        </p:spPr>
        <p:txBody>
          <a:bodyPr wrap="square" rtlCol="0">
            <a:spAutoFit/>
          </a:bodyPr>
          <a:lstStyle/>
          <a:p>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200</a:t>
            </a:r>
            <a:endPar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DCECAF3D-A0A3-4EBD-93C0-D1C0472DB8F5}"/>
              </a:ext>
            </a:extLst>
          </p:cNvPr>
          <p:cNvSpPr txBox="1"/>
          <p:nvPr/>
        </p:nvSpPr>
        <p:spPr>
          <a:xfrm>
            <a:off x="4046804" y="5008892"/>
            <a:ext cx="506296" cy="584775"/>
          </a:xfrm>
          <a:prstGeom prst="rect">
            <a:avLst/>
          </a:prstGeom>
          <a:noFill/>
        </p:spPr>
        <p:txBody>
          <a:bodyPr wrap="square" rtlCol="0">
            <a:spAutoFit/>
          </a:bodyPr>
          <a:lstStyle/>
          <a:p>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1</a:t>
            </a:r>
            <a:endPar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2895C6FF-9C1B-44F0-92B0-2A3E0DE9CF90}"/>
              </a:ext>
            </a:extLst>
          </p:cNvPr>
          <p:cNvSpPr txBox="1"/>
          <p:nvPr/>
        </p:nvSpPr>
        <p:spPr>
          <a:xfrm>
            <a:off x="1388171" y="5532831"/>
            <a:ext cx="3773109" cy="1077218"/>
          </a:xfrm>
          <a:prstGeom prst="rect">
            <a:avLst/>
          </a:prstGeom>
          <a:noFill/>
        </p:spPr>
        <p:txBody>
          <a:bodyPr wrap="square" rtlCol="0">
            <a:spAutoFit/>
          </a:bodyPr>
          <a:lstStyle/>
          <a:p>
            <a:r>
              <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1</a:t>
            </a:r>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割分を出してから</a:t>
            </a:r>
            <a:endPar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10</a:t>
            </a:r>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倍している</a:t>
            </a:r>
          </a:p>
        </p:txBody>
      </p:sp>
      <p:sp>
        <p:nvSpPr>
          <p:cNvPr id="22" name="テキスト ボックス 21">
            <a:extLst>
              <a:ext uri="{FF2B5EF4-FFF2-40B4-BE49-F238E27FC236}">
                <a16:creationId xmlns:a16="http://schemas.microsoft.com/office/drawing/2014/main" id="{9FEF07DD-1C9A-40EA-9946-15C8C5364B2F}"/>
              </a:ext>
            </a:extLst>
          </p:cNvPr>
          <p:cNvSpPr txBox="1"/>
          <p:nvPr/>
        </p:nvSpPr>
        <p:spPr>
          <a:xfrm>
            <a:off x="6388491" y="5532831"/>
            <a:ext cx="3903590" cy="1077218"/>
          </a:xfrm>
          <a:prstGeom prst="rect">
            <a:avLst/>
          </a:prstGeom>
          <a:noFill/>
        </p:spPr>
        <p:txBody>
          <a:bodyPr wrap="square" rtlCol="0">
            <a:spAutoFit/>
          </a:bodyPr>
          <a:lstStyle/>
          <a:p>
            <a:r>
              <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10</a:t>
            </a:r>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割は</a:t>
            </a:r>
            <a:r>
              <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2</a:t>
            </a:r>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割の５倍</a:t>
            </a:r>
            <a:endPar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なので</a:t>
            </a:r>
            <a:r>
              <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5</a:t>
            </a:r>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倍している</a:t>
            </a:r>
          </a:p>
        </p:txBody>
      </p:sp>
      <p:sp>
        <p:nvSpPr>
          <p:cNvPr id="2" name="テキスト ボックス 1">
            <a:extLst>
              <a:ext uri="{FF2B5EF4-FFF2-40B4-BE49-F238E27FC236}">
                <a16:creationId xmlns:a16="http://schemas.microsoft.com/office/drawing/2014/main" id="{4B3A917D-0784-2969-95AA-8E7386FF2D51}"/>
              </a:ext>
            </a:extLst>
          </p:cNvPr>
          <p:cNvSpPr txBox="1"/>
          <p:nvPr/>
        </p:nvSpPr>
        <p:spPr>
          <a:xfrm>
            <a:off x="721184" y="1471872"/>
            <a:ext cx="10985938" cy="707886"/>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ある数の</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割は</a:t>
            </a:r>
            <a:r>
              <a:rPr lang="en-US" altLang="ja-JP" sz="4000" dirty="0">
                <a:latin typeface="UD デジタル 教科書体 NP-B" panose="02020700000000000000" pitchFamily="18" charset="-128"/>
                <a:ea typeface="UD デジタル 教科書体 NP-B" panose="02020700000000000000" pitchFamily="18" charset="-128"/>
              </a:rPr>
              <a:t>400</a:t>
            </a:r>
            <a:r>
              <a:rPr lang="ja-JP" altLang="en-US" sz="4000" dirty="0">
                <a:latin typeface="UD デジタル 教科書体 NP-B" panose="02020700000000000000" pitchFamily="18" charset="-128"/>
                <a:ea typeface="UD デジタル 教科書体 NP-B" panose="02020700000000000000" pitchFamily="18" charset="-128"/>
              </a:rPr>
              <a:t>です。ある数を求めなさい。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B1E35469-6587-4D1B-8EF4-F6C68DCB5876}"/>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一部分の占める割合から全体を求める問題Ａ</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12063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000"/>
                                        <p:tgtEl>
                                          <p:spTgt spid="9"/>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750"/>
                                        <p:tgtEl>
                                          <p:spTgt spid="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75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25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750"/>
                                        <p:tgtEl>
                                          <p:spTgt spid="19"/>
                                        </p:tgtEl>
                                      </p:cBhvr>
                                    </p:animEffect>
                                  </p:childTnLst>
                                </p:cTn>
                              </p:par>
                              <p:par>
                                <p:cTn id="26" presetID="22" presetClass="entr" presetSubtype="1"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75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2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par>
                                <p:cTn id="39" presetID="22" presetClass="entr" presetSubtype="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750"/>
                                        <p:tgtEl>
                                          <p:spTgt spid="14"/>
                                        </p:tgtEl>
                                      </p:cBhvr>
                                    </p:animEffect>
                                  </p:childTnLst>
                                </p:cTn>
                              </p:par>
                              <p:par>
                                <p:cTn id="45" presetID="22" presetClass="entr" presetSubtype="1" fill="hold" grpId="0" nodeType="withEffect">
                                  <p:stCondLst>
                                    <p:cond delay="25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7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2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1" grpId="0"/>
      <p:bldP spid="14" grpId="0"/>
      <p:bldP spid="16"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618129" y="537176"/>
            <a:ext cx="6955750" cy="769441"/>
          </a:xfrm>
          <a:prstGeom prst="rect">
            <a:avLst/>
          </a:prstGeom>
          <a:solidFill>
            <a:srgbClr val="FFFF99"/>
          </a:solidFill>
        </p:spPr>
        <p:txBody>
          <a:bodyPr wrap="none">
            <a:sp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割合をどう意味づけするか</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80C8FD5D-32D6-442A-B1CD-21431BD57A57}"/>
              </a:ext>
            </a:extLst>
          </p:cNvPr>
          <p:cNvSpPr/>
          <p:nvPr/>
        </p:nvSpPr>
        <p:spPr>
          <a:xfrm>
            <a:off x="1086981" y="1478130"/>
            <a:ext cx="10018038" cy="2000548"/>
          </a:xfrm>
          <a:prstGeom prst="rect">
            <a:avLst/>
          </a:prstGeom>
          <a:ln>
            <a:solidFill>
              <a:schemeClr val="accent1"/>
            </a:solidFill>
          </a:ln>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①分割してそれぞれの負担分としてあてがうこと。</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また、そのもの。割当て。割り前。また、割り勘。</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⑥</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数学で、比または比率のこと。</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（精選版 日本国語大辞典）</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正方形/長方形 6">
            <a:extLst>
              <a:ext uri="{FF2B5EF4-FFF2-40B4-BE49-F238E27FC236}">
                <a16:creationId xmlns:a16="http://schemas.microsoft.com/office/drawing/2014/main" id="{588C2F58-DD04-D290-BE5D-A10EB0AE612D}"/>
              </a:ext>
            </a:extLst>
          </p:cNvPr>
          <p:cNvSpPr/>
          <p:nvPr/>
        </p:nvSpPr>
        <p:spPr>
          <a:xfrm>
            <a:off x="1086981" y="3588635"/>
            <a:ext cx="10018038" cy="3046988"/>
          </a:xfrm>
          <a:prstGeom prst="rect">
            <a:avLst/>
          </a:prstGeom>
          <a:ln>
            <a:solidFill>
              <a:schemeClr val="accent1"/>
            </a:solidFill>
          </a:ln>
        </p:spPr>
        <p:txBody>
          <a:bodyPr wrap="square">
            <a:spAutoFit/>
          </a:bodyPr>
          <a:lstStyle/>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ja-JP"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割合とは、基準に対するある量の比値を表す値である。</a:t>
            </a:r>
            <a:r>
              <a:rPr lang="ja-JP" altLang="ja-JP"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分数、比、小数（百分率や割を含む）などを用いて表す。</a:t>
            </a:r>
            <a:r>
              <a:rPr lang="ja-JP" altLang="ja-JP" sz="3200" kern="100" dirty="0">
                <a:solidFill>
                  <a:schemeClr val="bg2">
                    <a:lumMod val="50000"/>
                  </a:schemeClr>
                </a:solidFill>
                <a:latin typeface="游明朝" panose="02020400000000000000" pitchFamily="18" charset="-128"/>
                <a:ea typeface="UD デジタル 教科書体 NP-B" panose="02020700000000000000" pitchFamily="18" charset="-128"/>
                <a:cs typeface="Times New Roman" panose="02020603050405020304" pitchFamily="18" charset="0"/>
              </a:rPr>
              <a:t>小数で表したものを特に歩合（ぶあい）と呼ぶ。</a:t>
            </a:r>
            <a:r>
              <a:rPr lang="ja-JP"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数学的には比率（ひりつ）と同義。割合というものの、いつからか割だけではなく比率も含めるようになっている。</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2800" dirty="0">
                <a:latin typeface="UD デジタル 教科書体 NP-B" panose="02020700000000000000" pitchFamily="18" charset="-128"/>
                <a:ea typeface="UD デジタル 教科書体 NP-B" panose="02020700000000000000" pitchFamily="18" charset="-128"/>
              </a:rPr>
              <a:t>（フリー百科事典</a:t>
            </a:r>
            <a:r>
              <a:rPr lang="en-US" altLang="ja-JP" sz="2800" dirty="0">
                <a:latin typeface="UD デジタル 教科書体 NP-B" panose="02020700000000000000" pitchFamily="18" charset="-128"/>
                <a:ea typeface="UD デジタル 教科書体 NP-B" panose="02020700000000000000" pitchFamily="18" charset="-128"/>
              </a:rPr>
              <a:t>Wikipedia</a:t>
            </a:r>
            <a:r>
              <a:rPr lang="ja-JP" altLang="en-US" sz="2800" dirty="0">
                <a:latin typeface="UD デジタル 教科書体 NP-B" panose="02020700000000000000" pitchFamily="18" charset="-128"/>
                <a:ea typeface="UD デジタル 教科書体 NP-B" panose="02020700000000000000" pitchFamily="18" charset="-128"/>
              </a:rPr>
              <a:t>）</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78066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2266980-A5D7-4B9F-B0C6-B0F80864E726}"/>
              </a:ext>
            </a:extLst>
          </p:cNvPr>
          <p:cNvCxnSpPr>
            <a:cxnSpLocks/>
          </p:cNvCxnSpPr>
          <p:nvPr/>
        </p:nvCxnSpPr>
        <p:spPr>
          <a:xfrm>
            <a:off x="1024759" y="5234152"/>
            <a:ext cx="36576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AC023C45-014D-4750-99CB-8F6B002623FE}"/>
              </a:ext>
            </a:extLst>
          </p:cNvPr>
          <p:cNvCxnSpPr/>
          <p:nvPr/>
        </p:nvCxnSpPr>
        <p:spPr>
          <a:xfrm>
            <a:off x="2758966" y="4556234"/>
            <a:ext cx="0" cy="1403132"/>
          </a:xfrm>
          <a:prstGeom prst="line">
            <a:avLst/>
          </a:prstGeom>
          <a:ln w="38100"/>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D7FC20C1-743B-45F8-AA6E-402D4D30525F}"/>
              </a:ext>
            </a:extLst>
          </p:cNvPr>
          <p:cNvSpPr txBox="1"/>
          <p:nvPr/>
        </p:nvSpPr>
        <p:spPr>
          <a:xfrm>
            <a:off x="1358794" y="4556234"/>
            <a:ext cx="1204746" cy="707886"/>
          </a:xfrm>
          <a:prstGeom prst="rect">
            <a:avLst/>
          </a:prstGeom>
          <a:noFill/>
        </p:spPr>
        <p:txBody>
          <a:bodyPr wrap="square">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2</a:t>
            </a:r>
            <a:r>
              <a:rPr kumimoji="1" lang="ja-JP" altLang="en-US" sz="4000" dirty="0">
                <a:latin typeface="UD デジタル 教科書体 NP-B" panose="02020700000000000000" pitchFamily="18" charset="-128"/>
                <a:ea typeface="UD デジタル 教科書体 NP-B" panose="02020700000000000000" pitchFamily="18" charset="-128"/>
              </a:rPr>
              <a:t>割</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E3384C3E-210D-40E0-B2B5-2BB4E71A85A2}"/>
              </a:ext>
            </a:extLst>
          </p:cNvPr>
          <p:cNvSpPr txBox="1"/>
          <p:nvPr/>
        </p:nvSpPr>
        <p:spPr>
          <a:xfrm>
            <a:off x="2892973" y="4556234"/>
            <a:ext cx="1469476" cy="707886"/>
          </a:xfrm>
          <a:prstGeom prst="rect">
            <a:avLst/>
          </a:prstGeom>
          <a:noFill/>
        </p:spPr>
        <p:txBody>
          <a:bodyPr wrap="square">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10</a:t>
            </a:r>
            <a:r>
              <a:rPr kumimoji="1" lang="ja-JP" altLang="en-US" sz="4000" dirty="0">
                <a:latin typeface="UD デジタル 教科書体 NP-B" panose="02020700000000000000" pitchFamily="18" charset="-128"/>
                <a:ea typeface="UD デジタル 教科書体 NP-B" panose="02020700000000000000" pitchFamily="18" charset="-128"/>
              </a:rPr>
              <a:t>割</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3F5AEA2F-75AB-4472-B9F5-F42A188B352B}"/>
              </a:ext>
            </a:extLst>
          </p:cNvPr>
          <p:cNvSpPr txBox="1"/>
          <p:nvPr/>
        </p:nvSpPr>
        <p:spPr>
          <a:xfrm>
            <a:off x="1297375" y="5272783"/>
            <a:ext cx="1327585" cy="707886"/>
          </a:xfrm>
          <a:prstGeom prst="rect">
            <a:avLst/>
          </a:prstGeom>
          <a:noFill/>
        </p:spPr>
        <p:txBody>
          <a:bodyPr wrap="square">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400</a:t>
            </a:r>
          </a:p>
        </p:txBody>
      </p:sp>
      <p:sp>
        <p:nvSpPr>
          <p:cNvPr id="17" name="テキスト ボックス 16">
            <a:extLst>
              <a:ext uri="{FF2B5EF4-FFF2-40B4-BE49-F238E27FC236}">
                <a16:creationId xmlns:a16="http://schemas.microsoft.com/office/drawing/2014/main" id="{F427F0BE-4D5B-4D6B-8151-FC910E67A86D}"/>
              </a:ext>
            </a:extLst>
          </p:cNvPr>
          <p:cNvSpPr txBox="1"/>
          <p:nvPr/>
        </p:nvSpPr>
        <p:spPr>
          <a:xfrm>
            <a:off x="5195014" y="5297646"/>
            <a:ext cx="6030031" cy="1323439"/>
          </a:xfrm>
          <a:prstGeom prst="rect">
            <a:avLst/>
          </a:prstGeom>
          <a:noFill/>
        </p:spPr>
        <p:txBody>
          <a:bodyPr wrap="square">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横に見ると</a:t>
            </a:r>
            <a:r>
              <a:rPr kumimoji="1" lang="en-US" altLang="ja-JP" sz="4000" dirty="0">
                <a:latin typeface="UD デジタル 教科書体 NP-B" panose="02020700000000000000" pitchFamily="18" charset="-128"/>
                <a:ea typeface="UD デジタル 教科書体 NP-B" panose="02020700000000000000" pitchFamily="18" charset="-128"/>
              </a:rPr>
              <a:t>5</a:t>
            </a:r>
            <a:r>
              <a:rPr kumimoji="1" lang="ja-JP" altLang="en-US" sz="4000" dirty="0">
                <a:latin typeface="UD デジタル 教科書体 NP-B" panose="02020700000000000000" pitchFamily="18" charset="-128"/>
                <a:ea typeface="UD デジタル 教科書体 NP-B" panose="02020700000000000000" pitchFamily="18" charset="-128"/>
              </a:rPr>
              <a:t>倍なので　</a:t>
            </a:r>
            <a:r>
              <a:rPr kumimoji="1" lang="en-US" altLang="ja-JP" sz="4000" dirty="0">
                <a:latin typeface="UD デジタル 教科書体 NP-B" panose="02020700000000000000" pitchFamily="18" charset="-128"/>
                <a:ea typeface="UD デジタル 教科書体 NP-B" panose="02020700000000000000" pitchFamily="18" charset="-128"/>
              </a:rPr>
              <a:t>400×5</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解き方①と同じ</a:t>
            </a:r>
            <a:endPar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A330274B-A996-49FB-841C-0BDF79675C9C}"/>
              </a:ext>
            </a:extLst>
          </p:cNvPr>
          <p:cNvSpPr txBox="1"/>
          <p:nvPr/>
        </p:nvSpPr>
        <p:spPr>
          <a:xfrm>
            <a:off x="5195015" y="3961333"/>
            <a:ext cx="6030033" cy="1323439"/>
          </a:xfrm>
          <a:prstGeom prst="rect">
            <a:avLst/>
          </a:prstGeom>
          <a:noFill/>
        </p:spPr>
        <p:txBody>
          <a:bodyPr wrap="square">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縦に見ると</a:t>
            </a:r>
            <a:r>
              <a:rPr kumimoji="1" lang="en-US" altLang="ja-JP" sz="4000" dirty="0">
                <a:latin typeface="UD デジタル 教科書体 NP-B" panose="02020700000000000000" pitchFamily="18" charset="-128"/>
                <a:ea typeface="UD デジタル 教科書体 NP-B" panose="02020700000000000000" pitchFamily="18" charset="-128"/>
              </a:rPr>
              <a:t>200</a:t>
            </a:r>
            <a:r>
              <a:rPr kumimoji="1" lang="ja-JP" altLang="en-US" sz="4000" dirty="0">
                <a:latin typeface="UD デジタル 教科書体 NP-B" panose="02020700000000000000" pitchFamily="18" charset="-128"/>
                <a:ea typeface="UD デジタル 教科書体 NP-B" panose="02020700000000000000" pitchFamily="18" charset="-128"/>
              </a:rPr>
              <a:t>倍なので　</a:t>
            </a:r>
            <a:r>
              <a:rPr kumimoji="1" lang="en-US" altLang="ja-JP" sz="4000" dirty="0">
                <a:latin typeface="UD デジタル 教科書体 NP-B" panose="02020700000000000000" pitchFamily="18" charset="-128"/>
                <a:ea typeface="UD デジタル 教科書体 NP-B" panose="02020700000000000000" pitchFamily="18" charset="-128"/>
              </a:rPr>
              <a:t>10×200</a:t>
            </a:r>
            <a:r>
              <a:rPr kumimoji="1" lang="ja-JP" altLang="en-US" sz="4000" dirty="0">
                <a:latin typeface="UD デジタル 教科書体 NP-B" panose="02020700000000000000" pitchFamily="18" charset="-128"/>
                <a:ea typeface="UD デジタル 教科書体 NP-B" panose="02020700000000000000" pitchFamily="18" charset="-128"/>
              </a:rPr>
              <a:t>　</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E198E88E-799C-EFC5-61D9-A970F979C400}"/>
              </a:ext>
            </a:extLst>
          </p:cNvPr>
          <p:cNvSpPr txBox="1"/>
          <p:nvPr/>
        </p:nvSpPr>
        <p:spPr>
          <a:xfrm>
            <a:off x="721184" y="1471872"/>
            <a:ext cx="10985938" cy="707886"/>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ある数の</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割は</a:t>
            </a:r>
            <a:r>
              <a:rPr lang="en-US" altLang="ja-JP" sz="4000" dirty="0">
                <a:latin typeface="UD デジタル 教科書体 NP-B" panose="02020700000000000000" pitchFamily="18" charset="-128"/>
                <a:ea typeface="UD デジタル 教科書体 NP-B" panose="02020700000000000000" pitchFamily="18" charset="-128"/>
              </a:rPr>
              <a:t>400</a:t>
            </a:r>
            <a:r>
              <a:rPr lang="ja-JP" altLang="en-US" sz="4000" dirty="0">
                <a:latin typeface="UD デジタル 教科書体 NP-B" panose="02020700000000000000" pitchFamily="18" charset="-128"/>
                <a:ea typeface="UD デジタル 教科書体 NP-B" panose="02020700000000000000" pitchFamily="18" charset="-128"/>
              </a:rPr>
              <a:t>です。ある数を求めなさい。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B713BA99-60E1-1CB2-F6A7-7D939B189D2E}"/>
              </a:ext>
            </a:extLst>
          </p:cNvPr>
          <p:cNvSpPr txBox="1"/>
          <p:nvPr/>
        </p:nvSpPr>
        <p:spPr>
          <a:xfrm>
            <a:off x="1121979" y="2374693"/>
            <a:ext cx="9986055" cy="1323439"/>
          </a:xfrm>
          <a:prstGeom prst="rect">
            <a:avLst/>
          </a:prstGeom>
          <a:noFill/>
          <a:ln>
            <a:solidFill>
              <a:schemeClr val="accent1"/>
            </a:solidFill>
          </a:ln>
        </p:spPr>
        <p:txBody>
          <a:bodyPr wrap="square">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解き方③　</a:t>
            </a:r>
            <a:r>
              <a:rPr lang="ja-JP" altLang="en-US" sz="4000" dirty="0">
                <a:latin typeface="UD デジタル 教科書体 NP-B" panose="02020700000000000000" pitchFamily="18" charset="-128"/>
                <a:ea typeface="UD デジタル 教科書体 NP-B" panose="02020700000000000000" pitchFamily="18" charset="-128"/>
              </a:rPr>
              <a:t>実は比を使うと簡単になります</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　　　　　割合の問題は、比例しています</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824D5F5A-B28B-7D9B-5DA9-045F12EB68CE}"/>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一部分の占める割合から全体を求める問題Ａ</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12786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37328EA5-D8DA-425C-A0E8-7542E539DB4E}"/>
                  </a:ext>
                </a:extLst>
              </p:cNvPr>
              <p:cNvSpPr txBox="1"/>
              <p:nvPr/>
            </p:nvSpPr>
            <p:spPr>
              <a:xfrm>
                <a:off x="1101132" y="2392185"/>
                <a:ext cx="10226042" cy="1938992"/>
              </a:xfrm>
              <a:prstGeom prst="rect">
                <a:avLst/>
              </a:prstGeom>
              <a:noFill/>
              <a:ln>
                <a:solidFill>
                  <a:schemeClr val="accent1"/>
                </a:solidFill>
              </a:ln>
            </p:spPr>
            <p:txBody>
              <a:bodyPr wrap="square">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解き方④　</a:t>
                </a:r>
                <a:r>
                  <a:rPr kumimoji="1" lang="ja-JP" altLang="en-US" sz="3200" dirty="0">
                    <a:latin typeface="UD デジタル 教科書体 NP-B" panose="02020700000000000000" pitchFamily="18" charset="-128"/>
                    <a:ea typeface="UD デジタル 教科書体 NP-B" panose="02020700000000000000" pitchFamily="18" charset="-128"/>
                  </a:rPr>
                  <a:t>教科書</a:t>
                </a:r>
                <a:r>
                  <a:rPr lang="ja-JP" altLang="en-US" sz="3200" dirty="0">
                    <a:latin typeface="UD デジタル 教科書体 NP-B" panose="02020700000000000000" pitchFamily="18" charset="-128"/>
                    <a:ea typeface="UD デジタル 教科書体 NP-B" panose="02020700000000000000" pitchFamily="18" charset="-128"/>
                  </a:rPr>
                  <a:t>では公式を使っています</a:t>
                </a:r>
                <a:endParaRPr lang="en-US" altLang="ja-JP" sz="3200" dirty="0">
                  <a:latin typeface="UD デジタル 教科書体 NP-B" panose="02020700000000000000" pitchFamily="18" charset="-128"/>
                  <a:ea typeface="UD デジタル 教科書体 NP-B" panose="02020700000000000000" pitchFamily="18" charset="-128"/>
                </a:endParaRPr>
              </a:p>
              <a:p>
                <a:r>
                  <a:rPr kumimoji="1" lang="ja-JP" altLang="en-US" sz="4000" dirty="0">
                    <a:latin typeface="UD デジタル 教科書体 NP-B" panose="02020700000000000000" pitchFamily="18" charset="-128"/>
                    <a:ea typeface="UD デジタル 教科書体 NP-B" panose="02020700000000000000" pitchFamily="18" charset="-128"/>
                  </a:rPr>
                  <a:t>　　　　　</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14:m>
                  <m:oMath xmlns:m="http://schemas.openxmlformats.org/officeDocument/2006/math">
                    <m:r>
                      <m:rPr>
                        <m:nor/>
                      </m:rP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m:t>0.2</m:t>
                    </m:r>
                    <m:r>
                      <a:rPr lang="ja-JP" altLang="en-US" sz="4000" i="1" dirty="0">
                        <a:solidFill>
                          <a:srgbClr val="0000FF"/>
                        </a:solidFill>
                        <a:latin typeface="Cambria Math" panose="02040503050406030204" pitchFamily="18" charset="0"/>
                        <a:ea typeface="UD デジタル 教科書体 NP-B" panose="02020700000000000000" pitchFamily="18" charset="-128"/>
                      </a:rPr>
                      <m:t>＝</m:t>
                    </m:r>
                  </m:oMath>
                </a14:m>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400</a:t>
                </a: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14:m>
                  <m:oMath xmlns:m="http://schemas.openxmlformats.org/officeDocument/2006/math">
                    <m:r>
                      <a:rPr lang="ja-JP" altLang="en-US" sz="4000" i="1" dirty="0">
                        <a:solidFill>
                          <a:srgbClr val="0000FF"/>
                        </a:solidFill>
                        <a:latin typeface="Cambria Math" panose="02040503050406030204" pitchFamily="18" charset="0"/>
                        <a:ea typeface="UD デジタル 教科書体 NP-B" panose="02020700000000000000" pitchFamily="18" charset="-128"/>
                      </a:rPr>
                      <m:t>＝</m:t>
                    </m:r>
                  </m:oMath>
                </a14:m>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400÷</a:t>
                </a:r>
                <a14:m>
                  <m:oMath xmlns:m="http://schemas.openxmlformats.org/officeDocument/2006/math">
                    <m:r>
                      <m:rPr>
                        <m:nor/>
                      </m:rP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m:t>0.2</m:t>
                    </m:r>
                  </m:oMath>
                </a14:m>
                <a:endParaRPr lang="ja-JP" altLang="en-US" sz="4000" dirty="0">
                  <a:latin typeface="UD デジタル 教科書体 NP-B" panose="02020700000000000000" pitchFamily="18" charset="-128"/>
                  <a:ea typeface="UD デジタル 教科書体 NP-B" panose="02020700000000000000" pitchFamily="18" charset="-128"/>
                </a:endParaRPr>
              </a:p>
            </p:txBody>
          </p:sp>
        </mc:Choice>
        <mc:Fallback xmlns="">
          <p:sp>
            <p:nvSpPr>
              <p:cNvPr id="9" name="テキスト ボックス 8">
                <a:extLst>
                  <a:ext uri="{FF2B5EF4-FFF2-40B4-BE49-F238E27FC236}">
                    <a16:creationId xmlns:a16="http://schemas.microsoft.com/office/drawing/2014/main" id="{37328EA5-D8DA-425C-A0E8-7542E539DB4E}"/>
                  </a:ext>
                </a:extLst>
              </p:cNvPr>
              <p:cNvSpPr txBox="1">
                <a:spLocks noRot="1" noChangeAspect="1" noMove="1" noResize="1" noEditPoints="1" noAdjustHandles="1" noChangeArrowheads="1" noChangeShapeType="1" noTextEdit="1"/>
              </p:cNvSpPr>
              <p:nvPr/>
            </p:nvSpPr>
            <p:spPr>
              <a:xfrm>
                <a:off x="1101132" y="2392185"/>
                <a:ext cx="10226042" cy="1938992"/>
              </a:xfrm>
              <a:prstGeom prst="rect">
                <a:avLst/>
              </a:prstGeom>
              <a:blipFill>
                <a:blip r:embed="rId3"/>
                <a:stretch>
                  <a:fillRect l="-2085" t="-5313" b="-12500"/>
                </a:stretch>
              </a:blipFill>
              <a:ln>
                <a:solidFill>
                  <a:schemeClr val="accent1"/>
                </a:solidFill>
              </a:ln>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F8914D8C-3DE4-4571-B2EA-E57E9A2BB0F9}"/>
              </a:ext>
            </a:extLst>
          </p:cNvPr>
          <p:cNvSpPr txBox="1"/>
          <p:nvPr/>
        </p:nvSpPr>
        <p:spPr>
          <a:xfrm>
            <a:off x="1101132" y="4422845"/>
            <a:ext cx="10226042" cy="2246769"/>
          </a:xfrm>
          <a:prstGeom prst="rect">
            <a:avLst/>
          </a:prstGeom>
          <a:noFill/>
          <a:ln>
            <a:solidFill>
              <a:schemeClr val="accent1"/>
            </a:solidFill>
          </a:ln>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　方程式をきちんと教えていないのに、方程式もどきの方法で解かせています。</a:t>
            </a:r>
            <a:r>
              <a:rPr lang="en-US" altLang="ja-JP" sz="2800" dirty="0">
                <a:solidFill>
                  <a:schemeClr val="accent6"/>
                </a:solidFill>
                <a:latin typeface="UD デジタル 教科書体 NP-B" panose="02020700000000000000" pitchFamily="18" charset="-128"/>
                <a:ea typeface="UD デジタル 教科書体 NP-B" panose="02020700000000000000" pitchFamily="18" charset="-128"/>
              </a:rPr>
              <a:t>5</a:t>
            </a:r>
            <a:r>
              <a:rPr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年生では分数のかけ算もわり算も習っていません。したがって、小数の計算となってしまいます。</a:t>
            </a:r>
            <a:endParaRPr lang="en-US" altLang="ja-JP" sz="28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　</a:t>
            </a: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0.2</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で割るとなぜ答えが出るのかは分からないままです。</a:t>
            </a:r>
            <a:endParaRPr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また、小数のわり算は難しいので、単位を間違えそうです。</a:t>
            </a:r>
            <a:endParaRPr lang="en-US" altLang="ja-JP" sz="28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DC934E9F-F5BD-507A-A01B-2A472CB96B2A}"/>
              </a:ext>
            </a:extLst>
          </p:cNvPr>
          <p:cNvSpPr txBox="1"/>
          <p:nvPr/>
        </p:nvSpPr>
        <p:spPr>
          <a:xfrm>
            <a:off x="721184" y="1471872"/>
            <a:ext cx="10985938" cy="707886"/>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ある数の</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割は</a:t>
            </a:r>
            <a:r>
              <a:rPr lang="en-US" altLang="ja-JP" sz="4000" dirty="0">
                <a:latin typeface="UD デジタル 教科書体 NP-B" panose="02020700000000000000" pitchFamily="18" charset="-128"/>
                <a:ea typeface="UD デジタル 教科書体 NP-B" panose="02020700000000000000" pitchFamily="18" charset="-128"/>
              </a:rPr>
              <a:t>400</a:t>
            </a:r>
            <a:r>
              <a:rPr lang="ja-JP" altLang="en-US" sz="4000" dirty="0">
                <a:latin typeface="UD デジタル 教科書体 NP-B" panose="02020700000000000000" pitchFamily="18" charset="-128"/>
                <a:ea typeface="UD デジタル 教科書体 NP-B" panose="02020700000000000000" pitchFamily="18" charset="-128"/>
              </a:rPr>
              <a:t>です。ある数を求めなさい。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23A01D34-4F6E-130C-4B31-88895E86B07D}"/>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一部分の占める割合から全体を求める問題Ａ</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414245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37328EA5-D8DA-425C-A0E8-7542E539DB4E}"/>
                  </a:ext>
                </a:extLst>
              </p:cNvPr>
              <p:cNvSpPr txBox="1"/>
              <p:nvPr/>
            </p:nvSpPr>
            <p:spPr>
              <a:xfrm>
                <a:off x="838199" y="2307845"/>
                <a:ext cx="7472681" cy="942117"/>
              </a:xfrm>
              <a:prstGeom prst="rect">
                <a:avLst/>
              </a:prstGeom>
              <a:noFill/>
            </p:spPr>
            <p:txBody>
              <a:bodyPr wrap="square">
                <a:spAutoFit/>
              </a:bodyPr>
              <a:lstStyle/>
              <a:p>
                <a:r>
                  <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解き方⑤　</a:t>
                </a:r>
                <a:r>
                  <a:rPr lang="ja-JP" altLang="en-US" sz="3200" dirty="0">
                    <a:latin typeface="UD デジタル 教科書体 NP-B" panose="02020700000000000000" pitchFamily="18" charset="-128"/>
                    <a:ea typeface="UD デジタル 教科書体 NP-B" panose="02020700000000000000" pitchFamily="18" charset="-128"/>
                  </a:rPr>
                  <a:t>公式を分数で　</a:t>
                </a:r>
                <a:r>
                  <a:rPr lang="en-US" altLang="ja-JP" sz="3200" dirty="0">
                    <a:latin typeface="UD デジタル 教科書体 NP-B" panose="02020700000000000000" pitchFamily="18" charset="-128"/>
                    <a:ea typeface="UD デジタル 教科書体 NP-B" panose="02020700000000000000" pitchFamily="18" charset="-128"/>
                  </a:rPr>
                  <a:t>400÷</a:t>
                </a:r>
                <a:r>
                  <a:rPr lang="en-US" altLang="ja-JP" sz="3200" dirty="0">
                    <a:ea typeface="UD デジタル 教科書体 NP-B" panose="02020700000000000000" pitchFamily="18" charset="-128"/>
                  </a:rPr>
                  <a:t> </a:t>
                </a:r>
                <a14:m>
                  <m:oMath xmlns:m="http://schemas.openxmlformats.org/officeDocument/2006/math">
                    <m:f>
                      <m:fPr>
                        <m:ctrlPr>
                          <a:rPr lang="en-US" altLang="ja-JP" sz="3200" i="1">
                            <a:latin typeface="Cambria Math" panose="02040503050406030204" pitchFamily="18" charset="0"/>
                            <a:ea typeface="UD デジタル 教科書体 NP-B" panose="02020700000000000000" pitchFamily="18" charset="-128"/>
                          </a:rPr>
                        </m:ctrlPr>
                      </m:fPr>
                      <m:num>
                        <m:r>
                          <a:rPr lang="ja-JP" altLang="en-US" sz="3200" i="1">
                            <a:latin typeface="Cambria Math" panose="02040503050406030204" pitchFamily="18" charset="0"/>
                            <a:ea typeface="UD デジタル 教科書体 NP-B" panose="02020700000000000000" pitchFamily="18" charset="-128"/>
                          </a:rPr>
                          <m:t>２</m:t>
                        </m:r>
                      </m:num>
                      <m:den>
                        <m:r>
                          <a:rPr lang="ja-JP" altLang="en-US" sz="3200" i="1">
                            <a:latin typeface="Cambria Math" panose="02040503050406030204" pitchFamily="18" charset="0"/>
                            <a:ea typeface="UD デジタル 教科書体 NP-B" panose="02020700000000000000" pitchFamily="18" charset="-128"/>
                          </a:rPr>
                          <m:t>１０</m:t>
                        </m:r>
                      </m:den>
                    </m:f>
                  </m:oMath>
                </a14:m>
                <a:r>
                  <a:rPr lang="ja-JP" altLang="en-US" sz="3200" dirty="0">
                    <a:latin typeface="UD デジタル 教科書体 NP-B" panose="02020700000000000000" pitchFamily="18" charset="-128"/>
                    <a:ea typeface="UD デジタル 教科書体 NP-B" panose="02020700000000000000" pitchFamily="18" charset="-128"/>
                  </a:rPr>
                  <a:t> </a:t>
                </a:r>
              </a:p>
            </p:txBody>
          </p:sp>
        </mc:Choice>
        <mc:Fallback xmlns="">
          <p:sp>
            <p:nvSpPr>
              <p:cNvPr id="9" name="テキスト ボックス 8">
                <a:extLst>
                  <a:ext uri="{FF2B5EF4-FFF2-40B4-BE49-F238E27FC236}">
                    <a16:creationId xmlns:a16="http://schemas.microsoft.com/office/drawing/2014/main" id="{37328EA5-D8DA-425C-A0E8-7542E539DB4E}"/>
                  </a:ext>
                </a:extLst>
              </p:cNvPr>
              <p:cNvSpPr txBox="1">
                <a:spLocks noRot="1" noChangeAspect="1" noMove="1" noResize="1" noEditPoints="1" noAdjustHandles="1" noChangeArrowheads="1" noChangeShapeType="1" noTextEdit="1"/>
              </p:cNvSpPr>
              <p:nvPr/>
            </p:nvSpPr>
            <p:spPr>
              <a:xfrm>
                <a:off x="838199" y="2307845"/>
                <a:ext cx="7472681" cy="942117"/>
              </a:xfrm>
              <a:prstGeom prst="rect">
                <a:avLst/>
              </a:prstGeom>
              <a:blipFill>
                <a:blip r:embed="rId3"/>
                <a:stretch>
                  <a:fillRect l="-2039" b="-8442"/>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5DB550AF-A6FE-4F6C-B202-58688C829FE7}"/>
              </a:ext>
            </a:extLst>
          </p:cNvPr>
          <p:cNvSpPr txBox="1"/>
          <p:nvPr/>
        </p:nvSpPr>
        <p:spPr>
          <a:xfrm>
            <a:off x="838199" y="5156683"/>
            <a:ext cx="4424681" cy="1077218"/>
          </a:xfrm>
          <a:prstGeom prst="rect">
            <a:avLst/>
          </a:prstGeom>
          <a:noFill/>
        </p:spPr>
        <p:txBody>
          <a:bodyPr wrap="square" rtlCol="0">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これから分数のわり算</a:t>
            </a:r>
            <a:endPar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につながります</a:t>
            </a:r>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FBCDDD4C-53A3-43EA-A6F6-63E4140DA787}"/>
                  </a:ext>
                </a:extLst>
              </p:cNvPr>
              <p:cNvSpPr txBox="1"/>
              <p:nvPr/>
            </p:nvSpPr>
            <p:spPr>
              <a:xfrm>
                <a:off x="5730240" y="5125110"/>
                <a:ext cx="5313680" cy="942117"/>
              </a:xfrm>
              <a:prstGeom prst="rect">
                <a:avLst/>
              </a:prstGeom>
              <a:noFill/>
            </p:spPr>
            <p:txBody>
              <a:bodyPr wrap="square" rtlCol="0">
                <a:spAutoFit/>
              </a:bodyPr>
              <a:lstStyle/>
              <a:p>
                <a:r>
                  <a:rPr lang="en-US" altLang="ja-JP" sz="3200" dirty="0">
                    <a:latin typeface="UD デジタル 教科書体 NP-B" panose="02020700000000000000" pitchFamily="18" charset="-128"/>
                    <a:ea typeface="UD デジタル 教科書体 NP-B" panose="02020700000000000000" pitchFamily="18" charset="-128"/>
                  </a:rPr>
                  <a:t>400÷</a:t>
                </a:r>
                <a:r>
                  <a:rPr lang="en-US" altLang="ja-JP" sz="3200" dirty="0">
                    <a:ea typeface="UD デジタル 教科書体 NP-B" panose="02020700000000000000" pitchFamily="18" charset="-128"/>
                  </a:rPr>
                  <a:t> </a:t>
                </a:r>
                <a14:m>
                  <m:oMath xmlns:m="http://schemas.openxmlformats.org/officeDocument/2006/math">
                    <m:f>
                      <m:fPr>
                        <m:ctrlPr>
                          <a:rPr lang="en-US" altLang="ja-JP" sz="3200" i="1">
                            <a:latin typeface="Cambria Math" panose="02040503050406030204" pitchFamily="18" charset="0"/>
                            <a:ea typeface="UD デジタル 教科書体 NP-B" panose="02020700000000000000" pitchFamily="18" charset="-128"/>
                          </a:rPr>
                        </m:ctrlPr>
                      </m:fPr>
                      <m:num>
                        <m:r>
                          <a:rPr lang="ja-JP" altLang="en-US" sz="3200" i="1">
                            <a:latin typeface="Cambria Math" panose="02040503050406030204" pitchFamily="18" charset="0"/>
                            <a:ea typeface="UD デジタル 教科書体 NP-B" panose="02020700000000000000" pitchFamily="18" charset="-128"/>
                          </a:rPr>
                          <m:t>２</m:t>
                        </m:r>
                      </m:num>
                      <m:den>
                        <m:r>
                          <a:rPr lang="ja-JP" altLang="en-US" sz="3200" i="1">
                            <a:latin typeface="Cambria Math" panose="02040503050406030204" pitchFamily="18" charset="0"/>
                            <a:ea typeface="UD デジタル 教科書体 NP-B" panose="02020700000000000000" pitchFamily="18" charset="-128"/>
                          </a:rPr>
                          <m:t>１０</m:t>
                        </m:r>
                      </m:den>
                    </m:f>
                  </m:oMath>
                </a14:m>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 400×</a:t>
                </a:r>
                <a14:m>
                  <m:oMath xmlns:m="http://schemas.openxmlformats.org/officeDocument/2006/math">
                    <m:f>
                      <m:fPr>
                        <m:ctrlPr>
                          <a:rPr lang="en-US" altLang="ja-JP" sz="3200" i="1">
                            <a:latin typeface="Cambria Math" panose="02040503050406030204" pitchFamily="18" charset="0"/>
                            <a:ea typeface="UD デジタル 教科書体 NP-B" panose="02020700000000000000" pitchFamily="18" charset="-128"/>
                          </a:rPr>
                        </m:ctrlPr>
                      </m:fPr>
                      <m:num>
                        <m:r>
                          <a:rPr lang="ja-JP" altLang="en-US" sz="3200" i="1">
                            <a:latin typeface="Cambria Math" panose="02040503050406030204" pitchFamily="18" charset="0"/>
                            <a:ea typeface="UD デジタル 教科書体 NP-B" panose="02020700000000000000" pitchFamily="18" charset="-128"/>
                          </a:rPr>
                          <m:t>１０</m:t>
                        </m:r>
                      </m:num>
                      <m:den>
                        <m:r>
                          <a:rPr lang="ja-JP" altLang="en-US" sz="3200" i="1">
                            <a:latin typeface="Cambria Math" panose="02040503050406030204" pitchFamily="18" charset="0"/>
                            <a:ea typeface="UD デジタル 教科書体 NP-B" panose="02020700000000000000" pitchFamily="18" charset="-128"/>
                          </a:rPr>
                          <m:t>２</m:t>
                        </m:r>
                      </m:den>
                    </m:f>
                    <m:r>
                      <a:rPr lang="ja-JP" altLang="en-US" sz="3200" i="1">
                        <a:latin typeface="Cambria Math" panose="02040503050406030204" pitchFamily="18" charset="0"/>
                        <a:ea typeface="UD デジタル 教科書体 NP-B" panose="02020700000000000000" pitchFamily="18" charset="-128"/>
                      </a:rPr>
                      <m:t> </m:t>
                    </m:r>
                  </m:oMath>
                </a14:m>
                <a:r>
                  <a:rPr lang="ja-JP" altLang="en-US" sz="3200" dirty="0">
                    <a:latin typeface="UD デジタル 教科書体 NP-B" panose="02020700000000000000" pitchFamily="18" charset="-128"/>
                    <a:ea typeface="UD デジタル 教科書体 NP-B" panose="02020700000000000000" pitchFamily="18" charset="-128"/>
                  </a:rPr>
                  <a:t>　</a:t>
                </a:r>
                <a:endParaRPr lang="en-US" altLang="ja-JP" sz="3200" dirty="0">
                  <a:latin typeface="UD デジタル 教科書体 NP-B" panose="02020700000000000000" pitchFamily="18" charset="-128"/>
                  <a:ea typeface="UD デジタル 教科書体 NP-B" panose="02020700000000000000" pitchFamily="18" charset="-128"/>
                </a:endParaRPr>
              </a:p>
            </p:txBody>
          </p:sp>
        </mc:Choice>
        <mc:Fallback xmlns="">
          <p:sp>
            <p:nvSpPr>
              <p:cNvPr id="25" name="テキスト ボックス 24">
                <a:extLst>
                  <a:ext uri="{FF2B5EF4-FFF2-40B4-BE49-F238E27FC236}">
                    <a16:creationId xmlns:a16="http://schemas.microsoft.com/office/drawing/2014/main" id="{FBCDDD4C-53A3-43EA-A6F6-63E4140DA787}"/>
                  </a:ext>
                </a:extLst>
              </p:cNvPr>
              <p:cNvSpPr txBox="1">
                <a:spLocks noRot="1" noChangeAspect="1" noMove="1" noResize="1" noEditPoints="1" noAdjustHandles="1" noChangeArrowheads="1" noChangeShapeType="1" noTextEdit="1"/>
              </p:cNvSpPr>
              <p:nvPr/>
            </p:nvSpPr>
            <p:spPr>
              <a:xfrm>
                <a:off x="5730240" y="5125110"/>
                <a:ext cx="5313680" cy="942117"/>
              </a:xfrm>
              <a:prstGeom prst="rect">
                <a:avLst/>
              </a:prstGeom>
              <a:blipFill>
                <a:blip r:embed="rId4"/>
                <a:stretch>
                  <a:fillRect l="-2867" b="-84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51BB2AE-0403-20EF-12F3-5BE9BB07BB4F}"/>
                  </a:ext>
                </a:extLst>
              </p:cNvPr>
              <p:cNvSpPr txBox="1"/>
              <p:nvPr/>
            </p:nvSpPr>
            <p:spPr>
              <a:xfrm>
                <a:off x="838199" y="3470673"/>
                <a:ext cx="10205721" cy="1433726"/>
              </a:xfrm>
              <a:prstGeom prst="rect">
                <a:avLst/>
              </a:prstGeom>
              <a:noFill/>
            </p:spPr>
            <p:txBody>
              <a:bodyPr wrap="square">
                <a:spAutoFit/>
              </a:bodyPr>
              <a:lstStyle/>
              <a:p>
                <a:r>
                  <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解き方①　</a:t>
                </a:r>
                <a:r>
                  <a:rPr lang="en-US" altLang="ja-JP" sz="3200" dirty="0">
                    <a:latin typeface="UD デジタル 教科書体 NP-B" panose="02020700000000000000" pitchFamily="18" charset="-128"/>
                    <a:ea typeface="UD デジタル 教科書体 NP-B" panose="02020700000000000000" pitchFamily="18" charset="-128"/>
                  </a:rPr>
                  <a:t>5</a:t>
                </a:r>
                <a:r>
                  <a:rPr lang="ja-JP" altLang="en-US" sz="3200" dirty="0">
                    <a:latin typeface="UD デジタル 教科書体 NP-B" panose="02020700000000000000" pitchFamily="18" charset="-128"/>
                    <a:ea typeface="UD デジタル 教科書体 NP-B" panose="02020700000000000000" pitchFamily="18" charset="-128"/>
                  </a:rPr>
                  <a:t>倍して</a:t>
                </a:r>
                <a:r>
                  <a:rPr lang="en-US" altLang="ja-JP" sz="3200" dirty="0">
                    <a:latin typeface="UD デジタル 教科書体 NP-B" panose="02020700000000000000" pitchFamily="18" charset="-128"/>
                    <a:ea typeface="UD デジタル 教科書体 NP-B" panose="02020700000000000000" pitchFamily="18" charset="-128"/>
                  </a:rPr>
                  <a:t>10</a:t>
                </a:r>
                <a:r>
                  <a:rPr lang="ja-JP" altLang="en-US" sz="3200" dirty="0">
                    <a:latin typeface="UD デジタル 教科書体 NP-B" panose="02020700000000000000" pitchFamily="18" charset="-128"/>
                    <a:ea typeface="UD デジタル 教科書体 NP-B" panose="02020700000000000000" pitchFamily="18" charset="-128"/>
                  </a:rPr>
                  <a:t>割にする　</a:t>
                </a:r>
                <a:r>
                  <a:rPr lang="en-US" altLang="ja-JP" sz="3200" dirty="0">
                    <a:latin typeface="UD デジタル 教科書体 NP-B" panose="02020700000000000000" pitchFamily="18" charset="-128"/>
                    <a:ea typeface="UD デジタル 教科書体 NP-B" panose="02020700000000000000" pitchFamily="18" charset="-128"/>
                  </a:rPr>
                  <a:t> 400×5</a:t>
                </a:r>
              </a:p>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解き方②　</a:t>
                </a:r>
                <a:r>
                  <a:rPr lang="en-US" altLang="ja-JP" sz="3200" dirty="0">
                    <a:latin typeface="UD デジタル 教科書体 NP-B" panose="02020700000000000000" pitchFamily="18" charset="-128"/>
                    <a:ea typeface="UD デジタル 教科書体 NP-B" panose="02020700000000000000" pitchFamily="18" charset="-128"/>
                  </a:rPr>
                  <a:t>1</a:t>
                </a:r>
                <a:r>
                  <a:rPr lang="ja-JP" altLang="en-US" sz="3200" dirty="0">
                    <a:latin typeface="UD デジタル 教科書体 NP-B" panose="02020700000000000000" pitchFamily="18" charset="-128"/>
                    <a:ea typeface="UD デジタル 教科書体 NP-B" panose="02020700000000000000" pitchFamily="18" charset="-128"/>
                  </a:rPr>
                  <a:t>割を求めてから</a:t>
                </a:r>
                <a:r>
                  <a:rPr lang="en-US" altLang="ja-JP" sz="3200" dirty="0">
                    <a:latin typeface="UD デジタル 教科書体 NP-B" panose="02020700000000000000" pitchFamily="18" charset="-128"/>
                    <a:ea typeface="UD デジタル 教科書体 NP-B" panose="02020700000000000000" pitchFamily="18" charset="-128"/>
                  </a:rPr>
                  <a:t>10</a:t>
                </a:r>
                <a:r>
                  <a:rPr lang="ja-JP" altLang="en-US" sz="3200" dirty="0">
                    <a:latin typeface="UD デジタル 教科書体 NP-B" panose="02020700000000000000" pitchFamily="18" charset="-128"/>
                    <a:ea typeface="UD デジタル 教科書体 NP-B" panose="02020700000000000000" pitchFamily="18" charset="-128"/>
                  </a:rPr>
                  <a:t>倍する　</a:t>
                </a:r>
                <a:r>
                  <a:rPr lang="en-US" altLang="ja-JP" sz="3200" dirty="0">
                    <a:latin typeface="UD デジタル 教科書体 NP-B" panose="02020700000000000000" pitchFamily="18" charset="-128"/>
                    <a:ea typeface="UD デジタル 教科書体 NP-B" panose="02020700000000000000" pitchFamily="18" charset="-128"/>
                  </a:rPr>
                  <a:t>400×</a:t>
                </a:r>
                <a14:m>
                  <m:oMath xmlns:m="http://schemas.openxmlformats.org/officeDocument/2006/math">
                    <m:f>
                      <m:fPr>
                        <m:ctrlPr>
                          <a:rPr lang="en-US" altLang="ja-JP" sz="3200" i="1">
                            <a:latin typeface="Cambria Math" panose="02040503050406030204" pitchFamily="18" charset="0"/>
                            <a:ea typeface="UD デジタル 教科書体 NP-B" panose="02020700000000000000" pitchFamily="18" charset="-128"/>
                          </a:rPr>
                        </m:ctrlPr>
                      </m:fPr>
                      <m:num>
                        <m:r>
                          <a:rPr lang="ja-JP" altLang="en-US" sz="3200" i="1">
                            <a:latin typeface="Cambria Math" panose="02040503050406030204" pitchFamily="18" charset="0"/>
                            <a:ea typeface="UD デジタル 教科書体 NP-B" panose="02020700000000000000" pitchFamily="18" charset="-128"/>
                          </a:rPr>
                          <m:t>１０</m:t>
                        </m:r>
                      </m:num>
                      <m:den>
                        <m:r>
                          <a:rPr lang="ja-JP" altLang="en-US" sz="3200" i="1">
                            <a:latin typeface="Cambria Math" panose="02040503050406030204" pitchFamily="18" charset="0"/>
                            <a:ea typeface="UD デジタル 教科書体 NP-B" panose="02020700000000000000" pitchFamily="18" charset="-128"/>
                          </a:rPr>
                          <m:t>２</m:t>
                        </m:r>
                      </m:den>
                    </m:f>
                  </m:oMath>
                </a14:m>
                <a:r>
                  <a:rPr lang="ja-JP" altLang="en-US" sz="3200" dirty="0">
                    <a:latin typeface="UD デジタル 教科書体 NP-B" panose="02020700000000000000" pitchFamily="18" charset="-128"/>
                    <a:ea typeface="UD デジタル 教科書体 NP-B" panose="02020700000000000000" pitchFamily="18" charset="-128"/>
                  </a:rPr>
                  <a:t> </a:t>
                </a:r>
                <a:endParaRPr lang="en-US" altLang="ja-JP" sz="3200" dirty="0">
                  <a:latin typeface="UD デジタル 教科書体 NP-B" panose="02020700000000000000" pitchFamily="18" charset="-128"/>
                  <a:ea typeface="UD デジタル 教科書体 NP-B" panose="02020700000000000000" pitchFamily="18" charset="-128"/>
                </a:endParaRPr>
              </a:p>
            </p:txBody>
          </p:sp>
        </mc:Choice>
        <mc:Fallback xmlns="">
          <p:sp>
            <p:nvSpPr>
              <p:cNvPr id="2" name="テキスト ボックス 1">
                <a:extLst>
                  <a:ext uri="{FF2B5EF4-FFF2-40B4-BE49-F238E27FC236}">
                    <a16:creationId xmlns:a16="http://schemas.microsoft.com/office/drawing/2014/main" id="{151BB2AE-0403-20EF-12F3-5BE9BB07BB4F}"/>
                  </a:ext>
                </a:extLst>
              </p:cNvPr>
              <p:cNvSpPr txBox="1">
                <a:spLocks noRot="1" noChangeAspect="1" noMove="1" noResize="1" noEditPoints="1" noAdjustHandles="1" noChangeArrowheads="1" noChangeShapeType="1" noTextEdit="1"/>
              </p:cNvSpPr>
              <p:nvPr/>
            </p:nvSpPr>
            <p:spPr>
              <a:xfrm>
                <a:off x="838199" y="3470673"/>
                <a:ext cx="10205721" cy="1433726"/>
              </a:xfrm>
              <a:prstGeom prst="rect">
                <a:avLst/>
              </a:prstGeom>
              <a:blipFill>
                <a:blip r:embed="rId5"/>
                <a:stretch>
                  <a:fillRect l="-1493" t="-5508" b="-4661"/>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7EF59F92-54DC-BA30-1013-02C4705A5E48}"/>
              </a:ext>
            </a:extLst>
          </p:cNvPr>
          <p:cNvSpPr txBox="1"/>
          <p:nvPr/>
        </p:nvSpPr>
        <p:spPr>
          <a:xfrm>
            <a:off x="721184" y="1471872"/>
            <a:ext cx="10985938" cy="707886"/>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ある数の</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割は</a:t>
            </a:r>
            <a:r>
              <a:rPr lang="en-US" altLang="ja-JP" sz="4000" dirty="0">
                <a:latin typeface="UD デジタル 教科書体 NP-B" panose="02020700000000000000" pitchFamily="18" charset="-128"/>
                <a:ea typeface="UD デジタル 教科書体 NP-B" panose="02020700000000000000" pitchFamily="18" charset="-128"/>
              </a:rPr>
              <a:t>400</a:t>
            </a:r>
            <a:r>
              <a:rPr lang="ja-JP" altLang="en-US" sz="4000" dirty="0">
                <a:latin typeface="UD デジタル 教科書体 NP-B" panose="02020700000000000000" pitchFamily="18" charset="-128"/>
                <a:ea typeface="UD デジタル 教科書体 NP-B" panose="02020700000000000000" pitchFamily="18" charset="-128"/>
              </a:rPr>
              <a:t>です。ある数を求めなさい。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48864E67-7A92-BC4F-6D42-B3C9A9699B61}"/>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一部分の占める割合から全体を求める問題Ａ</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30866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1750"/>
                                        <p:tgtEl>
                                          <p:spTgt spid="24"/>
                                        </p:tgtEl>
                                      </p:cBhvr>
                                    </p:animEffect>
                                  </p:childTnLst>
                                </p:cTn>
                              </p:par>
                            </p:childTnLst>
                          </p:cTn>
                        </p:par>
                        <p:par>
                          <p:cTn id="18" fill="hold">
                            <p:stCondLst>
                              <p:cond delay="1750"/>
                            </p:stCondLst>
                            <p:childTnLst>
                              <p:par>
                                <p:cTn id="19" presetID="22"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27625"/>
            <a:ext cx="8305800" cy="707886"/>
          </a:xfrm>
          <a:prstGeom prst="rect">
            <a:avLst/>
          </a:prstGeom>
          <a:noFill/>
          <a:ln>
            <a:solidFill>
              <a:schemeClr val="tx1"/>
            </a:solidFill>
          </a:ln>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120mL</a:t>
            </a:r>
            <a:r>
              <a:rPr lang="ja-JP" altLang="en-US" sz="4000" dirty="0">
                <a:latin typeface="UD デジタル 教科書体 NP-B" panose="02020700000000000000" pitchFamily="18" charset="-128"/>
                <a:ea typeface="UD デジタル 教科書体 NP-B" panose="02020700000000000000" pitchFamily="18" charset="-128"/>
              </a:rPr>
              <a:t>は、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mL</a:t>
            </a:r>
            <a:r>
              <a:rPr lang="ja-JP" altLang="en-US" sz="4000" dirty="0">
                <a:latin typeface="UD デジタル 教科書体 NP-B" panose="02020700000000000000" pitchFamily="18" charset="-128"/>
                <a:ea typeface="UD デジタル 教科書体 NP-B" panose="02020700000000000000" pitchFamily="18" charset="-128"/>
              </a:rPr>
              <a:t>の</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です。</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E1558F2D-0B67-4E41-BF08-A4EA01771879}"/>
              </a:ext>
            </a:extLst>
          </p:cNvPr>
          <p:cNvSpPr/>
          <p:nvPr/>
        </p:nvSpPr>
        <p:spPr>
          <a:xfrm>
            <a:off x="3714824" y="1627625"/>
            <a:ext cx="1298028" cy="70788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 name="楕円 11">
            <a:extLst>
              <a:ext uri="{FF2B5EF4-FFF2-40B4-BE49-F238E27FC236}">
                <a16:creationId xmlns:a16="http://schemas.microsoft.com/office/drawing/2014/main" id="{FC3D8FE1-0C75-4FD0-8022-425AF355D6D3}"/>
              </a:ext>
            </a:extLst>
          </p:cNvPr>
          <p:cNvSpPr/>
          <p:nvPr/>
        </p:nvSpPr>
        <p:spPr>
          <a:xfrm>
            <a:off x="958780"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160210C-78F4-4FD8-A5D0-E1E20BEE07E5}"/>
              </a:ext>
            </a:extLst>
          </p:cNvPr>
          <p:cNvSpPr/>
          <p:nvPr/>
        </p:nvSpPr>
        <p:spPr>
          <a:xfrm>
            <a:off x="1952008"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4C8E665-50C9-4353-A24A-D428B3C83ABD}"/>
              </a:ext>
            </a:extLst>
          </p:cNvPr>
          <p:cNvSpPr/>
          <p:nvPr/>
        </p:nvSpPr>
        <p:spPr>
          <a:xfrm>
            <a:off x="2945236"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77085F4-720C-4F06-A2E9-A8C614BE67A8}"/>
              </a:ext>
            </a:extLst>
          </p:cNvPr>
          <p:cNvSpPr/>
          <p:nvPr/>
        </p:nvSpPr>
        <p:spPr>
          <a:xfrm>
            <a:off x="3938464"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0CC6FF72-983A-4F54-8CEF-194724B403F5}"/>
              </a:ext>
            </a:extLst>
          </p:cNvPr>
          <p:cNvSpPr/>
          <p:nvPr/>
        </p:nvSpPr>
        <p:spPr>
          <a:xfrm>
            <a:off x="4931692"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95A6562B-C999-46A8-8E41-207CE6841CA0}"/>
              </a:ext>
            </a:extLst>
          </p:cNvPr>
          <p:cNvSpPr/>
          <p:nvPr/>
        </p:nvSpPr>
        <p:spPr>
          <a:xfrm>
            <a:off x="5924920"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5969F716-1AD4-4C96-B3A8-B75228CC3AC5}"/>
              </a:ext>
            </a:extLst>
          </p:cNvPr>
          <p:cNvSpPr/>
          <p:nvPr/>
        </p:nvSpPr>
        <p:spPr>
          <a:xfrm>
            <a:off x="6918148"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9BA462E-F08E-4AF1-A83D-1489A73CFC55}"/>
              </a:ext>
            </a:extLst>
          </p:cNvPr>
          <p:cNvSpPr/>
          <p:nvPr/>
        </p:nvSpPr>
        <p:spPr>
          <a:xfrm>
            <a:off x="7911376"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782296B-56BB-43C1-B56A-F5A1F7C285D4}"/>
              </a:ext>
            </a:extLst>
          </p:cNvPr>
          <p:cNvSpPr/>
          <p:nvPr/>
        </p:nvSpPr>
        <p:spPr>
          <a:xfrm>
            <a:off x="8904604"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54B4C3F1-788C-4863-9645-8FB7D3325925}"/>
              </a:ext>
            </a:extLst>
          </p:cNvPr>
          <p:cNvSpPr/>
          <p:nvPr/>
        </p:nvSpPr>
        <p:spPr>
          <a:xfrm>
            <a:off x="9897832"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5AFF342-DAE8-452B-80EF-6EC40E3E0A69}"/>
              </a:ext>
            </a:extLst>
          </p:cNvPr>
          <p:cNvSpPr txBox="1"/>
          <p:nvPr/>
        </p:nvSpPr>
        <p:spPr>
          <a:xfrm>
            <a:off x="863893" y="2872072"/>
            <a:ext cx="1266787" cy="584775"/>
          </a:xfrm>
          <a:prstGeom prst="rect">
            <a:avLst/>
          </a:prstGeom>
          <a:noFill/>
        </p:spPr>
        <p:txBody>
          <a:bodyPr wrap="square" rtlCol="0">
            <a:spAutoFit/>
          </a:bodyPr>
          <a:lstStyle/>
          <a:p>
            <a:r>
              <a:rPr lang="en-US" altLang="ja-JP" sz="3200" dirty="0">
                <a:latin typeface="UD デジタル 教科書体 NP-B" panose="02020700000000000000" pitchFamily="18" charset="-128"/>
                <a:ea typeface="UD デジタル 教科書体 NP-B" panose="02020700000000000000" pitchFamily="18" charset="-128"/>
              </a:rPr>
              <a:t>10</a:t>
            </a:r>
            <a:r>
              <a:rPr lang="ja-JP" altLang="en-US" sz="3200" dirty="0">
                <a:latin typeface="UD デジタル 教科書体 NP-B" panose="02020700000000000000" pitchFamily="18" charset="-128"/>
                <a:ea typeface="UD デジタル 教科書体 NP-B" panose="02020700000000000000" pitchFamily="18" charset="-128"/>
              </a:rPr>
              <a:t>％</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4" name="テキスト ボックス 23">
            <a:extLst>
              <a:ext uri="{FF2B5EF4-FFF2-40B4-BE49-F238E27FC236}">
                <a16:creationId xmlns:a16="http://schemas.microsoft.com/office/drawing/2014/main" id="{7C0DB9D4-1B11-4DBE-8CF0-ADD0044A4ABF}"/>
              </a:ext>
            </a:extLst>
          </p:cNvPr>
          <p:cNvSpPr txBox="1"/>
          <p:nvPr/>
        </p:nvSpPr>
        <p:spPr>
          <a:xfrm>
            <a:off x="3885183" y="2872072"/>
            <a:ext cx="1266787" cy="584775"/>
          </a:xfrm>
          <a:prstGeom prst="rect">
            <a:avLst/>
          </a:prstGeom>
          <a:noFill/>
        </p:spPr>
        <p:txBody>
          <a:bodyPr wrap="square" rtlCol="0">
            <a:spAutoFit/>
          </a:bodyPr>
          <a:lstStyle/>
          <a:p>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a:extLst>
              <a:ext uri="{FF2B5EF4-FFF2-40B4-BE49-F238E27FC236}">
                <a16:creationId xmlns:a16="http://schemas.microsoft.com/office/drawing/2014/main" id="{13995A04-2E76-453B-891C-967D0CB0DB5D}"/>
              </a:ext>
            </a:extLst>
          </p:cNvPr>
          <p:cNvSpPr txBox="1"/>
          <p:nvPr/>
        </p:nvSpPr>
        <p:spPr>
          <a:xfrm>
            <a:off x="9871556" y="2873988"/>
            <a:ext cx="1523996"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a:extLst>
              <a:ext uri="{FF2B5EF4-FFF2-40B4-BE49-F238E27FC236}">
                <a16:creationId xmlns:a16="http://schemas.microsoft.com/office/drawing/2014/main" id="{C1FFAADB-1510-4E83-9787-C6DAB7C35021}"/>
              </a:ext>
            </a:extLst>
          </p:cNvPr>
          <p:cNvSpPr txBox="1"/>
          <p:nvPr/>
        </p:nvSpPr>
        <p:spPr>
          <a:xfrm>
            <a:off x="3649869" y="3760492"/>
            <a:ext cx="1711577" cy="584775"/>
          </a:xfrm>
          <a:prstGeom prst="rect">
            <a:avLst/>
          </a:prstGeom>
          <a:noFill/>
        </p:spPr>
        <p:txBody>
          <a:bodyPr wrap="square" rtlCol="0">
            <a:spAutoFit/>
          </a:bodyPr>
          <a:lstStyle/>
          <a:p>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120mL</a:t>
            </a:r>
          </a:p>
        </p:txBody>
      </p:sp>
      <p:sp>
        <p:nvSpPr>
          <p:cNvPr id="27" name="テキスト ボックス 26">
            <a:extLst>
              <a:ext uri="{FF2B5EF4-FFF2-40B4-BE49-F238E27FC236}">
                <a16:creationId xmlns:a16="http://schemas.microsoft.com/office/drawing/2014/main" id="{7027BBB2-DAEB-47F2-B5EC-A45103A5A9FD}"/>
              </a:ext>
            </a:extLst>
          </p:cNvPr>
          <p:cNvSpPr txBox="1"/>
          <p:nvPr/>
        </p:nvSpPr>
        <p:spPr>
          <a:xfrm>
            <a:off x="10633554" y="3661073"/>
            <a:ext cx="993228"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mL</a:t>
            </a:r>
          </a:p>
        </p:txBody>
      </p:sp>
      <p:sp>
        <p:nvSpPr>
          <p:cNvPr id="28" name="正方形/長方形 27">
            <a:extLst>
              <a:ext uri="{FF2B5EF4-FFF2-40B4-BE49-F238E27FC236}">
                <a16:creationId xmlns:a16="http://schemas.microsoft.com/office/drawing/2014/main" id="{1C517BB3-BAC9-414F-87B3-A0844D863624}"/>
              </a:ext>
            </a:extLst>
          </p:cNvPr>
          <p:cNvSpPr/>
          <p:nvPr/>
        </p:nvSpPr>
        <p:spPr>
          <a:xfrm>
            <a:off x="9702219" y="3750132"/>
            <a:ext cx="993228" cy="41650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9" name="テキスト ボックス 28">
            <a:extLst>
              <a:ext uri="{FF2B5EF4-FFF2-40B4-BE49-F238E27FC236}">
                <a16:creationId xmlns:a16="http://schemas.microsoft.com/office/drawing/2014/main" id="{1BFD2DD4-7C11-4651-ADA3-1E1D209BD1FF}"/>
              </a:ext>
            </a:extLst>
          </p:cNvPr>
          <p:cNvSpPr txBox="1"/>
          <p:nvPr/>
        </p:nvSpPr>
        <p:spPr>
          <a:xfrm>
            <a:off x="1047590" y="4444685"/>
            <a:ext cx="10347962" cy="1877437"/>
          </a:xfrm>
          <a:prstGeom prst="rect">
            <a:avLst/>
          </a:prstGeom>
          <a:noFill/>
        </p:spPr>
        <p:txBody>
          <a:bodyPr wrap="square">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％にあたるのが</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120mL</a:t>
            </a:r>
            <a:r>
              <a:rPr lang="ja-JP" altLang="en-US" sz="4000" dirty="0">
                <a:latin typeface="UD デジタル 教科書体 NP-B" panose="02020700000000000000" pitchFamily="18" charset="-128"/>
                <a:ea typeface="UD デジタル 教科書体 NP-B" panose="02020700000000000000" pitchFamily="18" charset="-128"/>
              </a:rPr>
              <a:t>で、</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求めるのは</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％の量</a:t>
            </a:r>
            <a:r>
              <a:rPr kumimoji="1" lang="ja-JP" altLang="en-US" sz="4000" dirty="0">
                <a:latin typeface="UD デジタル 教科書体 NP-B" panose="02020700000000000000" pitchFamily="18" charset="-128"/>
                <a:ea typeface="UD デジタル 教科書体 NP-B" panose="02020700000000000000" pitchFamily="18" charset="-128"/>
              </a:rPr>
              <a:t>だと分かることが大事です</a:t>
            </a:r>
            <a:endParaRPr kumimoji="1"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　　　　　　</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算数用語を通すと分かりにくくなります</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00254139-04C9-56F0-6714-11DBA4676C0F}"/>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一部分の占める割合から全体を求める問題Ｂ</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87707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1000"/>
                                        <p:tgtEl>
                                          <p:spTgt spid="2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1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27625"/>
            <a:ext cx="8305800" cy="707886"/>
          </a:xfrm>
          <a:prstGeom prst="rect">
            <a:avLst/>
          </a:prstGeom>
          <a:noFill/>
          <a:ln>
            <a:solidFill>
              <a:schemeClr val="tx1"/>
            </a:solidFill>
          </a:ln>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120mL</a:t>
            </a:r>
            <a:r>
              <a:rPr lang="ja-JP" altLang="en-US" sz="4000" dirty="0">
                <a:latin typeface="UD デジタル 教科書体 NP-B" panose="02020700000000000000" pitchFamily="18" charset="-128"/>
                <a:ea typeface="UD デジタル 教科書体 NP-B" panose="02020700000000000000" pitchFamily="18" charset="-128"/>
              </a:rPr>
              <a:t>は、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mL</a:t>
            </a:r>
            <a:r>
              <a:rPr lang="ja-JP" altLang="en-US" sz="4000" dirty="0">
                <a:latin typeface="UD デジタル 教科書体 NP-B" panose="02020700000000000000" pitchFamily="18" charset="-128"/>
                <a:ea typeface="UD デジタル 教科書体 NP-B" panose="02020700000000000000" pitchFamily="18" charset="-128"/>
              </a:rPr>
              <a:t>の</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です。</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E1558F2D-0B67-4E41-BF08-A4EA01771879}"/>
              </a:ext>
            </a:extLst>
          </p:cNvPr>
          <p:cNvSpPr/>
          <p:nvPr/>
        </p:nvSpPr>
        <p:spPr>
          <a:xfrm>
            <a:off x="3714824" y="1627625"/>
            <a:ext cx="1298028" cy="70788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 name="楕円 11">
            <a:extLst>
              <a:ext uri="{FF2B5EF4-FFF2-40B4-BE49-F238E27FC236}">
                <a16:creationId xmlns:a16="http://schemas.microsoft.com/office/drawing/2014/main" id="{FC3D8FE1-0C75-4FD0-8022-425AF355D6D3}"/>
              </a:ext>
            </a:extLst>
          </p:cNvPr>
          <p:cNvSpPr/>
          <p:nvPr/>
        </p:nvSpPr>
        <p:spPr>
          <a:xfrm>
            <a:off x="958780" y="2667846"/>
            <a:ext cx="993228" cy="993228"/>
          </a:xfrm>
          <a:prstGeom prst="ellipse">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160210C-78F4-4FD8-A5D0-E1E20BEE07E5}"/>
              </a:ext>
            </a:extLst>
          </p:cNvPr>
          <p:cNvSpPr/>
          <p:nvPr/>
        </p:nvSpPr>
        <p:spPr>
          <a:xfrm>
            <a:off x="1952008" y="2667846"/>
            <a:ext cx="993228" cy="993228"/>
          </a:xfrm>
          <a:prstGeom prst="ellipse">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4C8E665-50C9-4353-A24A-D428B3C83ABD}"/>
              </a:ext>
            </a:extLst>
          </p:cNvPr>
          <p:cNvSpPr/>
          <p:nvPr/>
        </p:nvSpPr>
        <p:spPr>
          <a:xfrm>
            <a:off x="2945236" y="2667846"/>
            <a:ext cx="993228" cy="993228"/>
          </a:xfrm>
          <a:prstGeom prst="ellipse">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77085F4-720C-4F06-A2E9-A8C614BE67A8}"/>
              </a:ext>
            </a:extLst>
          </p:cNvPr>
          <p:cNvSpPr/>
          <p:nvPr/>
        </p:nvSpPr>
        <p:spPr>
          <a:xfrm>
            <a:off x="3938464" y="2667846"/>
            <a:ext cx="993228" cy="993228"/>
          </a:xfrm>
          <a:prstGeom prst="ellipse">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0CC6FF72-983A-4F54-8CEF-194724B403F5}"/>
              </a:ext>
            </a:extLst>
          </p:cNvPr>
          <p:cNvSpPr/>
          <p:nvPr/>
        </p:nvSpPr>
        <p:spPr>
          <a:xfrm>
            <a:off x="4931692"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95A6562B-C999-46A8-8E41-207CE6841CA0}"/>
              </a:ext>
            </a:extLst>
          </p:cNvPr>
          <p:cNvSpPr/>
          <p:nvPr/>
        </p:nvSpPr>
        <p:spPr>
          <a:xfrm>
            <a:off x="5924920"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5969F716-1AD4-4C96-B3A8-B75228CC3AC5}"/>
              </a:ext>
            </a:extLst>
          </p:cNvPr>
          <p:cNvSpPr/>
          <p:nvPr/>
        </p:nvSpPr>
        <p:spPr>
          <a:xfrm>
            <a:off x="6918148"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9BA462E-F08E-4AF1-A83D-1489A73CFC55}"/>
              </a:ext>
            </a:extLst>
          </p:cNvPr>
          <p:cNvSpPr/>
          <p:nvPr/>
        </p:nvSpPr>
        <p:spPr>
          <a:xfrm>
            <a:off x="7911376"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782296B-56BB-43C1-B56A-F5A1F7C285D4}"/>
              </a:ext>
            </a:extLst>
          </p:cNvPr>
          <p:cNvSpPr/>
          <p:nvPr/>
        </p:nvSpPr>
        <p:spPr>
          <a:xfrm>
            <a:off x="8904604"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54B4C3F1-788C-4863-9645-8FB7D3325925}"/>
              </a:ext>
            </a:extLst>
          </p:cNvPr>
          <p:cNvSpPr/>
          <p:nvPr/>
        </p:nvSpPr>
        <p:spPr>
          <a:xfrm>
            <a:off x="9897832"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5AFF342-DAE8-452B-80EF-6EC40E3E0A69}"/>
              </a:ext>
            </a:extLst>
          </p:cNvPr>
          <p:cNvSpPr txBox="1"/>
          <p:nvPr/>
        </p:nvSpPr>
        <p:spPr>
          <a:xfrm>
            <a:off x="863893" y="2872072"/>
            <a:ext cx="1266787" cy="584775"/>
          </a:xfrm>
          <a:prstGeom prst="rect">
            <a:avLst/>
          </a:prstGeom>
          <a:noFill/>
        </p:spPr>
        <p:txBody>
          <a:bodyPr wrap="square" rtlCol="0">
            <a:spAutoFit/>
          </a:bodyPr>
          <a:lstStyle/>
          <a:p>
            <a:r>
              <a:rPr lang="en-US" altLang="ja-JP" sz="3200" dirty="0">
                <a:latin typeface="UD デジタル 教科書体 NP-B" panose="02020700000000000000" pitchFamily="18" charset="-128"/>
                <a:ea typeface="UD デジタル 教科書体 NP-B" panose="02020700000000000000" pitchFamily="18" charset="-128"/>
              </a:rPr>
              <a:t>10</a:t>
            </a:r>
            <a:r>
              <a:rPr lang="ja-JP" altLang="en-US" sz="3200" dirty="0">
                <a:latin typeface="UD デジタル 教科書体 NP-B" panose="02020700000000000000" pitchFamily="18" charset="-128"/>
                <a:ea typeface="UD デジタル 教科書体 NP-B" panose="02020700000000000000" pitchFamily="18" charset="-128"/>
              </a:rPr>
              <a:t>％</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4" name="テキスト ボックス 23">
            <a:extLst>
              <a:ext uri="{FF2B5EF4-FFF2-40B4-BE49-F238E27FC236}">
                <a16:creationId xmlns:a16="http://schemas.microsoft.com/office/drawing/2014/main" id="{7C0DB9D4-1B11-4DBE-8CF0-ADD0044A4ABF}"/>
              </a:ext>
            </a:extLst>
          </p:cNvPr>
          <p:cNvSpPr txBox="1"/>
          <p:nvPr/>
        </p:nvSpPr>
        <p:spPr>
          <a:xfrm>
            <a:off x="3885183" y="2872072"/>
            <a:ext cx="1266787" cy="584775"/>
          </a:xfrm>
          <a:prstGeom prst="rect">
            <a:avLst/>
          </a:prstGeom>
          <a:noFill/>
        </p:spPr>
        <p:txBody>
          <a:bodyPr wrap="square" rtlCol="0">
            <a:spAutoFit/>
          </a:bodyPr>
          <a:lstStyle/>
          <a:p>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a:extLst>
              <a:ext uri="{FF2B5EF4-FFF2-40B4-BE49-F238E27FC236}">
                <a16:creationId xmlns:a16="http://schemas.microsoft.com/office/drawing/2014/main" id="{13995A04-2E76-453B-891C-967D0CB0DB5D}"/>
              </a:ext>
            </a:extLst>
          </p:cNvPr>
          <p:cNvSpPr txBox="1"/>
          <p:nvPr/>
        </p:nvSpPr>
        <p:spPr>
          <a:xfrm>
            <a:off x="9871556" y="2873988"/>
            <a:ext cx="1523996"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a:extLst>
              <a:ext uri="{FF2B5EF4-FFF2-40B4-BE49-F238E27FC236}">
                <a16:creationId xmlns:a16="http://schemas.microsoft.com/office/drawing/2014/main" id="{C1FFAADB-1510-4E83-9787-C6DAB7C35021}"/>
              </a:ext>
            </a:extLst>
          </p:cNvPr>
          <p:cNvSpPr txBox="1"/>
          <p:nvPr/>
        </p:nvSpPr>
        <p:spPr>
          <a:xfrm>
            <a:off x="3637978" y="3661073"/>
            <a:ext cx="1711577" cy="584775"/>
          </a:xfrm>
          <a:prstGeom prst="rect">
            <a:avLst/>
          </a:prstGeom>
          <a:noFill/>
        </p:spPr>
        <p:txBody>
          <a:bodyPr wrap="square" rtlCol="0">
            <a:spAutoFit/>
          </a:bodyPr>
          <a:lstStyle/>
          <a:p>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120mL</a:t>
            </a:r>
          </a:p>
        </p:txBody>
      </p:sp>
      <p:sp>
        <p:nvSpPr>
          <p:cNvPr id="27" name="テキスト ボックス 26">
            <a:extLst>
              <a:ext uri="{FF2B5EF4-FFF2-40B4-BE49-F238E27FC236}">
                <a16:creationId xmlns:a16="http://schemas.microsoft.com/office/drawing/2014/main" id="{7027BBB2-DAEB-47F2-B5EC-A45103A5A9FD}"/>
              </a:ext>
            </a:extLst>
          </p:cNvPr>
          <p:cNvSpPr txBox="1"/>
          <p:nvPr/>
        </p:nvSpPr>
        <p:spPr>
          <a:xfrm>
            <a:off x="10633554" y="3661073"/>
            <a:ext cx="993228"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mL</a:t>
            </a:r>
          </a:p>
        </p:txBody>
      </p:sp>
      <p:sp>
        <p:nvSpPr>
          <p:cNvPr id="28" name="正方形/長方形 27">
            <a:extLst>
              <a:ext uri="{FF2B5EF4-FFF2-40B4-BE49-F238E27FC236}">
                <a16:creationId xmlns:a16="http://schemas.microsoft.com/office/drawing/2014/main" id="{1C517BB3-BAC9-414F-87B3-A0844D863624}"/>
              </a:ext>
            </a:extLst>
          </p:cNvPr>
          <p:cNvSpPr/>
          <p:nvPr/>
        </p:nvSpPr>
        <p:spPr>
          <a:xfrm>
            <a:off x="9702219" y="3750132"/>
            <a:ext cx="993228" cy="41650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テキスト ボックス 22">
            <a:extLst>
              <a:ext uri="{FF2B5EF4-FFF2-40B4-BE49-F238E27FC236}">
                <a16:creationId xmlns:a16="http://schemas.microsoft.com/office/drawing/2014/main" id="{717AF217-9D6D-4CA0-948C-1A192EEB2AF5}"/>
              </a:ext>
            </a:extLst>
          </p:cNvPr>
          <p:cNvSpPr txBox="1"/>
          <p:nvPr/>
        </p:nvSpPr>
        <p:spPr>
          <a:xfrm>
            <a:off x="1977122" y="4760471"/>
            <a:ext cx="8656432"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10</a:t>
            </a:r>
            <a:r>
              <a:rPr lang="ja-JP" altLang="en-US" sz="4400" dirty="0">
                <a:latin typeface="UD デジタル 教科書体 NP-B" panose="02020700000000000000" pitchFamily="18" charset="-128"/>
                <a:ea typeface="UD デジタル 教科書体 NP-B" panose="02020700000000000000" pitchFamily="18" charset="-128"/>
              </a:rPr>
              <a:t>％は、</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120</a:t>
            </a:r>
            <a:r>
              <a:rPr lang="en-US" altLang="ja-JP" sz="4400" dirty="0">
                <a:solidFill>
                  <a:schemeClr val="accent6"/>
                </a:solidFill>
                <a:latin typeface="UD デジタル 教科書体 NP-B" panose="02020700000000000000" pitchFamily="18" charset="-128"/>
                <a:ea typeface="UD デジタル 教科書体 NP-B" panose="02020700000000000000" pitchFamily="18" charset="-128"/>
              </a:rPr>
              <a:t>÷4</a:t>
            </a:r>
            <a:r>
              <a:rPr lang="ja-JP" altLang="en-US" sz="4400" dirty="0">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30</a:t>
            </a:r>
            <a:r>
              <a:rPr lang="ja-JP" altLang="en-US" sz="4400" dirty="0">
                <a:latin typeface="UD デジタル 教科書体 NP-B" panose="02020700000000000000" pitchFamily="18" charset="-128"/>
                <a:ea typeface="UD デジタル 教科書体 NP-B" panose="02020700000000000000" pitchFamily="18" charset="-128"/>
              </a:rPr>
              <a:t>　なので</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a:extLst>
              <a:ext uri="{FF2B5EF4-FFF2-40B4-BE49-F238E27FC236}">
                <a16:creationId xmlns:a16="http://schemas.microsoft.com/office/drawing/2014/main" id="{91A11E9C-06F6-4E71-A8AD-FC7D99FA5F3F}"/>
              </a:ext>
            </a:extLst>
          </p:cNvPr>
          <p:cNvSpPr txBox="1"/>
          <p:nvPr/>
        </p:nvSpPr>
        <p:spPr>
          <a:xfrm>
            <a:off x="1977122" y="5609123"/>
            <a:ext cx="7284832" cy="769441"/>
          </a:xfrm>
          <a:prstGeom prst="rect">
            <a:avLst/>
          </a:prstGeom>
          <a:noFill/>
        </p:spPr>
        <p:txBody>
          <a:bodyPr wrap="square" rtlCol="0">
            <a:spAutoFit/>
          </a:bodyPr>
          <a:lstStyle/>
          <a:p>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％は</a:t>
            </a:r>
            <a:r>
              <a:rPr lang="ja-JP" altLang="en-US" sz="4400" dirty="0">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30</a:t>
            </a:r>
            <a:r>
              <a:rPr lang="en-US" altLang="ja-JP" sz="4400" dirty="0">
                <a:solidFill>
                  <a:schemeClr val="accent6"/>
                </a:solidFill>
                <a:latin typeface="UD デジタル 教科書体 NP-B" panose="02020700000000000000" pitchFamily="18" charset="-128"/>
                <a:ea typeface="UD デジタル 教科書体 NP-B" panose="02020700000000000000" pitchFamily="18" charset="-128"/>
              </a:rPr>
              <a:t>×10</a:t>
            </a:r>
            <a:r>
              <a:rPr lang="ja-JP" altLang="en-US" sz="4400" dirty="0">
                <a:latin typeface="UD デジタル 教科書体 NP-B" panose="02020700000000000000" pitchFamily="18" charset="-128"/>
                <a:ea typeface="UD デジタル 教科書体 NP-B" panose="02020700000000000000" pitchFamily="18" charset="-128"/>
              </a:rPr>
              <a:t>＝</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300</a:t>
            </a:r>
            <a:endPar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9" name="テキスト ボックス 28">
            <a:extLst>
              <a:ext uri="{FF2B5EF4-FFF2-40B4-BE49-F238E27FC236}">
                <a16:creationId xmlns:a16="http://schemas.microsoft.com/office/drawing/2014/main" id="{1D006D49-EFF5-4971-9E82-CABAD6509C18}"/>
              </a:ext>
            </a:extLst>
          </p:cNvPr>
          <p:cNvSpPr txBox="1"/>
          <p:nvPr/>
        </p:nvSpPr>
        <p:spPr>
          <a:xfrm>
            <a:off x="773144" y="4004539"/>
            <a:ext cx="2014262" cy="646331"/>
          </a:xfrm>
          <a:prstGeom prst="rect">
            <a:avLst/>
          </a:prstGeom>
          <a:noFill/>
        </p:spPr>
        <p:txBody>
          <a:bodyPr wrap="square">
            <a:spAutoFit/>
          </a:bodyPr>
          <a:lstStyle/>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解き方①</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11FEE19B-1C40-0930-B09F-8F73708FBBAA}"/>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一部分の占める割合から全体を求める問題Ｂ</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39455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27625"/>
            <a:ext cx="8305800" cy="707886"/>
          </a:xfrm>
          <a:prstGeom prst="rect">
            <a:avLst/>
          </a:prstGeom>
          <a:noFill/>
          <a:ln>
            <a:solidFill>
              <a:schemeClr val="tx1"/>
            </a:solidFill>
          </a:ln>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120mL</a:t>
            </a:r>
            <a:r>
              <a:rPr lang="ja-JP" altLang="en-US" sz="4000" dirty="0">
                <a:latin typeface="UD デジタル 教科書体 NP-B" panose="02020700000000000000" pitchFamily="18" charset="-128"/>
                <a:ea typeface="UD デジタル 教科書体 NP-B" panose="02020700000000000000" pitchFamily="18" charset="-128"/>
              </a:rPr>
              <a:t>は、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mL</a:t>
            </a:r>
            <a:r>
              <a:rPr lang="ja-JP" altLang="en-US" sz="4000" dirty="0">
                <a:latin typeface="UD デジタル 教科書体 NP-B" panose="02020700000000000000" pitchFamily="18" charset="-128"/>
                <a:ea typeface="UD デジタル 教科書体 NP-B" panose="02020700000000000000" pitchFamily="18" charset="-128"/>
              </a:rPr>
              <a:t>の</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です。</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E1558F2D-0B67-4E41-BF08-A4EA01771879}"/>
              </a:ext>
            </a:extLst>
          </p:cNvPr>
          <p:cNvSpPr/>
          <p:nvPr/>
        </p:nvSpPr>
        <p:spPr>
          <a:xfrm>
            <a:off x="3714824" y="1627625"/>
            <a:ext cx="1298028" cy="70788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 name="楕円 11">
            <a:extLst>
              <a:ext uri="{FF2B5EF4-FFF2-40B4-BE49-F238E27FC236}">
                <a16:creationId xmlns:a16="http://schemas.microsoft.com/office/drawing/2014/main" id="{FC3D8FE1-0C75-4FD0-8022-425AF355D6D3}"/>
              </a:ext>
            </a:extLst>
          </p:cNvPr>
          <p:cNvSpPr/>
          <p:nvPr/>
        </p:nvSpPr>
        <p:spPr>
          <a:xfrm>
            <a:off x="958780"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160210C-78F4-4FD8-A5D0-E1E20BEE07E5}"/>
              </a:ext>
            </a:extLst>
          </p:cNvPr>
          <p:cNvSpPr/>
          <p:nvPr/>
        </p:nvSpPr>
        <p:spPr>
          <a:xfrm>
            <a:off x="1952008"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4C8E665-50C9-4353-A24A-D428B3C83ABD}"/>
              </a:ext>
            </a:extLst>
          </p:cNvPr>
          <p:cNvSpPr/>
          <p:nvPr/>
        </p:nvSpPr>
        <p:spPr>
          <a:xfrm>
            <a:off x="2945236"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77085F4-720C-4F06-A2E9-A8C614BE67A8}"/>
              </a:ext>
            </a:extLst>
          </p:cNvPr>
          <p:cNvSpPr/>
          <p:nvPr/>
        </p:nvSpPr>
        <p:spPr>
          <a:xfrm>
            <a:off x="3938464"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0CC6FF72-983A-4F54-8CEF-194724B403F5}"/>
              </a:ext>
            </a:extLst>
          </p:cNvPr>
          <p:cNvSpPr/>
          <p:nvPr/>
        </p:nvSpPr>
        <p:spPr>
          <a:xfrm>
            <a:off x="4931692"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95A6562B-C999-46A8-8E41-207CE6841CA0}"/>
              </a:ext>
            </a:extLst>
          </p:cNvPr>
          <p:cNvSpPr/>
          <p:nvPr/>
        </p:nvSpPr>
        <p:spPr>
          <a:xfrm>
            <a:off x="5924920"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5969F716-1AD4-4C96-B3A8-B75228CC3AC5}"/>
              </a:ext>
            </a:extLst>
          </p:cNvPr>
          <p:cNvSpPr/>
          <p:nvPr/>
        </p:nvSpPr>
        <p:spPr>
          <a:xfrm>
            <a:off x="6918148"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9BA462E-F08E-4AF1-A83D-1489A73CFC55}"/>
              </a:ext>
            </a:extLst>
          </p:cNvPr>
          <p:cNvSpPr/>
          <p:nvPr/>
        </p:nvSpPr>
        <p:spPr>
          <a:xfrm>
            <a:off x="7911376"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782296B-56BB-43C1-B56A-F5A1F7C285D4}"/>
              </a:ext>
            </a:extLst>
          </p:cNvPr>
          <p:cNvSpPr/>
          <p:nvPr/>
        </p:nvSpPr>
        <p:spPr>
          <a:xfrm>
            <a:off x="8904604"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54B4C3F1-788C-4863-9645-8FB7D3325925}"/>
              </a:ext>
            </a:extLst>
          </p:cNvPr>
          <p:cNvSpPr/>
          <p:nvPr/>
        </p:nvSpPr>
        <p:spPr>
          <a:xfrm>
            <a:off x="9897832"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5AFF342-DAE8-452B-80EF-6EC40E3E0A69}"/>
              </a:ext>
            </a:extLst>
          </p:cNvPr>
          <p:cNvSpPr txBox="1"/>
          <p:nvPr/>
        </p:nvSpPr>
        <p:spPr>
          <a:xfrm>
            <a:off x="863893" y="2872072"/>
            <a:ext cx="1266787" cy="584775"/>
          </a:xfrm>
          <a:prstGeom prst="rect">
            <a:avLst/>
          </a:prstGeom>
          <a:noFill/>
        </p:spPr>
        <p:txBody>
          <a:bodyPr wrap="square" rtlCol="0">
            <a:spAutoFit/>
          </a:bodyPr>
          <a:lstStyle/>
          <a:p>
            <a:r>
              <a:rPr lang="en-US" altLang="ja-JP" sz="3200" dirty="0">
                <a:latin typeface="UD デジタル 教科書体 NP-B" panose="02020700000000000000" pitchFamily="18" charset="-128"/>
                <a:ea typeface="UD デジタル 教科書体 NP-B" panose="02020700000000000000" pitchFamily="18" charset="-128"/>
              </a:rPr>
              <a:t>10</a:t>
            </a:r>
            <a:r>
              <a:rPr lang="ja-JP" altLang="en-US" sz="3200" dirty="0">
                <a:latin typeface="UD デジタル 教科書体 NP-B" panose="02020700000000000000" pitchFamily="18" charset="-128"/>
                <a:ea typeface="UD デジタル 教科書体 NP-B" panose="02020700000000000000" pitchFamily="18" charset="-128"/>
              </a:rPr>
              <a:t>％</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4" name="テキスト ボックス 23">
            <a:extLst>
              <a:ext uri="{FF2B5EF4-FFF2-40B4-BE49-F238E27FC236}">
                <a16:creationId xmlns:a16="http://schemas.microsoft.com/office/drawing/2014/main" id="{7C0DB9D4-1B11-4DBE-8CF0-ADD0044A4ABF}"/>
              </a:ext>
            </a:extLst>
          </p:cNvPr>
          <p:cNvSpPr txBox="1"/>
          <p:nvPr/>
        </p:nvSpPr>
        <p:spPr>
          <a:xfrm>
            <a:off x="3885183" y="2872072"/>
            <a:ext cx="1266787" cy="584775"/>
          </a:xfrm>
          <a:prstGeom prst="rect">
            <a:avLst/>
          </a:prstGeom>
          <a:noFill/>
        </p:spPr>
        <p:txBody>
          <a:bodyPr wrap="square" rtlCol="0">
            <a:spAutoFit/>
          </a:bodyPr>
          <a:lstStyle/>
          <a:p>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a:extLst>
              <a:ext uri="{FF2B5EF4-FFF2-40B4-BE49-F238E27FC236}">
                <a16:creationId xmlns:a16="http://schemas.microsoft.com/office/drawing/2014/main" id="{13995A04-2E76-453B-891C-967D0CB0DB5D}"/>
              </a:ext>
            </a:extLst>
          </p:cNvPr>
          <p:cNvSpPr txBox="1"/>
          <p:nvPr/>
        </p:nvSpPr>
        <p:spPr>
          <a:xfrm>
            <a:off x="9871556" y="2873988"/>
            <a:ext cx="1523996"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a:extLst>
              <a:ext uri="{FF2B5EF4-FFF2-40B4-BE49-F238E27FC236}">
                <a16:creationId xmlns:a16="http://schemas.microsoft.com/office/drawing/2014/main" id="{C1FFAADB-1510-4E83-9787-C6DAB7C35021}"/>
              </a:ext>
            </a:extLst>
          </p:cNvPr>
          <p:cNvSpPr txBox="1"/>
          <p:nvPr/>
        </p:nvSpPr>
        <p:spPr>
          <a:xfrm>
            <a:off x="3637978" y="3661073"/>
            <a:ext cx="1711577" cy="584775"/>
          </a:xfrm>
          <a:prstGeom prst="rect">
            <a:avLst/>
          </a:prstGeom>
          <a:noFill/>
        </p:spPr>
        <p:txBody>
          <a:bodyPr wrap="square" rtlCol="0">
            <a:spAutoFit/>
          </a:bodyPr>
          <a:lstStyle/>
          <a:p>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120mL</a:t>
            </a:r>
          </a:p>
        </p:txBody>
      </p:sp>
      <p:sp>
        <p:nvSpPr>
          <p:cNvPr id="27" name="テキスト ボックス 26">
            <a:extLst>
              <a:ext uri="{FF2B5EF4-FFF2-40B4-BE49-F238E27FC236}">
                <a16:creationId xmlns:a16="http://schemas.microsoft.com/office/drawing/2014/main" id="{7027BBB2-DAEB-47F2-B5EC-A45103A5A9FD}"/>
              </a:ext>
            </a:extLst>
          </p:cNvPr>
          <p:cNvSpPr txBox="1"/>
          <p:nvPr/>
        </p:nvSpPr>
        <p:spPr>
          <a:xfrm>
            <a:off x="10633554" y="3661073"/>
            <a:ext cx="993228"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mL</a:t>
            </a:r>
          </a:p>
        </p:txBody>
      </p:sp>
      <p:sp>
        <p:nvSpPr>
          <p:cNvPr id="28" name="正方形/長方形 27">
            <a:extLst>
              <a:ext uri="{FF2B5EF4-FFF2-40B4-BE49-F238E27FC236}">
                <a16:creationId xmlns:a16="http://schemas.microsoft.com/office/drawing/2014/main" id="{1C517BB3-BAC9-414F-87B3-A0844D863624}"/>
              </a:ext>
            </a:extLst>
          </p:cNvPr>
          <p:cNvSpPr/>
          <p:nvPr/>
        </p:nvSpPr>
        <p:spPr>
          <a:xfrm>
            <a:off x="9702219" y="3750132"/>
            <a:ext cx="993228" cy="41650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テキスト ボックス 22">
            <a:extLst>
              <a:ext uri="{FF2B5EF4-FFF2-40B4-BE49-F238E27FC236}">
                <a16:creationId xmlns:a16="http://schemas.microsoft.com/office/drawing/2014/main" id="{717AF217-9D6D-4CA0-948C-1A192EEB2AF5}"/>
              </a:ext>
            </a:extLst>
          </p:cNvPr>
          <p:cNvSpPr txBox="1"/>
          <p:nvPr/>
        </p:nvSpPr>
        <p:spPr>
          <a:xfrm>
            <a:off x="1824284" y="4793540"/>
            <a:ext cx="8809270" cy="1446550"/>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縦に見ると　</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40</a:t>
            </a:r>
            <a:r>
              <a:rPr lang="en-US" altLang="ja-JP" sz="4400" dirty="0">
                <a:solidFill>
                  <a:schemeClr val="accent6"/>
                </a:solidFill>
                <a:latin typeface="UD デジタル 教科書体 NP-B" panose="02020700000000000000" pitchFamily="18" charset="-128"/>
                <a:ea typeface="UD デジタル 教科書体 NP-B" panose="02020700000000000000" pitchFamily="18" charset="-128"/>
              </a:rPr>
              <a:t>×3</a:t>
            </a:r>
            <a:r>
              <a:rPr lang="ja-JP" altLang="en-US" sz="4400" dirty="0">
                <a:latin typeface="UD デジタル 教科書体 NP-B" panose="02020700000000000000" pitchFamily="18" charset="-128"/>
                <a:ea typeface="UD デジタル 教科書体 NP-B" panose="02020700000000000000" pitchFamily="18" charset="-128"/>
              </a:rPr>
              <a:t>＝</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120</a:t>
            </a:r>
            <a:r>
              <a:rPr lang="ja-JP" altLang="en-US" sz="4400" dirty="0">
                <a:latin typeface="UD デジタル 教科書体 NP-B" panose="02020700000000000000" pitchFamily="18" charset="-128"/>
                <a:ea typeface="UD デジタル 教科書体 NP-B" panose="02020700000000000000" pitchFamily="18" charset="-128"/>
              </a:rPr>
              <a:t>なので</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100</a:t>
            </a:r>
            <a:r>
              <a:rPr lang="en-US" altLang="ja-JP" sz="4400" dirty="0">
                <a:solidFill>
                  <a:schemeClr val="accent6"/>
                </a:solidFill>
                <a:latin typeface="UD デジタル 教科書体 NP-B" panose="02020700000000000000" pitchFamily="18" charset="-128"/>
                <a:ea typeface="UD デジタル 教科書体 NP-B" panose="02020700000000000000" pitchFamily="18" charset="-128"/>
              </a:rPr>
              <a:t>×3</a:t>
            </a:r>
            <a:r>
              <a:rPr lang="ja-JP" altLang="en-US" sz="4400" dirty="0">
                <a:latin typeface="UD デジタル 教科書体 NP-B" panose="02020700000000000000" pitchFamily="18" charset="-128"/>
                <a:ea typeface="UD デジタル 教科書体 NP-B" panose="02020700000000000000" pitchFamily="18" charset="-128"/>
              </a:rPr>
              <a:t>＝</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300</a:t>
            </a:r>
            <a:r>
              <a:rPr lang="ja-JP" altLang="en-US" sz="4400" dirty="0">
                <a:latin typeface="UD デジタル 教科書体 NP-B" panose="02020700000000000000" pitchFamily="18" charset="-128"/>
                <a:ea typeface="UD デジタル 教科書体 NP-B" panose="02020700000000000000" pitchFamily="18" charset="-128"/>
              </a:rPr>
              <a:t>となります</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4" name="矢印: 左カーブ 3">
            <a:extLst>
              <a:ext uri="{FF2B5EF4-FFF2-40B4-BE49-F238E27FC236}">
                <a16:creationId xmlns:a16="http://schemas.microsoft.com/office/drawing/2014/main" id="{0C3C552C-8932-423D-8014-FA870B385018}"/>
              </a:ext>
            </a:extLst>
          </p:cNvPr>
          <p:cNvSpPr/>
          <p:nvPr/>
        </p:nvSpPr>
        <p:spPr>
          <a:xfrm>
            <a:off x="5349555" y="3196927"/>
            <a:ext cx="220278" cy="796482"/>
          </a:xfrm>
          <a:prstGeom prst="curvedLef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矢印: 左カーブ 28">
            <a:extLst>
              <a:ext uri="{FF2B5EF4-FFF2-40B4-BE49-F238E27FC236}">
                <a16:creationId xmlns:a16="http://schemas.microsoft.com/office/drawing/2014/main" id="{A7E198CD-0CCC-42D3-9743-D69EFABEE443}"/>
              </a:ext>
            </a:extLst>
          </p:cNvPr>
          <p:cNvSpPr/>
          <p:nvPr/>
        </p:nvSpPr>
        <p:spPr>
          <a:xfrm>
            <a:off x="11468397" y="3196927"/>
            <a:ext cx="220278" cy="796482"/>
          </a:xfrm>
          <a:prstGeom prst="curvedLeftArrow">
            <a:avLst/>
          </a:prstGeom>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a:extLst>
              <a:ext uri="{FF2B5EF4-FFF2-40B4-BE49-F238E27FC236}">
                <a16:creationId xmlns:a16="http://schemas.microsoft.com/office/drawing/2014/main" id="{23AA2EE7-22F8-4125-A032-826DE149AC4E}"/>
              </a:ext>
            </a:extLst>
          </p:cNvPr>
          <p:cNvSpPr txBox="1"/>
          <p:nvPr/>
        </p:nvSpPr>
        <p:spPr>
          <a:xfrm>
            <a:off x="773144" y="4004539"/>
            <a:ext cx="2014262" cy="646331"/>
          </a:xfrm>
          <a:prstGeom prst="rect">
            <a:avLst/>
          </a:prstGeom>
          <a:noFill/>
        </p:spPr>
        <p:txBody>
          <a:bodyPr wrap="square">
            <a:spAutoFit/>
          </a:bodyPr>
          <a:lstStyle/>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解き方③</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73338B0E-A078-9734-FEA7-F4D06F1C3355}"/>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一部分の占める割合から全体を求める問題Ｂ</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247441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27625"/>
            <a:ext cx="8305800" cy="707886"/>
          </a:xfrm>
          <a:prstGeom prst="rect">
            <a:avLst/>
          </a:prstGeom>
          <a:noFill/>
          <a:ln>
            <a:solidFill>
              <a:schemeClr val="tx1"/>
            </a:solidFill>
          </a:ln>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120mL</a:t>
            </a:r>
            <a:r>
              <a:rPr lang="ja-JP" altLang="en-US" sz="4000" dirty="0">
                <a:latin typeface="UD デジタル 教科書体 NP-B" panose="02020700000000000000" pitchFamily="18" charset="-128"/>
                <a:ea typeface="UD デジタル 教科書体 NP-B" panose="02020700000000000000" pitchFamily="18" charset="-128"/>
              </a:rPr>
              <a:t>は、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mL</a:t>
            </a:r>
            <a:r>
              <a:rPr lang="ja-JP" altLang="en-US" sz="4000" dirty="0">
                <a:latin typeface="UD デジタル 教科書体 NP-B" panose="02020700000000000000" pitchFamily="18" charset="-128"/>
                <a:ea typeface="UD デジタル 教科書体 NP-B" panose="02020700000000000000" pitchFamily="18" charset="-128"/>
              </a:rPr>
              <a:t>の</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です。</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E1558F2D-0B67-4E41-BF08-A4EA01771879}"/>
              </a:ext>
            </a:extLst>
          </p:cNvPr>
          <p:cNvSpPr/>
          <p:nvPr/>
        </p:nvSpPr>
        <p:spPr>
          <a:xfrm>
            <a:off x="3714824" y="1627625"/>
            <a:ext cx="1298028" cy="70788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 name="楕円 11">
            <a:extLst>
              <a:ext uri="{FF2B5EF4-FFF2-40B4-BE49-F238E27FC236}">
                <a16:creationId xmlns:a16="http://schemas.microsoft.com/office/drawing/2014/main" id="{FC3D8FE1-0C75-4FD0-8022-425AF355D6D3}"/>
              </a:ext>
            </a:extLst>
          </p:cNvPr>
          <p:cNvSpPr/>
          <p:nvPr/>
        </p:nvSpPr>
        <p:spPr>
          <a:xfrm>
            <a:off x="958780" y="2667846"/>
            <a:ext cx="993228" cy="993228"/>
          </a:xfrm>
          <a:prstGeom prst="ellipse">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160210C-78F4-4FD8-A5D0-E1E20BEE07E5}"/>
              </a:ext>
            </a:extLst>
          </p:cNvPr>
          <p:cNvSpPr/>
          <p:nvPr/>
        </p:nvSpPr>
        <p:spPr>
          <a:xfrm>
            <a:off x="1952008" y="2667846"/>
            <a:ext cx="993228" cy="993228"/>
          </a:xfrm>
          <a:prstGeom prst="ellipse">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4C8E665-50C9-4353-A24A-D428B3C83ABD}"/>
              </a:ext>
            </a:extLst>
          </p:cNvPr>
          <p:cNvSpPr/>
          <p:nvPr/>
        </p:nvSpPr>
        <p:spPr>
          <a:xfrm>
            <a:off x="2945236" y="2667846"/>
            <a:ext cx="993228" cy="993228"/>
          </a:xfrm>
          <a:prstGeom prst="ellipse">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77085F4-720C-4F06-A2E9-A8C614BE67A8}"/>
              </a:ext>
            </a:extLst>
          </p:cNvPr>
          <p:cNvSpPr/>
          <p:nvPr/>
        </p:nvSpPr>
        <p:spPr>
          <a:xfrm>
            <a:off x="3938464" y="2667846"/>
            <a:ext cx="993228" cy="993228"/>
          </a:xfrm>
          <a:prstGeom prst="ellipse">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0CC6FF72-983A-4F54-8CEF-194724B403F5}"/>
              </a:ext>
            </a:extLst>
          </p:cNvPr>
          <p:cNvSpPr/>
          <p:nvPr/>
        </p:nvSpPr>
        <p:spPr>
          <a:xfrm>
            <a:off x="4931692"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95A6562B-C999-46A8-8E41-207CE6841CA0}"/>
              </a:ext>
            </a:extLst>
          </p:cNvPr>
          <p:cNvSpPr/>
          <p:nvPr/>
        </p:nvSpPr>
        <p:spPr>
          <a:xfrm>
            <a:off x="5924920"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5969F716-1AD4-4C96-B3A8-B75228CC3AC5}"/>
              </a:ext>
            </a:extLst>
          </p:cNvPr>
          <p:cNvSpPr/>
          <p:nvPr/>
        </p:nvSpPr>
        <p:spPr>
          <a:xfrm>
            <a:off x="6918148"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9BA462E-F08E-4AF1-A83D-1489A73CFC55}"/>
              </a:ext>
            </a:extLst>
          </p:cNvPr>
          <p:cNvSpPr/>
          <p:nvPr/>
        </p:nvSpPr>
        <p:spPr>
          <a:xfrm>
            <a:off x="7911376"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782296B-56BB-43C1-B56A-F5A1F7C285D4}"/>
              </a:ext>
            </a:extLst>
          </p:cNvPr>
          <p:cNvSpPr/>
          <p:nvPr/>
        </p:nvSpPr>
        <p:spPr>
          <a:xfrm>
            <a:off x="8904604"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54B4C3F1-788C-4863-9645-8FB7D3325925}"/>
              </a:ext>
            </a:extLst>
          </p:cNvPr>
          <p:cNvSpPr/>
          <p:nvPr/>
        </p:nvSpPr>
        <p:spPr>
          <a:xfrm>
            <a:off x="9897832" y="2667846"/>
            <a:ext cx="993228" cy="9932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5AFF342-DAE8-452B-80EF-6EC40E3E0A69}"/>
              </a:ext>
            </a:extLst>
          </p:cNvPr>
          <p:cNvSpPr txBox="1"/>
          <p:nvPr/>
        </p:nvSpPr>
        <p:spPr>
          <a:xfrm>
            <a:off x="863893" y="2872072"/>
            <a:ext cx="1266787" cy="584775"/>
          </a:xfrm>
          <a:prstGeom prst="rect">
            <a:avLst/>
          </a:prstGeom>
          <a:noFill/>
        </p:spPr>
        <p:txBody>
          <a:bodyPr wrap="square" rtlCol="0">
            <a:spAutoFit/>
          </a:bodyPr>
          <a:lstStyle/>
          <a:p>
            <a:r>
              <a:rPr lang="en-US" altLang="ja-JP" sz="3200" dirty="0">
                <a:latin typeface="UD デジタル 教科書体 NP-B" panose="02020700000000000000" pitchFamily="18" charset="-128"/>
                <a:ea typeface="UD デジタル 教科書体 NP-B" panose="02020700000000000000" pitchFamily="18" charset="-128"/>
              </a:rPr>
              <a:t>10</a:t>
            </a:r>
            <a:r>
              <a:rPr lang="ja-JP" altLang="en-US" sz="3200" dirty="0">
                <a:latin typeface="UD デジタル 教科書体 NP-B" panose="02020700000000000000" pitchFamily="18" charset="-128"/>
                <a:ea typeface="UD デジタル 教科書体 NP-B" panose="02020700000000000000" pitchFamily="18" charset="-128"/>
              </a:rPr>
              <a:t>％</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4" name="テキスト ボックス 23">
            <a:extLst>
              <a:ext uri="{FF2B5EF4-FFF2-40B4-BE49-F238E27FC236}">
                <a16:creationId xmlns:a16="http://schemas.microsoft.com/office/drawing/2014/main" id="{7C0DB9D4-1B11-4DBE-8CF0-ADD0044A4ABF}"/>
              </a:ext>
            </a:extLst>
          </p:cNvPr>
          <p:cNvSpPr txBox="1"/>
          <p:nvPr/>
        </p:nvSpPr>
        <p:spPr>
          <a:xfrm>
            <a:off x="3885183" y="2872072"/>
            <a:ext cx="1266787" cy="584775"/>
          </a:xfrm>
          <a:prstGeom prst="rect">
            <a:avLst/>
          </a:prstGeom>
          <a:noFill/>
        </p:spPr>
        <p:txBody>
          <a:bodyPr wrap="square" rtlCol="0">
            <a:spAutoFit/>
          </a:bodyPr>
          <a:lstStyle/>
          <a:p>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40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a:extLst>
              <a:ext uri="{FF2B5EF4-FFF2-40B4-BE49-F238E27FC236}">
                <a16:creationId xmlns:a16="http://schemas.microsoft.com/office/drawing/2014/main" id="{13995A04-2E76-453B-891C-967D0CB0DB5D}"/>
              </a:ext>
            </a:extLst>
          </p:cNvPr>
          <p:cNvSpPr txBox="1"/>
          <p:nvPr/>
        </p:nvSpPr>
        <p:spPr>
          <a:xfrm>
            <a:off x="9871556" y="2873988"/>
            <a:ext cx="1523996"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a:extLst>
              <a:ext uri="{FF2B5EF4-FFF2-40B4-BE49-F238E27FC236}">
                <a16:creationId xmlns:a16="http://schemas.microsoft.com/office/drawing/2014/main" id="{C1FFAADB-1510-4E83-9787-C6DAB7C35021}"/>
              </a:ext>
            </a:extLst>
          </p:cNvPr>
          <p:cNvSpPr txBox="1"/>
          <p:nvPr/>
        </p:nvSpPr>
        <p:spPr>
          <a:xfrm>
            <a:off x="3637978" y="3661073"/>
            <a:ext cx="1711577" cy="584775"/>
          </a:xfrm>
          <a:prstGeom prst="rect">
            <a:avLst/>
          </a:prstGeom>
          <a:noFill/>
        </p:spPr>
        <p:txBody>
          <a:bodyPr wrap="square" rtlCol="0">
            <a:spAutoFit/>
          </a:bodyPr>
          <a:lstStyle/>
          <a:p>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120mL</a:t>
            </a:r>
          </a:p>
        </p:txBody>
      </p:sp>
      <p:sp>
        <p:nvSpPr>
          <p:cNvPr id="27" name="テキスト ボックス 26">
            <a:extLst>
              <a:ext uri="{FF2B5EF4-FFF2-40B4-BE49-F238E27FC236}">
                <a16:creationId xmlns:a16="http://schemas.microsoft.com/office/drawing/2014/main" id="{7027BBB2-DAEB-47F2-B5EC-A45103A5A9FD}"/>
              </a:ext>
            </a:extLst>
          </p:cNvPr>
          <p:cNvSpPr txBox="1"/>
          <p:nvPr/>
        </p:nvSpPr>
        <p:spPr>
          <a:xfrm>
            <a:off x="10633554" y="3661073"/>
            <a:ext cx="993228"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mL</a:t>
            </a:r>
          </a:p>
        </p:txBody>
      </p:sp>
      <p:sp>
        <p:nvSpPr>
          <p:cNvPr id="28" name="正方形/長方形 27">
            <a:extLst>
              <a:ext uri="{FF2B5EF4-FFF2-40B4-BE49-F238E27FC236}">
                <a16:creationId xmlns:a16="http://schemas.microsoft.com/office/drawing/2014/main" id="{1C517BB3-BAC9-414F-87B3-A0844D863624}"/>
              </a:ext>
            </a:extLst>
          </p:cNvPr>
          <p:cNvSpPr/>
          <p:nvPr/>
        </p:nvSpPr>
        <p:spPr>
          <a:xfrm>
            <a:off x="9702219" y="3750132"/>
            <a:ext cx="993228" cy="41650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717AF217-9D6D-4CA0-948C-1A192EEB2AF5}"/>
                  </a:ext>
                </a:extLst>
              </p:cNvPr>
              <p:cNvSpPr txBox="1"/>
              <p:nvPr/>
            </p:nvSpPr>
            <p:spPr>
              <a:xfrm>
                <a:off x="1050456" y="4554145"/>
                <a:ext cx="10303343" cy="2034788"/>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今度は、横に見ると</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解き方②</a:t>
                </a:r>
                <a:r>
                  <a:rPr lang="ja-JP" altLang="en-US" sz="3600" dirty="0">
                    <a:latin typeface="UD デジタル 教科書体 NP-B" panose="02020700000000000000" pitchFamily="18" charset="-128"/>
                    <a:ea typeface="UD デジタル 教科書体 NP-B" panose="02020700000000000000" pitchFamily="18" charset="-128"/>
                  </a:rPr>
                  <a:t>となります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120</a:t>
                </a:r>
                <a:r>
                  <a:rPr lang="ja-JP" altLang="en-US" sz="3600" dirty="0">
                    <a:latin typeface="UD デジタル 教科書体 NP-B" panose="02020700000000000000" pitchFamily="18" charset="-128"/>
                    <a:ea typeface="UD デジタル 教科書体 NP-B" panose="02020700000000000000" pitchFamily="18" charset="-128"/>
                  </a:rPr>
                  <a:t>を</a:t>
                </a:r>
                <a:r>
                  <a:rPr lang="en-US" altLang="ja-JP" sz="3600" dirty="0">
                    <a:latin typeface="UD デジタル 教科書体 NP-B" panose="02020700000000000000" pitchFamily="18" charset="-128"/>
                    <a:ea typeface="UD デジタル 教科書体 NP-B" panose="02020700000000000000" pitchFamily="18" charset="-128"/>
                  </a:rPr>
                  <a:t>2.5</a:t>
                </a:r>
                <a14:m>
                  <m:oMath xmlns:m="http://schemas.openxmlformats.org/officeDocument/2006/math">
                    <m:r>
                      <a:rPr lang="ja-JP" altLang="en-US" sz="3600" i="1" dirty="0">
                        <a:latin typeface="Cambria Math" panose="02040503050406030204" pitchFamily="18" charset="0"/>
                        <a:ea typeface="UD デジタル 教科書体 NP-B" panose="02020700000000000000" pitchFamily="18" charset="-128"/>
                      </a:rPr>
                      <m:t>倍</m:t>
                    </m:r>
                    <m:r>
                      <a:rPr lang="ja-JP" altLang="en-US" sz="3600" i="1" dirty="0" smtClean="0">
                        <a:latin typeface="Cambria Math" panose="02040503050406030204" pitchFamily="18" charset="0"/>
                        <a:ea typeface="UD デジタル 教科書体 NP-B" panose="02020700000000000000" pitchFamily="18" charset="-128"/>
                      </a:rPr>
                      <m:t>か</m:t>
                    </m:r>
                    <m:f>
                      <m:fPr>
                        <m:ctrlPr>
                          <a:rPr lang="ja-JP" altLang="en-US" sz="3600" i="1">
                            <a:latin typeface="Cambria Math" panose="02040503050406030204" pitchFamily="18" charset="0"/>
                            <a:ea typeface="UD デジタル 教科書体 NP-B" panose="02020700000000000000" pitchFamily="18" charset="-128"/>
                          </a:rPr>
                        </m:ctrlPr>
                      </m:fPr>
                      <m:num>
                        <m:r>
                          <a:rPr lang="ja-JP" altLang="en-US" sz="3600" i="1">
                            <a:latin typeface="Cambria Math" panose="02040503050406030204" pitchFamily="18" charset="0"/>
                            <a:ea typeface="UD デジタル 教科書体 NP-B" panose="02020700000000000000" pitchFamily="18" charset="-128"/>
                          </a:rPr>
                          <m:t>１０</m:t>
                        </m:r>
                      </m:num>
                      <m:den>
                        <m:r>
                          <a:rPr lang="ja-JP" altLang="en-US" sz="3600" i="1">
                            <a:latin typeface="Cambria Math" panose="02040503050406030204" pitchFamily="18" charset="0"/>
                            <a:ea typeface="UD デジタル 教科書体 NP-B" panose="02020700000000000000" pitchFamily="18" charset="-128"/>
                          </a:rPr>
                          <m:t>４</m:t>
                        </m:r>
                      </m:den>
                    </m:f>
                    <m:r>
                      <a:rPr lang="ja-JP" altLang="en-US" sz="3600" i="1">
                        <a:latin typeface="Cambria Math" panose="02040503050406030204" pitchFamily="18" charset="0"/>
                        <a:ea typeface="UD デジタル 教科書体 NP-B" panose="02020700000000000000" pitchFamily="18" charset="-128"/>
                      </a:rPr>
                      <m:t> </m:t>
                    </m:r>
                  </m:oMath>
                </a14:m>
                <a:r>
                  <a:rPr lang="ja-JP" altLang="en-US" sz="3600" dirty="0">
                    <a:latin typeface="UD デジタル 教科書体 NP-B" panose="02020700000000000000" pitchFamily="18" charset="-128"/>
                    <a:ea typeface="UD デジタル 教科書体 NP-B" panose="02020700000000000000" pitchFamily="18" charset="-128"/>
                  </a:rPr>
                  <a:t>倍すれば良いと分かります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（注）横と縦は表の書き方次第で入れ替わります</a:t>
                </a:r>
              </a:p>
            </p:txBody>
          </p:sp>
        </mc:Choice>
        <mc:Fallback xmlns="">
          <p:sp>
            <p:nvSpPr>
              <p:cNvPr id="23" name="テキスト ボックス 22">
                <a:extLst>
                  <a:ext uri="{FF2B5EF4-FFF2-40B4-BE49-F238E27FC236}">
                    <a16:creationId xmlns:a16="http://schemas.microsoft.com/office/drawing/2014/main" id="{717AF217-9D6D-4CA0-948C-1A192EEB2AF5}"/>
                  </a:ext>
                </a:extLst>
              </p:cNvPr>
              <p:cNvSpPr txBox="1">
                <a:spLocks noRot="1" noChangeAspect="1" noMove="1" noResize="1" noEditPoints="1" noAdjustHandles="1" noChangeArrowheads="1" noChangeShapeType="1" noTextEdit="1"/>
              </p:cNvSpPr>
              <p:nvPr/>
            </p:nvSpPr>
            <p:spPr>
              <a:xfrm>
                <a:off x="1050456" y="4554145"/>
                <a:ext cx="10303343" cy="2034788"/>
              </a:xfrm>
              <a:prstGeom prst="rect">
                <a:avLst/>
              </a:prstGeom>
              <a:blipFill>
                <a:blip r:embed="rId3"/>
                <a:stretch>
                  <a:fillRect l="-1775" t="-4491" b="-7485"/>
                </a:stretch>
              </a:blipFill>
            </p:spPr>
            <p:txBody>
              <a:bodyPr/>
              <a:lstStyle/>
              <a:p>
                <a:r>
                  <a:rPr lang="ja-JP" altLang="en-US">
                    <a:noFill/>
                  </a:rPr>
                  <a:t> </a:t>
                </a:r>
              </a:p>
            </p:txBody>
          </p:sp>
        </mc:Fallback>
      </mc:AlternateContent>
      <p:sp>
        <p:nvSpPr>
          <p:cNvPr id="8" name="矢印: 下カーブ 7">
            <a:extLst>
              <a:ext uri="{FF2B5EF4-FFF2-40B4-BE49-F238E27FC236}">
                <a16:creationId xmlns:a16="http://schemas.microsoft.com/office/drawing/2014/main" id="{3105CCB2-ADFF-4E66-B58A-0F52C3AD85B3}"/>
              </a:ext>
            </a:extLst>
          </p:cNvPr>
          <p:cNvSpPr/>
          <p:nvPr/>
        </p:nvSpPr>
        <p:spPr>
          <a:xfrm>
            <a:off x="4540469" y="2287299"/>
            <a:ext cx="5833241" cy="380548"/>
          </a:xfrm>
          <a:prstGeom prst="curvedDown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矢印: 下カーブ 32">
            <a:extLst>
              <a:ext uri="{FF2B5EF4-FFF2-40B4-BE49-F238E27FC236}">
                <a16:creationId xmlns:a16="http://schemas.microsoft.com/office/drawing/2014/main" id="{06A4928F-5084-4268-A257-336226B0F242}"/>
              </a:ext>
            </a:extLst>
          </p:cNvPr>
          <p:cNvSpPr/>
          <p:nvPr/>
        </p:nvSpPr>
        <p:spPr>
          <a:xfrm flipV="1">
            <a:off x="4540469" y="4195770"/>
            <a:ext cx="5833241" cy="329242"/>
          </a:xfrm>
          <a:prstGeom prst="curvedDown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387C8162-26EA-2772-D4A6-7241EBD296C1}"/>
              </a:ext>
            </a:extLst>
          </p:cNvPr>
          <p:cNvSpPr txBox="1"/>
          <p:nvPr/>
        </p:nvSpPr>
        <p:spPr>
          <a:xfrm>
            <a:off x="1402080" y="415467"/>
            <a:ext cx="9438640" cy="646331"/>
          </a:xfrm>
          <a:prstGeom prst="rect">
            <a:avLst/>
          </a:prstGeom>
          <a:solidFill>
            <a:srgbClr val="FFFF00"/>
          </a:solidFill>
        </p:spPr>
        <p:txBody>
          <a:bodyPr wrap="square" rtlCol="0">
            <a:spAutoFit/>
          </a:bodyPr>
          <a:lstStyle/>
          <a:p>
            <a:r>
              <a:rPr lang="ja-JP" altLang="en-US" sz="3600" dirty="0">
                <a:solidFill>
                  <a:srgbClr val="0070C0"/>
                </a:solidFill>
                <a:latin typeface="UD デジタル 教科書体 NP-B" panose="02020700000000000000" pitchFamily="18" charset="-128"/>
                <a:ea typeface="UD デジタル 教科書体 NP-B" panose="02020700000000000000" pitchFamily="18" charset="-128"/>
                <a:cs typeface="+mj-cs"/>
              </a:rPr>
              <a:t>一部分の占める割合から全体を求める問題Ｂ</a:t>
            </a:r>
            <a:endParaRPr lang="en-US" altLang="ja-JP" sz="3600" dirty="0">
              <a:solidFill>
                <a:srgbClr val="0070C0"/>
              </a:solidFill>
              <a:latin typeface="UD デジタル 教科書体 NP-B" panose="02020700000000000000" pitchFamily="18" charset="-128"/>
              <a:ea typeface="UD デジタル 教科書体 NP-B" panose="02020700000000000000" pitchFamily="18" charset="-128"/>
              <a:cs typeface="+mj-cs"/>
            </a:endParaRPr>
          </a:p>
        </p:txBody>
      </p:sp>
    </p:spTree>
    <p:extLst>
      <p:ext uri="{BB962C8B-B14F-4D97-AF65-F5344CB8AC3E}">
        <p14:creationId xmlns:p14="http://schemas.microsoft.com/office/powerpoint/2010/main" val="53650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463039" y="1627625"/>
            <a:ext cx="6756401"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300</a:t>
            </a:r>
            <a:r>
              <a:rPr lang="ja-JP" altLang="en-US" sz="3600" dirty="0">
                <a:latin typeface="UD デジタル 教科書体 NP-B" panose="02020700000000000000" pitchFamily="18" charset="-128"/>
                <a:ea typeface="UD デジタル 教科書体 NP-B" panose="02020700000000000000" pitchFamily="18" charset="-128"/>
              </a:rPr>
              <a:t>円</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の</a:t>
            </a:r>
            <a:r>
              <a:rPr lang="ja-JP" altLang="en-US" sz="3600" dirty="0">
                <a:latin typeface="UD デジタル 教科書体 NP-B" panose="02020700000000000000" pitchFamily="18" charset="-128"/>
                <a:ea typeface="UD デジタル 教科書体 NP-B" panose="02020700000000000000" pitchFamily="18" charset="-128"/>
              </a:rPr>
              <a:t>２割はいくらですか？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1463039" y="2387214"/>
            <a:ext cx="6441441"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20</a:t>
            </a:r>
            <a:r>
              <a:rPr lang="ja-JP" altLang="en-US" sz="3600" dirty="0">
                <a:latin typeface="UD デジタル 教科書体 NP-B" panose="02020700000000000000" pitchFamily="18" charset="-128"/>
                <a:ea typeface="UD デジタル 教科書体 NP-B" panose="02020700000000000000" pitchFamily="18" charset="-128"/>
              </a:rPr>
              <a:t>円は</a:t>
            </a:r>
            <a:r>
              <a:rPr lang="en-US" altLang="ja-JP" sz="3600" dirty="0">
                <a:latin typeface="UD デジタル 教科書体 NP-B" panose="02020700000000000000" pitchFamily="18" charset="-128"/>
                <a:ea typeface="UD デジタル 教科書体 NP-B" panose="02020700000000000000" pitchFamily="18" charset="-128"/>
              </a:rPr>
              <a:t>100</a:t>
            </a:r>
            <a:r>
              <a:rPr lang="ja-JP" altLang="en-US" sz="3600" dirty="0">
                <a:latin typeface="UD デジタル 教科書体 NP-B" panose="02020700000000000000" pitchFamily="18" charset="-128"/>
                <a:ea typeface="UD デジタル 教科書体 NP-B" panose="02020700000000000000" pitchFamily="18" charset="-128"/>
              </a:rPr>
              <a:t>円</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の</a:t>
            </a:r>
            <a:r>
              <a:rPr lang="ja-JP" altLang="en-US" sz="3600" dirty="0">
                <a:latin typeface="UD デジタル 教科書体 NP-B" panose="02020700000000000000" pitchFamily="18" charset="-128"/>
                <a:ea typeface="UD デジタル 教科書体 NP-B" panose="02020700000000000000" pitchFamily="18" charset="-128"/>
              </a:rPr>
              <a:t>何割ですか？</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501445" y="3176024"/>
            <a:ext cx="7013121"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50</a:t>
            </a:r>
            <a:r>
              <a:rPr lang="ja-JP" altLang="en-US" sz="3600" dirty="0">
                <a:latin typeface="UD デジタル 教科書体 NP-B" panose="02020700000000000000" pitchFamily="18" charset="-128"/>
                <a:ea typeface="UD デジタル 教科書体 NP-B" panose="02020700000000000000" pitchFamily="18" charset="-128"/>
              </a:rPr>
              <a:t>円</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の</a:t>
            </a:r>
            <a:r>
              <a:rPr lang="en-US" altLang="ja-JP" sz="3600" dirty="0">
                <a:latin typeface="UD デジタル 教科書体 NP-B" panose="02020700000000000000" pitchFamily="18" charset="-128"/>
                <a:ea typeface="UD デジタル 教科書体 NP-B" panose="02020700000000000000" pitchFamily="18" charset="-128"/>
              </a:rPr>
              <a:t>100</a:t>
            </a:r>
            <a:r>
              <a:rPr lang="ja-JP" altLang="en-US" sz="3600" dirty="0">
                <a:latin typeface="UD デジタル 教科書体 NP-B" panose="02020700000000000000" pitchFamily="18" charset="-128"/>
                <a:ea typeface="UD デジタル 教科書体 NP-B" panose="02020700000000000000" pitchFamily="18" charset="-128"/>
              </a:rPr>
              <a:t>円に対する割合は ？</a:t>
            </a:r>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52954DCB-A530-40CD-AE38-A91A58549850}"/>
              </a:ext>
            </a:extLst>
          </p:cNvPr>
          <p:cNvSpPr txBox="1"/>
          <p:nvPr/>
        </p:nvSpPr>
        <p:spPr>
          <a:xfrm>
            <a:off x="1529254" y="3964834"/>
            <a:ext cx="7188026"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500</a:t>
            </a:r>
            <a:r>
              <a:rPr lang="ja-JP" altLang="en-US" sz="3600" dirty="0">
                <a:latin typeface="UD デジタル 教科書体 NP-B" panose="02020700000000000000" pitchFamily="18" charset="-128"/>
                <a:ea typeface="UD デジタル 教科書体 NP-B" panose="02020700000000000000" pitchFamily="18" charset="-128"/>
              </a:rPr>
              <a:t>円に対する</a:t>
            </a:r>
            <a:r>
              <a:rPr lang="en-US" altLang="ja-JP" sz="3600" dirty="0">
                <a:latin typeface="UD デジタル 教科書体 NP-B" panose="02020700000000000000" pitchFamily="18" charset="-128"/>
                <a:ea typeface="UD デジタル 教科書体 NP-B" panose="02020700000000000000" pitchFamily="18" charset="-128"/>
              </a:rPr>
              <a:t>100</a:t>
            </a:r>
            <a:r>
              <a:rPr lang="ja-JP" altLang="en-US" sz="3600" dirty="0">
                <a:latin typeface="UD デジタル 教科書体 NP-B" panose="02020700000000000000" pitchFamily="18" charset="-128"/>
                <a:ea typeface="UD デジタル 教科書体 NP-B" panose="02020700000000000000" pitchFamily="18" charset="-128"/>
              </a:rPr>
              <a:t>円</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の</a:t>
            </a:r>
            <a:r>
              <a:rPr lang="ja-JP" altLang="en-US" sz="3600" dirty="0">
                <a:latin typeface="UD デジタル 教科書体 NP-B" panose="02020700000000000000" pitchFamily="18" charset="-128"/>
                <a:ea typeface="UD デジタル 教科書体 NP-B" panose="02020700000000000000" pitchFamily="18" charset="-128"/>
              </a:rPr>
              <a:t>割合は？</a:t>
            </a:r>
          </a:p>
        </p:txBody>
      </p:sp>
      <p:sp>
        <p:nvSpPr>
          <p:cNvPr id="9" name="テキスト ボックス 8">
            <a:extLst>
              <a:ext uri="{FF2B5EF4-FFF2-40B4-BE49-F238E27FC236}">
                <a16:creationId xmlns:a16="http://schemas.microsoft.com/office/drawing/2014/main" id="{88701A56-D338-47DE-8F05-1644F775D33E}"/>
              </a:ext>
            </a:extLst>
          </p:cNvPr>
          <p:cNvSpPr txBox="1"/>
          <p:nvPr/>
        </p:nvSpPr>
        <p:spPr>
          <a:xfrm>
            <a:off x="9419303" y="3406789"/>
            <a:ext cx="2271252"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小学校では</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でてこない</a:t>
            </a:r>
          </a:p>
        </p:txBody>
      </p:sp>
      <p:sp>
        <p:nvSpPr>
          <p:cNvPr id="6" name="右中かっこ 5">
            <a:extLst>
              <a:ext uri="{FF2B5EF4-FFF2-40B4-BE49-F238E27FC236}">
                <a16:creationId xmlns:a16="http://schemas.microsoft.com/office/drawing/2014/main" id="{F25EB1CD-9C51-4528-9987-35D65A718505}"/>
              </a:ext>
            </a:extLst>
          </p:cNvPr>
          <p:cNvSpPr/>
          <p:nvPr/>
        </p:nvSpPr>
        <p:spPr>
          <a:xfrm>
            <a:off x="8789869" y="3139801"/>
            <a:ext cx="550606" cy="141584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FCDDB46-0408-4EAF-8600-2CE65F76F10F}"/>
              </a:ext>
            </a:extLst>
          </p:cNvPr>
          <p:cNvSpPr txBox="1"/>
          <p:nvPr/>
        </p:nvSpPr>
        <p:spPr>
          <a:xfrm>
            <a:off x="1645921" y="4953261"/>
            <a:ext cx="9296400" cy="1077218"/>
          </a:xfrm>
          <a:prstGeom prst="rect">
            <a:avLst/>
          </a:prstGeom>
          <a:noFill/>
        </p:spPr>
        <p:txBody>
          <a:bodyPr wrap="square" rtlCol="0">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「～は，～の」が〇〇になるとキーワードのみで</a:t>
            </a:r>
            <a:endPar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教えることは、内容理解の放棄となります</a:t>
            </a:r>
            <a:endPar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C26CEE8C-4705-4577-8BCF-A9452F4248A0}"/>
              </a:ext>
            </a:extLst>
          </p:cNvPr>
          <p:cNvSpPr txBox="1"/>
          <p:nvPr/>
        </p:nvSpPr>
        <p:spPr>
          <a:xfrm>
            <a:off x="1463039" y="577643"/>
            <a:ext cx="9417963" cy="707886"/>
          </a:xfrm>
          <a:prstGeom prst="rect">
            <a:avLst/>
          </a:prstGeom>
          <a:solidFill>
            <a:srgbClr val="FFFF99"/>
          </a:solidFill>
        </p:spPr>
        <p:txBody>
          <a:bodyPr wrap="none" rtlCol="0">
            <a:spAutoFit/>
          </a:bodyPr>
          <a:lstStyle/>
          <a:p>
            <a:r>
              <a:rPr kumimoji="1" lang="ja-JP" altLang="en-US" sz="4000" dirty="0">
                <a:solidFill>
                  <a:srgbClr val="0070C0"/>
                </a:solidFill>
                <a:latin typeface="UD デジタル 教科書体 NP-B" panose="02020700000000000000" pitchFamily="18" charset="-128"/>
                <a:ea typeface="UD デジタル 教科書体 NP-B" panose="02020700000000000000" pitchFamily="18" charset="-128"/>
              </a:rPr>
              <a:t>実はことばの使い方はいろいろあります</a:t>
            </a:r>
            <a:endParaRPr kumimoji="1" lang="ja-JP" altLang="en-US" sz="4000" dirty="0"/>
          </a:p>
        </p:txBody>
      </p:sp>
    </p:spTree>
    <p:extLst>
      <p:ext uri="{BB962C8B-B14F-4D97-AF65-F5344CB8AC3E}">
        <p14:creationId xmlns:p14="http://schemas.microsoft.com/office/powerpoint/2010/main" val="176885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750"/>
                                        <p:tgtEl>
                                          <p:spTgt spid="3"/>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750"/>
                                        <p:tgtEl>
                                          <p:spTgt spid="5"/>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2000"/>
                                        <p:tgtEl>
                                          <p:spTgt spid="8"/>
                                        </p:tgtEl>
                                      </p:cBhvr>
                                    </p:animEffect>
                                  </p:childTnLst>
                                </p:cTn>
                              </p:par>
                            </p:childTnLst>
                          </p:cTn>
                        </p:par>
                        <p:par>
                          <p:cTn id="21" fill="hold">
                            <p:stCondLst>
                              <p:cond delay="375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425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6"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20">
          <a:fgClr>
            <a:srgbClr val="FFC000"/>
          </a:fgClr>
          <a:bgClr>
            <a:schemeClr val="bg1"/>
          </a:bgClr>
        </a:patt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8868CC-43A4-AC2A-095A-97E3E97DCCE1}"/>
              </a:ext>
            </a:extLst>
          </p:cNvPr>
          <p:cNvSpPr txBox="1"/>
          <p:nvPr/>
        </p:nvSpPr>
        <p:spPr>
          <a:xfrm>
            <a:off x="995680" y="1095793"/>
            <a:ext cx="10363200" cy="3433504"/>
          </a:xfrm>
          <a:prstGeom prst="rect">
            <a:avLst/>
          </a:prstGeom>
          <a:noFill/>
          <a:ln w="38100">
            <a:solidFill>
              <a:srgbClr val="FF00FF"/>
            </a:solidFill>
            <a:prstDash val="sysDash"/>
          </a:ln>
        </p:spPr>
        <p:txBody>
          <a:bodyPr wrap="square" rtlCol="0">
            <a:spAutoFit/>
          </a:bodyPr>
          <a:lstStyle/>
          <a:p>
            <a:pPr>
              <a:lnSpc>
                <a:spcPct val="150000"/>
              </a:lnSpc>
            </a:pP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今までの内容を元に次の問題を解きましょう</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3600" dirty="0">
                <a:latin typeface="UD デジタル 教科書体 NP-B" panose="02020700000000000000" pitchFamily="18" charset="-128"/>
                <a:ea typeface="UD デジタル 教科書体 NP-B" panose="02020700000000000000" pitchFamily="18" charset="-128"/>
              </a:rPr>
              <a:t>　　問題文を読んで　内容を理解して</a:t>
            </a:r>
            <a:endParaRPr lang="en-US" altLang="ja-JP" sz="3600"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3600" dirty="0">
                <a:latin typeface="UD デジタル 教科書体 NP-B" panose="02020700000000000000" pitchFamily="18" charset="-128"/>
                <a:ea typeface="UD デジタル 教科書体 NP-B" panose="02020700000000000000" pitchFamily="18" charset="-128"/>
              </a:rPr>
              <a:t>　　求める内容を自由に考えましょう</a:t>
            </a:r>
            <a:endParaRPr lang="en-US" altLang="ja-JP" sz="3600"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3600" dirty="0">
                <a:latin typeface="UD デジタル 教科書体 NP-B" panose="02020700000000000000" pitchFamily="18" charset="-128"/>
                <a:ea typeface="UD デジタル 教科書体 NP-B" panose="02020700000000000000" pitchFamily="18" charset="-128"/>
              </a:rPr>
              <a:t>　　解き方が沢山出てくると楽しいですね</a:t>
            </a:r>
          </a:p>
        </p:txBody>
      </p:sp>
    </p:spTree>
    <p:extLst>
      <p:ext uri="{BB962C8B-B14F-4D97-AF65-F5344CB8AC3E}">
        <p14:creationId xmlns:p14="http://schemas.microsoft.com/office/powerpoint/2010/main" val="2475747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704631" y="1247735"/>
            <a:ext cx="10985938" cy="2308324"/>
          </a:xfrm>
          <a:prstGeom prst="rect">
            <a:avLst/>
          </a:prstGeom>
          <a:noFill/>
          <a:ln>
            <a:solidFill>
              <a:schemeClr val="accent1"/>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せんざいを買います。家で使っているせんざいが，</a:t>
            </a:r>
            <a:r>
              <a:rPr lang="en-US" altLang="ja-JP" sz="3600" dirty="0">
                <a:latin typeface="UD デジタル 教科書体 NP-B" panose="02020700000000000000" pitchFamily="18" charset="-128"/>
                <a:ea typeface="UD デジタル 教科書体 NP-B" panose="02020700000000000000" pitchFamily="18" charset="-128"/>
              </a:rPr>
              <a:t>20</a:t>
            </a:r>
            <a:r>
              <a:rPr lang="ja-JP" altLang="en-US" sz="3600" dirty="0">
                <a:latin typeface="UD デジタル 教科書体 NP-B" panose="02020700000000000000" pitchFamily="18" charset="-128"/>
                <a:ea typeface="UD デジタル 教科書体 NP-B" panose="02020700000000000000" pitchFamily="18" charset="-128"/>
              </a:rPr>
              <a:t>％増量して売られていました。増量後のせんざいの量は</a:t>
            </a:r>
            <a:r>
              <a:rPr lang="en-US" altLang="ja-JP" sz="3600" dirty="0">
                <a:latin typeface="UD デジタル 教科書体 NP-B" panose="02020700000000000000" pitchFamily="18" charset="-128"/>
                <a:ea typeface="UD デジタル 教科書体 NP-B" panose="02020700000000000000" pitchFamily="18" charset="-128"/>
              </a:rPr>
              <a:t>480mL</a:t>
            </a:r>
            <a:r>
              <a:rPr lang="ja-JP" altLang="en-US" sz="3600" dirty="0">
                <a:latin typeface="UD デジタル 教科書体 NP-B" panose="02020700000000000000" pitchFamily="18" charset="-128"/>
                <a:ea typeface="UD デジタル 教科書体 NP-B" panose="02020700000000000000" pitchFamily="18" charset="-128"/>
              </a:rPr>
              <a:t>です。増量前のせんざいの量は何</a:t>
            </a:r>
            <a:r>
              <a:rPr lang="en-US" altLang="ja-JP" sz="3600" dirty="0">
                <a:latin typeface="UD デジタル 教科書体 NP-B" panose="02020700000000000000" pitchFamily="18" charset="-128"/>
                <a:ea typeface="UD デジタル 教科書体 NP-B" panose="02020700000000000000" pitchFamily="18" charset="-128"/>
              </a:rPr>
              <a:t>mL</a:t>
            </a:r>
            <a:r>
              <a:rPr lang="ja-JP" altLang="en-US" sz="3600" dirty="0">
                <a:latin typeface="UD デジタル 教科書体 NP-B" panose="02020700000000000000" pitchFamily="18" charset="-128"/>
                <a:ea typeface="UD デジタル 教科書体 NP-B" panose="02020700000000000000" pitchFamily="18" charset="-128"/>
              </a:rPr>
              <a:t>ですか。</a:t>
            </a:r>
          </a:p>
        </p:txBody>
      </p:sp>
      <p:sp>
        <p:nvSpPr>
          <p:cNvPr id="14" name="テキスト ボックス 13">
            <a:extLst>
              <a:ext uri="{FF2B5EF4-FFF2-40B4-BE49-F238E27FC236}">
                <a16:creationId xmlns:a16="http://schemas.microsoft.com/office/drawing/2014/main" id="{54F2889D-0AD6-4FFC-8A42-151411E37717}"/>
              </a:ext>
            </a:extLst>
          </p:cNvPr>
          <p:cNvSpPr txBox="1"/>
          <p:nvPr/>
        </p:nvSpPr>
        <p:spPr>
          <a:xfrm>
            <a:off x="1023870" y="3608922"/>
            <a:ext cx="10144259" cy="2862322"/>
          </a:xfrm>
          <a:prstGeom prst="rect">
            <a:avLst/>
          </a:prstGeom>
          <a:noFill/>
          <a:ln w="57150">
            <a:solidFill>
              <a:schemeClr val="accent4"/>
            </a:solidFill>
          </a:ln>
        </p:spPr>
        <p:txBody>
          <a:bodyPr wrap="square">
            <a:spAutoFit/>
          </a:bodyPr>
          <a:lstStyle/>
          <a:p>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正答例</a:t>
            </a:r>
            <a:endParaRPr lang="en-US" altLang="ja-JP"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480÷1.2</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⑤</a:t>
            </a:r>
            <a:r>
              <a:rPr lang="ja-JP" altLang="en-US" sz="3600" b="0" i="0" u="none" strike="noStrike"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公式を使ったわり算　　</a:t>
            </a:r>
            <a:endParaRPr lang="en-US" altLang="ja-JP"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×1.2</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480</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　　 ④ 答えを使ったかけ算　</a:t>
            </a:r>
            <a:endParaRPr lang="en-US" altLang="ja-JP" sz="3600" dirty="0">
              <a:solidFill>
                <a:srgbClr val="00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480÷120×100</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②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％を求めてから</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私なら　</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480÷12×10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ですね　　</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77A25E17-CFEE-5C2E-DAAB-2CFFE1229B45}"/>
              </a:ext>
            </a:extLst>
          </p:cNvPr>
          <p:cNvSpPr txBox="1"/>
          <p:nvPr/>
        </p:nvSpPr>
        <p:spPr>
          <a:xfrm>
            <a:off x="2016759" y="472144"/>
            <a:ext cx="8158480" cy="646331"/>
          </a:xfrm>
          <a:prstGeom prst="rect">
            <a:avLst/>
          </a:prstGeom>
          <a:noFill/>
        </p:spPr>
        <p:txBody>
          <a:bodyPr wrap="square">
            <a:spAutoFit/>
          </a:bodyPr>
          <a:lstStyle/>
          <a:p>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全国学力・学習状況調査より　</a:t>
            </a:r>
            <a:r>
              <a:rPr kumimoji="1" lang="en-US" altLang="ja-JP" sz="3600" dirty="0">
                <a:solidFill>
                  <a:srgbClr val="0070C0"/>
                </a:solidFill>
                <a:latin typeface="UD デジタル 教科書体 NP-B" panose="02020700000000000000" pitchFamily="18" charset="-128"/>
                <a:ea typeface="UD デジタル 教科書体 NP-B" panose="02020700000000000000" pitchFamily="18" charset="-128"/>
              </a:rPr>
              <a:t>H27B</a:t>
            </a:r>
            <a:endParaRPr lang="ja-JP" altLang="en-US" sz="3600" dirty="0"/>
          </a:p>
        </p:txBody>
      </p:sp>
    </p:spTree>
    <p:extLst>
      <p:ext uri="{BB962C8B-B14F-4D97-AF65-F5344CB8AC3E}">
        <p14:creationId xmlns:p14="http://schemas.microsoft.com/office/powerpoint/2010/main" val="26507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618129" y="537176"/>
            <a:ext cx="6955750" cy="769441"/>
          </a:xfrm>
          <a:prstGeom prst="rect">
            <a:avLst/>
          </a:prstGeom>
          <a:solidFill>
            <a:srgbClr val="FFFF99"/>
          </a:solidFill>
        </p:spPr>
        <p:txBody>
          <a:bodyPr wrap="none">
            <a:sp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割合をどう意味づけするか</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80C8FD5D-32D6-442A-B1CD-21431BD57A57}"/>
              </a:ext>
            </a:extLst>
          </p:cNvPr>
          <p:cNvSpPr/>
          <p:nvPr/>
        </p:nvSpPr>
        <p:spPr>
          <a:xfrm>
            <a:off x="756138" y="1517570"/>
            <a:ext cx="10937631" cy="5016758"/>
          </a:xfrm>
          <a:prstGeom prst="rect">
            <a:avLst/>
          </a:prstGeom>
          <a:ln>
            <a:solidFill>
              <a:schemeClr val="accent1"/>
            </a:solidFill>
          </a:ln>
        </p:spPr>
        <p:txBody>
          <a:bodyPr wrap="square">
            <a:spAutoFit/>
          </a:bodyPr>
          <a:lstStyle/>
          <a:p>
            <a:r>
              <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比率</a:t>
            </a:r>
            <a:r>
              <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a:t>
            </a:r>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二つ以上の数・量を比較した割合。比</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a:t>
            </a:r>
          </a:p>
          <a:p>
            <a:r>
              <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割合</a:t>
            </a:r>
            <a:r>
              <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】①</a:t>
            </a:r>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全体または基準となるものに対する、その　</a:t>
            </a:r>
            <a:endParaRPr lang="en-US" altLang="ja-JP"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　　　ものの占める比率。歩合。</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「週に一度の</a:t>
            </a:r>
            <a:r>
              <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で会う」</a:t>
            </a:r>
          </a:p>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求め方</a:t>
            </a:r>
            <a:r>
              <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編集</a:t>
            </a:r>
            <a:r>
              <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比較の基準の量を </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、割合を求める対象の量を </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b</a:t>
            </a:r>
            <a:r>
              <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とする（ただし </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 ≠0</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）。このとき、基準に対する対象の割合は </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b / a </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である。</a:t>
            </a:r>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対象があるもの全体の中の一部である場合、その割合は </a:t>
            </a:r>
            <a:r>
              <a:rPr lang="en-US" altLang="ja-JP" sz="3200" kern="100"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0</a:t>
            </a:r>
            <a:r>
              <a:rPr lang="en-US" altLang="ja-JP"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より大きく </a:t>
            </a:r>
            <a:r>
              <a:rPr lang="en-US" altLang="ja-JP" sz="3200" kern="100"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a:t>
            </a:r>
            <a:r>
              <a:rPr lang="en-US" altLang="ja-JP"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以下の値となる。</a:t>
            </a:r>
            <a:r>
              <a:rPr lang="ja-JP" altLang="en-US"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また、対象が基準の量よりも大きい場合、その割合は </a:t>
            </a:r>
            <a:r>
              <a:rPr lang="en-US" altLang="ja-JP" sz="3200" kern="100"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a:t>
            </a:r>
            <a:r>
              <a:rPr lang="en-US" altLang="ja-JP"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よりも大きくなる。それが </a:t>
            </a:r>
            <a:r>
              <a:rPr lang="en-US" altLang="ja-JP" sz="3200" kern="100"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a:t>
            </a:r>
            <a:r>
              <a:rPr lang="en-US" altLang="ja-JP"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よりもかなり大きい場合は</a:t>
            </a:r>
            <a:endParaRPr lang="en-US" altLang="ja-JP"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r>
              <a:rPr lang="ja-JP" altLang="en-US"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「～倍」と表現することも多い。　</a:t>
            </a:r>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2800" dirty="0">
                <a:latin typeface="UD デジタル 教科書体 NP-B" panose="02020700000000000000" pitchFamily="18" charset="-128"/>
                <a:ea typeface="UD デジタル 教科書体 NP-B" panose="02020700000000000000" pitchFamily="18" charset="-128"/>
              </a:rPr>
              <a:t>（</a:t>
            </a:r>
            <a:r>
              <a:rPr lang="zh-CN" altLang="en-US" sz="2800" dirty="0">
                <a:latin typeface="UD デジタル 教科書体 NP-B" panose="02020700000000000000" pitchFamily="18" charset="-128"/>
                <a:ea typeface="UD デジタル 教科書体 NP-B" panose="02020700000000000000" pitchFamily="18" charset="-128"/>
              </a:rPr>
              <a:t>旺文社国語辞典</a:t>
            </a:r>
            <a:r>
              <a:rPr lang="ja-JP" altLang="en-US" sz="2800" dirty="0">
                <a:latin typeface="UD デジタル 教科書体 NP-B" panose="02020700000000000000" pitchFamily="18" charset="-128"/>
                <a:ea typeface="UD デジタル 教科書体 NP-B" panose="02020700000000000000" pitchFamily="18" charset="-128"/>
              </a:rPr>
              <a:t>）</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388904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2" y="1401135"/>
            <a:ext cx="10515598" cy="1938992"/>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赤いテープは</a:t>
            </a:r>
            <a:r>
              <a:rPr lang="en-US" altLang="ja-JP" sz="4000" dirty="0">
                <a:latin typeface="UD デジタル 教科書体 NP-B" panose="02020700000000000000" pitchFamily="18" charset="-128"/>
                <a:ea typeface="UD デジタル 教科書体 NP-B" panose="02020700000000000000" pitchFamily="18" charset="-128"/>
              </a:rPr>
              <a:t>120cm</a:t>
            </a:r>
            <a:r>
              <a:rPr lang="ja-JP" altLang="en-US" sz="4000" dirty="0">
                <a:latin typeface="UD デジタル 教科書体 NP-B" panose="02020700000000000000" pitchFamily="18" charset="-128"/>
                <a:ea typeface="UD デジタル 教科書体 NP-B" panose="02020700000000000000" pitchFamily="18" charset="-128"/>
              </a:rPr>
              <a:t>です。</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赤いテープの長さは、白いテープの長さの</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latin typeface="UD デジタル 教科書体 NP-B" panose="02020700000000000000" pitchFamily="18" charset="-128"/>
                <a:ea typeface="UD デジタル 教科書体 NP-B" panose="02020700000000000000" pitchFamily="18" charset="-128"/>
              </a:rPr>
              <a:t>0.6</a:t>
            </a:r>
            <a:r>
              <a:rPr lang="ja-JP" altLang="en-US" sz="4000" dirty="0">
                <a:latin typeface="UD デジタル 教科書体 NP-B" panose="02020700000000000000" pitchFamily="18" charset="-128"/>
                <a:ea typeface="UD デジタル 教科書体 NP-B" panose="02020700000000000000" pitchFamily="18" charset="-128"/>
              </a:rPr>
              <a:t>倍です。白いテープの長さは？</a:t>
            </a: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1409698" y="3601720"/>
            <a:ext cx="9575801" cy="2308324"/>
          </a:xfrm>
          <a:prstGeom prst="rect">
            <a:avLst/>
          </a:prstGeom>
          <a:noFill/>
          <a:ln w="57150">
            <a:solidFill>
              <a:srgbClr val="FFC000"/>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正答例</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120÷0.6</a:t>
            </a:r>
            <a:r>
              <a:rPr lang="ja-JP" altLang="en-US" sz="3600" dirty="0">
                <a:latin typeface="UD デジタル 教科書体 NP-B" panose="02020700000000000000" pitchFamily="18" charset="-128"/>
                <a:ea typeface="UD デジタル 教科書体 NP-B" panose="02020700000000000000" pitchFamily="18" charset="-128"/>
              </a:rPr>
              <a:t>　　　⑤ 公式を使ったわり算　</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120÷6×10</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②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0.1</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倍を求めてから　　</a:t>
            </a:r>
          </a:p>
          <a:p>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×0.6</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120</a:t>
            </a:r>
            <a:r>
              <a:rPr lang="ja-JP" altLang="en-US" sz="3600" dirty="0">
                <a:latin typeface="UD デジタル 教科書体 NP-B" panose="02020700000000000000" pitchFamily="18" charset="-128"/>
                <a:ea typeface="UD デジタル 教科書体 NP-B" panose="02020700000000000000" pitchFamily="18" charset="-128"/>
              </a:rPr>
              <a:t>　④ 答えを使ったかけ算　</a:t>
            </a:r>
          </a:p>
        </p:txBody>
      </p:sp>
      <p:sp>
        <p:nvSpPr>
          <p:cNvPr id="6" name="テキスト ボックス 5">
            <a:extLst>
              <a:ext uri="{FF2B5EF4-FFF2-40B4-BE49-F238E27FC236}">
                <a16:creationId xmlns:a16="http://schemas.microsoft.com/office/drawing/2014/main" id="{11162597-513C-393D-E02A-F3AB73ECEBCF}"/>
              </a:ext>
            </a:extLst>
          </p:cNvPr>
          <p:cNvSpPr txBox="1"/>
          <p:nvPr/>
        </p:nvSpPr>
        <p:spPr>
          <a:xfrm>
            <a:off x="2016759" y="472144"/>
            <a:ext cx="7736841" cy="646331"/>
          </a:xfrm>
          <a:prstGeom prst="rect">
            <a:avLst/>
          </a:prstGeom>
          <a:noFill/>
        </p:spPr>
        <p:txBody>
          <a:bodyPr wrap="square">
            <a:spAutoFit/>
          </a:bodyPr>
          <a:lstStyle/>
          <a:p>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全国学力・学習状況調査より　</a:t>
            </a:r>
            <a:r>
              <a:rPr kumimoji="1" lang="en-US" altLang="ja-JP" sz="3600" dirty="0">
                <a:solidFill>
                  <a:srgbClr val="0070C0"/>
                </a:solidFill>
                <a:latin typeface="UD デジタル 教科書体 NP-B" panose="02020700000000000000" pitchFamily="18" charset="-128"/>
                <a:ea typeface="UD デジタル 教科書体 NP-B" panose="02020700000000000000" pitchFamily="18" charset="-128"/>
              </a:rPr>
              <a:t>H24</a:t>
            </a:r>
            <a:endParaRPr lang="ja-JP" altLang="en-US" sz="3600" dirty="0"/>
          </a:p>
        </p:txBody>
      </p:sp>
    </p:spTree>
    <p:extLst>
      <p:ext uri="{BB962C8B-B14F-4D97-AF65-F5344CB8AC3E}">
        <p14:creationId xmlns:p14="http://schemas.microsoft.com/office/powerpoint/2010/main" val="59823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729710" y="554470"/>
            <a:ext cx="10957811" cy="1931730"/>
          </a:xfrm>
          <a:ln>
            <a:solidFill>
              <a:schemeClr val="accent1"/>
            </a:solidFill>
          </a:ln>
        </p:spPr>
        <p:txBody>
          <a:bodyPr>
            <a:normAutofit fontScale="90000"/>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ジュースを</a:t>
            </a:r>
            <a:r>
              <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rPr>
              <a:t>0.4L</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飲みました。飲んだ量は、</a:t>
            </a:r>
            <a:br>
              <a:rPr kumimoji="1" lang="en-US" altLang="ja-JP" dirty="0">
                <a:latin typeface="UD デジタル 教科書体 NP-B" panose="02020700000000000000" pitchFamily="18" charset="-128"/>
                <a:ea typeface="UD デジタル 教科書体 NP-B" panose="02020700000000000000" pitchFamily="18" charset="-128"/>
              </a:rPr>
            </a:b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はじめにあったジュースの</a:t>
            </a:r>
            <a:r>
              <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rPr>
              <a:t>20</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にあたります。</a:t>
            </a:r>
            <a:r>
              <a:rPr kumimoji="1" lang="ja-JP" altLang="en-US" dirty="0">
                <a:solidFill>
                  <a:srgbClr val="0000FF"/>
                </a:solidFill>
                <a:latin typeface="UD デジタル 教科書体 NP-B" panose="02020700000000000000" pitchFamily="18" charset="-128"/>
                <a:ea typeface="UD デジタル 教科書体 NP-B" panose="02020700000000000000" pitchFamily="18" charset="-128"/>
              </a:rPr>
              <a:t>はじめ、ジュースは何</a:t>
            </a:r>
            <a:r>
              <a:rPr kumimoji="1" lang="en-US" altLang="ja-JP" dirty="0">
                <a:solidFill>
                  <a:srgbClr val="0000FF"/>
                </a:solidFill>
                <a:latin typeface="UD デジタル 教科書体 NP-B" panose="02020700000000000000" pitchFamily="18" charset="-128"/>
                <a:ea typeface="UD デジタル 教科書体 NP-B" panose="02020700000000000000" pitchFamily="18" charset="-128"/>
              </a:rPr>
              <a:t>L</a:t>
            </a:r>
            <a:r>
              <a:rPr kumimoji="1" lang="ja-JP" altLang="en-US" dirty="0">
                <a:solidFill>
                  <a:srgbClr val="0000FF"/>
                </a:solidFill>
                <a:latin typeface="UD デジタル 教科書体 NP-B" panose="02020700000000000000" pitchFamily="18" charset="-128"/>
                <a:ea typeface="UD デジタル 教科書体 NP-B" panose="02020700000000000000" pitchFamily="18" charset="-128"/>
              </a:rPr>
              <a:t>ありましたか</a:t>
            </a:r>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10" name="テキスト ボックス 9">
            <a:extLst>
              <a:ext uri="{FF2B5EF4-FFF2-40B4-BE49-F238E27FC236}">
                <a16:creationId xmlns:a16="http://schemas.microsoft.com/office/drawing/2014/main" id="{6B1C85E6-D9E0-4C42-8B2D-F63116E20A07}"/>
              </a:ext>
            </a:extLst>
          </p:cNvPr>
          <p:cNvSpPr txBox="1"/>
          <p:nvPr/>
        </p:nvSpPr>
        <p:spPr>
          <a:xfrm>
            <a:off x="3657600" y="4942230"/>
            <a:ext cx="7439321"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は</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20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％の５倍</a:t>
            </a:r>
            <a:r>
              <a:rPr lang="ja-JP" altLang="en-US" sz="3200" dirty="0">
                <a:latin typeface="UD デジタル 教科書体 NP-B" panose="02020700000000000000" pitchFamily="18" charset="-128"/>
                <a:ea typeface="UD デジタル 教科書体 NP-B" panose="02020700000000000000" pitchFamily="18" charset="-128"/>
              </a:rPr>
              <a:t>だと分かる計算力</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grpSp>
        <p:nvGrpSpPr>
          <p:cNvPr id="18" name="グループ化 17">
            <a:extLst>
              <a:ext uri="{FF2B5EF4-FFF2-40B4-BE49-F238E27FC236}">
                <a16:creationId xmlns:a16="http://schemas.microsoft.com/office/drawing/2014/main" id="{BC41066C-64A2-49DB-8C9A-B221EF61F0B5}"/>
              </a:ext>
            </a:extLst>
          </p:cNvPr>
          <p:cNvGrpSpPr/>
          <p:nvPr/>
        </p:nvGrpSpPr>
        <p:grpSpPr>
          <a:xfrm>
            <a:off x="1040524" y="2743200"/>
            <a:ext cx="7646275" cy="804041"/>
            <a:chOff x="1040524" y="2743200"/>
            <a:chExt cx="7646275" cy="804041"/>
          </a:xfrm>
        </p:grpSpPr>
        <p:grpSp>
          <p:nvGrpSpPr>
            <p:cNvPr id="6" name="グループ化 5">
              <a:extLst>
                <a:ext uri="{FF2B5EF4-FFF2-40B4-BE49-F238E27FC236}">
                  <a16:creationId xmlns:a16="http://schemas.microsoft.com/office/drawing/2014/main" id="{B99D4E8C-77D5-4C3B-8AB0-B242DFCA1DFA}"/>
                </a:ext>
              </a:extLst>
            </p:cNvPr>
            <p:cNvGrpSpPr/>
            <p:nvPr/>
          </p:nvGrpSpPr>
          <p:grpSpPr>
            <a:xfrm>
              <a:off x="1040524" y="2743200"/>
              <a:ext cx="6117020" cy="804041"/>
              <a:chOff x="1040524" y="2743200"/>
              <a:chExt cx="6117020" cy="804041"/>
            </a:xfrm>
          </p:grpSpPr>
          <p:sp>
            <p:nvSpPr>
              <p:cNvPr id="3" name="正方形/長方形 2">
                <a:extLst>
                  <a:ext uri="{FF2B5EF4-FFF2-40B4-BE49-F238E27FC236}">
                    <a16:creationId xmlns:a16="http://schemas.microsoft.com/office/drawing/2014/main" id="{FD88B1BD-BCC2-46C3-B181-5BBA282C0003}"/>
                  </a:ext>
                </a:extLst>
              </p:cNvPr>
              <p:cNvSpPr/>
              <p:nvPr/>
            </p:nvSpPr>
            <p:spPr>
              <a:xfrm>
                <a:off x="1040524" y="2743200"/>
                <a:ext cx="1529255" cy="804041"/>
              </a:xfrm>
              <a:prstGeom prst="rect">
                <a:avLst/>
              </a:prstGeom>
              <a:solidFill>
                <a:srgbClr val="FFFF99"/>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6CE379B-E6A0-47E0-B269-C75B420D25DC}"/>
                  </a:ext>
                </a:extLst>
              </p:cNvPr>
              <p:cNvSpPr/>
              <p:nvPr/>
            </p:nvSpPr>
            <p:spPr>
              <a:xfrm>
                <a:off x="2569779" y="2743200"/>
                <a:ext cx="1529255" cy="8040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8BFA83-E44E-42D8-ADF0-7587C3B0494D}"/>
                  </a:ext>
                </a:extLst>
              </p:cNvPr>
              <p:cNvSpPr/>
              <p:nvPr/>
            </p:nvSpPr>
            <p:spPr>
              <a:xfrm>
                <a:off x="4099034" y="2743200"/>
                <a:ext cx="1529255" cy="8040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574C847-0F55-4420-8417-409DEB93874E}"/>
                  </a:ext>
                </a:extLst>
              </p:cNvPr>
              <p:cNvSpPr/>
              <p:nvPr/>
            </p:nvSpPr>
            <p:spPr>
              <a:xfrm>
                <a:off x="5628289" y="2743200"/>
                <a:ext cx="1529255" cy="8040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3DB37D39-C2B0-40F5-8A46-6C3DC039A56A}"/>
                </a:ext>
              </a:extLst>
            </p:cNvPr>
            <p:cNvSpPr/>
            <p:nvPr/>
          </p:nvSpPr>
          <p:spPr>
            <a:xfrm>
              <a:off x="7157544" y="2743200"/>
              <a:ext cx="1529255" cy="8040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108C7671-3D5F-4001-A579-C598A907C205}"/>
              </a:ext>
            </a:extLst>
          </p:cNvPr>
          <p:cNvSpPr txBox="1"/>
          <p:nvPr/>
        </p:nvSpPr>
        <p:spPr>
          <a:xfrm>
            <a:off x="1209346" y="2880796"/>
            <a:ext cx="1349265" cy="646331"/>
          </a:xfrm>
          <a:prstGeom prst="rect">
            <a:avLst/>
          </a:prstGeom>
          <a:noFill/>
        </p:spPr>
        <p:txBody>
          <a:bodyPr wrap="square">
            <a:spAutoFit/>
          </a:bodyPr>
          <a:lstStyle/>
          <a:p>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20</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3600" dirty="0">
              <a:solidFill>
                <a:srgbClr val="FF0000"/>
              </a:solidFill>
            </a:endParaRPr>
          </a:p>
        </p:txBody>
      </p:sp>
      <p:sp>
        <p:nvSpPr>
          <p:cNvPr id="14" name="テキスト ボックス 13">
            <a:extLst>
              <a:ext uri="{FF2B5EF4-FFF2-40B4-BE49-F238E27FC236}">
                <a16:creationId xmlns:a16="http://schemas.microsoft.com/office/drawing/2014/main" id="{F20C5FB0-7E78-4743-BB5E-3A1DB7E387AA}"/>
              </a:ext>
            </a:extLst>
          </p:cNvPr>
          <p:cNvSpPr txBox="1"/>
          <p:nvPr/>
        </p:nvSpPr>
        <p:spPr>
          <a:xfrm>
            <a:off x="2659774" y="2880796"/>
            <a:ext cx="1349265" cy="646331"/>
          </a:xfrm>
          <a:prstGeom prst="rect">
            <a:avLst/>
          </a:prstGeom>
          <a:noFill/>
        </p:spPr>
        <p:txBody>
          <a:bodyPr wrap="square">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40</a:t>
            </a: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3600" dirty="0"/>
          </a:p>
        </p:txBody>
      </p:sp>
      <p:sp>
        <p:nvSpPr>
          <p:cNvPr id="15" name="テキスト ボックス 14">
            <a:extLst>
              <a:ext uri="{FF2B5EF4-FFF2-40B4-BE49-F238E27FC236}">
                <a16:creationId xmlns:a16="http://schemas.microsoft.com/office/drawing/2014/main" id="{D7695725-00F0-4D1B-9762-70D31343126D}"/>
              </a:ext>
            </a:extLst>
          </p:cNvPr>
          <p:cNvSpPr txBox="1"/>
          <p:nvPr/>
        </p:nvSpPr>
        <p:spPr>
          <a:xfrm>
            <a:off x="4189028" y="2880796"/>
            <a:ext cx="1349265" cy="646331"/>
          </a:xfrm>
          <a:prstGeom prst="rect">
            <a:avLst/>
          </a:prstGeom>
          <a:noFill/>
        </p:spPr>
        <p:txBody>
          <a:bodyPr wrap="square">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60</a:t>
            </a: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3600" dirty="0"/>
          </a:p>
        </p:txBody>
      </p:sp>
      <p:sp>
        <p:nvSpPr>
          <p:cNvPr id="16" name="テキスト ボックス 15">
            <a:extLst>
              <a:ext uri="{FF2B5EF4-FFF2-40B4-BE49-F238E27FC236}">
                <a16:creationId xmlns:a16="http://schemas.microsoft.com/office/drawing/2014/main" id="{5A3F7D96-EDB1-445B-BC86-54B446F7F6D5}"/>
              </a:ext>
            </a:extLst>
          </p:cNvPr>
          <p:cNvSpPr txBox="1"/>
          <p:nvPr/>
        </p:nvSpPr>
        <p:spPr>
          <a:xfrm>
            <a:off x="5718283" y="2880796"/>
            <a:ext cx="1349265" cy="646331"/>
          </a:xfrm>
          <a:prstGeom prst="rect">
            <a:avLst/>
          </a:prstGeom>
          <a:noFill/>
        </p:spPr>
        <p:txBody>
          <a:bodyPr wrap="square">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80</a:t>
            </a: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3600" dirty="0"/>
          </a:p>
        </p:txBody>
      </p:sp>
      <p:sp>
        <p:nvSpPr>
          <p:cNvPr id="17" name="テキスト ボックス 16">
            <a:extLst>
              <a:ext uri="{FF2B5EF4-FFF2-40B4-BE49-F238E27FC236}">
                <a16:creationId xmlns:a16="http://schemas.microsoft.com/office/drawing/2014/main" id="{590BF398-C8BE-453A-AC7E-21E2F498BF56}"/>
              </a:ext>
            </a:extLst>
          </p:cNvPr>
          <p:cNvSpPr txBox="1"/>
          <p:nvPr/>
        </p:nvSpPr>
        <p:spPr>
          <a:xfrm>
            <a:off x="7094481" y="2880796"/>
            <a:ext cx="1655382" cy="646331"/>
          </a:xfrm>
          <a:prstGeom prst="rect">
            <a:avLst/>
          </a:prstGeom>
          <a:noFill/>
        </p:spPr>
        <p:txBody>
          <a:bodyPr wrap="square">
            <a:spAutoFit/>
          </a:bodyPr>
          <a:lstStyle/>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endParaRPr lang="ja-JP" altLang="en-US" sz="3600" dirty="0">
              <a:solidFill>
                <a:srgbClr val="0000FF"/>
              </a:solidFill>
            </a:endParaRPr>
          </a:p>
        </p:txBody>
      </p:sp>
      <p:sp>
        <p:nvSpPr>
          <p:cNvPr id="19" name="テキスト ボックス 18">
            <a:extLst>
              <a:ext uri="{FF2B5EF4-FFF2-40B4-BE49-F238E27FC236}">
                <a16:creationId xmlns:a16="http://schemas.microsoft.com/office/drawing/2014/main" id="{DF6696FB-EE7C-4F30-86B9-520C8C8706CB}"/>
              </a:ext>
            </a:extLst>
          </p:cNvPr>
          <p:cNvSpPr txBox="1"/>
          <p:nvPr/>
        </p:nvSpPr>
        <p:spPr>
          <a:xfrm>
            <a:off x="1035770" y="5729854"/>
            <a:ext cx="7862045" cy="707886"/>
          </a:xfrm>
          <a:prstGeom prst="rect">
            <a:avLst/>
          </a:prstGeom>
          <a:noFill/>
        </p:spPr>
        <p:txBody>
          <a:bodyPr wrap="squar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解き方②③</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0.4×5</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2L</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AAECEB5B-4138-4C6D-BEC8-6AE888514866}"/>
              </a:ext>
            </a:extLst>
          </p:cNvPr>
          <p:cNvSpPr txBox="1"/>
          <p:nvPr/>
        </p:nvSpPr>
        <p:spPr>
          <a:xfrm>
            <a:off x="1209345" y="3585856"/>
            <a:ext cx="1450429" cy="646331"/>
          </a:xfrm>
          <a:prstGeom prst="rect">
            <a:avLst/>
          </a:prstGeom>
          <a:noFill/>
        </p:spPr>
        <p:txBody>
          <a:bodyPr wrap="square" rtlCol="0">
            <a:spAutoFit/>
          </a:bodyPr>
          <a:lstStyle/>
          <a:p>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0.4L</a:t>
            </a:r>
            <a:endPar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1E0795F7-ABBC-6512-0DA9-CA6B6B393AB5}"/>
              </a:ext>
            </a:extLst>
          </p:cNvPr>
          <p:cNvSpPr txBox="1"/>
          <p:nvPr/>
        </p:nvSpPr>
        <p:spPr>
          <a:xfrm>
            <a:off x="3657600" y="4336103"/>
            <a:ext cx="8029921" cy="584775"/>
          </a:xfrm>
          <a:prstGeom prst="rect">
            <a:avLst/>
          </a:prstGeom>
          <a:noFill/>
        </p:spPr>
        <p:txBody>
          <a:bodyPr wrap="square">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はじめにあったジュースが</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％と分かる</a:t>
            </a:r>
            <a:endPar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8DF96F0E-05F7-D4A9-12F2-019138BF3282}"/>
              </a:ext>
            </a:extLst>
          </p:cNvPr>
          <p:cNvSpPr txBox="1"/>
          <p:nvPr/>
        </p:nvSpPr>
        <p:spPr>
          <a:xfrm>
            <a:off x="1035770" y="4336434"/>
            <a:ext cx="2621830" cy="584775"/>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必要なのこと</a:t>
            </a:r>
            <a:endParaRPr lang="ja-JP" altLang="en-US" sz="3200" dirty="0"/>
          </a:p>
        </p:txBody>
      </p:sp>
    </p:spTree>
    <p:extLst>
      <p:ext uri="{BB962C8B-B14F-4D97-AF65-F5344CB8AC3E}">
        <p14:creationId xmlns:p14="http://schemas.microsoft.com/office/powerpoint/2010/main" val="37506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5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5"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751911" y="781951"/>
            <a:ext cx="11033234" cy="1323439"/>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もとの値段の</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％引きでお弁当を買いました</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代金は</a:t>
            </a:r>
            <a:r>
              <a:rPr lang="en-US" altLang="ja-JP" sz="4000" dirty="0">
                <a:latin typeface="UD デジタル 教科書体 NP-B" panose="02020700000000000000" pitchFamily="18" charset="-128"/>
                <a:ea typeface="UD デジタル 教科書体 NP-B" panose="02020700000000000000" pitchFamily="18" charset="-128"/>
              </a:rPr>
              <a:t>630</a:t>
            </a:r>
            <a:r>
              <a:rPr lang="ja-JP" altLang="en-US" sz="4000" dirty="0">
                <a:latin typeface="UD デジタル 教科書体 NP-B" panose="02020700000000000000" pitchFamily="18" charset="-128"/>
                <a:ea typeface="UD デジタル 教科書体 NP-B" panose="02020700000000000000" pitchFamily="18" charset="-128"/>
              </a:rPr>
              <a:t>円でした。もとの値段は何円ですか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1277620" y="2291155"/>
            <a:ext cx="8679180" cy="1200329"/>
          </a:xfrm>
          <a:prstGeom prst="rect">
            <a:avLst/>
          </a:prstGeom>
          <a:noFill/>
          <a:ln>
            <a:solidFill>
              <a:schemeClr val="accent1"/>
            </a:solidFill>
          </a:ln>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代金</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630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円はもとの値段の</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90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％にあたる</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これが児童に分かるようにしたい</a:t>
            </a:r>
          </a:p>
        </p:txBody>
      </p:sp>
      <p:sp>
        <p:nvSpPr>
          <p:cNvPr id="6" name="テキスト ボックス 5">
            <a:extLst>
              <a:ext uri="{FF2B5EF4-FFF2-40B4-BE49-F238E27FC236}">
                <a16:creationId xmlns:a16="http://schemas.microsoft.com/office/drawing/2014/main" id="{E0B70BD0-678D-4EE1-98C0-0816CF8E4F70}"/>
              </a:ext>
            </a:extLst>
          </p:cNvPr>
          <p:cNvSpPr txBox="1"/>
          <p:nvPr/>
        </p:nvSpPr>
        <p:spPr>
          <a:xfrm>
            <a:off x="1425070" y="4459565"/>
            <a:ext cx="2220310" cy="707886"/>
          </a:xfrm>
          <a:prstGeom prst="rect">
            <a:avLst/>
          </a:prstGeom>
          <a:noFill/>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％は</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ECE0C1D2-6FDD-4BE0-9C3D-17A37E185320}"/>
              </a:ext>
            </a:extLst>
          </p:cNvPr>
          <p:cNvSpPr txBox="1"/>
          <p:nvPr/>
        </p:nvSpPr>
        <p:spPr>
          <a:xfrm>
            <a:off x="840826" y="3644062"/>
            <a:ext cx="2217684" cy="707886"/>
          </a:xfrm>
          <a:prstGeom prst="rect">
            <a:avLst/>
          </a:prstGeom>
          <a:noFill/>
        </p:spPr>
        <p:txBody>
          <a:bodyPr wrap="square">
            <a:spAutoFit/>
          </a:bodyPr>
          <a:lstStyle/>
          <a:p>
            <a:r>
              <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解き方①</a:t>
            </a:r>
            <a:endParaRPr kumimoji="1"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a:extLst>
              <a:ext uri="{FF2B5EF4-FFF2-40B4-BE49-F238E27FC236}">
                <a16:creationId xmlns:a16="http://schemas.microsoft.com/office/drawing/2014/main" id="{E0B70BD0-678D-4EE1-98C0-0816CF8E4F70}"/>
              </a:ext>
            </a:extLst>
          </p:cNvPr>
          <p:cNvSpPr txBox="1"/>
          <p:nvPr/>
        </p:nvSpPr>
        <p:spPr>
          <a:xfrm>
            <a:off x="4298112" y="4464537"/>
            <a:ext cx="3595776" cy="707886"/>
          </a:xfrm>
          <a:prstGeom prst="rect">
            <a:avLst/>
          </a:prstGeom>
          <a:noFill/>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630÷9</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70</a:t>
            </a:r>
          </a:p>
        </p:txBody>
      </p:sp>
      <p:sp>
        <p:nvSpPr>
          <p:cNvPr id="26" name="テキスト ボックス 25">
            <a:extLst>
              <a:ext uri="{FF2B5EF4-FFF2-40B4-BE49-F238E27FC236}">
                <a16:creationId xmlns:a16="http://schemas.microsoft.com/office/drawing/2014/main" id="{E0B70BD0-678D-4EE1-98C0-0816CF8E4F70}"/>
              </a:ext>
            </a:extLst>
          </p:cNvPr>
          <p:cNvSpPr txBox="1"/>
          <p:nvPr/>
        </p:nvSpPr>
        <p:spPr>
          <a:xfrm>
            <a:off x="1425070" y="5358188"/>
            <a:ext cx="2629619" cy="707886"/>
          </a:xfrm>
          <a:prstGeom prst="rect">
            <a:avLst/>
          </a:prstGeom>
          <a:noFill/>
        </p:spPr>
        <p:txBody>
          <a:bodyPr wrap="squar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％は</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a:extLst>
              <a:ext uri="{FF2B5EF4-FFF2-40B4-BE49-F238E27FC236}">
                <a16:creationId xmlns:a16="http://schemas.microsoft.com/office/drawing/2014/main" id="{E0B70BD0-678D-4EE1-98C0-0816CF8E4F70}"/>
              </a:ext>
            </a:extLst>
          </p:cNvPr>
          <p:cNvSpPr txBox="1"/>
          <p:nvPr/>
        </p:nvSpPr>
        <p:spPr>
          <a:xfrm>
            <a:off x="4298112" y="5358188"/>
            <a:ext cx="6174356" cy="707886"/>
          </a:xfrm>
          <a:prstGeom prst="rect">
            <a:avLst/>
          </a:prstGeom>
          <a:noFill/>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70</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700</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700</a:t>
            </a:r>
            <a:r>
              <a:rPr lang="ja-JP" altLang="en-US" sz="4000" dirty="0">
                <a:latin typeface="UD デジタル 教科書体 NP-B" panose="02020700000000000000" pitchFamily="18" charset="-128"/>
                <a:ea typeface="UD デジタル 教科書体 NP-B" panose="02020700000000000000" pitchFamily="18" charset="-128"/>
              </a:rPr>
              <a:t>円</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0227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500"/>
                                        <p:tgtEl>
                                          <p:spTgt spid="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500"/>
                                        <p:tgtEl>
                                          <p:spTgt spid="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1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1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5" grpId="0"/>
      <p:bldP spid="25" grpId="0"/>
      <p:bldP spid="26"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751911" y="781951"/>
            <a:ext cx="11033234" cy="1323439"/>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もとの値段の</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％引きでお弁当を買いました</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代金は</a:t>
            </a:r>
            <a:r>
              <a:rPr lang="en-US" altLang="ja-JP" sz="4000" dirty="0">
                <a:latin typeface="UD デジタル 教科書体 NP-B" panose="02020700000000000000" pitchFamily="18" charset="-128"/>
                <a:ea typeface="UD デジタル 教科書体 NP-B" panose="02020700000000000000" pitchFamily="18" charset="-128"/>
              </a:rPr>
              <a:t>630</a:t>
            </a:r>
            <a:r>
              <a:rPr lang="ja-JP" altLang="en-US" sz="4000" dirty="0">
                <a:latin typeface="UD デジタル 教科書体 NP-B" panose="02020700000000000000" pitchFamily="18" charset="-128"/>
                <a:ea typeface="UD デジタル 教科書体 NP-B" panose="02020700000000000000" pitchFamily="18" charset="-128"/>
              </a:rPr>
              <a:t>円でした。もとの値段は何円ですか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838201" y="2296127"/>
            <a:ext cx="8915400" cy="646331"/>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代金</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630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円はもとの値段の</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90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％にあたる</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ECE0C1D2-6FDD-4BE0-9C3D-17A37E185320}"/>
              </a:ext>
            </a:extLst>
          </p:cNvPr>
          <p:cNvSpPr txBox="1"/>
          <p:nvPr/>
        </p:nvSpPr>
        <p:spPr>
          <a:xfrm>
            <a:off x="840825" y="3194750"/>
            <a:ext cx="2515391" cy="646331"/>
          </a:xfrm>
          <a:prstGeom prst="rect">
            <a:avLst/>
          </a:prstGeom>
          <a:noFill/>
        </p:spPr>
        <p:txBody>
          <a:bodyPr wrap="square">
            <a:spAutoFit/>
          </a:bodyPr>
          <a:lstStyle/>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解き方①③</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cxnSp>
        <p:nvCxnSpPr>
          <p:cNvPr id="9" name="直線コネクタ 8">
            <a:extLst>
              <a:ext uri="{FF2B5EF4-FFF2-40B4-BE49-F238E27FC236}">
                <a16:creationId xmlns:a16="http://schemas.microsoft.com/office/drawing/2014/main" id="{DED001FA-4AF3-43AD-BBA2-991695F26D50}"/>
              </a:ext>
            </a:extLst>
          </p:cNvPr>
          <p:cNvCxnSpPr>
            <a:cxnSpLocks/>
          </p:cNvCxnSpPr>
          <p:nvPr/>
        </p:nvCxnSpPr>
        <p:spPr>
          <a:xfrm>
            <a:off x="3794879" y="3902636"/>
            <a:ext cx="4659008" cy="0"/>
          </a:xfrm>
          <a:prstGeom prst="line">
            <a:avLst/>
          </a:prstGeom>
          <a:ln w="57150"/>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E1DD439-5B45-4AC9-8744-E917EFF05455}"/>
              </a:ext>
            </a:extLst>
          </p:cNvPr>
          <p:cNvSpPr txBox="1"/>
          <p:nvPr/>
        </p:nvSpPr>
        <p:spPr>
          <a:xfrm>
            <a:off x="4030493" y="3194750"/>
            <a:ext cx="1679379" cy="707886"/>
          </a:xfrm>
          <a:prstGeom prst="rect">
            <a:avLst/>
          </a:prstGeom>
          <a:noFill/>
        </p:spPr>
        <p:txBody>
          <a:bodyPr wrap="square">
            <a:spAutoFit/>
          </a:bodyPr>
          <a:lstStyle/>
          <a:p>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90</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endPar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47C6888B-D9EA-4FEE-8D97-1A50EF0F5E79}"/>
              </a:ext>
            </a:extLst>
          </p:cNvPr>
          <p:cNvSpPr txBox="1"/>
          <p:nvPr/>
        </p:nvSpPr>
        <p:spPr>
          <a:xfrm>
            <a:off x="4047747" y="4021754"/>
            <a:ext cx="1921732" cy="707886"/>
          </a:xfrm>
          <a:prstGeom prst="rect">
            <a:avLst/>
          </a:prstGeom>
          <a:noFill/>
        </p:spPr>
        <p:txBody>
          <a:bodyPr wrap="square">
            <a:spAutoFit/>
          </a:bodyPr>
          <a:lstStyle/>
          <a:p>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630</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円</a:t>
            </a:r>
            <a:endPar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CB83C5FC-7CB9-4D62-8F2F-113FC124805C}"/>
              </a:ext>
            </a:extLst>
          </p:cNvPr>
          <p:cNvSpPr txBox="1"/>
          <p:nvPr/>
        </p:nvSpPr>
        <p:spPr>
          <a:xfrm>
            <a:off x="6274455" y="3194750"/>
            <a:ext cx="1921732" cy="707886"/>
          </a:xfrm>
          <a:prstGeom prst="rect">
            <a:avLst/>
          </a:prstGeom>
          <a:noFill/>
        </p:spPr>
        <p:txBody>
          <a:bodyPr wrap="square">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100</a:t>
            </a:r>
            <a:r>
              <a:rPr kumimoji="1" lang="ja-JP" altLang="en-US" sz="4000" dirty="0">
                <a:latin typeface="UD デジタル 教科書体 NP-B" panose="02020700000000000000" pitchFamily="18" charset="-128"/>
                <a:ea typeface="UD デジタル 教科書体 NP-B" panose="02020700000000000000" pitchFamily="18" charset="-128"/>
              </a:rPr>
              <a:t>％</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27836A0A-8FCD-4799-94C3-2F0C647BED02}"/>
              </a:ext>
            </a:extLst>
          </p:cNvPr>
          <p:cNvSpPr txBox="1"/>
          <p:nvPr/>
        </p:nvSpPr>
        <p:spPr>
          <a:xfrm>
            <a:off x="6496660" y="4021754"/>
            <a:ext cx="1492954" cy="707886"/>
          </a:xfrm>
          <a:prstGeom prst="rect">
            <a:avLst/>
          </a:prstGeom>
          <a:noFill/>
        </p:spPr>
        <p:txBody>
          <a:bodyPr wrap="square">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 円</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cxnSp>
        <p:nvCxnSpPr>
          <p:cNvPr id="7" name="直線コネクタ 6"/>
          <p:cNvCxnSpPr/>
          <p:nvPr/>
        </p:nvCxnSpPr>
        <p:spPr>
          <a:xfrm>
            <a:off x="6096000" y="3194750"/>
            <a:ext cx="0" cy="1534890"/>
          </a:xfrm>
          <a:prstGeom prst="line">
            <a:avLst/>
          </a:prstGeom>
          <a:ln w="76200"/>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2E5129A2-D9C0-4487-8DEE-97A83F1A746E}"/>
              </a:ext>
            </a:extLst>
          </p:cNvPr>
          <p:cNvSpPr txBox="1"/>
          <p:nvPr/>
        </p:nvSpPr>
        <p:spPr>
          <a:xfrm>
            <a:off x="3356218" y="4920377"/>
            <a:ext cx="4839970" cy="707886"/>
          </a:xfrm>
          <a:prstGeom prst="rect">
            <a:avLst/>
          </a:prstGeom>
          <a:noFill/>
        </p:spPr>
        <p:txBody>
          <a:bodyPr wrap="square">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縦に見るとあら簡単</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2E5129A2-D9C0-4487-8DEE-97A83F1A746E}"/>
              </a:ext>
            </a:extLst>
          </p:cNvPr>
          <p:cNvSpPr txBox="1"/>
          <p:nvPr/>
        </p:nvSpPr>
        <p:spPr>
          <a:xfrm>
            <a:off x="4520242" y="5751220"/>
            <a:ext cx="6609814" cy="707886"/>
          </a:xfrm>
          <a:prstGeom prst="rect">
            <a:avLst/>
          </a:prstGeom>
          <a:noFill/>
        </p:spPr>
        <p:txBody>
          <a:bodyPr wrap="square">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100×</a:t>
            </a:r>
            <a:r>
              <a:rPr lang="ja-JP" altLang="en-US" sz="4000" dirty="0">
                <a:latin typeface="UD デジタル 教科書体 NP-B" panose="02020700000000000000" pitchFamily="18" charset="-128"/>
                <a:ea typeface="UD デジタル 教科書体 NP-B" panose="02020700000000000000" pitchFamily="18" charset="-128"/>
              </a:rPr>
              <a:t>７＝</a:t>
            </a:r>
            <a:r>
              <a:rPr lang="en-US" altLang="ja-JP" sz="4000" dirty="0">
                <a:latin typeface="UD デジタル 教科書体 NP-B" panose="02020700000000000000" pitchFamily="18" charset="-128"/>
                <a:ea typeface="UD デジタル 教科書体 NP-B" panose="02020700000000000000" pitchFamily="18" charset="-128"/>
              </a:rPr>
              <a:t>700</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700</a:t>
            </a:r>
            <a:r>
              <a:rPr lang="ja-JP" altLang="en-US" sz="4000" dirty="0">
                <a:latin typeface="UD デジタル 教科書体 NP-B" panose="02020700000000000000" pitchFamily="18" charset="-128"/>
                <a:ea typeface="UD デジタル 教科書体 NP-B" panose="02020700000000000000" pitchFamily="18" charset="-128"/>
              </a:rPr>
              <a:t>円</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6004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1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1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1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732573"/>
            <a:ext cx="10515600" cy="1323439"/>
          </a:xfrm>
          <a:prstGeom prst="rect">
            <a:avLst/>
          </a:prstGeom>
          <a:noFill/>
          <a:ln>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濃度</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の食塩水を</a:t>
            </a:r>
            <a:r>
              <a:rPr lang="en-US" altLang="ja-JP" sz="4000" dirty="0">
                <a:latin typeface="UD デジタル 教科書体 NP-B" panose="02020700000000000000" pitchFamily="18" charset="-128"/>
                <a:ea typeface="UD デジタル 教科書体 NP-B" panose="02020700000000000000" pitchFamily="18" charset="-128"/>
              </a:rPr>
              <a:t>1000</a:t>
            </a:r>
            <a:r>
              <a:rPr lang="ja-JP" altLang="en-US" sz="4000" dirty="0">
                <a:latin typeface="UD デジタル 教科書体 NP-B" panose="02020700000000000000" pitchFamily="18" charset="-128"/>
                <a:ea typeface="UD デジタル 教科書体 NP-B" panose="02020700000000000000" pitchFamily="18" charset="-128"/>
              </a:rPr>
              <a:t>グラムつくるのに</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必要な食塩と水の質量はそれぞれ何グラム？</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4639C9D-8108-417D-A559-2FBBF74E55EC}"/>
              </a:ext>
            </a:extLst>
          </p:cNvPr>
          <p:cNvSpPr txBox="1"/>
          <p:nvPr/>
        </p:nvSpPr>
        <p:spPr>
          <a:xfrm>
            <a:off x="1468120" y="3659132"/>
            <a:ext cx="9128760" cy="1323439"/>
          </a:xfrm>
          <a:prstGeom prst="rect">
            <a:avLst/>
          </a:prstGeom>
          <a:noFill/>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1000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グラムの</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％が食塩となるので</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食塩は</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グラム必要になる</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D3E4664A-EDA5-421A-9C90-2D2D3EE47D16}"/>
              </a:ext>
            </a:extLst>
          </p:cNvPr>
          <p:cNvSpPr txBox="1"/>
          <p:nvPr/>
        </p:nvSpPr>
        <p:spPr>
          <a:xfrm>
            <a:off x="1468120" y="5318349"/>
            <a:ext cx="7391400" cy="707886"/>
          </a:xfrm>
          <a:prstGeom prst="rect">
            <a:avLst/>
          </a:prstGeom>
          <a:noFill/>
        </p:spPr>
        <p:txBody>
          <a:bodyPr wrap="squar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900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が水となる</a:t>
            </a:r>
          </a:p>
        </p:txBody>
      </p:sp>
      <p:sp>
        <p:nvSpPr>
          <p:cNvPr id="8" name="テキスト ボックス 7">
            <a:extLst>
              <a:ext uri="{FF2B5EF4-FFF2-40B4-BE49-F238E27FC236}">
                <a16:creationId xmlns:a16="http://schemas.microsoft.com/office/drawing/2014/main" id="{A65AA420-A7DD-493B-9834-3E3B234DFE1D}"/>
              </a:ext>
            </a:extLst>
          </p:cNvPr>
          <p:cNvSpPr txBox="1"/>
          <p:nvPr/>
        </p:nvSpPr>
        <p:spPr>
          <a:xfrm>
            <a:off x="970281" y="2246136"/>
            <a:ext cx="10266680" cy="1077218"/>
          </a:xfrm>
          <a:prstGeom prst="rect">
            <a:avLst/>
          </a:prstGeom>
          <a:noFill/>
        </p:spPr>
        <p:txBody>
          <a:bodyPr wrap="square">
            <a:spAutoFit/>
          </a:bodyPr>
          <a:lstStyle/>
          <a:p>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もとになる量や、比べる量は解く時に必要ありません。</a:t>
            </a:r>
            <a:endPar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文の意味と割合の意味を理解することが大事です。</a:t>
            </a:r>
            <a:endPar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0330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20">
          <a:fgClr>
            <a:srgbClr val="FFC000"/>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746760" y="1043742"/>
            <a:ext cx="10515600" cy="1325563"/>
          </a:xfrm>
        </p:spPr>
        <p:txBody>
          <a:bodyPr>
            <a:normAutofit/>
          </a:bodyPr>
          <a:lstStyle/>
          <a:p>
            <a:pPr algn="ctr"/>
            <a:r>
              <a:rPr kumimoji="1" lang="ja-JP" altLang="en-US" sz="3600" dirty="0">
                <a:solidFill>
                  <a:srgbClr val="0070C0"/>
                </a:solidFill>
                <a:latin typeface="UD デジタル 教科書体 NP-B" panose="02020700000000000000" pitchFamily="18" charset="-128"/>
                <a:ea typeface="UD デジタル 教科書体 NP-B" panose="02020700000000000000" pitchFamily="18" charset="-128"/>
              </a:rPr>
              <a:t>報道では何ポイントと表現しています</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603031" y="2257545"/>
            <a:ext cx="10985938" cy="3416320"/>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リクルートは、２２年春卒業予定の大学生の就職内定率が</a:t>
            </a:r>
            <a:r>
              <a:rPr lang="en-US" altLang="ja-JP" sz="3600" dirty="0">
                <a:latin typeface="UD デジタル 教科書体 NP-B" panose="02020700000000000000" pitchFamily="18" charset="-128"/>
                <a:ea typeface="UD デジタル 教科書体 NP-B" panose="02020700000000000000" pitchFamily="18" charset="-128"/>
              </a:rPr>
              <a:t>10</a:t>
            </a:r>
            <a:r>
              <a:rPr lang="ja-JP" altLang="en-US" sz="3600" dirty="0">
                <a:latin typeface="UD デジタル 教科書体 NP-B" panose="02020700000000000000" pitchFamily="18" charset="-128"/>
                <a:ea typeface="UD デジタル 教科書体 NP-B" panose="02020700000000000000" pitchFamily="18" charset="-128"/>
              </a:rPr>
              <a:t>月</a:t>
            </a: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日時点で</a:t>
            </a:r>
            <a:r>
              <a:rPr lang="en-US" altLang="ja-JP" sz="3600" dirty="0">
                <a:latin typeface="UD デジタル 教科書体 NP-B" panose="02020700000000000000" pitchFamily="18" charset="-128"/>
                <a:ea typeface="UD デジタル 教科書体 NP-B" panose="02020700000000000000" pitchFamily="18" charset="-128"/>
              </a:rPr>
              <a:t>71.2</a:t>
            </a:r>
            <a:r>
              <a:rPr lang="ja-JP" altLang="en-US" sz="3600" dirty="0">
                <a:latin typeface="UD デジタル 教科書体 NP-B" panose="02020700000000000000" pitchFamily="18" charset="-128"/>
                <a:ea typeface="UD デジタル 教科書体 NP-B" panose="02020700000000000000" pitchFamily="18" charset="-128"/>
              </a:rPr>
              <a:t>％だったと発表した。新型コロナウイルス感染拡大の影響で落ち込んだ前年同期と比べると</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1.4</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ポイント上昇したが、</a:t>
            </a:r>
            <a:r>
              <a:rPr lang="ja-JP" altLang="en-US" sz="3600" dirty="0">
                <a:latin typeface="UD デジタル 教科書体 NP-B" panose="02020700000000000000" pitchFamily="18" charset="-128"/>
                <a:ea typeface="UD デジタル 教科書体 NP-B" panose="02020700000000000000" pitchFamily="18" charset="-128"/>
              </a:rPr>
              <a:t>コロナ禍で打撃を受けた業種では採用人数の抑制が続いている。</a:t>
            </a:r>
          </a:p>
        </p:txBody>
      </p:sp>
      <p:sp>
        <p:nvSpPr>
          <p:cNvPr id="4" name="正方形/長方形 3">
            <a:extLst>
              <a:ext uri="{FF2B5EF4-FFF2-40B4-BE49-F238E27FC236}">
                <a16:creationId xmlns:a16="http://schemas.microsoft.com/office/drawing/2014/main" id="{2DC968CB-6FA6-FA43-EA88-FE0D13C055E0}"/>
              </a:ext>
            </a:extLst>
          </p:cNvPr>
          <p:cNvSpPr/>
          <p:nvPr/>
        </p:nvSpPr>
        <p:spPr>
          <a:xfrm>
            <a:off x="783709" y="509323"/>
            <a:ext cx="3877985"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最近の割合の使い方</a:t>
            </a:r>
          </a:p>
        </p:txBody>
      </p:sp>
    </p:spTree>
    <p:extLst>
      <p:ext uri="{BB962C8B-B14F-4D97-AF65-F5344CB8AC3E}">
        <p14:creationId xmlns:p14="http://schemas.microsoft.com/office/powerpoint/2010/main" val="1969602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596352"/>
            <a:ext cx="10515600" cy="1325563"/>
          </a:xfrm>
        </p:spPr>
        <p:txBody>
          <a:bodyPr>
            <a:normAutofit/>
          </a:bodyPr>
          <a:lstStyle/>
          <a:p>
            <a:pPr algn="ctr"/>
            <a:r>
              <a:rPr kumimoji="1" lang="ja-JP" altLang="en-US" sz="4000" dirty="0">
                <a:solidFill>
                  <a:srgbClr val="0070C0"/>
                </a:solidFill>
                <a:latin typeface="UD デジタル 教科書体 NP-B" panose="02020700000000000000" pitchFamily="18" charset="-128"/>
                <a:ea typeface="UD デジタル 教科書体 NP-B" panose="02020700000000000000" pitchFamily="18" charset="-128"/>
              </a:rPr>
              <a:t>何ポイント</a:t>
            </a:r>
            <a:r>
              <a:rPr lang="ja-JP" altLang="en-US" sz="4000" dirty="0">
                <a:solidFill>
                  <a:srgbClr val="0070C0"/>
                </a:solidFill>
                <a:latin typeface="UD デジタル 教科書体 NP-B" panose="02020700000000000000" pitchFamily="18" charset="-128"/>
                <a:ea typeface="UD デジタル 教科書体 NP-B" panose="02020700000000000000" pitchFamily="18" charset="-128"/>
              </a:rPr>
              <a:t>は</a:t>
            </a:r>
            <a:r>
              <a:rPr kumimoji="1" lang="ja-JP" altLang="en-US" sz="4000" dirty="0">
                <a:solidFill>
                  <a:srgbClr val="0070C0"/>
                </a:solidFill>
                <a:latin typeface="UD デジタル 教科書体 NP-B" panose="02020700000000000000" pitchFamily="18" charset="-128"/>
                <a:ea typeface="UD デジタル 教科書体 NP-B" panose="02020700000000000000" pitchFamily="18" charset="-128"/>
              </a:rPr>
              <a:t>何％と違うの？</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666240" y="1921915"/>
            <a:ext cx="9458960" cy="3970318"/>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NHK</a:t>
            </a:r>
            <a:r>
              <a:rPr lang="ja-JP" altLang="en-US" sz="3600" dirty="0">
                <a:latin typeface="UD デジタル 教科書体 NP-B" panose="02020700000000000000" pitchFamily="18" charset="-128"/>
                <a:ea typeface="UD デジタル 教科書体 NP-B" panose="02020700000000000000" pitchFamily="18" charset="-128"/>
              </a:rPr>
              <a:t>の世論調査によりますと、</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菅内閣を「支持する」と答えた人は、</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先月より</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ポイント下がって</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29%</a:t>
            </a:r>
            <a:r>
              <a:rPr lang="ja-JP" altLang="en-US" sz="3600" dirty="0">
                <a:latin typeface="UD デジタル 教科書体 NP-B" panose="02020700000000000000" pitchFamily="18" charset="-128"/>
                <a:ea typeface="UD デジタル 教科書体 NP-B" panose="02020700000000000000" pitchFamily="18" charset="-128"/>
              </a:rPr>
              <a:t>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去年</a:t>
            </a:r>
            <a:r>
              <a:rPr lang="en-US" altLang="ja-JP" sz="3600" dirty="0">
                <a:latin typeface="UD デジタル 教科書体 NP-B" panose="02020700000000000000" pitchFamily="18" charset="-128"/>
                <a:ea typeface="UD デジタル 教科書体 NP-B" panose="02020700000000000000" pitchFamily="18" charset="-128"/>
              </a:rPr>
              <a:t>9</a:t>
            </a:r>
            <a:r>
              <a:rPr lang="ja-JP" altLang="en-US" sz="3600" dirty="0">
                <a:latin typeface="UD デジタル 教科書体 NP-B" panose="02020700000000000000" pitchFamily="18" charset="-128"/>
                <a:ea typeface="UD デジタル 教科書体 NP-B" panose="02020700000000000000" pitchFamily="18" charset="-128"/>
              </a:rPr>
              <a:t>月の内閣発足以降最低を更新しました。</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一方、「支持しない」と答えた人は、</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6</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ポイント上がって</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52%</a:t>
            </a:r>
            <a:r>
              <a:rPr lang="ja-JP" altLang="en-US" sz="3600" dirty="0">
                <a:latin typeface="UD デジタル 教科書体 NP-B" panose="02020700000000000000" pitchFamily="18" charset="-128"/>
                <a:ea typeface="UD デジタル 教科書体 NP-B" panose="02020700000000000000" pitchFamily="18" charset="-128"/>
              </a:rPr>
              <a:t>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発足以降、もっとも高くなりました。</a:t>
            </a:r>
          </a:p>
        </p:txBody>
      </p:sp>
    </p:spTree>
    <p:extLst>
      <p:ext uri="{BB962C8B-B14F-4D97-AF65-F5344CB8AC3E}">
        <p14:creationId xmlns:p14="http://schemas.microsoft.com/office/powerpoint/2010/main" val="2176950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000" dirty="0">
                <a:solidFill>
                  <a:srgbClr val="0070C0"/>
                </a:solidFill>
                <a:latin typeface="UD デジタル 教科書体 NP-B" panose="02020700000000000000" pitchFamily="18" charset="-128"/>
                <a:ea typeface="UD デジタル 教科書体 NP-B" panose="02020700000000000000" pitchFamily="18" charset="-128"/>
              </a:rPr>
              <a:t>間違わないように何ポイント</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635759" y="1674674"/>
            <a:ext cx="8920481"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40</a:t>
            </a:r>
            <a:r>
              <a:rPr lang="ja-JP" altLang="en-US" sz="3600" dirty="0">
                <a:latin typeface="UD デジタル 教科書体 NP-B" panose="02020700000000000000" pitchFamily="18" charset="-128"/>
                <a:ea typeface="UD デジタル 教科書体 NP-B" panose="02020700000000000000" pitchFamily="18" charset="-128"/>
              </a:rPr>
              <a:t>％から</a:t>
            </a:r>
            <a:r>
              <a:rPr lang="en-US" altLang="ja-JP" sz="3600" dirty="0">
                <a:latin typeface="UD デジタル 教科書体 NP-B" panose="02020700000000000000" pitchFamily="18" charset="-128"/>
                <a:ea typeface="UD デジタル 教科書体 NP-B" panose="02020700000000000000" pitchFamily="18" charset="-128"/>
              </a:rPr>
              <a:t>20</a:t>
            </a:r>
            <a:r>
              <a:rPr lang="ja-JP" altLang="en-US" sz="3600" dirty="0">
                <a:latin typeface="UD デジタル 教科書体 NP-B" panose="02020700000000000000" pitchFamily="18" charset="-128"/>
                <a:ea typeface="UD デジタル 教科書体 NP-B" panose="02020700000000000000" pitchFamily="18" charset="-128"/>
              </a:rPr>
              <a:t>％増加した」というと</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48</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％になったと解釈される</a:t>
            </a:r>
            <a:r>
              <a:rPr lang="ja-JP" altLang="en-US" sz="3600" dirty="0">
                <a:latin typeface="UD デジタル 教科書体 NP-B" panose="02020700000000000000" pitchFamily="18" charset="-128"/>
                <a:ea typeface="UD デジタル 教科書体 NP-B" panose="02020700000000000000" pitchFamily="18" charset="-128"/>
              </a:rPr>
              <a:t>こともあれば</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60%</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になったと解釈される</a:t>
            </a:r>
            <a:r>
              <a:rPr lang="ja-JP" altLang="en-US" sz="3600" dirty="0">
                <a:latin typeface="UD デジタル 教科書体 NP-B" panose="02020700000000000000" pitchFamily="18" charset="-128"/>
                <a:ea typeface="UD デジタル 教科書体 NP-B" panose="02020700000000000000" pitchFamily="18" charset="-128"/>
              </a:rPr>
              <a:t>こともある。</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382671E7-24E3-4306-AF24-DDDE9BBF6091}"/>
              </a:ext>
            </a:extLst>
          </p:cNvPr>
          <p:cNvSpPr txBox="1"/>
          <p:nvPr/>
        </p:nvSpPr>
        <p:spPr>
          <a:xfrm>
            <a:off x="1452880" y="3784817"/>
            <a:ext cx="9900920"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40</a:t>
            </a:r>
            <a:r>
              <a:rPr lang="ja-JP" altLang="en-US" sz="3600" dirty="0">
                <a:latin typeface="UD デジタル 教科書体 NP-B" panose="02020700000000000000" pitchFamily="18" charset="-128"/>
                <a:ea typeface="UD デジタル 教科書体 NP-B" panose="02020700000000000000" pitchFamily="18" charset="-128"/>
              </a:rPr>
              <a:t>％から</a:t>
            </a:r>
            <a:r>
              <a:rPr lang="en-US" altLang="ja-JP" sz="3600" dirty="0">
                <a:latin typeface="UD デジタル 教科書体 NP-B" panose="02020700000000000000" pitchFamily="18" charset="-128"/>
                <a:ea typeface="UD デジタル 教科書体 NP-B" panose="02020700000000000000" pitchFamily="18" charset="-128"/>
              </a:rPr>
              <a:t>20</a:t>
            </a:r>
            <a:r>
              <a:rPr lang="ja-JP" altLang="en-US" sz="3600" dirty="0">
                <a:latin typeface="UD デジタル 教科書体 NP-B" panose="02020700000000000000" pitchFamily="18" charset="-128"/>
                <a:ea typeface="UD デジタル 教科書体 NP-B" panose="02020700000000000000" pitchFamily="18" charset="-128"/>
              </a:rPr>
              <a:t>ポイント上がった」は、</a:t>
            </a:r>
            <a:r>
              <a:rPr lang="en-US" altLang="ja-JP" sz="3600" dirty="0">
                <a:latin typeface="UD デジタル 教科書体 NP-B" panose="02020700000000000000" pitchFamily="18" charset="-128"/>
                <a:ea typeface="UD デジタル 教科書体 NP-B" panose="02020700000000000000" pitchFamily="18" charset="-128"/>
              </a:rPr>
              <a:t> </a:t>
            </a:r>
          </a:p>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％から</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60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％になったという意味で使っています。</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割合が本当に分かっている人しか</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48</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％と考えないとは思いますが</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p>
        </p:txBody>
      </p:sp>
    </p:spTree>
    <p:extLst>
      <p:ext uri="{BB962C8B-B14F-4D97-AF65-F5344CB8AC3E}">
        <p14:creationId xmlns:p14="http://schemas.microsoft.com/office/powerpoint/2010/main" val="83937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sz="4000" dirty="0">
                <a:solidFill>
                  <a:srgbClr val="0070C0"/>
                </a:solidFill>
                <a:latin typeface="UD デジタル 教科書体 NP-B" panose="02020700000000000000" pitchFamily="18" charset="-128"/>
                <a:ea typeface="UD デジタル 教科書体 NP-B" panose="02020700000000000000" pitchFamily="18" charset="-128"/>
              </a:rPr>
              <a:t>最近は＋</a:t>
            </a:r>
            <a:r>
              <a:rPr kumimoji="1" lang="en-US" altLang="ja-JP" sz="4000" dirty="0">
                <a:solidFill>
                  <a:srgbClr val="0070C0"/>
                </a:solidFill>
                <a:latin typeface="UD デジタル 教科書体 NP-B" panose="02020700000000000000" pitchFamily="18" charset="-128"/>
                <a:ea typeface="UD デジタル 教科書体 NP-B" panose="02020700000000000000" pitchFamily="18" charset="-128"/>
              </a:rPr>
              <a:t>12</a:t>
            </a:r>
            <a:r>
              <a:rPr kumimoji="1" lang="ja-JP" altLang="en-US" sz="4000" dirty="0">
                <a:solidFill>
                  <a:srgbClr val="0070C0"/>
                </a:solidFill>
                <a:latin typeface="UD デジタル 教科書体 NP-B" panose="02020700000000000000" pitchFamily="18" charset="-128"/>
                <a:ea typeface="UD デジタル 教科書体 NP-B" panose="02020700000000000000" pitchFamily="18" charset="-128"/>
              </a:rPr>
              <a:t>％と説明する場合も</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14949" y="1627625"/>
            <a:ext cx="10162102" cy="3970318"/>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東京駅周辺の人出は</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前週同曜日との比較でプラス</a:t>
            </a:r>
            <a:r>
              <a:rPr lang="en-US" altLang="ja-JP" sz="3600" dirty="0">
                <a:latin typeface="UD デジタル 教科書体 NP-B" panose="02020700000000000000" pitchFamily="18" charset="-128"/>
                <a:ea typeface="UD デジタル 教科書体 NP-B" panose="02020700000000000000" pitchFamily="18" charset="-128"/>
              </a:rPr>
              <a:t>11.9</a:t>
            </a:r>
            <a:r>
              <a:rPr lang="ja-JP" altLang="en-US" sz="3600" dirty="0">
                <a:latin typeface="UD デジタル 教科書体 NP-B" panose="02020700000000000000" pitchFamily="18" charset="-128"/>
                <a:ea typeface="UD デジタル 教科書体 NP-B" panose="02020700000000000000" pitchFamily="18" charset="-128"/>
              </a:rPr>
              <a:t>％</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感染拡大前との比較でマイナス</a:t>
            </a:r>
            <a:r>
              <a:rPr lang="en-US" altLang="ja-JP" sz="3600" dirty="0">
                <a:latin typeface="UD デジタル 教科書体 NP-B" panose="02020700000000000000" pitchFamily="18" charset="-128"/>
                <a:ea typeface="UD デジタル 教科書体 NP-B" panose="02020700000000000000" pitchFamily="18" charset="-128"/>
              </a:rPr>
              <a:t>39.9</a:t>
            </a:r>
            <a:r>
              <a:rPr lang="ja-JP" altLang="en-US" sz="3600" dirty="0">
                <a:latin typeface="UD デジタル 教科書体 NP-B" panose="02020700000000000000" pitchFamily="18" charset="-128"/>
                <a:ea typeface="UD デジタル 教科書体 NP-B" panose="02020700000000000000" pitchFamily="18" charset="-128"/>
              </a:rPr>
              <a:t>％</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となっています。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この説明方法は、プラス</a:t>
            </a:r>
            <a:r>
              <a:rPr lang="en-US" altLang="ja-JP" sz="3600" dirty="0">
                <a:latin typeface="UD デジタル 教科書体 NP-B" panose="02020700000000000000" pitchFamily="18" charset="-128"/>
                <a:ea typeface="UD デジタル 教科書体 NP-B" panose="02020700000000000000" pitchFamily="18" charset="-128"/>
              </a:rPr>
              <a:t>12</a:t>
            </a:r>
            <a:r>
              <a:rPr lang="ja-JP" altLang="en-US" sz="3600" dirty="0">
                <a:latin typeface="UD デジタル 教科書体 NP-B" panose="02020700000000000000" pitchFamily="18" charset="-128"/>
                <a:ea typeface="UD デジタル 教科書体 NP-B" panose="02020700000000000000" pitchFamily="18" charset="-128"/>
              </a:rPr>
              <a:t>ポイントと同じで、数字を素直にたしたり、ひいたりするので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分かりやすいということだと思います。</a:t>
            </a:r>
          </a:p>
        </p:txBody>
      </p:sp>
    </p:spTree>
    <p:extLst>
      <p:ext uri="{BB962C8B-B14F-4D97-AF65-F5344CB8AC3E}">
        <p14:creationId xmlns:p14="http://schemas.microsoft.com/office/powerpoint/2010/main" val="1553146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まなびの広場５</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661147" y="2695274"/>
            <a:ext cx="8905002" cy="2778838"/>
          </a:xfrm>
          <a:prstGeom prst="rect">
            <a:avLst/>
          </a:prstGeom>
          <a:noFill/>
        </p:spPr>
        <p:txBody>
          <a:bodyPr wrap="none" rtlCol="0">
            <a:spAutoFit/>
          </a:bodyPr>
          <a:lstStyle/>
          <a:p>
            <a:pPr>
              <a:lnSpc>
                <a:spcPct val="150000"/>
              </a:lnSpc>
            </a:pP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割合の問題の解き方は色々ありますが</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子どもが選んだ解法をもとに</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授業を盛り上げていきましょう</a:t>
            </a:r>
          </a:p>
        </p:txBody>
      </p:sp>
    </p:spTree>
    <p:extLst>
      <p:ext uri="{BB962C8B-B14F-4D97-AF65-F5344CB8AC3E}">
        <p14:creationId xmlns:p14="http://schemas.microsoft.com/office/powerpoint/2010/main" val="249884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618129" y="537176"/>
            <a:ext cx="6955750" cy="769441"/>
          </a:xfrm>
          <a:prstGeom prst="rect">
            <a:avLst/>
          </a:prstGeom>
          <a:solidFill>
            <a:srgbClr val="FFFF99"/>
          </a:solidFill>
        </p:spPr>
        <p:txBody>
          <a:bodyPr wrap="none">
            <a:sp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割合をどう意味づけするか</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80C8FD5D-32D6-442A-B1CD-21431BD57A57}"/>
              </a:ext>
            </a:extLst>
          </p:cNvPr>
          <p:cNvSpPr/>
          <p:nvPr/>
        </p:nvSpPr>
        <p:spPr>
          <a:xfrm>
            <a:off x="756138" y="1517570"/>
            <a:ext cx="10937631" cy="4524315"/>
          </a:xfrm>
          <a:prstGeom prst="rect">
            <a:avLst/>
          </a:prstGeom>
          <a:ln>
            <a:solidFill>
              <a:schemeClr val="accent1"/>
            </a:solidFill>
          </a:ln>
        </p:spPr>
        <p:txBody>
          <a:bodyPr wrap="square">
            <a:spAutoFit/>
          </a:bodyPr>
          <a:lstStyle/>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チャットＧＰＴに聞いてみた　「割合とは」</a:t>
            </a:r>
            <a:endPar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endParaRPr>
          </a:p>
          <a:p>
            <a:endPar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endParaRPr>
          </a:p>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割合は、２つの量や部分がどれだけの割合で関連している数値のことです。例えば、「ＡとＢの割合が３対１」という場合、ＡとＢの量が３対１の割合で存在していることを示しています。</a:t>
            </a:r>
            <a:endPar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endParaRPr>
          </a:p>
          <a:p>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　割合はしばしばパーセントや分数で表され、特定の量が全体の中で占める割合を表す際に使用されます。</a:t>
            </a:r>
            <a:endParaRPr lang="en-US" altLang="ja-JP"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pPr algn="r"/>
            <a:r>
              <a:rPr lang="en-US" altLang="ja-JP" sz="28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 何％は世界共通で、何割は日本独自の表し方なのだろう</a:t>
            </a:r>
          </a:p>
        </p:txBody>
      </p:sp>
    </p:spTree>
    <p:extLst>
      <p:ext uri="{BB962C8B-B14F-4D97-AF65-F5344CB8AC3E}">
        <p14:creationId xmlns:p14="http://schemas.microsoft.com/office/powerpoint/2010/main" val="237617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618129" y="537176"/>
            <a:ext cx="6955750" cy="769441"/>
          </a:xfrm>
          <a:prstGeom prst="rect">
            <a:avLst/>
          </a:prstGeom>
          <a:solidFill>
            <a:srgbClr val="FFFF99"/>
          </a:solidFill>
        </p:spPr>
        <p:txBody>
          <a:bodyPr wrap="none">
            <a:sp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割合をどう意味づけするか</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80C8FD5D-32D6-442A-B1CD-21431BD57A57}"/>
              </a:ext>
            </a:extLst>
          </p:cNvPr>
          <p:cNvSpPr/>
          <p:nvPr/>
        </p:nvSpPr>
        <p:spPr>
          <a:xfrm>
            <a:off x="1002323" y="1741481"/>
            <a:ext cx="10585939" cy="4524315"/>
          </a:xfrm>
          <a:prstGeom prst="rect">
            <a:avLst/>
          </a:prstGeom>
          <a:ln>
            <a:solidFill>
              <a:schemeClr val="accent1"/>
            </a:solidFill>
          </a:ln>
        </p:spPr>
        <p:txBody>
          <a:bodyPr wrap="square">
            <a:spAutoFit/>
          </a:bodyPr>
          <a:lstStyle/>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3200" dirty="0">
                <a:latin typeface="UD デジタル 教科書体 NP-B" panose="02020700000000000000" pitchFamily="18" charset="-128"/>
                <a:ea typeface="UD デジタル 教科書体 NP-B" panose="02020700000000000000" pitchFamily="18" charset="-128"/>
              </a:rPr>
              <a:t>教科書では２倍，３倍のことを割合と表していますが、</a:t>
            </a:r>
            <a:r>
              <a:rPr lang="ja-JP" altLang="en-US"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どの辞書も算数の教科書とは異なる意味づけが書いてありあます</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一般的に，割合とは全体の中でどれくらいをしめているかを表した数のことになっています。しかも整数で表せることが長所となっています。</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教科書では、分数を習う前に割合を学ぶので、小数を使った式になります。しかも公式偏重です。公式で考える力がつくのでしょうか？</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60829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618129" y="537176"/>
            <a:ext cx="6955750" cy="769441"/>
          </a:xfrm>
          <a:prstGeom prst="rect">
            <a:avLst/>
          </a:prstGeom>
          <a:solidFill>
            <a:srgbClr val="FFFF99"/>
          </a:solidFill>
        </p:spPr>
        <p:txBody>
          <a:bodyPr wrap="none">
            <a:sp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割合をどう意味づけするか</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80C8FD5D-32D6-442A-B1CD-21431BD57A57}"/>
              </a:ext>
            </a:extLst>
          </p:cNvPr>
          <p:cNvSpPr/>
          <p:nvPr/>
        </p:nvSpPr>
        <p:spPr>
          <a:xfrm>
            <a:off x="880403" y="1670361"/>
            <a:ext cx="10585939" cy="4370427"/>
          </a:xfrm>
          <a:prstGeom prst="rect">
            <a:avLst/>
          </a:prstGeom>
          <a:ln>
            <a:solidFill>
              <a:schemeClr val="accent1"/>
            </a:solidFill>
          </a:ln>
        </p:spPr>
        <p:txBody>
          <a:bodyPr wrap="square">
            <a:spAutoFit/>
          </a:bodyPr>
          <a:lstStyle/>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普段の生活では、</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120</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％の力を発揮するとか、前年比</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200</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％とか使うことがあるけれど、</a:t>
            </a:r>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割合というとイメージ的に１より小さい場合に使うことが多い。</a:t>
            </a:r>
            <a:endParaRPr lang="en-US" altLang="ja-JP"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endParaRPr lang="en-US" altLang="ja-JP" sz="11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altLang="en-US"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それに比べて、何倍とは１より大きい場合に使っていることが多い。</a:t>
            </a:r>
            <a:endParaRPr lang="en-US" altLang="ja-JP"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endParaRPr lang="en-US" altLang="ja-JP" sz="11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r>
              <a:rPr lang="ja-JP" altLang="en-US"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実生活で、</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8</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割と</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0.8</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倍、</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120</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％と</a:t>
            </a:r>
            <a:r>
              <a:rPr lang="en-US"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1.2</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倍のどちらを使うかは、人ぞれぞれの感覚や好みで決まるもの。</a:t>
            </a:r>
            <a:endParaRPr lang="en-US" altLang="ja-JP" sz="3200" kern="100" dirty="0">
              <a:latin typeface="游明朝" panose="02020400000000000000" pitchFamily="18" charset="-128"/>
              <a:ea typeface="UD デジタル 教科書体 NP-B" panose="02020700000000000000" pitchFamily="18" charset="-128"/>
              <a:cs typeface="Times New Roman" panose="02020603050405020304" pitchFamily="18" charset="0"/>
            </a:endParaRPr>
          </a:p>
          <a:p>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　この両方を上手く使い分けられるようにしたいですね。</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7631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618129" y="537176"/>
            <a:ext cx="6955750" cy="769441"/>
          </a:xfrm>
          <a:prstGeom prst="rect">
            <a:avLst/>
          </a:prstGeom>
          <a:solidFill>
            <a:srgbClr val="FFFF99"/>
          </a:solidFill>
        </p:spPr>
        <p:txBody>
          <a:bodyPr wrap="none">
            <a:sp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割合をどう意味づけするか</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80C8FD5D-32D6-442A-B1CD-21431BD57A57}"/>
              </a:ext>
            </a:extLst>
          </p:cNvPr>
          <p:cNvSpPr/>
          <p:nvPr/>
        </p:nvSpPr>
        <p:spPr>
          <a:xfrm>
            <a:off x="756139" y="1623078"/>
            <a:ext cx="10795782" cy="4201150"/>
          </a:xfrm>
          <a:prstGeom prst="rect">
            <a:avLst/>
          </a:prstGeom>
          <a:ln>
            <a:solidFill>
              <a:schemeClr val="accent1"/>
            </a:solidFill>
          </a:ln>
        </p:spPr>
        <p:txBody>
          <a:bodyPr wrap="square">
            <a:spAutoFit/>
          </a:bodyPr>
          <a:lstStyle/>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教科書は、割合が１より小さい場合と大きい場合を微妙な感覚で使い分けようでは、指導しにくいので？、</a:t>
            </a:r>
            <a:r>
              <a:rPr lang="ja-JP" altLang="en-US"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rPr>
              <a:t>すべて何倍で統一して教える方法を選んでいると考えている。</a:t>
            </a:r>
            <a:endParaRPr lang="en-US" altLang="ja-JP" sz="3200" kern="100" dirty="0">
              <a:solidFill>
                <a:srgbClr val="0000FF"/>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endParaRPr lang="en-US" altLang="ja-JP" sz="1100" kern="100" dirty="0">
              <a:latin typeface="游明朝" panose="02020400000000000000" pitchFamily="18" charset="-128"/>
              <a:ea typeface="UD デジタル 教科書体 NP-B" panose="02020700000000000000" pitchFamily="18" charset="-128"/>
              <a:cs typeface="Times New Roman" panose="02020603050405020304" pitchFamily="18" charset="0"/>
            </a:endParaRPr>
          </a:p>
          <a:p>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　しかし、</a:t>
            </a:r>
            <a:r>
              <a:rPr lang="ja-JP" altLang="en-US" sz="3200" kern="1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そうするとせっかく整数で表すことができるのにもかかわらず、小数を使う羽目になる。さらに無駄なルートを通らなければならなくなる。これが割合をできなくする一番の原因だと感じている。</a:t>
            </a:r>
            <a:r>
              <a:rPr lang="ja-JP" altLang="en-US" sz="3200" kern="100" dirty="0">
                <a:latin typeface="游明朝" panose="02020400000000000000" pitchFamily="18" charset="-128"/>
                <a:ea typeface="UD デジタル 教科書体 NP-B" panose="02020700000000000000" pitchFamily="18" charset="-128"/>
                <a:cs typeface="Times New Roman" panose="02020603050405020304" pitchFamily="18" charset="0"/>
              </a:rPr>
              <a:t>旺文社国語辞典の考えでスタートしてから、併用していけば良いと思っている。</a:t>
            </a:r>
            <a:endParaRPr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3429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rgbClr val="FFC000"/>
          </a:fgClr>
          <a:bgClr>
            <a:schemeClr val="bg1"/>
          </a:bgClr>
        </a:pattFill>
        <a:effectLst/>
      </p:bgPr>
    </p:bg>
    <p:spTree>
      <p:nvGrpSpPr>
        <p:cNvPr id="1" name=""/>
        <p:cNvGrpSpPr/>
        <p:nvPr/>
      </p:nvGrpSpPr>
      <p:grpSpPr>
        <a:xfrm>
          <a:off x="0" y="0"/>
          <a:ext cx="0" cy="0"/>
          <a:chOff x="0" y="0"/>
          <a:chExt cx="0" cy="0"/>
        </a:xfrm>
      </p:grpSpPr>
      <p:sp>
        <p:nvSpPr>
          <p:cNvPr id="8" name="正方形/長方形 7"/>
          <p:cNvSpPr/>
          <p:nvPr/>
        </p:nvSpPr>
        <p:spPr>
          <a:xfrm>
            <a:off x="874062" y="537176"/>
            <a:ext cx="10443885" cy="707886"/>
          </a:xfrm>
          <a:prstGeom prst="rect">
            <a:avLst/>
          </a:prstGeom>
          <a:solidFill>
            <a:schemeClr val="accent4">
              <a:lumMod val="20000"/>
              <a:lumOff val="80000"/>
            </a:schemeClr>
          </a:solidFill>
        </p:spPr>
        <p:txBody>
          <a:bodyPr wrap="none">
            <a:spAutoFit/>
          </a:bodyPr>
          <a:lstStyle/>
          <a:p>
            <a:pPr algn="ctr"/>
            <a:r>
              <a:rPr lang="ja-JP" altLang="en-US" sz="4000" dirty="0">
                <a:latin typeface="UD デジタル 教科書体 NP-B" panose="02020700000000000000" pitchFamily="18" charset="-128"/>
                <a:ea typeface="UD デジタル 教科書体 NP-B" panose="02020700000000000000" pitchFamily="18" charset="-128"/>
              </a:rPr>
              <a:t>自ら学び共に育つための割合の学習の進め方</a:t>
            </a:r>
            <a:endParaRPr lang="ja-JP" altLang="en-US" sz="2400"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975612" y="3471784"/>
            <a:ext cx="10033516"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自ら進んで学習できる子ども⇒個々の考え方を大切に</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10" name="正方形/長方形 9"/>
          <p:cNvSpPr/>
          <p:nvPr/>
        </p:nvSpPr>
        <p:spPr>
          <a:xfrm>
            <a:off x="975612" y="4754303"/>
            <a:ext cx="9212778"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主体的・対話的で深い学び⇒複数の解き方を準備</a:t>
            </a:r>
          </a:p>
        </p:txBody>
      </p:sp>
      <p:sp>
        <p:nvSpPr>
          <p:cNvPr id="13" name="正方形/長方形 12">
            <a:extLst>
              <a:ext uri="{FF2B5EF4-FFF2-40B4-BE49-F238E27FC236}">
                <a16:creationId xmlns:a16="http://schemas.microsoft.com/office/drawing/2014/main" id="{84835D27-4767-4E07-B296-5EBBC693E265}"/>
              </a:ext>
            </a:extLst>
          </p:cNvPr>
          <p:cNvSpPr/>
          <p:nvPr/>
        </p:nvSpPr>
        <p:spPr>
          <a:xfrm>
            <a:off x="975612" y="4083615"/>
            <a:ext cx="10443885" cy="584775"/>
          </a:xfrm>
          <a:prstGeom prst="rect">
            <a:avLst/>
          </a:prstGeom>
        </p:spPr>
        <p:txBody>
          <a:bodyPr wrap="none">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割合の意味をもとにして子ども自ら解き方を考えさせる</a:t>
            </a:r>
          </a:p>
        </p:txBody>
      </p:sp>
      <p:sp>
        <p:nvSpPr>
          <p:cNvPr id="15" name="正方形/長方形 14">
            <a:extLst>
              <a:ext uri="{FF2B5EF4-FFF2-40B4-BE49-F238E27FC236}">
                <a16:creationId xmlns:a16="http://schemas.microsoft.com/office/drawing/2014/main" id="{80C8FD5D-32D6-442A-B1CD-21431BD57A57}"/>
              </a:ext>
            </a:extLst>
          </p:cNvPr>
          <p:cNvSpPr/>
          <p:nvPr/>
        </p:nvSpPr>
        <p:spPr>
          <a:xfrm>
            <a:off x="975612" y="2280978"/>
            <a:ext cx="11216388" cy="1077218"/>
          </a:xfrm>
          <a:prstGeom prst="rect">
            <a:avLst/>
          </a:prstGeom>
        </p:spPr>
        <p:txBody>
          <a:bodyPr wrap="square">
            <a:spAutoFit/>
          </a:bodyPr>
          <a:lstStyle/>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割合の意味をまず分数で押さえる</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割合の表し方を具体的に伝え身につけさせる（○割，○％）</a:t>
            </a:r>
          </a:p>
        </p:txBody>
      </p:sp>
      <p:sp>
        <p:nvSpPr>
          <p:cNvPr id="11" name="正方形/長方形 10">
            <a:extLst>
              <a:ext uri="{FF2B5EF4-FFF2-40B4-BE49-F238E27FC236}">
                <a16:creationId xmlns:a16="http://schemas.microsoft.com/office/drawing/2014/main" id="{B0A113B7-72B0-4C1C-883E-82A9F9A72C5D}"/>
              </a:ext>
            </a:extLst>
          </p:cNvPr>
          <p:cNvSpPr/>
          <p:nvPr/>
        </p:nvSpPr>
        <p:spPr>
          <a:xfrm>
            <a:off x="975612" y="1593178"/>
            <a:ext cx="8392041" cy="584775"/>
          </a:xfrm>
          <a:prstGeom prst="rect">
            <a:avLst/>
          </a:prstGeom>
          <a:solidFill>
            <a:schemeClr val="accent6">
              <a:lumMod val="20000"/>
              <a:lumOff val="80000"/>
            </a:schemeClr>
          </a:solidFill>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基礎・基本を身につける⇒決まっている内容</a:t>
            </a:r>
          </a:p>
        </p:txBody>
      </p:sp>
      <p:sp>
        <p:nvSpPr>
          <p:cNvPr id="14" name="テキスト ボックス 13">
            <a:extLst>
              <a:ext uri="{FF2B5EF4-FFF2-40B4-BE49-F238E27FC236}">
                <a16:creationId xmlns:a16="http://schemas.microsoft.com/office/drawing/2014/main" id="{A66A20CC-9BC3-4BA7-8037-4B8ACEA1FD71}"/>
              </a:ext>
            </a:extLst>
          </p:cNvPr>
          <p:cNvSpPr txBox="1"/>
          <p:nvPr/>
        </p:nvSpPr>
        <p:spPr>
          <a:xfrm>
            <a:off x="874062" y="5355609"/>
            <a:ext cx="8926901"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その問題に最適な解法を探し出す楽しみを知る</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A3799E9D-8A5E-A308-5F53-8AA7021DC26B}"/>
              </a:ext>
            </a:extLst>
          </p:cNvPr>
          <p:cNvSpPr txBox="1"/>
          <p:nvPr/>
        </p:nvSpPr>
        <p:spPr>
          <a:xfrm>
            <a:off x="5074920" y="5925237"/>
            <a:ext cx="6761480" cy="584775"/>
          </a:xfrm>
          <a:prstGeom prst="rect">
            <a:avLst/>
          </a:prstGeom>
          <a:noFill/>
        </p:spPr>
        <p:txBody>
          <a:bodyPr wrap="square">
            <a:spAutoFit/>
          </a:bodyPr>
          <a:lstStyle/>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＜割合の長所は整数で表せること＞</a:t>
            </a:r>
            <a:endParaRPr lang="ja-JP" altLang="en-US" sz="3200" dirty="0">
              <a:solidFill>
                <a:srgbClr val="FF0000"/>
              </a:solidFill>
            </a:endParaRPr>
          </a:p>
        </p:txBody>
      </p:sp>
    </p:spTree>
    <p:extLst>
      <p:ext uri="{BB962C8B-B14F-4D97-AF65-F5344CB8AC3E}">
        <p14:creationId xmlns:p14="http://schemas.microsoft.com/office/powerpoint/2010/main" val="262259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500"/>
                                        <p:tgtEl>
                                          <p:spTgt spid="14"/>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p:bldP spid="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7726</TotalTime>
  <Words>3883</Words>
  <Application>Microsoft Office PowerPoint</Application>
  <PresentationFormat>ワイド画面</PresentationFormat>
  <Paragraphs>424</Paragraphs>
  <Slides>49</Slides>
  <Notes>46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49</vt:i4>
      </vt:variant>
    </vt:vector>
  </HeadingPairs>
  <TitlesOfParts>
    <vt:vector size="57" baseType="lpstr">
      <vt:lpstr>UD デジタル 教科書体 NP-B</vt:lpstr>
      <vt:lpstr>Arial</vt:lpstr>
      <vt:lpstr>游明朝</vt:lpstr>
      <vt:lpstr>游ゴシック Light</vt:lpstr>
      <vt:lpstr>Cambria Math</vt:lpstr>
      <vt:lpstr>Century</vt:lpstr>
      <vt:lpstr>游ゴシック</vt:lpstr>
      <vt:lpstr>Office テーマ</vt:lpstr>
      <vt:lpstr>まなびの広場５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ジュースを0.4L飲みました。飲んだ量は、 はじめにあったジュースの20％にあたります。はじめ、ジュースは何Lありましたか。</vt:lpstr>
      <vt:lpstr>PowerPoint プレゼンテーション</vt:lpstr>
      <vt:lpstr>PowerPoint プレゼンテーション</vt:lpstr>
      <vt:lpstr>PowerPoint プレゼンテーション</vt:lpstr>
      <vt:lpstr>報道では何ポイントと表現しています</vt:lpstr>
      <vt:lpstr>何ポイントは何％と違うの？</vt:lpstr>
      <vt:lpstr>間違わないように何ポイント</vt:lpstr>
      <vt:lpstr>最近は＋12％と説明する場合も</vt:lpstr>
      <vt:lpstr>まなびの広場５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dc:title>
  <dc:creator>伊藤努</dc:creator>
  <cp:lastModifiedBy>tutomu ito</cp:lastModifiedBy>
  <cp:revision>291</cp:revision>
  <cp:lastPrinted>2021-05-15T13:34:15Z</cp:lastPrinted>
  <dcterms:created xsi:type="dcterms:W3CDTF">2021-04-05T12:55:03Z</dcterms:created>
  <dcterms:modified xsi:type="dcterms:W3CDTF">2024-12-13T04:42:44Z</dcterms:modified>
</cp:coreProperties>
</file>