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sldIdLst>
    <p:sldId id="256" r:id="rId2"/>
    <p:sldId id="258" r:id="rId3"/>
    <p:sldId id="261" r:id="rId4"/>
    <p:sldId id="288" r:id="rId5"/>
    <p:sldId id="259" r:id="rId6"/>
    <p:sldId id="264" r:id="rId7"/>
    <p:sldId id="286" r:id="rId8"/>
    <p:sldId id="260" r:id="rId9"/>
    <p:sldId id="302" r:id="rId10"/>
    <p:sldId id="265" r:id="rId11"/>
    <p:sldId id="289" r:id="rId12"/>
    <p:sldId id="281" r:id="rId13"/>
    <p:sldId id="280" r:id="rId14"/>
    <p:sldId id="282" r:id="rId15"/>
    <p:sldId id="290" r:id="rId16"/>
    <p:sldId id="263" r:id="rId17"/>
    <p:sldId id="291" r:id="rId18"/>
    <p:sldId id="301" r:id="rId19"/>
    <p:sldId id="287" r:id="rId20"/>
  </p:sldIdLst>
  <p:sldSz cx="12192000" cy="6858000"/>
  <p:notesSz cx="6858000" cy="9144000"/>
  <p:embeddedFontLst>
    <p:embeddedFont>
      <p:font typeface="Cambria Math" panose="02040503050406030204" pitchFamily="18" charset="0"/>
      <p:regular r:id="rId22"/>
    </p:embeddedFont>
    <p:embeddedFont>
      <p:font typeface="Tosho-J Roman Italic" panose="020B0600000000000000" pitchFamily="34" charset="0"/>
      <p:regular r:id="rId23"/>
    </p:embeddedFont>
    <p:embeddedFont>
      <p:font typeface="UD デジタル 教科書体 NP-B" panose="02020700000000000000" pitchFamily="18" charset="-128"/>
      <p:bold r:id="rId24"/>
    </p:embeddedFont>
    <p:embeddedFont>
      <p:font typeface="游ゴシック" panose="020B0400000000000000" pitchFamily="50" charset="-128"/>
      <p:regular r:id="rId25"/>
      <p:bold r:id="rId26"/>
    </p:embeddedFont>
    <p:embeddedFont>
      <p:font typeface="游ゴシック Light" panose="020B0300000000000000" pitchFamily="50" charset="-128"/>
      <p:regular r:id="rId2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49" autoAdjust="0"/>
  </p:normalViewPr>
  <p:slideViewPr>
    <p:cSldViewPr snapToGrid="0" showGuides="1">
      <p:cViewPr varScale="1">
        <p:scale>
          <a:sx n="57" d="100"/>
          <a:sy n="57" d="100"/>
        </p:scale>
        <p:origin x="308" y="3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2023/10/29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182027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347607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12</a:t>
            </a:fld>
            <a:endParaRPr kumimoji="1" lang="ja-JP" altLang="en-US"/>
          </a:p>
        </p:txBody>
      </p:sp>
    </p:spTree>
    <p:extLst>
      <p:ext uri="{BB962C8B-B14F-4D97-AF65-F5344CB8AC3E}">
        <p14:creationId xmlns:p14="http://schemas.microsoft.com/office/powerpoint/2010/main" val="758160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かけ算の順序問題は別のメニューで詳しくやります。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13</a:t>
            </a:fld>
            <a:endParaRPr kumimoji="1" lang="ja-JP" altLang="en-US"/>
          </a:p>
        </p:txBody>
      </p:sp>
    </p:spTree>
    <p:extLst>
      <p:ext uri="{BB962C8B-B14F-4D97-AF65-F5344CB8AC3E}">
        <p14:creationId xmlns:p14="http://schemas.microsoft.com/office/powerpoint/2010/main" val="185033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14</a:t>
            </a:fld>
            <a:endParaRPr kumimoji="1" lang="ja-JP" altLang="en-US"/>
          </a:p>
        </p:txBody>
      </p:sp>
    </p:spTree>
    <p:extLst>
      <p:ext uri="{BB962C8B-B14F-4D97-AF65-F5344CB8AC3E}">
        <p14:creationId xmlns:p14="http://schemas.microsoft.com/office/powerpoint/2010/main" val="2941852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196076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322254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17</a:t>
            </a:fld>
            <a:endParaRPr kumimoji="1" lang="ja-JP" altLang="en-US"/>
          </a:p>
        </p:txBody>
      </p:sp>
    </p:spTree>
    <p:extLst>
      <p:ext uri="{BB962C8B-B14F-4D97-AF65-F5344CB8AC3E}">
        <p14:creationId xmlns:p14="http://schemas.microsoft.com/office/powerpoint/2010/main" val="208709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18</a:t>
            </a:fld>
            <a:endParaRPr kumimoji="1" lang="ja-JP" altLang="en-US"/>
          </a:p>
        </p:txBody>
      </p:sp>
    </p:spTree>
    <p:extLst>
      <p:ext uri="{BB962C8B-B14F-4D97-AF65-F5344CB8AC3E}">
        <p14:creationId xmlns:p14="http://schemas.microsoft.com/office/powerpoint/2010/main" val="430758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19</a:t>
            </a:fld>
            <a:endParaRPr kumimoji="1" lang="ja-JP" altLang="en-US"/>
          </a:p>
        </p:txBody>
      </p:sp>
    </p:spTree>
    <p:extLst>
      <p:ext uri="{BB962C8B-B14F-4D97-AF65-F5344CB8AC3E}">
        <p14:creationId xmlns:p14="http://schemas.microsoft.com/office/powerpoint/2010/main" val="18192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教科書通りに進めるにしても、詳しく読み込んでいきたい。</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127808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175197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64751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数学でも嘘はあります。中学校</a:t>
            </a:r>
            <a:r>
              <a:rPr kumimoji="1" lang="en-US" altLang="ja-JP" dirty="0"/>
              <a:t>3</a:t>
            </a:r>
            <a:r>
              <a:rPr kumimoji="1" lang="ja-JP" altLang="en-US" dirty="0"/>
              <a:t>年生では、教科書に負の数の平方根はありませんとはっきり書いてある。それは嘘で、高校へ行けば、複素数を習います。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136563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②と③の問題の違いを理解しないといけない。また、小学校では見た目で答えが出せるが、中学校では、必ず問題文か、図に等しいことが分かるようにしてある。</a:t>
            </a: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277270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301706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229033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114326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2023/10/29</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2023/10/29</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まなびの広場６</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705B3921-B207-40D4-84CB-B15B29D20D81}"/>
              </a:ext>
            </a:extLst>
          </p:cNvPr>
          <p:cNvSpPr txBox="1"/>
          <p:nvPr/>
        </p:nvSpPr>
        <p:spPr>
          <a:xfrm>
            <a:off x="2541184" y="3629572"/>
            <a:ext cx="7109639" cy="1015663"/>
          </a:xfrm>
          <a:prstGeom prst="rect">
            <a:avLst/>
          </a:prstGeom>
          <a:noFill/>
        </p:spPr>
        <p:txBody>
          <a:bodyPr wrap="none" rtlCol="0">
            <a:spAutoFit/>
          </a:bodyPr>
          <a:lstStyle/>
          <a:p>
            <a:pPr algn="ctr"/>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長方形・正方形問題</a:t>
            </a:r>
          </a:p>
        </p:txBody>
      </p:sp>
      <p:sp>
        <p:nvSpPr>
          <p:cNvPr id="4" name="テキスト ボックス 3">
            <a:extLst>
              <a:ext uri="{FF2B5EF4-FFF2-40B4-BE49-F238E27FC236}">
                <a16:creationId xmlns:a16="http://schemas.microsoft.com/office/drawing/2014/main" id="{FADB36E9-8FB8-437A-8FDE-2F84598ED18A}"/>
              </a:ext>
            </a:extLst>
          </p:cNvPr>
          <p:cNvSpPr txBox="1"/>
          <p:nvPr/>
        </p:nvSpPr>
        <p:spPr>
          <a:xfrm>
            <a:off x="1771742" y="4716101"/>
            <a:ext cx="8648521" cy="1015663"/>
          </a:xfrm>
          <a:prstGeom prst="rect">
            <a:avLst/>
          </a:prstGeom>
          <a:noFill/>
        </p:spPr>
        <p:txBody>
          <a:bodyPr wrap="none" rtlCol="0">
            <a:spAutoFit/>
          </a:bodyPr>
          <a:lstStyle/>
          <a:p>
            <a:pPr algn="ctr"/>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採点問題・公式について</a:t>
            </a:r>
          </a:p>
        </p:txBody>
      </p:sp>
    </p:spTree>
    <p:extLst>
      <p:ext uri="{BB962C8B-B14F-4D97-AF65-F5344CB8AC3E}">
        <p14:creationId xmlns:p14="http://schemas.microsoft.com/office/powerpoint/2010/main" val="230782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B2624D-7203-4190-A098-D1E920C92FB7}"/>
              </a:ext>
            </a:extLst>
          </p:cNvPr>
          <p:cNvSpPr txBox="1"/>
          <p:nvPr/>
        </p:nvSpPr>
        <p:spPr>
          <a:xfrm>
            <a:off x="874969" y="644402"/>
            <a:ext cx="10515599" cy="769441"/>
          </a:xfrm>
          <a:prstGeom prst="rect">
            <a:avLst/>
          </a:prstGeom>
          <a:noFill/>
        </p:spPr>
        <p:txBody>
          <a:bodyPr wrap="square" rtlCol="0">
            <a:spAutoFit/>
          </a:bodyPr>
          <a:lstStyle/>
          <a:p>
            <a:r>
              <a:rPr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天動説の立場で理科の授業をしている？</a:t>
            </a:r>
            <a:endParaRPr kumimoji="1" lang="ja-JP" altLang="en-US" sz="4400" dirty="0">
              <a:solidFill>
                <a:schemeClr val="accent6"/>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640" y="1413844"/>
            <a:ext cx="7179258" cy="321148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578AF58-2E1C-4492-B229-FCDEDED1932D}"/>
              </a:ext>
            </a:extLst>
          </p:cNvPr>
          <p:cNvSpPr txBox="1"/>
          <p:nvPr/>
        </p:nvSpPr>
        <p:spPr>
          <a:xfrm>
            <a:off x="874969" y="4770006"/>
            <a:ext cx="10515599" cy="1754326"/>
          </a:xfrm>
          <a:prstGeom prst="rect">
            <a:avLst/>
          </a:prstGeom>
          <a:noFill/>
        </p:spPr>
        <p:txBody>
          <a:bodyPr wrap="square">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教えていない内容でも、正しければ正解にするのは当たり前だと思います。この子は、本を読んで地球は自転していることを理解しています。</a:t>
            </a:r>
          </a:p>
        </p:txBody>
      </p:sp>
    </p:spTree>
    <p:extLst>
      <p:ext uri="{BB962C8B-B14F-4D97-AF65-F5344CB8AC3E}">
        <p14:creationId xmlns:p14="http://schemas.microsoft.com/office/powerpoint/2010/main" val="9621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B2624D-7203-4190-A098-D1E920C92FB7}"/>
              </a:ext>
            </a:extLst>
          </p:cNvPr>
          <p:cNvSpPr txBox="1"/>
          <p:nvPr/>
        </p:nvSpPr>
        <p:spPr>
          <a:xfrm>
            <a:off x="874969" y="644402"/>
            <a:ext cx="10515599" cy="769441"/>
          </a:xfrm>
          <a:prstGeom prst="rect">
            <a:avLst/>
          </a:prstGeom>
          <a:noFill/>
        </p:spPr>
        <p:txBody>
          <a:bodyPr wrap="square" rtlCol="0">
            <a:spAutoFit/>
          </a:bodyPr>
          <a:lstStyle/>
          <a:p>
            <a:r>
              <a:rPr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天動説の立場で理科の授業をしている？</a:t>
            </a:r>
            <a:endParaRPr kumimoji="1" lang="ja-JP" altLang="en-US" sz="44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543581" y="4738746"/>
            <a:ext cx="11394563"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「地球から見ると太陽は動いてるけれども、宇宙から見ると地球がコマみたいに回転してるんだ」って書けば、きっとハナマルだったと思う。</a:t>
            </a:r>
            <a:r>
              <a:rPr lang="ja-JP" altLang="en-US" sz="2000" dirty="0">
                <a:latin typeface="UD デジタル 教科書体 NP-B" panose="02020700000000000000" pitchFamily="18" charset="-128"/>
                <a:ea typeface="UD デジタル 教科書体 NP-B" panose="02020700000000000000" pitchFamily="18" charset="-128"/>
              </a:rPr>
              <a:t>「子ども科学電話相談より」</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543581" y="1645133"/>
            <a:ext cx="11104837" cy="2862322"/>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僕が書いた「地球が動くから」は、宇宙から見たら正解だと思うんです。それで、「太陽が動くから」は、地球から見て、正解なんじゃないかなと思ったんですけど、それって両方正解なのか、どっちかが正解なのか、どっちなんです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804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sz="4800" dirty="0">
                <a:latin typeface="UD デジタル 教科書体 NP-B" panose="02020700000000000000" pitchFamily="18" charset="-128"/>
                <a:ea typeface="UD デジタル 教科書体 NP-B" panose="02020700000000000000" pitchFamily="18" charset="-128"/>
              </a:rPr>
              <a:t>　　公式の使い方・考え方</a:t>
            </a:r>
            <a:endParaRPr kumimoji="1" lang="ja-JP" altLang="en-US" sz="4800" dirty="0">
              <a:solidFill>
                <a:srgbClr val="0000FF"/>
              </a:solidFill>
            </a:endParaRPr>
          </a:p>
        </p:txBody>
      </p:sp>
      <p:sp>
        <p:nvSpPr>
          <p:cNvPr id="3" name="正方形/長方形 2"/>
          <p:cNvSpPr/>
          <p:nvPr/>
        </p:nvSpPr>
        <p:spPr>
          <a:xfrm>
            <a:off x="1130538" y="1851937"/>
            <a:ext cx="10443885" cy="1323439"/>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長方形の面積の公式は　縦</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横　ですが</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横</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縦の場合は、みなさんはどうしますか？</a:t>
            </a:r>
          </a:p>
        </p:txBody>
      </p:sp>
      <p:sp>
        <p:nvSpPr>
          <p:cNvPr id="6" name="正方形/長方形 5"/>
          <p:cNvSpPr/>
          <p:nvPr/>
        </p:nvSpPr>
        <p:spPr>
          <a:xfrm>
            <a:off x="1130538" y="3590207"/>
            <a:ext cx="9930924" cy="2554545"/>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現在教科書には、</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わざわざ</a:t>
            </a:r>
            <a:r>
              <a:rPr lang="ja-JP" altLang="en-US" sz="4000" dirty="0">
                <a:latin typeface="UD デジタル 教科書体 NP-B" panose="02020700000000000000" pitchFamily="18" charset="-128"/>
                <a:ea typeface="UD デジタル 教科書体 NP-B" panose="02020700000000000000" pitchFamily="18" charset="-128"/>
              </a:rPr>
              <a:t>横</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縦でもいい</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と書いてあります。</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何故、そんな当たり前のことが書いてある</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のだと思いますか？</a:t>
            </a:r>
          </a:p>
        </p:txBody>
      </p:sp>
    </p:spTree>
    <p:extLst>
      <p:ext uri="{BB962C8B-B14F-4D97-AF65-F5344CB8AC3E}">
        <p14:creationId xmlns:p14="http://schemas.microsoft.com/office/powerpoint/2010/main" val="162018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sz="4800" dirty="0">
                <a:latin typeface="UD デジタル 教科書体 NP-B" panose="02020700000000000000" pitchFamily="18" charset="-128"/>
                <a:ea typeface="UD デジタル 教科書体 NP-B" panose="02020700000000000000" pitchFamily="18" charset="-128"/>
              </a:rPr>
              <a:t>　　公式の使い方・考え方</a:t>
            </a:r>
            <a:endParaRPr kumimoji="1" lang="ja-JP" altLang="en-US" sz="4800" dirty="0">
              <a:solidFill>
                <a:srgbClr val="0000FF"/>
              </a:solidFill>
            </a:endParaRPr>
          </a:p>
        </p:txBody>
      </p:sp>
      <p:sp>
        <p:nvSpPr>
          <p:cNvPr id="3" name="正方形/長方形 2"/>
          <p:cNvSpPr/>
          <p:nvPr/>
        </p:nvSpPr>
        <p:spPr>
          <a:xfrm>
            <a:off x="617578" y="1851937"/>
            <a:ext cx="10810178" cy="1938992"/>
          </a:xfrm>
          <a:prstGeom prst="rect">
            <a:avLst/>
          </a:prstGeom>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平成</a:t>
            </a:r>
            <a:r>
              <a:rPr lang="en-US" altLang="ja-JP" sz="4000" dirty="0">
                <a:latin typeface="UD デジタル 教科書体 NP-B" panose="02020700000000000000" pitchFamily="18" charset="-128"/>
                <a:ea typeface="UD デジタル 教科書体 NP-B" panose="02020700000000000000" pitchFamily="18" charset="-128"/>
              </a:rPr>
              <a:t>13</a:t>
            </a:r>
            <a:r>
              <a:rPr lang="ja-JP" altLang="en-US" sz="4000" dirty="0">
                <a:latin typeface="UD デジタル 教科書体 NP-B" panose="02020700000000000000" pitchFamily="18" charset="-128"/>
                <a:ea typeface="UD デジタル 教科書体 NP-B" panose="02020700000000000000" pitchFamily="18" charset="-128"/>
              </a:rPr>
              <a:t>年の中央教育審議会の教育課程部会でに、</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横</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縦の式は誤りという教え方の存在を指摘され、防ぐ意味で併記されました。</a:t>
            </a:r>
          </a:p>
        </p:txBody>
      </p:sp>
      <p:sp>
        <p:nvSpPr>
          <p:cNvPr id="6" name="正方形/長方形 5"/>
          <p:cNvSpPr/>
          <p:nvPr/>
        </p:nvSpPr>
        <p:spPr>
          <a:xfrm>
            <a:off x="617577" y="3952178"/>
            <a:ext cx="10956846" cy="1938992"/>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これは、かけ算の順序の延長で、</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面積の計算にも</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意味を見いだすべきという哲学</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が生まれたのが原因らしいとのことでした。</a:t>
            </a:r>
          </a:p>
        </p:txBody>
      </p:sp>
    </p:spTree>
    <p:extLst>
      <p:ext uri="{BB962C8B-B14F-4D97-AF65-F5344CB8AC3E}">
        <p14:creationId xmlns:p14="http://schemas.microsoft.com/office/powerpoint/2010/main" val="39684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sz="4800" dirty="0">
                <a:latin typeface="UD デジタル 教科書体 NP-B" panose="02020700000000000000" pitchFamily="18" charset="-128"/>
                <a:ea typeface="UD デジタル 教科書体 NP-B" panose="02020700000000000000" pitchFamily="18" charset="-128"/>
              </a:rPr>
              <a:t>　　公式の使い方・考え方</a:t>
            </a:r>
            <a:endParaRPr kumimoji="1" lang="ja-JP" altLang="en-US" sz="4800" dirty="0">
              <a:solidFill>
                <a:srgbClr val="0000FF"/>
              </a:solidFill>
            </a:endParaRPr>
          </a:p>
        </p:txBody>
      </p:sp>
      <p:sp>
        <p:nvSpPr>
          <p:cNvPr id="3" name="正方形/長方形 2"/>
          <p:cNvSpPr/>
          <p:nvPr/>
        </p:nvSpPr>
        <p:spPr>
          <a:xfrm>
            <a:off x="806638" y="1792360"/>
            <a:ext cx="11033146" cy="707886"/>
          </a:xfrm>
          <a:prstGeom prst="rect">
            <a:avLst/>
          </a:prstGeom>
        </p:spPr>
        <p:txBody>
          <a:bodyPr wrap="squar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長方形の公式の併記があらわしていることは？</a:t>
            </a:r>
          </a:p>
        </p:txBody>
      </p:sp>
      <p:sp>
        <p:nvSpPr>
          <p:cNvPr id="4" name="正方形/長方形 3"/>
          <p:cNvSpPr/>
          <p:nvPr/>
        </p:nvSpPr>
        <p:spPr>
          <a:xfrm>
            <a:off x="806638" y="2601919"/>
            <a:ext cx="10641315" cy="1323439"/>
          </a:xfrm>
          <a:prstGeom prst="rect">
            <a:avLst/>
          </a:prstGeom>
        </p:spPr>
        <p:txBody>
          <a:bodyPr wrap="square">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長方形だけではなく、他の公式でも同じことがいえますよということを表しています。</a:t>
            </a:r>
          </a:p>
        </p:txBody>
      </p:sp>
      <mc:AlternateContent xmlns:mc="http://schemas.openxmlformats.org/markup-compatibility/2006">
        <mc:Choice xmlns:a14="http://schemas.microsoft.com/office/drawing/2010/main" Requires="a14">
          <p:sp>
            <p:nvSpPr>
              <p:cNvPr id="10" name="正方形/長方形 9"/>
              <p:cNvSpPr/>
              <p:nvPr/>
            </p:nvSpPr>
            <p:spPr>
              <a:xfrm>
                <a:off x="838200" y="4090592"/>
                <a:ext cx="10837134" cy="2381421"/>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三角形の面積は、</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小学校では、底辺</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高さ</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２とまとめたが</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中学校では、</a:t>
                </a:r>
                <a14:m>
                  <m:oMath xmlns:m="http://schemas.openxmlformats.org/officeDocument/2006/math">
                    <m:r>
                      <m:rPr>
                        <m:nor/>
                      </m:rPr>
                      <a:rPr lang="ja-JP" altLang="en-US" sz="4000" dirty="0">
                        <a:latin typeface="UD デジタル 教科書体 NP-B" panose="02020700000000000000" pitchFamily="18" charset="-128"/>
                        <a:ea typeface="UD デジタル 教科書体 NP-B" panose="02020700000000000000" pitchFamily="18" charset="-128"/>
                      </a:rPr>
                      <m:t>文字式の約束で</m:t>
                    </m:r>
                    <m:f>
                      <m:fPr>
                        <m:ctrlPr>
                          <a:rPr lang="en-US" altLang="ja-JP" sz="4000" i="1">
                            <a:latin typeface="Cambria Math" panose="02040503050406030204" pitchFamily="18" charset="0"/>
                            <a:ea typeface="UD デジタル 教科書体 NP-B" panose="02020700000000000000" pitchFamily="18" charset="-128"/>
                          </a:rPr>
                        </m:ctrlPr>
                      </m:fPr>
                      <m:num>
                        <m:r>
                          <a:rPr lang="ja-JP" altLang="en-US" sz="4000" i="1">
                            <a:latin typeface="Cambria Math" panose="02040503050406030204" pitchFamily="18" charset="0"/>
                            <a:ea typeface="UD デジタル 教科書体 NP-B" panose="02020700000000000000" pitchFamily="18" charset="-128"/>
                          </a:rPr>
                          <m:t>１</m:t>
                        </m:r>
                      </m:num>
                      <m:den>
                        <m:r>
                          <a:rPr lang="ja-JP" altLang="en-US" sz="4000" i="1">
                            <a:latin typeface="Cambria Math" panose="02040503050406030204" pitchFamily="18" charset="0"/>
                            <a:ea typeface="UD デジタル 教科書体 NP-B" panose="02020700000000000000" pitchFamily="18" charset="-128"/>
                          </a:rPr>
                          <m:t>２</m:t>
                        </m:r>
                      </m:den>
                    </m:f>
                  </m:oMath>
                </a14:m>
                <a:r>
                  <a:rPr lang="en-US" altLang="ja-JP" sz="4000" b="1" dirty="0">
                    <a:latin typeface="UD デジタル 教科書体 NP-B" panose="02020700000000000000" pitchFamily="18" charset="-128"/>
                    <a:ea typeface="UD デジタル 教科書体 NP-B" panose="02020700000000000000" pitchFamily="18" charset="-128"/>
                  </a:rPr>
                  <a:t> ah</a:t>
                </a:r>
                <a:r>
                  <a:rPr lang="ja-JP" altLang="en-US" sz="4000" dirty="0">
                    <a:latin typeface="UD デジタル 教科書体 NP-B" panose="02020700000000000000" pitchFamily="18" charset="-128"/>
                    <a:ea typeface="UD デジタル 教科書体 NP-B" panose="02020700000000000000" pitchFamily="18" charset="-128"/>
                  </a:rPr>
                  <a:t>となるだけ</a:t>
                </a:r>
                <a:endParaRPr lang="ja-JP" altLang="en-US" sz="4000" b="1" dirty="0">
                  <a:latin typeface="Tosho-J Roman Italic" panose="020B0600000000000000" pitchFamily="34" charset="0"/>
                  <a:ea typeface="UD デジタル 教科書体 NP-B" panose="02020700000000000000" pitchFamily="18" charset="-128"/>
                </a:endParaRPr>
              </a:p>
            </p:txBody>
          </p:sp>
        </mc:Choice>
        <mc:Fallback>
          <p:sp>
            <p:nvSpPr>
              <p:cNvPr id="10" name="正方形/長方形 9"/>
              <p:cNvSpPr>
                <a:spLocks noRot="1" noChangeAspect="1" noMove="1" noResize="1" noEditPoints="1" noAdjustHandles="1" noChangeArrowheads="1" noChangeShapeType="1" noTextEdit="1"/>
              </p:cNvSpPr>
              <p:nvPr/>
            </p:nvSpPr>
            <p:spPr>
              <a:xfrm>
                <a:off x="838200" y="4090592"/>
                <a:ext cx="10837134" cy="2381421"/>
              </a:xfrm>
              <a:prstGeom prst="rect">
                <a:avLst/>
              </a:prstGeom>
              <a:blipFill>
                <a:blip r:embed="rId3"/>
                <a:stretch>
                  <a:fillRect l="-2026" t="-4604" r="-957" b="-38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818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sz="4800" dirty="0">
                <a:latin typeface="UD デジタル 教科書体 NP-B" panose="02020700000000000000" pitchFamily="18" charset="-128"/>
                <a:ea typeface="UD デジタル 教科書体 NP-B" panose="02020700000000000000" pitchFamily="18" charset="-128"/>
              </a:rPr>
              <a:t>　　公式の使い方・考え方</a:t>
            </a:r>
            <a:endParaRPr kumimoji="1" lang="ja-JP" altLang="en-US" sz="4800" dirty="0">
              <a:solidFill>
                <a:srgbClr val="0000FF"/>
              </a:solidFill>
            </a:endParaRPr>
          </a:p>
        </p:txBody>
      </p:sp>
      <mc:AlternateContent xmlns:mc="http://schemas.openxmlformats.org/markup-compatibility/2006">
        <mc:Choice xmlns:a14="http://schemas.microsoft.com/office/drawing/2010/main" Requires="a14">
          <p:sp>
            <p:nvSpPr>
              <p:cNvPr id="3" name="正方形/長方形 2"/>
              <p:cNvSpPr/>
              <p:nvPr/>
            </p:nvSpPr>
            <p:spPr>
              <a:xfrm>
                <a:off x="1517719" y="1963449"/>
                <a:ext cx="9522373" cy="4228081"/>
              </a:xfrm>
              <a:prstGeom prst="rect">
                <a:avLst/>
              </a:prstGeom>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中学校で、</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２と計算しても良いし、</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最後に</a:t>
                </a:r>
                <a:r>
                  <a:rPr lang="en-US" altLang="ja-JP" sz="4000" dirty="0">
                    <a:latin typeface="UD デジタル 教科書体 NP-B" panose="02020700000000000000" pitchFamily="18" charset="-128"/>
                    <a:ea typeface="UD デジタル 教科書体 NP-B" panose="02020700000000000000" pitchFamily="18" charset="-128"/>
                  </a:rPr>
                  <a:t>×</a:t>
                </a:r>
                <a:r>
                  <a:rPr lang="en-US" altLang="ja-JP" sz="4000" dirty="0">
                    <a:ea typeface="UD デジタル 教科書体 NP-B" panose="02020700000000000000" pitchFamily="18" charset="-128"/>
                  </a:rPr>
                  <a:t> </a:t>
                </a:r>
                <a14:m>
                  <m:oMath xmlns:m="http://schemas.openxmlformats.org/officeDocument/2006/math">
                    <m:f>
                      <m:fPr>
                        <m:ctrlPr>
                          <a:rPr lang="en-US" altLang="ja-JP" sz="4000" i="1">
                            <a:latin typeface="Cambria Math" panose="02040503050406030204" pitchFamily="18" charset="0"/>
                            <a:ea typeface="UD デジタル 教科書体 NP-B" panose="02020700000000000000" pitchFamily="18" charset="-128"/>
                          </a:rPr>
                        </m:ctrlPr>
                      </m:fPr>
                      <m:num>
                        <m:r>
                          <a:rPr lang="ja-JP" altLang="en-US" sz="4000" i="1">
                            <a:latin typeface="Cambria Math" panose="02040503050406030204" pitchFamily="18" charset="0"/>
                            <a:ea typeface="UD デジタル 教科書体 NP-B" panose="02020700000000000000" pitchFamily="18" charset="-128"/>
                          </a:rPr>
                          <m:t>１</m:t>
                        </m:r>
                      </m:num>
                      <m:den>
                        <m:r>
                          <a:rPr lang="ja-JP" altLang="en-US" sz="4000" i="1">
                            <a:latin typeface="Cambria Math" panose="02040503050406030204" pitchFamily="18" charset="0"/>
                            <a:ea typeface="UD デジタル 教科書体 NP-B" panose="02020700000000000000" pitchFamily="18" charset="-128"/>
                          </a:rPr>
                          <m:t>２</m:t>
                        </m:r>
                      </m:den>
                    </m:f>
                  </m:oMath>
                </a14:m>
                <a:r>
                  <a:rPr lang="ja-JP" altLang="en-US" sz="4000" dirty="0">
                    <a:latin typeface="UD デジタル 教科書体 NP-B" panose="02020700000000000000" pitchFamily="18" charset="-128"/>
                    <a:ea typeface="UD デジタル 教科書体 NP-B" panose="02020700000000000000" pitchFamily="18" charset="-128"/>
                  </a:rPr>
                  <a:t>をもってきても構わない。</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公式は代表選手を１つ書いているだけ。</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勿論、慣れている人は公式の順番通りに</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書くことが多くなるとは思いますが、</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書く順番で○や</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にはなりません。</a:t>
                </a:r>
              </a:p>
            </p:txBody>
          </p:sp>
        </mc:Choice>
        <mc:Fallback>
          <p:sp>
            <p:nvSpPr>
              <p:cNvPr id="3" name="正方形/長方形 2"/>
              <p:cNvSpPr>
                <a:spLocks noRot="1" noChangeAspect="1" noMove="1" noResize="1" noEditPoints="1" noAdjustHandles="1" noChangeArrowheads="1" noChangeShapeType="1" noTextEdit="1"/>
              </p:cNvSpPr>
              <p:nvPr/>
            </p:nvSpPr>
            <p:spPr>
              <a:xfrm>
                <a:off x="1517719" y="1963449"/>
                <a:ext cx="9522373" cy="4228081"/>
              </a:xfrm>
              <a:prstGeom prst="rect">
                <a:avLst/>
              </a:prstGeom>
              <a:blipFill>
                <a:blip r:embed="rId3"/>
                <a:stretch>
                  <a:fillRect l="-2305" t="-2594" b="-518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3352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612" y="365125"/>
            <a:ext cx="11402290" cy="1325563"/>
          </a:xfrm>
        </p:spPr>
        <p:txBody>
          <a:bodyPr>
            <a:normAutofit/>
          </a:bodyPr>
          <a:lstStyle/>
          <a:p>
            <a:r>
              <a:rPr kumimoji="1" lang="ja-JP" altLang="en-US" sz="4800" dirty="0">
                <a:latin typeface="UD デジタル 教科書体 NP-B" panose="02020700000000000000" pitchFamily="18" charset="-128"/>
                <a:ea typeface="UD デジタル 教科書体 NP-B" panose="02020700000000000000" pitchFamily="18" charset="-128"/>
              </a:rPr>
              <a:t>　</a:t>
            </a:r>
            <a:r>
              <a:rPr kumimoji="1"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採点についての考え方は ① </a:t>
            </a:r>
            <a:r>
              <a:rPr kumimoji="1" lang="en-US" altLang="ja-JP" sz="4800" dirty="0">
                <a:solidFill>
                  <a:schemeClr val="accent6"/>
                </a:solidFill>
                <a:latin typeface="UD デジタル 教科書体 NP-B" panose="02020700000000000000" pitchFamily="18" charset="-128"/>
                <a:ea typeface="UD デジタル 教科書体 NP-B" panose="02020700000000000000" pitchFamily="18" charset="-128"/>
              </a:rPr>
              <a:t>or</a:t>
            </a:r>
            <a:r>
              <a:rPr kumimoji="1"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 ② ？</a:t>
            </a:r>
          </a:p>
        </p:txBody>
      </p:sp>
      <p:sp>
        <p:nvSpPr>
          <p:cNvPr id="3" name="テキスト ボックス 2">
            <a:extLst>
              <a:ext uri="{FF2B5EF4-FFF2-40B4-BE49-F238E27FC236}">
                <a16:creationId xmlns:a16="http://schemas.microsoft.com/office/drawing/2014/main" id="{4F77031A-6B23-439E-9E54-EB16AD5F0F7D}"/>
              </a:ext>
            </a:extLst>
          </p:cNvPr>
          <p:cNvSpPr txBox="1"/>
          <p:nvPr/>
        </p:nvSpPr>
        <p:spPr>
          <a:xfrm>
            <a:off x="437612" y="1783093"/>
            <a:ext cx="11001703"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授業で教えていた通り</a:t>
            </a:r>
            <a:r>
              <a:rPr lang="ja-JP" altLang="en-US" sz="4000" dirty="0">
                <a:latin typeface="UD デジタル 教科書体 NP-B" panose="02020700000000000000" pitchFamily="18" charset="-128"/>
                <a:ea typeface="UD デジタル 教科書体 NP-B" panose="02020700000000000000" pitchFamily="18" charset="-128"/>
              </a:rPr>
              <a:t>にできているかどうか</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4F77031A-6B23-439E-9E54-EB16AD5F0F7D}"/>
              </a:ext>
            </a:extLst>
          </p:cNvPr>
          <p:cNvSpPr txBox="1"/>
          <p:nvPr/>
        </p:nvSpPr>
        <p:spPr>
          <a:xfrm>
            <a:off x="437612" y="3346686"/>
            <a:ext cx="10515600"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②授業で扱った</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内容を理解しているか</a:t>
            </a:r>
            <a:r>
              <a:rPr lang="ja-JP" altLang="en-US" sz="4000" dirty="0">
                <a:latin typeface="UD デジタル 教科書体 NP-B" panose="02020700000000000000" pitchFamily="18" charset="-128"/>
                <a:ea typeface="UD デジタル 教科書体 NP-B" panose="02020700000000000000" pitchFamily="18" charset="-128"/>
              </a:rPr>
              <a:t>どうか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4F77031A-6B23-439E-9E54-EB16AD5F0F7D}"/>
              </a:ext>
            </a:extLst>
          </p:cNvPr>
          <p:cNvSpPr txBox="1"/>
          <p:nvPr/>
        </p:nvSpPr>
        <p:spPr>
          <a:xfrm>
            <a:off x="1159856" y="5095793"/>
            <a:ext cx="10279459" cy="1200329"/>
          </a:xfrm>
          <a:prstGeom prst="rect">
            <a:avLst/>
          </a:prstGeom>
          <a:noFill/>
          <a:ln>
            <a:solidFill>
              <a:schemeClr val="accent1"/>
            </a:solidFill>
          </a:ln>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望ましいのは、もちろん②ですが</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残念ながら、小学校では①がまかり通っています</a:t>
            </a:r>
            <a:endPar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4F77031A-6B23-439E-9E54-EB16AD5F0F7D}"/>
              </a:ext>
            </a:extLst>
          </p:cNvPr>
          <p:cNvSpPr txBox="1"/>
          <p:nvPr/>
        </p:nvSpPr>
        <p:spPr>
          <a:xfrm>
            <a:off x="994424" y="4108140"/>
            <a:ext cx="11001702"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あるいは、</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正しい内容を理解している</a:t>
            </a:r>
            <a:r>
              <a:rPr lang="ja-JP" altLang="en-US" sz="4000" dirty="0">
                <a:latin typeface="UD デジタル 教科書体 NP-B" panose="02020700000000000000" pitchFamily="18" charset="-128"/>
                <a:ea typeface="UD デジタル 教科書体 NP-B" panose="02020700000000000000" pitchFamily="18" charset="-128"/>
              </a:rPr>
              <a:t>かどうか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FD809AD8-7C4D-4354-B7F6-A4B64929193B}"/>
              </a:ext>
            </a:extLst>
          </p:cNvPr>
          <p:cNvSpPr txBox="1"/>
          <p:nvPr/>
        </p:nvSpPr>
        <p:spPr>
          <a:xfrm>
            <a:off x="899830" y="2520322"/>
            <a:ext cx="10539485" cy="707886"/>
          </a:xfrm>
          <a:prstGeom prst="rect">
            <a:avLst/>
          </a:prstGeom>
          <a:noFill/>
        </p:spPr>
        <p:txBody>
          <a:bodyPr wrap="square" rtlCol="0">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先生の教えた方法以外認めないということ</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7565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612" y="365125"/>
            <a:ext cx="11402290" cy="1325563"/>
          </a:xfrm>
        </p:spPr>
        <p:txBody>
          <a:bodyPr>
            <a:normAutofit/>
          </a:bodyPr>
          <a:lstStyle/>
          <a:p>
            <a:r>
              <a:rPr kumimoji="1"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　採点についての考え方</a:t>
            </a:r>
          </a:p>
        </p:txBody>
      </p:sp>
      <p:sp>
        <p:nvSpPr>
          <p:cNvPr id="4" name="テキスト ボックス 3">
            <a:extLst>
              <a:ext uri="{FF2B5EF4-FFF2-40B4-BE49-F238E27FC236}">
                <a16:creationId xmlns:a16="http://schemas.microsoft.com/office/drawing/2014/main" id="{4F77031A-6B23-439E-9E54-EB16AD5F0F7D}"/>
              </a:ext>
            </a:extLst>
          </p:cNvPr>
          <p:cNvSpPr txBox="1"/>
          <p:nvPr/>
        </p:nvSpPr>
        <p:spPr>
          <a:xfrm>
            <a:off x="437612" y="1807438"/>
            <a:ext cx="11402290" cy="4401205"/>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①では、教師の言うことは絶対ということになり専制政治になってしまいます。</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教師の教えたとおりに解かなければいけないのなら、ガウスのエピソードは素晴らしいことではなく、ダメな例となってしまうのです。</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色々な解き方を認めてあげることが、子どもが楽しく成長していけるポイントです。 </a:t>
            </a:r>
          </a:p>
        </p:txBody>
      </p:sp>
    </p:spTree>
    <p:extLst>
      <p:ext uri="{BB962C8B-B14F-4D97-AF65-F5344CB8AC3E}">
        <p14:creationId xmlns:p14="http://schemas.microsoft.com/office/powerpoint/2010/main" val="29560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33678" y="537176"/>
            <a:ext cx="5724644" cy="830997"/>
          </a:xfrm>
          <a:prstGeom prst="rect">
            <a:avLst/>
          </a:prstGeom>
        </p:spPr>
        <p:txBody>
          <a:bodyPr wrap="none">
            <a:spAutoFit/>
          </a:bodyPr>
          <a:lstStyle/>
          <a:p>
            <a:pPr algn="ctr"/>
            <a:r>
              <a:rPr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自ら学び　共に育つ</a:t>
            </a:r>
            <a:endPar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699668" y="3142419"/>
            <a:ext cx="6186309" cy="646331"/>
          </a:xfrm>
          <a:prstGeom prst="rect">
            <a:avLst/>
          </a:prstGeom>
        </p:spPr>
        <p:txBody>
          <a:bodyPr wrap="none">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自ら進んで学習できる子ども</a:t>
            </a:r>
          </a:p>
        </p:txBody>
      </p:sp>
      <p:sp>
        <p:nvSpPr>
          <p:cNvPr id="10" name="正方形/長方形 9"/>
          <p:cNvSpPr/>
          <p:nvPr/>
        </p:nvSpPr>
        <p:spPr>
          <a:xfrm>
            <a:off x="699668" y="4625805"/>
            <a:ext cx="5724644" cy="646331"/>
          </a:xfrm>
          <a:prstGeom prst="rect">
            <a:avLst/>
          </a:prstGeom>
        </p:spPr>
        <p:txBody>
          <a:bodyPr wrap="none">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p>
        </p:txBody>
      </p:sp>
      <p:sp>
        <p:nvSpPr>
          <p:cNvPr id="13" name="正方形/長方形 12">
            <a:extLst>
              <a:ext uri="{FF2B5EF4-FFF2-40B4-BE49-F238E27FC236}">
                <a16:creationId xmlns:a16="http://schemas.microsoft.com/office/drawing/2014/main" id="{84835D27-4767-4E07-B296-5EBBC693E265}"/>
              </a:ext>
            </a:extLst>
          </p:cNvPr>
          <p:cNvSpPr/>
          <p:nvPr/>
        </p:nvSpPr>
        <p:spPr>
          <a:xfrm>
            <a:off x="1840147" y="3884112"/>
            <a:ext cx="8956298" cy="646331"/>
          </a:xfrm>
          <a:prstGeom prst="rect">
            <a:avLst/>
          </a:prstGeom>
        </p:spPr>
        <p:txBody>
          <a:bodyPr wrap="none">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押さえたことを使って、子どもが改良する</a:t>
            </a:r>
          </a:p>
        </p:txBody>
      </p:sp>
      <p:sp>
        <p:nvSpPr>
          <p:cNvPr id="15" name="正方形/長方形 14">
            <a:extLst>
              <a:ext uri="{FF2B5EF4-FFF2-40B4-BE49-F238E27FC236}">
                <a16:creationId xmlns:a16="http://schemas.microsoft.com/office/drawing/2014/main" id="{80C8FD5D-32D6-442A-B1CD-21431BD57A57}"/>
              </a:ext>
            </a:extLst>
          </p:cNvPr>
          <p:cNvSpPr/>
          <p:nvPr/>
        </p:nvSpPr>
        <p:spPr>
          <a:xfrm>
            <a:off x="1840148" y="2399175"/>
            <a:ext cx="8032967" cy="646331"/>
          </a:xfrm>
          <a:prstGeom prst="rect">
            <a:avLst/>
          </a:prstGeom>
        </p:spPr>
        <p:txBody>
          <a:bodyPr wrap="squar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押さえなければいけないことを伝える　</a:t>
            </a:r>
          </a:p>
        </p:txBody>
      </p:sp>
      <p:sp>
        <p:nvSpPr>
          <p:cNvPr id="11" name="正方形/長方形 10">
            <a:extLst>
              <a:ext uri="{FF2B5EF4-FFF2-40B4-BE49-F238E27FC236}">
                <a16:creationId xmlns:a16="http://schemas.microsoft.com/office/drawing/2014/main" id="{B0A113B7-72B0-4C1C-883E-82A9F9A72C5D}"/>
              </a:ext>
            </a:extLst>
          </p:cNvPr>
          <p:cNvSpPr/>
          <p:nvPr/>
        </p:nvSpPr>
        <p:spPr>
          <a:xfrm>
            <a:off x="691132" y="1655932"/>
            <a:ext cx="4801314" cy="646331"/>
          </a:xfrm>
          <a:prstGeom prst="rect">
            <a:avLst/>
          </a:prstGeom>
        </p:spPr>
        <p:txBody>
          <a:bodyPr wrap="none">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基礎・基本を身につけ</a:t>
            </a:r>
          </a:p>
        </p:txBody>
      </p:sp>
      <p:sp>
        <p:nvSpPr>
          <p:cNvPr id="16" name="正方形/長方形 15">
            <a:extLst>
              <a:ext uri="{FF2B5EF4-FFF2-40B4-BE49-F238E27FC236}">
                <a16:creationId xmlns:a16="http://schemas.microsoft.com/office/drawing/2014/main" id="{A65CEC45-3BB9-49D1-979B-5B6879D9F2CF}"/>
              </a:ext>
            </a:extLst>
          </p:cNvPr>
          <p:cNvSpPr/>
          <p:nvPr/>
        </p:nvSpPr>
        <p:spPr>
          <a:xfrm>
            <a:off x="1840147" y="5370599"/>
            <a:ext cx="7571303" cy="1200329"/>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計算式の立て方に決まりはないので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子どもの考えを良く聞き、理解する</a:t>
            </a:r>
          </a:p>
        </p:txBody>
      </p:sp>
    </p:spTree>
    <p:extLst>
      <p:ext uri="{BB962C8B-B14F-4D97-AF65-F5344CB8AC3E}">
        <p14:creationId xmlns:p14="http://schemas.microsoft.com/office/powerpoint/2010/main" val="38380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a:t>
            </a:r>
            <a:r>
              <a:rPr kumimoji="1" lang="ja-JP" altLang="en-US" sz="8000">
                <a:latin typeface="UD デジタル 教科書体 NP-B" panose="02020700000000000000" pitchFamily="18" charset="-128"/>
                <a:ea typeface="UD デジタル 教科書体 NP-B" panose="02020700000000000000" pitchFamily="18" charset="-128"/>
              </a:rPr>
              <a:t>の広場６</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705B3921-B207-40D4-84CB-B15B29D20D81}"/>
              </a:ext>
            </a:extLst>
          </p:cNvPr>
          <p:cNvSpPr txBox="1"/>
          <p:nvPr/>
        </p:nvSpPr>
        <p:spPr>
          <a:xfrm>
            <a:off x="2541184" y="3629572"/>
            <a:ext cx="7109639" cy="1015663"/>
          </a:xfrm>
          <a:prstGeom prst="rect">
            <a:avLst/>
          </a:prstGeom>
          <a:noFill/>
        </p:spPr>
        <p:txBody>
          <a:bodyPr wrap="none" rtlCol="0">
            <a:spAutoFit/>
          </a:bodyPr>
          <a:lstStyle/>
          <a:p>
            <a:pPr algn="ctr"/>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長方形・正方形問題</a:t>
            </a:r>
          </a:p>
        </p:txBody>
      </p:sp>
      <p:sp>
        <p:nvSpPr>
          <p:cNvPr id="4" name="テキスト ボックス 3">
            <a:extLst>
              <a:ext uri="{FF2B5EF4-FFF2-40B4-BE49-F238E27FC236}">
                <a16:creationId xmlns:a16="http://schemas.microsoft.com/office/drawing/2014/main" id="{FADB36E9-8FB8-437A-8FDE-2F84598ED18A}"/>
              </a:ext>
            </a:extLst>
          </p:cNvPr>
          <p:cNvSpPr txBox="1"/>
          <p:nvPr/>
        </p:nvSpPr>
        <p:spPr>
          <a:xfrm>
            <a:off x="1771742" y="4716101"/>
            <a:ext cx="8648521" cy="1015663"/>
          </a:xfrm>
          <a:prstGeom prst="rect">
            <a:avLst/>
          </a:prstGeom>
          <a:noFill/>
        </p:spPr>
        <p:txBody>
          <a:bodyPr wrap="none" rtlCol="0">
            <a:spAutoFit/>
          </a:bodyPr>
          <a:lstStyle/>
          <a:p>
            <a:pPr algn="ctr"/>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採点問題・公式について</a:t>
            </a:r>
          </a:p>
        </p:txBody>
      </p:sp>
    </p:spTree>
    <p:extLst>
      <p:ext uri="{BB962C8B-B14F-4D97-AF65-F5344CB8AC3E}">
        <p14:creationId xmlns:p14="http://schemas.microsoft.com/office/powerpoint/2010/main" val="380709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394138" y="365125"/>
            <a:ext cx="11303876" cy="1325563"/>
          </a:xfrm>
        </p:spPr>
        <p:txBody>
          <a:bodyPr>
            <a:normAutofit fontScale="90000"/>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教科書を読みこんで授業に臨んでいますか</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519545" y="1826857"/>
            <a:ext cx="9580419"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３年生下Ｐ</a:t>
            </a:r>
            <a:r>
              <a:rPr kumimoji="1" lang="en-US" altLang="ja-JP" sz="4000" dirty="0">
                <a:latin typeface="UD デジタル 教科書体 NP-B" panose="02020700000000000000" pitchFamily="18" charset="-128"/>
                <a:ea typeface="UD デジタル 教科書体 NP-B" panose="02020700000000000000" pitchFamily="18" charset="-128"/>
              </a:rPr>
              <a:t>69</a:t>
            </a:r>
            <a:r>
              <a:rPr lang="ja-JP" altLang="en-US" sz="4000" dirty="0">
                <a:latin typeface="UD デジタル 教科書体 NP-B" panose="02020700000000000000" pitchFamily="18" charset="-128"/>
                <a:ea typeface="UD デジタル 教科書体 NP-B" panose="02020700000000000000" pitchFamily="18" charset="-128"/>
              </a:rPr>
              <a:t>　色紙を</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err="1">
                <a:latin typeface="UD デジタル 教科書体 NP-B" panose="02020700000000000000" pitchFamily="18" charset="-128"/>
                <a:ea typeface="UD デジタル 教科書体 NP-B" panose="02020700000000000000" pitchFamily="18" charset="-128"/>
              </a:rPr>
              <a:t>つに</a:t>
            </a:r>
            <a:r>
              <a:rPr lang="ja-JP" altLang="en-US" sz="4000" dirty="0">
                <a:latin typeface="UD デジタル 教科書体 NP-B" panose="02020700000000000000" pitchFamily="18" charset="-128"/>
                <a:ea typeface="UD デジタル 教科書体 NP-B" panose="02020700000000000000" pitchFamily="18" charset="-128"/>
              </a:rPr>
              <a:t>折ったあと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519546" y="2609045"/>
            <a:ext cx="9275618"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線を引いて切る作業で、かいと</a:t>
            </a:r>
            <a:r>
              <a:rPr kumimoji="1" lang="ja-JP" altLang="en-US" sz="4000" dirty="0" err="1">
                <a:latin typeface="UD デジタル 教科書体 NP-B" panose="02020700000000000000" pitchFamily="18" charset="-128"/>
                <a:ea typeface="UD デジタル 教科書体 NP-B" panose="02020700000000000000" pitchFamily="18" charset="-128"/>
              </a:rPr>
              <a:t>さんが</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838200" y="3637298"/>
            <a:ext cx="10217729" cy="707886"/>
          </a:xfrm>
          <a:prstGeom prst="rect">
            <a:avLst/>
          </a:prstGeom>
          <a:noFill/>
        </p:spPr>
        <p:txBody>
          <a:bodyPr wrap="square" rtlCol="0">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「二等辺三角形を書いたり作ったりする時</a:t>
            </a: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519544" y="5571161"/>
            <a:ext cx="11478491" cy="707886"/>
          </a:xfrm>
          <a:prstGeom prst="rect">
            <a:avLst/>
          </a:prstGeom>
          <a:noFill/>
        </p:spPr>
        <p:txBody>
          <a:bodyPr wrap="square" rtlCol="0">
            <a:spAutoFit/>
          </a:bodyPr>
          <a:lstStyle/>
          <a:p>
            <a:r>
              <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とありますが、この内容は何を含んでいますか？</a:t>
            </a:r>
          </a:p>
        </p:txBody>
      </p:sp>
      <p:sp>
        <p:nvSpPr>
          <p:cNvPr id="7" name="テキスト ボックス 6">
            <a:extLst>
              <a:ext uri="{FF2B5EF4-FFF2-40B4-BE49-F238E27FC236}">
                <a16:creationId xmlns:a16="http://schemas.microsoft.com/office/drawing/2014/main" id="{49CBB0E3-FCE7-4B38-BA66-3A4E98383D35}"/>
              </a:ext>
            </a:extLst>
          </p:cNvPr>
          <p:cNvSpPr txBox="1"/>
          <p:nvPr/>
        </p:nvSpPr>
        <p:spPr>
          <a:xfrm>
            <a:off x="838200" y="4542908"/>
            <a:ext cx="10356274" cy="707886"/>
          </a:xfrm>
          <a:prstGeom prst="rect">
            <a:avLst/>
          </a:prstGeom>
          <a:noFill/>
        </p:spPr>
        <p:txBody>
          <a:bodyPr wrap="square" rtlCol="0">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正三角形になる時もあって</a:t>
            </a:r>
            <a:r>
              <a:rPr kumimoji="1" lang="ja-JP" altLang="en-US" sz="4000" dirty="0">
                <a:latin typeface="UD デジタル 教科書体 NP-B" panose="02020700000000000000" pitchFamily="18" charset="-128"/>
                <a:ea typeface="UD デジタル 教科書体 NP-B" panose="02020700000000000000" pitchFamily="18" charset="-128"/>
              </a:rPr>
              <a:t>面白かったです」</a:t>
            </a:r>
          </a:p>
        </p:txBody>
      </p:sp>
      <p:sp>
        <p:nvSpPr>
          <p:cNvPr id="8" name="正方形/長方形 7"/>
          <p:cNvSpPr/>
          <p:nvPr/>
        </p:nvSpPr>
        <p:spPr>
          <a:xfrm>
            <a:off x="519544" y="3463636"/>
            <a:ext cx="10834256" cy="1911928"/>
          </a:xfrm>
          <a:prstGeom prst="rect">
            <a:avLst/>
          </a:prstGeom>
          <a:noFill/>
          <a:ln w="571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E721306-F242-43CB-8832-B43B049FD158}"/>
              </a:ext>
            </a:extLst>
          </p:cNvPr>
          <p:cNvSpPr/>
          <p:nvPr/>
        </p:nvSpPr>
        <p:spPr>
          <a:xfrm>
            <a:off x="10099964" y="1482436"/>
            <a:ext cx="1253836" cy="178347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747417B6-FD79-4A1B-A7C0-B6E5C3E50D76}"/>
              </a:ext>
            </a:extLst>
          </p:cNvPr>
          <p:cNvCxnSpPr/>
          <p:nvPr/>
        </p:nvCxnSpPr>
        <p:spPr>
          <a:xfrm flipH="1" flipV="1">
            <a:off x="10099964" y="1826857"/>
            <a:ext cx="955965" cy="1439055"/>
          </a:xfrm>
          <a:prstGeom prst="line">
            <a:avLst/>
          </a:prstGeom>
          <a:ln w="57150">
            <a:solidFill>
              <a:srgbClr val="0000FF"/>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29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500"/>
                                        <p:tgtEl>
                                          <p:spTgt spid="5"/>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500"/>
                                        <p:tgtEl>
                                          <p:spTgt spid="7"/>
                                        </p:tgtEl>
                                      </p:cBhvr>
                                    </p:animEffect>
                                  </p:childTnLst>
                                </p:cTn>
                              </p:par>
                            </p:childTnLst>
                          </p:cTn>
                        </p:par>
                        <p:par>
                          <p:cTn id="17" fill="hold">
                            <p:stCondLst>
                              <p:cond delay="3000"/>
                            </p:stCondLst>
                            <p:childTnLst>
                              <p:par>
                                <p:cTn id="18" presetID="16" presetClass="entr" presetSubtype="37"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Vertical)">
                                      <p:cBhvr>
                                        <p:cTn id="20" dur="1000"/>
                                        <p:tgtEl>
                                          <p:spTgt spid="8"/>
                                        </p:tgtEl>
                                      </p:cBhvr>
                                    </p:animEffect>
                                  </p:childTnLst>
                                </p:cTn>
                              </p:par>
                            </p:childTnLst>
                          </p:cTn>
                        </p:par>
                        <p:par>
                          <p:cTn id="21" fill="hold">
                            <p:stCondLst>
                              <p:cond delay="4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954DCB-A530-40CD-AE38-A91A58549850}"/>
              </a:ext>
            </a:extLst>
          </p:cNvPr>
          <p:cNvSpPr txBox="1"/>
          <p:nvPr/>
        </p:nvSpPr>
        <p:spPr>
          <a:xfrm>
            <a:off x="845125" y="576985"/>
            <a:ext cx="9067801" cy="646331"/>
          </a:xfrm>
          <a:prstGeom prst="rect">
            <a:avLst/>
          </a:prstGeom>
          <a:noFill/>
        </p:spPr>
        <p:txBody>
          <a:bodyPr wrap="square" rtlCol="0">
            <a:spAutoFit/>
          </a:bodyPr>
          <a:lstStyle/>
          <a:p>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「二等辺三角形を書いたり作ったりする時</a:t>
            </a: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519545" y="2242509"/>
            <a:ext cx="2966606"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指導書には</a:t>
            </a:r>
          </a:p>
        </p:txBody>
      </p:sp>
      <p:sp>
        <p:nvSpPr>
          <p:cNvPr id="7" name="テキスト ボックス 6">
            <a:extLst>
              <a:ext uri="{FF2B5EF4-FFF2-40B4-BE49-F238E27FC236}">
                <a16:creationId xmlns:a16="http://schemas.microsoft.com/office/drawing/2014/main" id="{49CBB0E3-FCE7-4B38-BA66-3A4E98383D35}"/>
              </a:ext>
            </a:extLst>
          </p:cNvPr>
          <p:cNvSpPr txBox="1"/>
          <p:nvPr/>
        </p:nvSpPr>
        <p:spPr>
          <a:xfrm>
            <a:off x="2306781" y="1273013"/>
            <a:ext cx="9441874" cy="646331"/>
          </a:xfrm>
          <a:prstGeom prst="rect">
            <a:avLst/>
          </a:prstGeom>
          <a:noFill/>
        </p:spPr>
        <p:txBody>
          <a:bodyPr wrap="square" rtlCol="0">
            <a:spAutoFit/>
          </a:bodyPr>
          <a:lstStyle/>
          <a:p>
            <a:r>
              <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正三角形になる時もあって</a:t>
            </a:r>
            <a:r>
              <a:rPr kumimoji="1" lang="ja-JP" altLang="en-US" sz="3600" dirty="0">
                <a:latin typeface="UD デジタル 教科書体 NP-B" panose="02020700000000000000" pitchFamily="18" charset="-128"/>
                <a:ea typeface="UD デジタル 教科書体 NP-B" panose="02020700000000000000" pitchFamily="18" charset="-128"/>
              </a:rPr>
              <a:t>面白かったです」</a:t>
            </a:r>
          </a:p>
        </p:txBody>
      </p:sp>
      <p:sp>
        <p:nvSpPr>
          <p:cNvPr id="8" name="テキスト ボックス 7">
            <a:extLst>
              <a:ext uri="{FF2B5EF4-FFF2-40B4-BE49-F238E27FC236}">
                <a16:creationId xmlns:a16="http://schemas.microsoft.com/office/drawing/2014/main" id="{4F77031A-6B23-439E-9E54-EB16AD5F0F7D}"/>
              </a:ext>
            </a:extLst>
          </p:cNvPr>
          <p:cNvSpPr txBox="1"/>
          <p:nvPr/>
        </p:nvSpPr>
        <p:spPr>
          <a:xfrm>
            <a:off x="519544" y="4014745"/>
            <a:ext cx="11533910" cy="707886"/>
          </a:xfrm>
          <a:prstGeom prst="rect">
            <a:avLst/>
          </a:prstGeom>
          <a:noFill/>
        </p:spPr>
        <p:txBody>
          <a:bodyPr wrap="square" rtlCol="0">
            <a:spAutoFit/>
          </a:bodyPr>
          <a:lstStyle/>
          <a:p>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正三角形が二等辺</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三角形の特別な場合</a:t>
            </a:r>
            <a:r>
              <a:rPr lang="ja-JP" altLang="en-US" sz="4000" dirty="0">
                <a:latin typeface="UD デジタル 教科書体 NP-B" panose="02020700000000000000" pitchFamily="18" charset="-128"/>
                <a:ea typeface="UD デジタル 教科書体 NP-B" panose="02020700000000000000" pitchFamily="18" charset="-128"/>
              </a:rPr>
              <a:t>であること</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4F77031A-6B23-439E-9E54-EB16AD5F0F7D}"/>
              </a:ext>
            </a:extLst>
          </p:cNvPr>
          <p:cNvSpPr txBox="1"/>
          <p:nvPr/>
        </p:nvSpPr>
        <p:spPr>
          <a:xfrm>
            <a:off x="519544" y="4939851"/>
            <a:ext cx="11533909"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に気づいた児童が</a:t>
            </a:r>
            <a:r>
              <a:rPr lang="ja-JP" altLang="en-US" sz="4000" dirty="0">
                <a:latin typeface="UD デジタル 教科書体 NP-B" panose="02020700000000000000" pitchFamily="18" charset="-128"/>
                <a:ea typeface="UD デジタル 教科書体 NP-B" panose="02020700000000000000" pitchFamily="18" charset="-128"/>
              </a:rPr>
              <a:t>いれば認めるようにすると良い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4F77031A-6B23-439E-9E54-EB16AD5F0F7D}"/>
              </a:ext>
            </a:extLst>
          </p:cNvPr>
          <p:cNvSpPr txBox="1"/>
          <p:nvPr/>
        </p:nvSpPr>
        <p:spPr>
          <a:xfrm>
            <a:off x="519544" y="5786981"/>
            <a:ext cx="11414953"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とある。正しいことなのにおかしな言い回しです。</a:t>
            </a:r>
          </a:p>
        </p:txBody>
      </p:sp>
      <p:sp>
        <p:nvSpPr>
          <p:cNvPr id="10" name="テキスト ボックス 9">
            <a:extLst>
              <a:ext uri="{FF2B5EF4-FFF2-40B4-BE49-F238E27FC236}">
                <a16:creationId xmlns:a16="http://schemas.microsoft.com/office/drawing/2014/main" id="{4F77031A-6B23-439E-9E54-EB16AD5F0F7D}"/>
              </a:ext>
            </a:extLst>
          </p:cNvPr>
          <p:cNvSpPr txBox="1"/>
          <p:nvPr/>
        </p:nvSpPr>
        <p:spPr>
          <a:xfrm>
            <a:off x="3486151" y="2242509"/>
            <a:ext cx="4338715"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何も書いていない</a:t>
            </a:r>
          </a:p>
        </p:txBody>
      </p:sp>
      <p:sp>
        <p:nvSpPr>
          <p:cNvPr id="12" name="テキスト ボックス 11">
            <a:extLst>
              <a:ext uri="{FF2B5EF4-FFF2-40B4-BE49-F238E27FC236}">
                <a16:creationId xmlns:a16="http://schemas.microsoft.com/office/drawing/2014/main" id="{4F77031A-6B23-439E-9E54-EB16AD5F0F7D}"/>
              </a:ext>
            </a:extLst>
          </p:cNvPr>
          <p:cNvSpPr txBox="1"/>
          <p:nvPr/>
        </p:nvSpPr>
        <p:spPr>
          <a:xfrm>
            <a:off x="519544" y="3141623"/>
            <a:ext cx="5798129"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指導書第２部詳細には、</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 name="正方形/長方形 12"/>
          <p:cNvSpPr/>
          <p:nvPr/>
        </p:nvSpPr>
        <p:spPr>
          <a:xfrm>
            <a:off x="845125" y="443345"/>
            <a:ext cx="10778839" cy="1475999"/>
          </a:xfrm>
          <a:prstGeom prst="rect">
            <a:avLst/>
          </a:prstGeom>
          <a:noFill/>
          <a:ln w="571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237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500"/>
                                        <p:tgtEl>
                                          <p:spTgt spid="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500"/>
                                        <p:tgtEl>
                                          <p:spTgt spid="9"/>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954DCB-A530-40CD-AE38-A91A58549850}"/>
              </a:ext>
            </a:extLst>
          </p:cNvPr>
          <p:cNvSpPr txBox="1"/>
          <p:nvPr/>
        </p:nvSpPr>
        <p:spPr>
          <a:xfrm>
            <a:off x="519544" y="626110"/>
            <a:ext cx="10619510" cy="707886"/>
          </a:xfrm>
          <a:prstGeom prst="rect">
            <a:avLst/>
          </a:prstGeom>
          <a:noFill/>
        </p:spPr>
        <p:txBody>
          <a:bodyPr wrap="squar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正三角形が二等辺三角形の特別な場合とは？</a:t>
            </a:r>
            <a:endPar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4F77031A-6B23-439E-9E54-EB16AD5F0F7D}"/>
              </a:ext>
            </a:extLst>
          </p:cNvPr>
          <p:cNvSpPr txBox="1"/>
          <p:nvPr/>
        </p:nvSpPr>
        <p:spPr>
          <a:xfrm>
            <a:off x="519544" y="1404570"/>
            <a:ext cx="10896601" cy="707886"/>
          </a:xfrm>
          <a:prstGeom prst="rect">
            <a:avLst/>
          </a:prstGeom>
          <a:noFill/>
        </p:spPr>
        <p:txBody>
          <a:bodyPr wrap="square" rtlCol="0">
            <a:spAutoFit/>
          </a:bodyPr>
          <a:lstStyle/>
          <a:p>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正三角形は二等辺三角形に含まれるということ</a:t>
            </a:r>
          </a:p>
        </p:txBody>
      </p:sp>
      <p:sp>
        <p:nvSpPr>
          <p:cNvPr id="13" name="テキスト ボックス 12">
            <a:extLst>
              <a:ext uri="{FF2B5EF4-FFF2-40B4-BE49-F238E27FC236}">
                <a16:creationId xmlns:a16="http://schemas.microsoft.com/office/drawing/2014/main" id="{4F77031A-6B23-439E-9E54-EB16AD5F0F7D}"/>
              </a:ext>
            </a:extLst>
          </p:cNvPr>
          <p:cNvSpPr txBox="1"/>
          <p:nvPr/>
        </p:nvSpPr>
        <p:spPr>
          <a:xfrm>
            <a:off x="519544" y="2238580"/>
            <a:ext cx="10896601" cy="2308324"/>
          </a:xfrm>
          <a:prstGeom prst="rect">
            <a:avLst/>
          </a:prstGeom>
          <a:noFill/>
        </p:spPr>
        <p:txBody>
          <a:bodyPr wrap="square" rtlCol="0">
            <a:spAutoFit/>
          </a:bodyPr>
          <a:lstStyle/>
          <a:p>
            <a:r>
              <a:rPr lang="ja-JP" altLang="ja-JP" sz="3600" dirty="0">
                <a:solidFill>
                  <a:srgbClr val="0000FF"/>
                </a:solidFill>
                <a:latin typeface="UD デジタル 教科書体 NP-B" panose="02020700000000000000" pitchFamily="18" charset="-128"/>
                <a:ea typeface="UD デジタル 教科書体 NP-B" panose="02020700000000000000" pitchFamily="18" charset="-128"/>
              </a:rPr>
              <a:t>図形の包摂関係については，たしかに朱註で触れていない箇所もございました。今後は指導書にも可能な限り記載するようにいたします。ご指摘ありがとうございます。</a:t>
            </a:r>
            <a:endParaRPr kumimoji="1" lang="ja-JP" altLang="en-US" sz="6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736FC2B4-9FE2-44DA-8730-7C440DFE1FD8}"/>
              </a:ext>
            </a:extLst>
          </p:cNvPr>
          <p:cNvSpPr txBox="1"/>
          <p:nvPr/>
        </p:nvSpPr>
        <p:spPr>
          <a:xfrm>
            <a:off x="519545" y="4673028"/>
            <a:ext cx="11111554" cy="1754326"/>
          </a:xfrm>
          <a:prstGeom prst="rect">
            <a:avLst/>
          </a:prstGeom>
          <a:noFill/>
        </p:spPr>
        <p:txBody>
          <a:bodyPr wrap="square" rtlCol="0">
            <a:spAutoFit/>
          </a:bodyPr>
          <a:lstStyle/>
          <a:p>
            <a:pPr>
              <a:defRPr/>
            </a:pPr>
            <a:r>
              <a:rPr lang="ja-JP" altLang="en-US" sz="3600">
                <a:latin typeface="UD デジタル 教科書体 NP-B" panose="02020700000000000000" pitchFamily="18" charset="-128"/>
                <a:ea typeface="UD デジタル 教科書体 NP-B" panose="02020700000000000000" pitchFamily="18" charset="-128"/>
              </a:rPr>
              <a:t>先生が当然理解していると思っているので、</a:t>
            </a:r>
            <a:r>
              <a:rPr lang="ja-JP" altLang="en-US" sz="3600" dirty="0">
                <a:latin typeface="UD デジタル 教科書体 NP-B" panose="02020700000000000000" pitchFamily="18" charset="-128"/>
                <a:ea typeface="UD デジタル 教科書体 NP-B" panose="02020700000000000000" pitchFamily="18" charset="-128"/>
              </a:rPr>
              <a:t>教科書や指導書</a:t>
            </a:r>
            <a:r>
              <a:rPr lang="ja-JP" altLang="en-US" sz="3600">
                <a:latin typeface="UD デジタル 教科書体 NP-B" panose="02020700000000000000" pitchFamily="18" charset="-128"/>
                <a:ea typeface="UD デジタル 教科書体 NP-B" panose="02020700000000000000" pitchFamily="18" charset="-128"/>
              </a:rPr>
              <a:t>には詳しく記載していない。不得意教科は自分</a:t>
            </a:r>
            <a:r>
              <a:rPr lang="ja-JP" altLang="en-US" sz="3600" dirty="0">
                <a:latin typeface="UD デジタル 教科書体 NP-B" panose="02020700000000000000" pitchFamily="18" charset="-128"/>
                <a:ea typeface="UD デジタル 教科書体 NP-B" panose="02020700000000000000" pitchFamily="18" charset="-128"/>
              </a:rPr>
              <a:t>で勉強していかないといけない。</a:t>
            </a:r>
          </a:p>
        </p:txBody>
      </p:sp>
    </p:spTree>
    <p:extLst>
      <p:ext uri="{BB962C8B-B14F-4D97-AF65-F5344CB8AC3E}">
        <p14:creationId xmlns:p14="http://schemas.microsoft.com/office/powerpoint/2010/main" val="142693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fontScale="90000"/>
          </a:bodyPr>
          <a:lstStyle/>
          <a:p>
            <a:pPr algn="ctr"/>
            <a:r>
              <a:rPr lang="ja-JP" altLang="en-US" sz="4800" dirty="0">
                <a:latin typeface="UD デジタル 教科書体 NP-B" panose="02020700000000000000" pitchFamily="18" charset="-128"/>
                <a:ea typeface="UD デジタル 教科書体 NP-B" panose="02020700000000000000" pitchFamily="18" charset="-128"/>
              </a:rPr>
              <a:t>発達段階に応じて学問には</a:t>
            </a:r>
            <a:r>
              <a:rPr lang="ja-JP" altLang="en-US" sz="4800" dirty="0">
                <a:solidFill>
                  <a:srgbClr val="FF0000"/>
                </a:solidFill>
                <a:latin typeface="UD デジタル 教科書体 NP-B" panose="02020700000000000000" pitchFamily="18" charset="-128"/>
                <a:ea typeface="UD デジタル 教科書体 NP-B" panose="02020700000000000000" pitchFamily="18" charset="-128"/>
              </a:rPr>
              <a:t>嘘</a:t>
            </a:r>
            <a:r>
              <a:rPr lang="ja-JP" altLang="en-US" sz="4800" dirty="0">
                <a:latin typeface="UD デジタル 教科書体 NP-B" panose="02020700000000000000" pitchFamily="18" charset="-128"/>
                <a:ea typeface="UD デジタル 教科書体 NP-B" panose="02020700000000000000" pitchFamily="18" charset="-128"/>
              </a:rPr>
              <a:t>はつきもの</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1079291" y="2854331"/>
            <a:ext cx="8805688"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小学校では、混乱させないために</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1" y="3759941"/>
            <a:ext cx="8327945"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図形は、それぞれ独立していて</a:t>
            </a:r>
            <a:endParaRPr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1079291" y="1948721"/>
            <a:ext cx="10515600"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しかし、</a:t>
            </a:r>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嘘だと分かっていないと困る！</a:t>
            </a:r>
          </a:p>
        </p:txBody>
      </p:sp>
      <p:sp>
        <p:nvSpPr>
          <p:cNvPr id="7" name="テキスト ボックス 6">
            <a:extLst>
              <a:ext uri="{FF2B5EF4-FFF2-40B4-BE49-F238E27FC236}">
                <a16:creationId xmlns:a16="http://schemas.microsoft.com/office/drawing/2014/main" id="{49CBB0E3-FCE7-4B38-BA66-3A4E98383D35}"/>
              </a:ext>
            </a:extLst>
          </p:cNvPr>
          <p:cNvSpPr txBox="1"/>
          <p:nvPr/>
        </p:nvSpPr>
        <p:spPr>
          <a:xfrm>
            <a:off x="1079290" y="4665551"/>
            <a:ext cx="10274509"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図形の包摂関係にはあえてふれていない</a:t>
            </a:r>
          </a:p>
        </p:txBody>
      </p:sp>
    </p:spTree>
    <p:extLst>
      <p:ext uri="{BB962C8B-B14F-4D97-AF65-F5344CB8AC3E}">
        <p14:creationId xmlns:p14="http://schemas.microsoft.com/office/powerpoint/2010/main" val="42765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500"/>
                                        <p:tgtEl>
                                          <p:spTgt spid="4"/>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500"/>
                                        <p:tgtEl>
                                          <p:spTgt spid="5"/>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latin typeface="UD デジタル 教科書体 NP-B" panose="02020700000000000000" pitchFamily="18" charset="-128"/>
                <a:ea typeface="UD デジタル 教科書体 NP-B" panose="02020700000000000000" pitchFamily="18" charset="-128"/>
              </a:rPr>
              <a:t>長方形・正方形問題 </a:t>
            </a:r>
            <a:r>
              <a:rPr kumimoji="1"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きいたことありますか？</a:t>
            </a:r>
            <a:endParaRPr kumimoji="1" lang="ja-JP" altLang="en-US" sz="48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p:cNvSpPr/>
          <p:nvPr/>
        </p:nvSpPr>
        <p:spPr>
          <a:xfrm>
            <a:off x="706582" y="1814945"/>
            <a:ext cx="2064327" cy="1149928"/>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338945" y="1690688"/>
            <a:ext cx="1413164" cy="1413164"/>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p:cNvSpPr/>
          <p:nvPr/>
        </p:nvSpPr>
        <p:spPr>
          <a:xfrm>
            <a:off x="5320145" y="1904999"/>
            <a:ext cx="1731819" cy="969819"/>
          </a:xfrm>
          <a:prstGeom prst="parallelogram">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ひし形 6"/>
          <p:cNvSpPr/>
          <p:nvPr/>
        </p:nvSpPr>
        <p:spPr>
          <a:xfrm>
            <a:off x="9288123" y="1986342"/>
            <a:ext cx="2092036" cy="872836"/>
          </a:xfrm>
          <a:prstGeom prst="diamond">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rot="20250573">
            <a:off x="7495309" y="1690688"/>
            <a:ext cx="1219200" cy="1537421"/>
            <a:chOff x="7495309" y="1690688"/>
            <a:chExt cx="1219200" cy="1537421"/>
          </a:xfrm>
        </p:grpSpPr>
        <p:cxnSp>
          <p:nvCxnSpPr>
            <p:cNvPr id="9" name="直線コネクタ 8"/>
            <p:cNvCxnSpPr/>
            <p:nvPr/>
          </p:nvCxnSpPr>
          <p:spPr>
            <a:xfrm flipH="1">
              <a:off x="7523018" y="1891145"/>
              <a:ext cx="290946" cy="87283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495309" y="2701636"/>
              <a:ext cx="1219200" cy="52647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7813964" y="1690688"/>
              <a:ext cx="900545" cy="21431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714509" y="1690688"/>
              <a:ext cx="0" cy="153742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4F77031A-6B23-439E-9E54-EB16AD5F0F7D}"/>
              </a:ext>
            </a:extLst>
          </p:cNvPr>
          <p:cNvSpPr txBox="1"/>
          <p:nvPr/>
        </p:nvSpPr>
        <p:spPr>
          <a:xfrm>
            <a:off x="505691" y="3399506"/>
            <a:ext cx="6802721"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図形の名前を問われたら？</a:t>
            </a:r>
            <a:endPar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4F77031A-6B23-439E-9E54-EB16AD5F0F7D}"/>
              </a:ext>
            </a:extLst>
          </p:cNvPr>
          <p:cNvSpPr txBox="1"/>
          <p:nvPr/>
        </p:nvSpPr>
        <p:spPr>
          <a:xfrm>
            <a:off x="505691" y="4229693"/>
            <a:ext cx="7446914"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②</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四角形を選べと問われたら？</a:t>
            </a:r>
            <a:endPar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4F77031A-6B23-439E-9E54-EB16AD5F0F7D}"/>
              </a:ext>
            </a:extLst>
          </p:cNvPr>
          <p:cNvSpPr txBox="1"/>
          <p:nvPr/>
        </p:nvSpPr>
        <p:spPr>
          <a:xfrm>
            <a:off x="505691" y="5059880"/>
            <a:ext cx="7446914"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③</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長方形を選べと問われたら？</a:t>
            </a:r>
            <a:endParaRPr kumimoji="1"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p:cNvSpPr txBox="1"/>
          <p:nvPr/>
        </p:nvSpPr>
        <p:spPr>
          <a:xfrm>
            <a:off x="1364283" y="2065300"/>
            <a:ext cx="748923"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ア</a:t>
            </a:r>
          </a:p>
        </p:txBody>
      </p:sp>
      <p:sp>
        <p:nvSpPr>
          <p:cNvPr id="22" name="テキスト ボックス 21"/>
          <p:cNvSpPr txBox="1"/>
          <p:nvPr/>
        </p:nvSpPr>
        <p:spPr>
          <a:xfrm>
            <a:off x="3695343" y="2065300"/>
            <a:ext cx="748923"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イ</a:t>
            </a:r>
          </a:p>
        </p:txBody>
      </p:sp>
      <p:sp>
        <p:nvSpPr>
          <p:cNvPr id="23" name="テキスト ボックス 22"/>
          <p:cNvSpPr txBox="1"/>
          <p:nvPr/>
        </p:nvSpPr>
        <p:spPr>
          <a:xfrm>
            <a:off x="5760544" y="2065300"/>
            <a:ext cx="748923"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ウ</a:t>
            </a:r>
          </a:p>
        </p:txBody>
      </p:sp>
      <p:sp>
        <p:nvSpPr>
          <p:cNvPr id="24" name="テキスト ボックス 23"/>
          <p:cNvSpPr txBox="1"/>
          <p:nvPr/>
        </p:nvSpPr>
        <p:spPr>
          <a:xfrm>
            <a:off x="7828266" y="2065300"/>
            <a:ext cx="748923"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エ</a:t>
            </a:r>
          </a:p>
        </p:txBody>
      </p:sp>
      <p:sp>
        <p:nvSpPr>
          <p:cNvPr id="25" name="テキスト ボックス 24"/>
          <p:cNvSpPr txBox="1"/>
          <p:nvPr/>
        </p:nvSpPr>
        <p:spPr>
          <a:xfrm>
            <a:off x="9949271" y="2065300"/>
            <a:ext cx="748923" cy="769441"/>
          </a:xfrm>
          <a:prstGeom prst="rect">
            <a:avLst/>
          </a:prstGeom>
          <a:no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オ</a:t>
            </a:r>
          </a:p>
        </p:txBody>
      </p:sp>
      <p:sp>
        <p:nvSpPr>
          <p:cNvPr id="26" name="テキスト ボックス 25">
            <a:extLst>
              <a:ext uri="{FF2B5EF4-FFF2-40B4-BE49-F238E27FC236}">
                <a16:creationId xmlns:a16="http://schemas.microsoft.com/office/drawing/2014/main" id="{4F77031A-6B23-439E-9E54-EB16AD5F0F7D}"/>
              </a:ext>
            </a:extLst>
          </p:cNvPr>
          <p:cNvSpPr txBox="1"/>
          <p:nvPr/>
        </p:nvSpPr>
        <p:spPr>
          <a:xfrm>
            <a:off x="1364283" y="5890067"/>
            <a:ext cx="10480964"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小学校はアのみでも正解だが、</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本当はアとイ</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a:extLst>
              <a:ext uri="{FF2B5EF4-FFF2-40B4-BE49-F238E27FC236}">
                <a16:creationId xmlns:a16="http://schemas.microsoft.com/office/drawing/2014/main" id="{4F77031A-6B23-439E-9E54-EB16AD5F0F7D}"/>
              </a:ext>
            </a:extLst>
          </p:cNvPr>
          <p:cNvSpPr txBox="1"/>
          <p:nvPr/>
        </p:nvSpPr>
        <p:spPr>
          <a:xfrm>
            <a:off x="8374090" y="4229693"/>
            <a:ext cx="2314934" cy="707886"/>
          </a:xfrm>
          <a:prstGeom prst="rect">
            <a:avLst/>
          </a:prstGeom>
          <a:noFill/>
        </p:spPr>
        <p:txBody>
          <a:bodyPr wrap="squar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全部です</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11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楕円 15">
            <a:extLst>
              <a:ext uri="{FF2B5EF4-FFF2-40B4-BE49-F238E27FC236}">
                <a16:creationId xmlns:a16="http://schemas.microsoft.com/office/drawing/2014/main" id="{C46B8DA3-C510-42B3-B347-4DE65A9DF491}"/>
              </a:ext>
            </a:extLst>
          </p:cNvPr>
          <p:cNvSpPr/>
          <p:nvPr/>
        </p:nvSpPr>
        <p:spPr>
          <a:xfrm>
            <a:off x="1887010" y="551793"/>
            <a:ext cx="8943900" cy="5941081"/>
          </a:xfrm>
          <a:prstGeom prst="ellipse">
            <a:avLst/>
          </a:prstGeom>
          <a:no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9D6AA87-0482-40E3-8337-7C16251F8254}"/>
              </a:ext>
            </a:extLst>
          </p:cNvPr>
          <p:cNvSpPr/>
          <p:nvPr/>
        </p:nvSpPr>
        <p:spPr>
          <a:xfrm>
            <a:off x="1213945" y="365126"/>
            <a:ext cx="9963807" cy="612775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38B765C-2484-4E39-B64D-E0F74E6ED626}"/>
              </a:ext>
            </a:extLst>
          </p:cNvPr>
          <p:cNvSpPr/>
          <p:nvPr/>
        </p:nvSpPr>
        <p:spPr>
          <a:xfrm>
            <a:off x="5198605" y="2396359"/>
            <a:ext cx="4323767" cy="3421117"/>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B3277B3B-9A11-47A3-8F87-0FF236C20EEA}"/>
              </a:ext>
            </a:extLst>
          </p:cNvPr>
          <p:cNvSpPr/>
          <p:nvPr/>
        </p:nvSpPr>
        <p:spPr>
          <a:xfrm>
            <a:off x="3197774" y="2396359"/>
            <a:ext cx="4303985" cy="3421117"/>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A7B3BB20-0388-4E0E-9E30-0DCCB501CA9E}"/>
              </a:ext>
            </a:extLst>
          </p:cNvPr>
          <p:cNvSpPr txBox="1"/>
          <p:nvPr/>
        </p:nvSpPr>
        <p:spPr>
          <a:xfrm>
            <a:off x="5409214" y="3429000"/>
            <a:ext cx="1825514"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正方形</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84C17D0F-16C3-4B00-9C26-54B4DD880727}"/>
              </a:ext>
            </a:extLst>
          </p:cNvPr>
          <p:cNvSpPr txBox="1"/>
          <p:nvPr/>
        </p:nvSpPr>
        <p:spPr>
          <a:xfrm>
            <a:off x="3305378" y="3429000"/>
            <a:ext cx="1825514"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長方形</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A5711CEB-A1CD-4177-B295-F5CCA09AD71D}"/>
              </a:ext>
            </a:extLst>
          </p:cNvPr>
          <p:cNvSpPr txBox="1"/>
          <p:nvPr/>
        </p:nvSpPr>
        <p:spPr>
          <a:xfrm>
            <a:off x="7599308" y="3439003"/>
            <a:ext cx="1825514"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ひし形</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3" name="楕円 2">
            <a:extLst>
              <a:ext uri="{FF2B5EF4-FFF2-40B4-BE49-F238E27FC236}">
                <a16:creationId xmlns:a16="http://schemas.microsoft.com/office/drawing/2014/main" id="{136E1680-0D94-48C1-B0B1-C9125A198D13}"/>
              </a:ext>
            </a:extLst>
          </p:cNvPr>
          <p:cNvSpPr/>
          <p:nvPr/>
        </p:nvSpPr>
        <p:spPr>
          <a:xfrm>
            <a:off x="2443654" y="1428266"/>
            <a:ext cx="7788167" cy="4877941"/>
          </a:xfrm>
          <a:prstGeom prst="ellipse">
            <a:avLst/>
          </a:prstGeom>
          <a:noFill/>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44594B2-6133-4487-A3D5-C8106B6909D4}"/>
              </a:ext>
            </a:extLst>
          </p:cNvPr>
          <p:cNvSpPr txBox="1"/>
          <p:nvPr/>
        </p:nvSpPr>
        <p:spPr>
          <a:xfrm>
            <a:off x="5023286" y="1558370"/>
            <a:ext cx="2875235"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平行四辺形</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801117EF-F9E9-4B6D-9CEF-7E2E001A9612}"/>
              </a:ext>
            </a:extLst>
          </p:cNvPr>
          <p:cNvSpPr txBox="1"/>
          <p:nvPr/>
        </p:nvSpPr>
        <p:spPr>
          <a:xfrm>
            <a:off x="2096813" y="4419680"/>
            <a:ext cx="8670633" cy="1754326"/>
          </a:xfrm>
          <a:prstGeom prst="rect">
            <a:avLst/>
          </a:prstGeom>
          <a:solidFill>
            <a:schemeClr val="bg1"/>
          </a:solidFill>
        </p:spPr>
        <p:txBody>
          <a:bodyPr wrap="squar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小学校ではそれぞれ独立しているように教えるのは構わないが、正しい答えを書いた場合は正解としないと困る</a:t>
            </a:r>
            <a:endParaRPr kumimoji="1" lang="ja-JP" altLang="en-US" sz="36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3031A648-2CF6-494B-90B3-9DF45DED5B0E}"/>
              </a:ext>
            </a:extLst>
          </p:cNvPr>
          <p:cNvSpPr txBox="1"/>
          <p:nvPr/>
        </p:nvSpPr>
        <p:spPr>
          <a:xfrm>
            <a:off x="6195848" y="636087"/>
            <a:ext cx="1459094"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台形</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C9E2C961-4534-456B-951B-414D5C1FD8B2}"/>
              </a:ext>
            </a:extLst>
          </p:cNvPr>
          <p:cNvSpPr txBox="1"/>
          <p:nvPr/>
        </p:nvSpPr>
        <p:spPr>
          <a:xfrm>
            <a:off x="1421524" y="636087"/>
            <a:ext cx="1776249"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四角形</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279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250"/>
                                        <p:tgtEl>
                                          <p:spTgt spid="1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250"/>
                                        <p:tgtEl>
                                          <p:spTgt spid="12"/>
                                        </p:tgtEl>
                                      </p:cBhvr>
                                    </p:animEffect>
                                  </p:childTnLst>
                                </p:cTn>
                              </p:par>
                            </p:childTnLst>
                          </p:cTn>
                        </p:par>
                        <p:par>
                          <p:cTn id="16" fill="hold">
                            <p:stCondLst>
                              <p:cond delay="37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250"/>
                                        <p:tgtEl>
                                          <p:spTgt spid="7"/>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250"/>
                                        <p:tgtEl>
                                          <p:spTgt spid="9"/>
                                        </p:tgtEl>
                                      </p:cBhvr>
                                    </p:animEffect>
                                  </p:childTnLst>
                                </p:cTn>
                              </p:par>
                            </p:childTnLst>
                          </p:cTn>
                        </p:par>
                        <p:par>
                          <p:cTn id="24" fill="hold">
                            <p:stCondLst>
                              <p:cond delay="6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250"/>
                                        <p:tgtEl>
                                          <p:spTgt spid="6"/>
                                        </p:tgtEl>
                                      </p:cBhvr>
                                    </p:animEffect>
                                  </p:childTnLst>
                                </p:cTn>
                              </p:par>
                            </p:childTnLst>
                          </p:cTn>
                        </p:par>
                        <p:par>
                          <p:cTn id="28" fill="hold">
                            <p:stCondLst>
                              <p:cond delay="7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P spid="11" grpId="0" animBg="1"/>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ln>
            <a:solidFill>
              <a:schemeClr val="accent1"/>
            </a:solidFill>
          </a:ln>
        </p:spPr>
        <p:txBody>
          <a:bodyPr>
            <a:normAutofit/>
          </a:bodyPr>
          <a:lstStyle/>
          <a:p>
            <a:pPr algn="ctr"/>
            <a:r>
              <a:rPr lang="ja-JP" altLang="en-US" sz="4800" dirty="0">
                <a:latin typeface="UD デジタル 教科書体 NP-B" panose="02020700000000000000" pitchFamily="18" charset="-128"/>
                <a:ea typeface="UD デジタル 教科書体 NP-B" panose="02020700000000000000" pitchFamily="18" charset="-128"/>
              </a:rPr>
              <a:t>偶数と２の倍数は同義語だけど？</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2" y="1872862"/>
            <a:ext cx="3350818"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５年生Ｐ</a:t>
            </a:r>
            <a:r>
              <a:rPr kumimoji="1" lang="en-US" altLang="ja-JP" sz="4000" dirty="0">
                <a:latin typeface="UD デジタル 教科書体 NP-B" panose="02020700000000000000" pitchFamily="18" charset="-128"/>
                <a:ea typeface="UD デジタル 教科書体 NP-B" panose="02020700000000000000" pitchFamily="18" charset="-128"/>
              </a:rPr>
              <a:t>101</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4542927" y="1826857"/>
            <a:ext cx="7205727"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偶数は０，２，４，６，</a:t>
            </a:r>
            <a:r>
              <a:rPr lang="en-US" altLang="ja-JP" sz="4400" dirty="0">
                <a:latin typeface="UD デジタル 教科書体 NP-B" panose="02020700000000000000" pitchFamily="18" charset="-128"/>
                <a:ea typeface="UD デジタル 教科書体 NP-B" panose="02020700000000000000" pitchFamily="18" charset="-128"/>
              </a:rPr>
              <a:t>…</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2" y="2754960"/>
            <a:ext cx="3350818"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５年生Ｐ</a:t>
            </a:r>
            <a:r>
              <a:rPr lang="en-US" altLang="ja-JP" sz="4000" dirty="0">
                <a:latin typeface="UD デジタル 教科書体 NP-B" panose="02020700000000000000" pitchFamily="18" charset="-128"/>
                <a:ea typeface="UD デジタル 教科書体 NP-B" panose="02020700000000000000" pitchFamily="18" charset="-128"/>
              </a:rPr>
              <a:t>102</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838200" y="4351773"/>
            <a:ext cx="10910454"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発達段階からみて指導上に困難点があるので，</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en-US" altLang="ja-JP" sz="3600" dirty="0">
                <a:solidFill>
                  <a:srgbClr val="0000FF"/>
                </a:solidFill>
                <a:latin typeface="UD デジタル 教科書体 NP-B" panose="02020700000000000000" pitchFamily="18" charset="-128"/>
                <a:ea typeface="UD デジタル 教科書体 NP-B" panose="02020700000000000000" pitchFamily="18" charset="-128"/>
              </a:rPr>
              <a:t>0</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をある整数の倍数として扱うことはしていない。</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en-US" altLang="ja-JP" sz="3600" dirty="0">
                <a:latin typeface="UD デジタル 教科書体 NP-B" panose="02020700000000000000" pitchFamily="18" charset="-128"/>
                <a:ea typeface="UD デジタル 教科書体 NP-B" panose="02020700000000000000" pitchFamily="18" charset="-128"/>
              </a:rPr>
              <a:t>0</a:t>
            </a:r>
            <a:r>
              <a:rPr lang="ja-JP" altLang="en-US" sz="3600" dirty="0">
                <a:latin typeface="UD デジタル 教科書体 NP-B" panose="02020700000000000000" pitchFamily="18" charset="-128"/>
                <a:ea typeface="UD デジタル 教科書体 NP-B" panose="02020700000000000000" pitchFamily="18" charset="-128"/>
              </a:rPr>
              <a:t>を整数</a:t>
            </a:r>
            <a:r>
              <a:rPr lang="en-US" altLang="ja-JP" sz="3600" dirty="0">
                <a:latin typeface="UD デジタル 教科書体 NP-B" panose="02020700000000000000" pitchFamily="18" charset="-128"/>
                <a:ea typeface="UD デジタル 教科書体 NP-B" panose="02020700000000000000" pitchFamily="18" charset="-128"/>
              </a:rPr>
              <a:t>n</a:t>
            </a:r>
            <a:r>
              <a:rPr lang="ja-JP" altLang="en-US" sz="3600" dirty="0">
                <a:latin typeface="UD デジタル 教科書体 NP-B" panose="02020700000000000000" pitchFamily="18" charset="-128"/>
                <a:ea typeface="UD デジタル 教科書体 NP-B" panose="02020700000000000000" pitchFamily="18" charset="-128"/>
              </a:rPr>
              <a:t>の倍数としてみるのは中学校である。</a:t>
            </a:r>
            <a:r>
              <a:rPr lang="en-US" altLang="ja-JP" sz="3600" dirty="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と</a:t>
            </a:r>
            <a:endParaRPr kumimoji="1" lang="ja-JP" altLang="en-US" sz="7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49CBB0E3-FCE7-4B38-BA66-3A4E98383D35}"/>
              </a:ext>
            </a:extLst>
          </p:cNvPr>
          <p:cNvSpPr txBox="1"/>
          <p:nvPr/>
        </p:nvSpPr>
        <p:spPr>
          <a:xfrm>
            <a:off x="4542927" y="2713500"/>
            <a:ext cx="6596127"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０は，倍数には入れない</a:t>
            </a:r>
            <a:endParaRPr kumimoji="1"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E287D103-F219-487C-A76D-385150042714}"/>
              </a:ext>
            </a:extLst>
          </p:cNvPr>
          <p:cNvSpPr txBox="1"/>
          <p:nvPr/>
        </p:nvSpPr>
        <p:spPr>
          <a:xfrm>
            <a:off x="7667127" y="3482941"/>
            <a:ext cx="3686673" cy="769441"/>
          </a:xfrm>
          <a:prstGeom prst="rect">
            <a:avLst/>
          </a:prstGeom>
          <a:noFill/>
        </p:spPr>
        <p:txBody>
          <a:bodyPr wrap="square" rtlCol="0">
            <a:spAutoFit/>
          </a:bodyPr>
          <a:lstStyle/>
          <a:p>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ことにします</a:t>
            </a:r>
          </a:p>
        </p:txBody>
      </p:sp>
    </p:spTree>
    <p:extLst>
      <p:ext uri="{BB962C8B-B14F-4D97-AF65-F5344CB8AC3E}">
        <p14:creationId xmlns:p14="http://schemas.microsoft.com/office/powerpoint/2010/main" val="13831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250"/>
                                        <p:tgtEl>
                                          <p:spTgt spid="7"/>
                                        </p:tgtEl>
                                      </p:cBhvr>
                                    </p:animEffect>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ln>
            <a:solidFill>
              <a:schemeClr val="accent1"/>
            </a:solidFill>
          </a:ln>
        </p:spPr>
        <p:txBody>
          <a:bodyPr>
            <a:normAutofit/>
          </a:bodyPr>
          <a:lstStyle/>
          <a:p>
            <a:pPr algn="ctr"/>
            <a:r>
              <a:rPr lang="ja-JP" altLang="en-US" sz="4800" dirty="0">
                <a:latin typeface="UD デジタル 教科書体 NP-B" panose="02020700000000000000" pitchFamily="18" charset="-128"/>
                <a:ea typeface="UD デジタル 教科書体 NP-B" panose="02020700000000000000" pitchFamily="18" charset="-128"/>
              </a:rPr>
              <a:t>偶数と２の倍数は同義語だけど？</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701095"/>
            <a:ext cx="9783149"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多分、最小公倍数で０を選ばないように</a:t>
            </a:r>
            <a:r>
              <a:rPr kumimoji="1" lang="ja-JP" altLang="en-US" sz="4000" dirty="0">
                <a:latin typeface="UD デジタル 教科書体 NP-B" panose="02020700000000000000" pitchFamily="18" charset="-128"/>
                <a:ea typeface="UD デジタル 教科書体 NP-B" panose="02020700000000000000" pitchFamily="18" charset="-128"/>
              </a:rPr>
              <a:t>だと想像しているが</a:t>
            </a:r>
          </a:p>
        </p:txBody>
      </p:sp>
      <p:sp>
        <p:nvSpPr>
          <p:cNvPr id="9" name="テキスト ボックス 8">
            <a:extLst>
              <a:ext uri="{FF2B5EF4-FFF2-40B4-BE49-F238E27FC236}">
                <a16:creationId xmlns:a16="http://schemas.microsoft.com/office/drawing/2014/main" id="{3232B5C0-ED62-44C5-A2A4-6C8FA34DC948}"/>
              </a:ext>
            </a:extLst>
          </p:cNvPr>
          <p:cNvSpPr txBox="1"/>
          <p:nvPr/>
        </p:nvSpPr>
        <p:spPr>
          <a:xfrm>
            <a:off x="1079291" y="3343116"/>
            <a:ext cx="9783149" cy="1938992"/>
          </a:xfrm>
          <a:prstGeom prst="rect">
            <a:avLst/>
          </a:prstGeom>
          <a:noFill/>
        </p:spPr>
        <p:txBody>
          <a:bodyPr wrap="squar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最小公倍数は０以外で一番小さい共通な倍数と説明すれば良いのでは</a:t>
            </a:r>
            <a:r>
              <a:rPr lang="ja-JP" altLang="en-US" sz="4000" dirty="0">
                <a:latin typeface="UD デジタル 教科書体 NP-B" panose="02020700000000000000" pitchFamily="18" charset="-128"/>
                <a:ea typeface="UD デジタル 教科書体 NP-B" panose="02020700000000000000" pitchFamily="18" charset="-128"/>
              </a:rPr>
              <a:t>（中学校では一番小さい自然数と定義している）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4946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2056</TotalTime>
  <Words>1262</Words>
  <Application>Microsoft Office PowerPoint</Application>
  <PresentationFormat>ワイド画面</PresentationFormat>
  <Paragraphs>131</Paragraphs>
  <Slides>19</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游ゴシック</vt:lpstr>
      <vt:lpstr>Arial</vt:lpstr>
      <vt:lpstr>Cambria Math</vt:lpstr>
      <vt:lpstr>UD デジタル 教科書体 NP-B</vt:lpstr>
      <vt:lpstr>游ゴシック Light</vt:lpstr>
      <vt:lpstr>Tosho-J Roman Italic</vt:lpstr>
      <vt:lpstr>Office テーマ</vt:lpstr>
      <vt:lpstr>まなびの広場６ </vt:lpstr>
      <vt:lpstr>教科書を読みこんで授業に臨んでいますか</vt:lpstr>
      <vt:lpstr>PowerPoint プレゼンテーション</vt:lpstr>
      <vt:lpstr>PowerPoint プレゼンテーション</vt:lpstr>
      <vt:lpstr>発達段階に応じて学問には嘘はつきもの</vt:lpstr>
      <vt:lpstr>長方形・正方形問題 きいたことありますか？</vt:lpstr>
      <vt:lpstr>PowerPoint プレゼンテーション</vt:lpstr>
      <vt:lpstr>偶数と２の倍数は同義語だけど？</vt:lpstr>
      <vt:lpstr>偶数と２の倍数は同義語だけど？</vt:lpstr>
      <vt:lpstr>PowerPoint プレゼンテーション</vt:lpstr>
      <vt:lpstr>PowerPoint プレゼンテーション</vt:lpstr>
      <vt:lpstr>　　公式の使い方・考え方</vt:lpstr>
      <vt:lpstr>　　公式の使い方・考え方</vt:lpstr>
      <vt:lpstr>　　公式の使い方・考え方</vt:lpstr>
      <vt:lpstr>　　公式の使い方・考え方</vt:lpstr>
      <vt:lpstr>　採点についての考え方は ① or ② ？</vt:lpstr>
      <vt:lpstr>　採点についての考え方</vt:lpstr>
      <vt:lpstr>PowerPoint プレゼンテーション</vt:lpstr>
      <vt:lpstr>まなびの広場６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tutomu ito</cp:lastModifiedBy>
  <cp:revision>142</cp:revision>
  <cp:lastPrinted>2022-02-02T05:09:16Z</cp:lastPrinted>
  <dcterms:created xsi:type="dcterms:W3CDTF">2021-04-05T12:55:03Z</dcterms:created>
  <dcterms:modified xsi:type="dcterms:W3CDTF">2023-10-29T08:49:23Z</dcterms:modified>
</cp:coreProperties>
</file>