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5"/>
  </p:notesMasterIdLst>
  <p:sldIdLst>
    <p:sldId id="256" r:id="rId2"/>
    <p:sldId id="300" r:id="rId3"/>
    <p:sldId id="301" r:id="rId4"/>
    <p:sldId id="312" r:id="rId5"/>
    <p:sldId id="296" r:id="rId6"/>
    <p:sldId id="310" r:id="rId7"/>
    <p:sldId id="307" r:id="rId8"/>
    <p:sldId id="311" r:id="rId9"/>
    <p:sldId id="313" r:id="rId10"/>
    <p:sldId id="309" r:id="rId11"/>
    <p:sldId id="315" r:id="rId12"/>
    <p:sldId id="328" r:id="rId13"/>
    <p:sldId id="329" r:id="rId14"/>
    <p:sldId id="314" r:id="rId15"/>
    <p:sldId id="305" r:id="rId16"/>
    <p:sldId id="302" r:id="rId17"/>
    <p:sldId id="299" r:id="rId18"/>
    <p:sldId id="276" r:id="rId19"/>
    <p:sldId id="303" r:id="rId20"/>
    <p:sldId id="304" r:id="rId21"/>
    <p:sldId id="316" r:id="rId22"/>
    <p:sldId id="317" r:id="rId23"/>
    <p:sldId id="319" r:id="rId24"/>
    <p:sldId id="320" r:id="rId25"/>
    <p:sldId id="321" r:id="rId26"/>
    <p:sldId id="322" r:id="rId27"/>
    <p:sldId id="337" r:id="rId28"/>
    <p:sldId id="338" r:id="rId29"/>
    <p:sldId id="339" r:id="rId30"/>
    <p:sldId id="318" r:id="rId31"/>
    <p:sldId id="323" r:id="rId32"/>
    <p:sldId id="327" r:id="rId33"/>
    <p:sldId id="325" r:id="rId34"/>
    <p:sldId id="306" r:id="rId35"/>
    <p:sldId id="334" r:id="rId36"/>
    <p:sldId id="335" r:id="rId37"/>
    <p:sldId id="336" r:id="rId38"/>
    <p:sldId id="332" r:id="rId39"/>
    <p:sldId id="330" r:id="rId40"/>
    <p:sldId id="331" r:id="rId41"/>
    <p:sldId id="333" r:id="rId42"/>
    <p:sldId id="294" r:id="rId43"/>
    <p:sldId id="340" r:id="rId44"/>
  </p:sldIdLst>
  <p:sldSz cx="12192000" cy="6858000"/>
  <p:notesSz cx="6858000" cy="9144000"/>
  <p:embeddedFontLst>
    <p:embeddedFont>
      <p:font typeface="Tosho-J Roman Italic" panose="020B0600000000000000" pitchFamily="34" charset="0"/>
      <p:regular r:id="rId46"/>
    </p:embeddedFont>
    <p:embeddedFont>
      <p:font typeface="UD デジタル 教科書体 NP-B" panose="02020700000000000000" pitchFamily="18" charset="-128"/>
      <p:bold r:id="rId47"/>
    </p:embeddedFont>
    <p:embeddedFont>
      <p:font typeface="UD デジタル 教科書体 NP-R" panose="02020400000000000000" pitchFamily="18" charset="-128"/>
      <p:regular r:id="rId48"/>
    </p:embeddedFont>
    <p:embeddedFont>
      <p:font typeface="游ゴシック" panose="020B0400000000000000" pitchFamily="50" charset="-128"/>
      <p:regular r:id="rId49"/>
      <p:bold r:id="rId50"/>
    </p:embeddedFont>
    <p:embeddedFont>
      <p:font typeface="游ゴシック Light" panose="020B0300000000000000" pitchFamily="50" charset="-128"/>
      <p:regular r:id="rId51"/>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9" autoAdjust="0"/>
  </p:normalViewPr>
  <p:slideViewPr>
    <p:cSldViewPr snapToGrid="0" showGuides="1">
      <p:cViewPr varScale="1">
        <p:scale>
          <a:sx n="57" d="100"/>
          <a:sy n="57" d="100"/>
        </p:scale>
        <p:origin x="30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A90D-4A3F-45E6-B6F4-E80321A35D3A}" type="datetimeFigureOut">
              <a:rPr kumimoji="1" lang="ja-JP" altLang="en-US" smtClean="0"/>
              <a:t>2024/4/8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良い問題がありました。</a:t>
            </a:r>
            <a:r>
              <a:rPr kumimoji="1" lang="en-US" altLang="ja-JP" dirty="0"/>
              <a:t>500÷7</a:t>
            </a:r>
            <a:r>
              <a:rPr kumimoji="1" lang="ja-JP" altLang="en-US" dirty="0"/>
              <a:t>ができないようにしてあります。分速を求めないで解くという考え方です。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17</a:t>
            </a:fld>
            <a:endParaRPr kumimoji="1" lang="ja-JP" altLang="en-US"/>
          </a:p>
        </p:txBody>
      </p:sp>
    </p:spTree>
    <p:extLst>
      <p:ext uri="{BB962C8B-B14F-4D97-AF65-F5344CB8AC3E}">
        <p14:creationId xmlns:p14="http://schemas.microsoft.com/office/powerpoint/2010/main" val="165128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公式を</a:t>
            </a:r>
            <a:r>
              <a:rPr kumimoji="1" lang="en-US" altLang="ja-JP" dirty="0"/>
              <a:t>2</a:t>
            </a:r>
            <a:r>
              <a:rPr kumimoji="1" lang="ja-JP" altLang="en-US" dirty="0"/>
              <a:t>回使っています。距離</a:t>
            </a:r>
            <a:r>
              <a:rPr kumimoji="1" lang="en-US" altLang="ja-JP" dirty="0"/>
              <a:t>÷</a:t>
            </a:r>
            <a:r>
              <a:rPr kumimoji="1" lang="ja-JP" altLang="en-US" dirty="0"/>
              <a:t>時間で秒速を出し、距離</a:t>
            </a:r>
            <a:r>
              <a:rPr kumimoji="1" lang="en-US" altLang="ja-JP" dirty="0"/>
              <a:t>÷</a:t>
            </a:r>
            <a:r>
              <a:rPr kumimoji="1" lang="ja-JP" altLang="en-US" dirty="0"/>
              <a:t>速さで時間を求めています。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18</a:t>
            </a:fld>
            <a:endParaRPr kumimoji="1" lang="ja-JP" altLang="en-US"/>
          </a:p>
        </p:txBody>
      </p:sp>
    </p:spTree>
    <p:extLst>
      <p:ext uri="{BB962C8B-B14F-4D97-AF65-F5344CB8AC3E}">
        <p14:creationId xmlns:p14="http://schemas.microsoft.com/office/powerpoint/2010/main" val="361405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20</a:t>
            </a:fld>
            <a:endParaRPr kumimoji="1" lang="ja-JP" altLang="en-US"/>
          </a:p>
        </p:txBody>
      </p:sp>
    </p:spTree>
    <p:extLst>
      <p:ext uri="{BB962C8B-B14F-4D97-AF65-F5344CB8AC3E}">
        <p14:creationId xmlns:p14="http://schemas.microsoft.com/office/powerpoint/2010/main" val="70801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業者テスト作成者のレベルが低く、四角柱の展開図も正確に書くことができない。生徒の観察眼は素晴らしい。問題は先生が気がつかずにバツにしていること。最低でも、この生徒の答えで気がつかなければならない。</a:t>
            </a: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33</a:t>
            </a:fld>
            <a:endParaRPr kumimoji="1" lang="ja-JP" altLang="en-US"/>
          </a:p>
        </p:txBody>
      </p:sp>
    </p:spTree>
    <p:extLst>
      <p:ext uri="{BB962C8B-B14F-4D97-AF65-F5344CB8AC3E}">
        <p14:creationId xmlns:p14="http://schemas.microsoft.com/office/powerpoint/2010/main" val="399170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34</a:t>
            </a:fld>
            <a:endParaRPr kumimoji="1" lang="ja-JP" altLang="en-US"/>
          </a:p>
        </p:txBody>
      </p:sp>
    </p:spTree>
    <p:extLst>
      <p:ext uri="{BB962C8B-B14F-4D97-AF65-F5344CB8AC3E}">
        <p14:creationId xmlns:p14="http://schemas.microsoft.com/office/powerpoint/2010/main" val="57771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42</a:t>
            </a:fld>
            <a:endParaRPr kumimoji="1" lang="ja-JP" altLang="en-US"/>
          </a:p>
        </p:txBody>
      </p:sp>
    </p:spTree>
    <p:extLst>
      <p:ext uri="{BB962C8B-B14F-4D97-AF65-F5344CB8AC3E}">
        <p14:creationId xmlns:p14="http://schemas.microsoft.com/office/powerpoint/2010/main" val="43075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43</a:t>
            </a:fld>
            <a:endParaRPr kumimoji="1" lang="ja-JP" altLang="en-US"/>
          </a:p>
        </p:txBody>
      </p:sp>
    </p:spTree>
    <p:extLst>
      <p:ext uri="{BB962C8B-B14F-4D97-AF65-F5344CB8AC3E}">
        <p14:creationId xmlns:p14="http://schemas.microsoft.com/office/powerpoint/2010/main" val="67584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396289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393260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421335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289357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184441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422953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15</a:t>
            </a:fld>
            <a:endParaRPr kumimoji="1" lang="ja-JP" altLang="en-US"/>
          </a:p>
        </p:txBody>
      </p:sp>
    </p:spTree>
    <p:extLst>
      <p:ext uri="{BB962C8B-B14F-4D97-AF65-F5344CB8AC3E}">
        <p14:creationId xmlns:p14="http://schemas.microsoft.com/office/powerpoint/2010/main" val="25872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16</a:t>
            </a:fld>
            <a:endParaRPr kumimoji="1" lang="ja-JP" altLang="en-US"/>
          </a:p>
        </p:txBody>
      </p:sp>
    </p:spTree>
    <p:extLst>
      <p:ext uri="{BB962C8B-B14F-4D97-AF65-F5344CB8AC3E}">
        <p14:creationId xmlns:p14="http://schemas.microsoft.com/office/powerpoint/2010/main" val="288759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2024/4/8</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2024/4/8</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86725" y="172620"/>
            <a:ext cx="9144000" cy="2387600"/>
          </a:xfrm>
        </p:spPr>
        <p:txBody>
          <a:bodyPr>
            <a:normAutofit/>
          </a:bodyPr>
          <a:lstStyle/>
          <a:p>
            <a:r>
              <a:rPr kumimoji="1" lang="ja-JP" altLang="en-US" sz="8000" dirty="0">
                <a:latin typeface="UD デジタル 教科書体 NP-R" panose="02020400000000000000" pitchFamily="18" charset="-128"/>
                <a:ea typeface="UD デジタル 教科書体 NP-R" panose="02020400000000000000" pitchFamily="18" charset="-128"/>
              </a:rPr>
              <a:t>まなびの広場７</a:t>
            </a:r>
          </a:p>
        </p:txBody>
      </p:sp>
      <p:sp>
        <p:nvSpPr>
          <p:cNvPr id="8" name="テキスト ボックス 7"/>
          <p:cNvSpPr txBox="1"/>
          <p:nvPr/>
        </p:nvSpPr>
        <p:spPr>
          <a:xfrm>
            <a:off x="2046856" y="2730237"/>
            <a:ext cx="7109639" cy="2862322"/>
          </a:xfrm>
          <a:prstGeom prst="rect">
            <a:avLst/>
          </a:prstGeom>
          <a:noFill/>
        </p:spPr>
        <p:txBody>
          <a:bodyPr wrap="none" rtlCol="0">
            <a:spAutoFit/>
          </a:bodyPr>
          <a:lstStyle/>
          <a:p>
            <a:r>
              <a:rPr lang="ja-JP" altLang="en-US" sz="6000" dirty="0">
                <a:solidFill>
                  <a:srgbClr val="0000FF"/>
                </a:solidFill>
                <a:latin typeface="UD デジタル 教科書体 NP-R" panose="02020400000000000000" pitchFamily="18" charset="-128"/>
                <a:ea typeface="UD デジタル 教科書体 NP-R" panose="02020400000000000000" pitchFamily="18" charset="-128"/>
              </a:rPr>
              <a:t>この解き方・答えは</a:t>
            </a:r>
            <a:endParaRPr lang="en-US" altLang="ja-JP" sz="6000" dirty="0">
              <a:solidFill>
                <a:srgbClr val="0000FF"/>
              </a:solidFill>
              <a:latin typeface="UD デジタル 教科書体 NP-R" panose="02020400000000000000" pitchFamily="18" charset="-128"/>
              <a:ea typeface="UD デジタル 教科書体 NP-R" panose="02020400000000000000" pitchFamily="18" charset="-128"/>
            </a:endParaRPr>
          </a:p>
          <a:p>
            <a:r>
              <a:rPr lang="ja-JP" altLang="en-US" sz="6000" dirty="0">
                <a:solidFill>
                  <a:srgbClr val="0000FF"/>
                </a:solidFill>
                <a:latin typeface="UD デジタル 教科書体 NP-R" panose="02020400000000000000" pitchFamily="18" charset="-128"/>
                <a:ea typeface="UD デジタル 教科書体 NP-R" panose="02020400000000000000" pitchFamily="18" charset="-128"/>
              </a:rPr>
              <a:t>正解にならないの</a:t>
            </a:r>
            <a:endParaRPr lang="en-US" altLang="ja-JP" sz="6000" dirty="0">
              <a:solidFill>
                <a:srgbClr val="0000FF"/>
              </a:solidFill>
              <a:latin typeface="UD デジタル 教科書体 NP-R" panose="02020400000000000000" pitchFamily="18" charset="-128"/>
              <a:ea typeface="UD デジタル 教科書体 NP-R" panose="02020400000000000000" pitchFamily="18" charset="-128"/>
            </a:endParaRPr>
          </a:p>
          <a:p>
            <a:r>
              <a:rPr lang="ja-JP" altLang="en-US" sz="6000" dirty="0">
                <a:solidFill>
                  <a:srgbClr val="FF0000"/>
                </a:solidFill>
                <a:latin typeface="UD デジタル 教科書体 NP-R" panose="02020400000000000000" pitchFamily="18" charset="-128"/>
                <a:ea typeface="UD デジタル 教科書体 NP-R" panose="02020400000000000000" pitchFamily="18" charset="-128"/>
              </a:rPr>
              <a:t>なんで？？</a:t>
            </a:r>
          </a:p>
        </p:txBody>
      </p:sp>
      <p:pic>
        <p:nvPicPr>
          <p:cNvPr id="4" name="図 3">
            <a:extLst>
              <a:ext uri="{FF2B5EF4-FFF2-40B4-BE49-F238E27FC236}">
                <a16:creationId xmlns:a16="http://schemas.microsoft.com/office/drawing/2014/main" id="{AEC3D77E-8916-219A-F1DB-1A712C255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964" y="3710549"/>
            <a:ext cx="1526165" cy="1526165"/>
          </a:xfrm>
          <a:prstGeom prst="rect">
            <a:avLst/>
          </a:prstGeom>
        </p:spPr>
      </p:pic>
    </p:spTree>
    <p:extLst>
      <p:ext uri="{BB962C8B-B14F-4D97-AF65-F5344CB8AC3E}">
        <p14:creationId xmlns:p14="http://schemas.microsoft.com/office/powerpoint/2010/main" val="230782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AD1F940-C08D-8A43-B920-41781CECA060}"/>
              </a:ext>
            </a:extLst>
          </p:cNvPr>
          <p:cNvSpPr/>
          <p:nvPr/>
        </p:nvSpPr>
        <p:spPr>
          <a:xfrm>
            <a:off x="1002054" y="634721"/>
            <a:ext cx="10572912" cy="1200329"/>
          </a:xfrm>
          <a:prstGeom prst="rect">
            <a:avLst/>
          </a:prstGeom>
          <a:ln>
            <a:solidFill>
              <a:schemeClr val="accent1"/>
            </a:solidFill>
          </a:ln>
        </p:spPr>
        <p:txBody>
          <a:bodyPr wrap="square">
            <a:spAutoFit/>
          </a:bodyPr>
          <a:lstStyle/>
          <a:p>
            <a:r>
              <a:rPr lang="ja-JP" altLang="en-US" sz="4000" dirty="0">
                <a:solidFill>
                  <a:srgbClr val="000000"/>
                </a:solidFill>
                <a:latin typeface="UD デジタル 教科書体 NP-R" panose="02020400000000000000" pitchFamily="18" charset="-128"/>
                <a:ea typeface="UD デジタル 教科書体 NP-R" panose="02020400000000000000" pitchFamily="18" charset="-128"/>
              </a:rPr>
              <a:t>ひし形の面積を求める式は？</a:t>
            </a:r>
            <a:endParaRPr lang="ja-JP" altLang="en-US" sz="40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　　　　　　　　　　　　　　　</a:t>
            </a:r>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平成</a:t>
            </a:r>
            <a:r>
              <a:rPr lang="en-US" altLang="ja-JP" sz="3200" dirty="0">
                <a:solidFill>
                  <a:srgbClr val="7030A0"/>
                </a:solidFill>
                <a:latin typeface="UD デジタル 教科書体 NP-R" panose="02020400000000000000" pitchFamily="18" charset="-128"/>
                <a:ea typeface="UD デジタル 教科書体 NP-R" panose="02020400000000000000" pitchFamily="18" charset="-128"/>
              </a:rPr>
              <a:t>24</a:t>
            </a:r>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年度Ｂ３（１）</a:t>
            </a:r>
          </a:p>
        </p:txBody>
      </p:sp>
      <p:sp>
        <p:nvSpPr>
          <p:cNvPr id="7" name="テキスト ボックス 6">
            <a:extLst>
              <a:ext uri="{FF2B5EF4-FFF2-40B4-BE49-F238E27FC236}">
                <a16:creationId xmlns:a16="http://schemas.microsoft.com/office/drawing/2014/main" id="{F6B06A38-8CE5-5139-E7CA-3355F60BD001}"/>
              </a:ext>
            </a:extLst>
          </p:cNvPr>
          <p:cNvSpPr txBox="1"/>
          <p:nvPr/>
        </p:nvSpPr>
        <p:spPr>
          <a:xfrm>
            <a:off x="1002054" y="2078613"/>
            <a:ext cx="7820659" cy="1754326"/>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公式の</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「対角線</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対角線</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÷2</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latin typeface="UD デジタル 教科書体 NP-R" panose="02020400000000000000" pitchFamily="18" charset="-128"/>
                <a:ea typeface="UD デジタル 教科書体 NP-R" panose="02020400000000000000" pitchFamily="18" charset="-128"/>
              </a:rPr>
              <a:t>にあてはめて</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6×10÷2</a:t>
            </a:r>
            <a:r>
              <a:rPr lang="ja-JP" altLang="en-US" sz="3600" dirty="0">
                <a:latin typeface="UD デジタル 教科書体 NP-R" panose="02020400000000000000" pitchFamily="18" charset="-128"/>
                <a:ea typeface="UD デジタル 教科書体 NP-R" panose="02020400000000000000" pitchFamily="18" charset="-128"/>
              </a:rPr>
              <a:t>　</a:t>
            </a:r>
            <a:endParaRPr lang="en-US" altLang="ja-JP" sz="3600" dirty="0">
              <a:solidFill>
                <a:schemeClr val="accent6"/>
              </a:solidFill>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16FCA3CE-F483-4C9C-E227-213729522B41}"/>
              </a:ext>
            </a:extLst>
          </p:cNvPr>
          <p:cNvSpPr txBox="1"/>
          <p:nvPr/>
        </p:nvSpPr>
        <p:spPr>
          <a:xfrm>
            <a:off x="1002054" y="4060528"/>
            <a:ext cx="9457790" cy="2308324"/>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これに必要な基本的な知識は、面積とは、</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単位の正方形の個数を要領よく数えれば良い</a:t>
            </a:r>
            <a:endParaRPr lang="en-US" altLang="ja-JP" sz="36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6×10÷8×4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10×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３，</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10×3÷2×2</a:t>
            </a:r>
          </a:p>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　どの考え方でも正解ですね！　　　</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pic>
        <p:nvPicPr>
          <p:cNvPr id="3" name="図 2">
            <a:extLst>
              <a:ext uri="{FF2B5EF4-FFF2-40B4-BE49-F238E27FC236}">
                <a16:creationId xmlns:a16="http://schemas.microsoft.com/office/drawing/2014/main" id="{B22679A7-49C6-750B-B1DE-0527DE8F7678}"/>
              </a:ext>
            </a:extLst>
          </p:cNvPr>
          <p:cNvPicPr>
            <a:picLocks noChangeAspect="1"/>
          </p:cNvPicPr>
          <p:nvPr/>
        </p:nvPicPr>
        <p:blipFill>
          <a:blip r:embed="rId3"/>
          <a:stretch>
            <a:fillRect/>
          </a:stretch>
        </p:blipFill>
        <p:spPr>
          <a:xfrm>
            <a:off x="8967679" y="1992590"/>
            <a:ext cx="2752253" cy="2009869"/>
          </a:xfrm>
          <a:prstGeom prst="rect">
            <a:avLst/>
          </a:prstGeom>
        </p:spPr>
      </p:pic>
    </p:spTree>
    <p:extLst>
      <p:ext uri="{BB962C8B-B14F-4D97-AF65-F5344CB8AC3E}">
        <p14:creationId xmlns:p14="http://schemas.microsoft.com/office/powerpoint/2010/main" val="184215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anim calcmode="lin" valueType="num">
                                      <p:cBhvr>
                                        <p:cTn id="15" dur="750" fill="hold"/>
                                        <p:tgtEl>
                                          <p:spTgt spid="2"/>
                                        </p:tgtEl>
                                        <p:attrNameLst>
                                          <p:attrName>ppt_x</p:attrName>
                                        </p:attrNameLst>
                                      </p:cBhvr>
                                      <p:tavLst>
                                        <p:tav tm="0">
                                          <p:val>
                                            <p:strVal val="#ppt_x"/>
                                          </p:val>
                                        </p:tav>
                                        <p:tav tm="100000">
                                          <p:val>
                                            <p:strVal val="#ppt_x"/>
                                          </p:val>
                                        </p:tav>
                                      </p:tavLst>
                                    </p:anim>
                                    <p:anim calcmode="lin" valueType="num">
                                      <p:cBhvr>
                                        <p:cTn id="1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9B0F73C-E808-0F7A-3C08-4734B347AE03}"/>
              </a:ext>
            </a:extLst>
          </p:cNvPr>
          <p:cNvPicPr>
            <a:picLocks noChangeAspect="1"/>
          </p:cNvPicPr>
          <p:nvPr/>
        </p:nvPicPr>
        <p:blipFill>
          <a:blip r:embed="rId3"/>
          <a:stretch>
            <a:fillRect/>
          </a:stretch>
        </p:blipFill>
        <p:spPr>
          <a:xfrm>
            <a:off x="8661039" y="484388"/>
            <a:ext cx="3118825" cy="1966215"/>
          </a:xfrm>
          <a:prstGeom prst="rect">
            <a:avLst/>
          </a:prstGeom>
        </p:spPr>
      </p:pic>
      <p:sp>
        <p:nvSpPr>
          <p:cNvPr id="6" name="正方形/長方形 5">
            <a:extLst>
              <a:ext uri="{FF2B5EF4-FFF2-40B4-BE49-F238E27FC236}">
                <a16:creationId xmlns:a16="http://schemas.microsoft.com/office/drawing/2014/main" id="{4AD1F940-C08D-8A43-B920-41781CECA060}"/>
              </a:ext>
            </a:extLst>
          </p:cNvPr>
          <p:cNvSpPr/>
          <p:nvPr/>
        </p:nvSpPr>
        <p:spPr>
          <a:xfrm>
            <a:off x="757275" y="634721"/>
            <a:ext cx="11022589" cy="1815882"/>
          </a:xfrm>
          <a:prstGeom prst="rect">
            <a:avLst/>
          </a:prstGeom>
          <a:ln>
            <a:solidFill>
              <a:schemeClr val="accent1"/>
            </a:solidFill>
          </a:ln>
        </p:spPr>
        <p:txBody>
          <a:bodyPr wrap="square">
            <a:spAutoFit/>
          </a:bodyPr>
          <a:lstStyle/>
          <a:p>
            <a:r>
              <a:rPr lang="ja-JP" altLang="en-US" sz="4000" dirty="0">
                <a:solidFill>
                  <a:srgbClr val="000000"/>
                </a:solidFill>
                <a:latin typeface="UD デジタル 教科書体 NP-R" panose="02020400000000000000" pitchFamily="18" charset="-128"/>
                <a:ea typeface="UD デジタル 教科書体 NP-R" panose="02020400000000000000" pitchFamily="18" charset="-128"/>
              </a:rPr>
              <a:t>直角三角形の面積は何</a:t>
            </a:r>
            <a:r>
              <a:rPr lang="en-US" altLang="ja-JP" sz="4000" dirty="0">
                <a:solidFill>
                  <a:srgbClr val="000000"/>
                </a:solidFill>
                <a:latin typeface="UD デジタル 教科書体 NP-R" panose="02020400000000000000" pitchFamily="18" charset="-128"/>
                <a:ea typeface="UD デジタル 教科書体 NP-R" panose="02020400000000000000" pitchFamily="18" charset="-128"/>
              </a:rPr>
              <a:t>cm  </a:t>
            </a:r>
            <a:r>
              <a:rPr lang="ja-JP" altLang="en-US" sz="4000" dirty="0">
                <a:solidFill>
                  <a:srgbClr val="000000"/>
                </a:solidFill>
                <a:latin typeface="UD デジタル 教科書体 NP-R" panose="02020400000000000000" pitchFamily="18" charset="-128"/>
                <a:ea typeface="UD デジタル 教科書体 NP-R" panose="02020400000000000000" pitchFamily="18" charset="-128"/>
              </a:rPr>
              <a:t>ですか。</a:t>
            </a:r>
          </a:p>
          <a:p>
            <a:r>
              <a:rPr lang="ja-JP" altLang="en-US" sz="4000" dirty="0">
                <a:solidFill>
                  <a:srgbClr val="000000"/>
                </a:solidFill>
                <a:latin typeface="UD デジタル 教科書体 NP-R" panose="02020400000000000000" pitchFamily="18" charset="-128"/>
                <a:ea typeface="UD デジタル 教科書体 NP-R" panose="02020400000000000000" pitchFamily="18" charset="-128"/>
              </a:rPr>
              <a:t>求める式と答えを書きましょう。</a:t>
            </a:r>
            <a:r>
              <a:rPr lang="ja-JP" altLang="en-US" sz="3200" dirty="0">
                <a:latin typeface="UD デジタル 教科書体 NP-R" panose="02020400000000000000" pitchFamily="18" charset="-128"/>
                <a:ea typeface="UD デジタル 教科書体 NP-R" panose="02020400000000000000" pitchFamily="18" charset="-128"/>
              </a:rPr>
              <a:t>　　　　　　　　　　　　　　　　　　　　　　　　　　　　　　　　　</a:t>
            </a:r>
            <a:endParaRPr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　　　　　　　　　　　　　　令和</a:t>
            </a:r>
            <a:r>
              <a:rPr lang="en-US" altLang="ja-JP" sz="3200" dirty="0">
                <a:solidFill>
                  <a:srgbClr val="7030A0"/>
                </a:solidFill>
                <a:latin typeface="UD デジタル 教科書体 NP-R" panose="02020400000000000000" pitchFamily="18" charset="-128"/>
                <a:ea typeface="UD デジタル 教科書体 NP-R" panose="02020400000000000000" pitchFamily="18" charset="-128"/>
              </a:rPr>
              <a:t>3</a:t>
            </a:r>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年度</a:t>
            </a:r>
            <a:r>
              <a:rPr lang="en-US" altLang="ja-JP" sz="3200" dirty="0">
                <a:solidFill>
                  <a:srgbClr val="7030A0"/>
                </a:solidFill>
                <a:latin typeface="UD デジタル 教科書体 NP-R" panose="02020400000000000000" pitchFamily="18" charset="-128"/>
                <a:ea typeface="UD デジタル 教科書体 NP-R" panose="02020400000000000000" pitchFamily="18" charset="-128"/>
              </a:rPr>
              <a:t>2</a:t>
            </a:r>
            <a:endParaRPr lang="ja-JP" altLang="en-US" sz="3200" dirty="0">
              <a:solidFill>
                <a:srgbClr val="7030A0"/>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a:extLst>
              <a:ext uri="{FF2B5EF4-FFF2-40B4-BE49-F238E27FC236}">
                <a16:creationId xmlns:a16="http://schemas.microsoft.com/office/drawing/2014/main" id="{F6B06A38-8CE5-5139-E7CA-3355F60BD001}"/>
              </a:ext>
            </a:extLst>
          </p:cNvPr>
          <p:cNvSpPr txBox="1"/>
          <p:nvPr/>
        </p:nvSpPr>
        <p:spPr>
          <a:xfrm>
            <a:off x="757274" y="2600936"/>
            <a:ext cx="10777811" cy="2308324"/>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公式は</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「底辺</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高さ</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÷2</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latin typeface="UD デジタル 教科書体 NP-R" panose="02020400000000000000" pitchFamily="18" charset="-128"/>
                <a:ea typeface="UD デジタル 教科書体 NP-R" panose="02020400000000000000" pitchFamily="18" charset="-128"/>
              </a:rPr>
              <a:t>と習っています</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底辺をどこにしても構いません</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5cm</a:t>
            </a:r>
            <a:r>
              <a:rPr lang="ja-JP" altLang="en-US" sz="3600" dirty="0">
                <a:latin typeface="UD デジタル 教科書体 NP-R" panose="02020400000000000000" pitchFamily="18" charset="-128"/>
                <a:ea typeface="UD デジタル 教科書体 NP-R" panose="02020400000000000000" pitchFamily="18" charset="-128"/>
              </a:rPr>
              <a:t>を底辺と考えると、高さが分かりません</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ja-JP" altLang="en-US" sz="3600" dirty="0">
                <a:solidFill>
                  <a:schemeClr val="accent6"/>
                </a:solidFill>
                <a:latin typeface="UD デジタル 教科書体 NP-R" panose="02020400000000000000" pitchFamily="18" charset="-128"/>
                <a:ea typeface="UD デジタル 教科書体 NP-R" panose="02020400000000000000" pitchFamily="18" charset="-128"/>
              </a:rPr>
              <a:t>高さを上下と教わっている子供は困りますね</a:t>
            </a:r>
            <a:endParaRPr lang="en-US" altLang="ja-JP" sz="3600" dirty="0">
              <a:solidFill>
                <a:schemeClr val="accent6"/>
              </a:solidFill>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a:extLst>
              <a:ext uri="{FF2B5EF4-FFF2-40B4-BE49-F238E27FC236}">
                <a16:creationId xmlns:a16="http://schemas.microsoft.com/office/drawing/2014/main" id="{E15DC96D-7A85-6B45-7AE3-E16F69AC5185}"/>
              </a:ext>
            </a:extLst>
          </p:cNvPr>
          <p:cNvSpPr txBox="1"/>
          <p:nvPr/>
        </p:nvSpPr>
        <p:spPr>
          <a:xfrm>
            <a:off x="6562492" y="634721"/>
            <a:ext cx="459059" cy="523220"/>
          </a:xfrm>
          <a:prstGeom prst="rect">
            <a:avLst/>
          </a:prstGeom>
          <a:noFill/>
        </p:spPr>
        <p:txBody>
          <a:bodyPr wrap="square" rtlCol="0">
            <a:spAutoFit/>
          </a:bodyPr>
          <a:lstStyle/>
          <a:p>
            <a:r>
              <a:rPr kumimoji="1" lang="en-US" altLang="ja-JP" sz="2800" dirty="0">
                <a:latin typeface="UD デジタル 教科書体 NP-R" panose="02020400000000000000" pitchFamily="18" charset="-128"/>
                <a:ea typeface="UD デジタル 教科書体 NP-R" panose="02020400000000000000" pitchFamily="18" charset="-128"/>
              </a:rPr>
              <a:t>2</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a:extLst>
              <a:ext uri="{FF2B5EF4-FFF2-40B4-BE49-F238E27FC236}">
                <a16:creationId xmlns:a16="http://schemas.microsoft.com/office/drawing/2014/main" id="{28A24132-F129-BAC6-089F-A912E650CE8E}"/>
              </a:ext>
            </a:extLst>
          </p:cNvPr>
          <p:cNvSpPr txBox="1"/>
          <p:nvPr/>
        </p:nvSpPr>
        <p:spPr>
          <a:xfrm>
            <a:off x="757275" y="5022950"/>
            <a:ext cx="10777812" cy="1200329"/>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必要な知識は、</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長方形の面積の半分になる</a:t>
            </a:r>
            <a:r>
              <a:rPr lang="ja-JP" altLang="en-US" sz="3600" dirty="0">
                <a:latin typeface="UD デジタル 教科書体 NP-R" panose="02020400000000000000" pitchFamily="18" charset="-128"/>
                <a:ea typeface="UD デジタル 教科書体 NP-R" panose="02020400000000000000" pitchFamily="18" charset="-128"/>
              </a:rPr>
              <a:t>ことです勿論、</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底辺と高さのどちらを前に書いても正解です</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8776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750"/>
                                        <p:tgtEl>
                                          <p:spTgt spid="12"/>
                                        </p:tgtEl>
                                      </p:cBhvr>
                                    </p:animEffect>
                                    <p:anim calcmode="lin" valueType="num">
                                      <p:cBhvr>
                                        <p:cTn id="15" dur="750" fill="hold"/>
                                        <p:tgtEl>
                                          <p:spTgt spid="12"/>
                                        </p:tgtEl>
                                        <p:attrNameLst>
                                          <p:attrName>ppt_x</p:attrName>
                                        </p:attrNameLst>
                                      </p:cBhvr>
                                      <p:tavLst>
                                        <p:tav tm="0">
                                          <p:val>
                                            <p:strVal val="#ppt_x"/>
                                          </p:val>
                                        </p:tav>
                                        <p:tav tm="100000">
                                          <p:val>
                                            <p:strVal val="#ppt_x"/>
                                          </p:val>
                                        </p:tav>
                                      </p:tavLst>
                                    </p:anim>
                                    <p:anim calcmode="lin" valueType="num">
                                      <p:cBhvr>
                                        <p:cTn id="16"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7D4EA0-269D-44F6-BEE8-99B45BB840A9}"/>
              </a:ext>
            </a:extLst>
          </p:cNvPr>
          <p:cNvPicPr>
            <a:picLocks noChangeAspect="1"/>
          </p:cNvPicPr>
          <p:nvPr/>
        </p:nvPicPr>
        <p:blipFill rotWithShape="1">
          <a:blip r:embed="rId2"/>
          <a:srcRect l="1" t="7968" r="5390" b="3902"/>
          <a:stretch/>
        </p:blipFill>
        <p:spPr>
          <a:xfrm>
            <a:off x="797562" y="323385"/>
            <a:ext cx="4856106" cy="6043961"/>
          </a:xfrm>
          <a:prstGeom prst="rect">
            <a:avLst/>
          </a:prstGeom>
        </p:spPr>
      </p:pic>
      <p:sp>
        <p:nvSpPr>
          <p:cNvPr id="4" name="正方形/長方形 3">
            <a:extLst>
              <a:ext uri="{FF2B5EF4-FFF2-40B4-BE49-F238E27FC236}">
                <a16:creationId xmlns:a16="http://schemas.microsoft.com/office/drawing/2014/main" id="{38CF2544-B080-EF02-160E-DA82DA89039A}"/>
              </a:ext>
            </a:extLst>
          </p:cNvPr>
          <p:cNvSpPr/>
          <p:nvPr/>
        </p:nvSpPr>
        <p:spPr>
          <a:xfrm>
            <a:off x="5995640" y="323385"/>
            <a:ext cx="5398796" cy="1200329"/>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小学校の先生</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公式は直径</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×3.14</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A77C6EE2-4A01-3249-44E4-2D5B7581663E}"/>
              </a:ext>
            </a:extLst>
          </p:cNvPr>
          <p:cNvSpPr/>
          <p:nvPr/>
        </p:nvSpPr>
        <p:spPr>
          <a:xfrm>
            <a:off x="5995639" y="1706901"/>
            <a:ext cx="5398797" cy="1200329"/>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中学校の先生</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公式は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2πr </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52F5373E-9559-EFAE-1F1C-D2D712F2A181}"/>
              </a:ext>
            </a:extLst>
          </p:cNvPr>
          <p:cNvSpPr/>
          <p:nvPr/>
        </p:nvSpPr>
        <p:spPr>
          <a:xfrm>
            <a:off x="5995640" y="3090417"/>
            <a:ext cx="5398798" cy="1754326"/>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子供</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中学校へ行ったら</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かける順番が変わる？</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2" name="正方形/長方形 1">
            <a:extLst>
              <a:ext uri="{FF2B5EF4-FFF2-40B4-BE49-F238E27FC236}">
                <a16:creationId xmlns:a16="http://schemas.microsoft.com/office/drawing/2014/main" id="{235DE7BA-1E2F-7A9D-CAB5-1067061CB6DF}"/>
              </a:ext>
            </a:extLst>
          </p:cNvPr>
          <p:cNvSpPr/>
          <p:nvPr/>
        </p:nvSpPr>
        <p:spPr>
          <a:xfrm>
            <a:off x="5995640" y="5027930"/>
            <a:ext cx="5398798" cy="1200329"/>
          </a:xfrm>
          <a:prstGeom prst="rect">
            <a:avLst/>
          </a:prstGeom>
          <a:ln>
            <a:solidFill>
              <a:schemeClr val="accent1"/>
            </a:solidFill>
          </a:ln>
        </p:spPr>
        <p:txBody>
          <a:bodyPr wrap="square">
            <a:spAutoFit/>
          </a:bodyPr>
          <a:lstStyle/>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どんな順番でかけても</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正解です</a:t>
            </a:r>
            <a:endParaRPr lang="ja-JP" altLang="en-US" sz="660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3253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8CF2544-B080-EF02-160E-DA82DA89039A}"/>
              </a:ext>
            </a:extLst>
          </p:cNvPr>
          <p:cNvSpPr/>
          <p:nvPr/>
        </p:nvSpPr>
        <p:spPr>
          <a:xfrm>
            <a:off x="1524076" y="2837173"/>
            <a:ext cx="9961680" cy="1754326"/>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小学校の先生</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公式は「</a:t>
            </a:r>
            <a:r>
              <a:rPr lang="ja-JP"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対角線×対角線÷</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」だが</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対角線をたて</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よこで計算してないからバツ</a:t>
            </a:r>
          </a:p>
        </p:txBody>
      </p:sp>
      <p:sp>
        <p:nvSpPr>
          <p:cNvPr id="6" name="正方形/長方形 5">
            <a:extLst>
              <a:ext uri="{FF2B5EF4-FFF2-40B4-BE49-F238E27FC236}">
                <a16:creationId xmlns:a16="http://schemas.microsoft.com/office/drawing/2014/main" id="{52F5373E-9559-EFAE-1F1C-D2D712F2A181}"/>
              </a:ext>
            </a:extLst>
          </p:cNvPr>
          <p:cNvSpPr/>
          <p:nvPr/>
        </p:nvSpPr>
        <p:spPr>
          <a:xfrm>
            <a:off x="1524076" y="4742753"/>
            <a:ext cx="9961680" cy="1754326"/>
          </a:xfrm>
          <a:prstGeom prst="rect">
            <a:avLst/>
          </a:prstGeom>
          <a:ln>
            <a:solidFill>
              <a:schemeClr val="accent1"/>
            </a:solidFill>
          </a:ln>
        </p:spPr>
        <p:txBody>
          <a:bodyPr wrap="square">
            <a:spAutoFit/>
          </a:bodyPr>
          <a:lstStyle/>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子供</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三角形の面積「底辺</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高さは</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」は</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よこ×たて</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で計算して</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るよ</a:t>
            </a:r>
            <a:endPar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2" name="図 1" descr="画像">
            <a:extLst>
              <a:ext uri="{FF2B5EF4-FFF2-40B4-BE49-F238E27FC236}">
                <a16:creationId xmlns:a16="http://schemas.microsoft.com/office/drawing/2014/main" id="{A930073E-89D6-64B1-E74D-76D17F6780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217" b="49012"/>
          <a:stretch/>
        </p:blipFill>
        <p:spPr bwMode="auto">
          <a:xfrm>
            <a:off x="1524076" y="377595"/>
            <a:ext cx="6058753" cy="23083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657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79699-E226-0BA8-6DEA-614C63613BF0}"/>
              </a:ext>
            </a:extLst>
          </p:cNvPr>
          <p:cNvSpPr>
            <a:spLocks noGrp="1"/>
          </p:cNvSpPr>
          <p:nvPr>
            <p:ph type="ctrTitle"/>
          </p:nvPr>
        </p:nvSpPr>
        <p:spPr/>
        <p:txBody>
          <a:bodyPr>
            <a:normAutofit/>
          </a:bodyPr>
          <a:lstStyle/>
          <a:p>
            <a:r>
              <a:rPr kumimoji="1" lang="ja-JP" altLang="en-US" sz="8000" dirty="0">
                <a:latin typeface="UD デジタル 教科書体 NP-R" panose="02020400000000000000" pitchFamily="18" charset="-128"/>
                <a:ea typeface="UD デジタル 教科書体 NP-R" panose="02020400000000000000" pitchFamily="18" charset="-128"/>
              </a:rPr>
              <a:t>速さの問題</a:t>
            </a:r>
          </a:p>
        </p:txBody>
      </p:sp>
    </p:spTree>
    <p:extLst>
      <p:ext uri="{BB962C8B-B14F-4D97-AF65-F5344CB8AC3E}">
        <p14:creationId xmlns:p14="http://schemas.microsoft.com/office/powerpoint/2010/main" val="104183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AD1F940-C08D-8A43-B920-41781CECA060}"/>
              </a:ext>
            </a:extLst>
          </p:cNvPr>
          <p:cNvSpPr/>
          <p:nvPr/>
        </p:nvSpPr>
        <p:spPr>
          <a:xfrm>
            <a:off x="1002054" y="634721"/>
            <a:ext cx="10009471" cy="1446550"/>
          </a:xfrm>
          <a:prstGeom prst="rect">
            <a:avLst/>
          </a:prstGeom>
          <a:ln>
            <a:solidFill>
              <a:schemeClr val="accent1"/>
            </a:solidFill>
          </a:ln>
        </p:spPr>
        <p:txBody>
          <a:bodyPr wrap="none">
            <a:spAutoFit/>
          </a:bodyPr>
          <a:lstStyle/>
          <a:p>
            <a:r>
              <a:rPr lang="ja-JP" altLang="en-US" sz="4400" dirty="0">
                <a:latin typeface="UD デジタル 教科書体 NP-R" panose="02020400000000000000" pitchFamily="18" charset="-128"/>
                <a:ea typeface="UD デジタル 教科書体 NP-R" panose="02020400000000000000" pitchFamily="18" charset="-128"/>
              </a:rPr>
              <a:t>朝</a:t>
            </a:r>
            <a:r>
              <a:rPr lang="en-US" altLang="ja-JP" sz="4400" dirty="0">
                <a:latin typeface="UD デジタル 教科書体 NP-R" panose="02020400000000000000" pitchFamily="18" charset="-128"/>
                <a:ea typeface="UD デジタル 教科書体 NP-R" panose="02020400000000000000" pitchFamily="18" charset="-128"/>
              </a:rPr>
              <a:t>15</a:t>
            </a:r>
            <a:r>
              <a:rPr lang="ja-JP" altLang="en-US" sz="4400" dirty="0">
                <a:latin typeface="UD デジタル 教科書体 NP-R" panose="02020400000000000000" pitchFamily="18" charset="-128"/>
                <a:ea typeface="UD デジタル 教科書体 NP-R" panose="02020400000000000000" pitchFamily="18" charset="-128"/>
              </a:rPr>
              <a:t>分間歩いた道のりは</a:t>
            </a:r>
            <a:r>
              <a:rPr lang="en-US" altLang="ja-JP" sz="4400" dirty="0">
                <a:latin typeface="UD デジタル 教科書体 NP-R" panose="02020400000000000000" pitchFamily="18" charset="-128"/>
                <a:ea typeface="UD デジタル 教科書体 NP-R" panose="02020400000000000000" pitchFamily="18" charset="-128"/>
              </a:rPr>
              <a:t>500m</a:t>
            </a:r>
            <a:r>
              <a:rPr lang="ja-JP" altLang="en-US" sz="4400" dirty="0">
                <a:latin typeface="UD デジタル 教科書体 NP-R" panose="02020400000000000000" pitchFamily="18" charset="-128"/>
                <a:ea typeface="UD デジタル 教科書体 NP-R" panose="02020400000000000000" pitchFamily="18" charset="-128"/>
              </a:rPr>
              <a:t>でした</a:t>
            </a:r>
            <a:endParaRPr lang="en-US" altLang="ja-JP" sz="4400" dirty="0">
              <a:latin typeface="UD デジタル 教科書体 NP-R" panose="02020400000000000000" pitchFamily="18" charset="-128"/>
              <a:ea typeface="UD デジタル 教科書体 NP-R" panose="02020400000000000000" pitchFamily="18" charset="-128"/>
            </a:endParaRPr>
          </a:p>
          <a:p>
            <a:r>
              <a:rPr lang="ja-JP" altLang="en-US" sz="4400" dirty="0">
                <a:latin typeface="UD デジタル 教科書体 NP-R" panose="02020400000000000000" pitchFamily="18" charset="-128"/>
                <a:ea typeface="UD デジタル 教科書体 NP-R" panose="02020400000000000000" pitchFamily="18" charset="-128"/>
              </a:rPr>
              <a:t>歩いた時速を求めましょう</a:t>
            </a:r>
          </a:p>
        </p:txBody>
      </p:sp>
      <p:sp>
        <p:nvSpPr>
          <p:cNvPr id="7" name="テキスト ボックス 6">
            <a:extLst>
              <a:ext uri="{FF2B5EF4-FFF2-40B4-BE49-F238E27FC236}">
                <a16:creationId xmlns:a16="http://schemas.microsoft.com/office/drawing/2014/main" id="{F6B06A38-8CE5-5139-E7CA-3355F60BD001}"/>
              </a:ext>
            </a:extLst>
          </p:cNvPr>
          <p:cNvSpPr txBox="1"/>
          <p:nvPr/>
        </p:nvSpPr>
        <p:spPr>
          <a:xfrm>
            <a:off x="1002054" y="2433858"/>
            <a:ext cx="10338736" cy="3970318"/>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ある先生は、</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まず分速を求めてから時速を求めると答えました</a:t>
            </a:r>
            <a:endParaRPr lang="en-US" altLang="ja-JP" sz="3600" dirty="0">
              <a:latin typeface="UD デジタル 教科書体 NP-R" panose="02020400000000000000" pitchFamily="18" charset="-128"/>
              <a:ea typeface="UD デジタル 教科書体 NP-R" panose="02020400000000000000" pitchFamily="18" charset="-128"/>
            </a:endParaRPr>
          </a:p>
          <a:p>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分速は</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公式「速さ＝道のり</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時間」</a:t>
            </a:r>
            <a:r>
              <a:rPr lang="ja-JP" altLang="en-US" sz="3600" dirty="0">
                <a:latin typeface="UD デジタル 教科書体 NP-R" panose="02020400000000000000" pitchFamily="18" charset="-128"/>
                <a:ea typeface="UD デジタル 教科書体 NP-R" panose="02020400000000000000" pitchFamily="18" charset="-128"/>
              </a:rPr>
              <a:t>にあてはめて</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500÷15</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33.333…</a:t>
            </a:r>
          </a:p>
          <a:p>
            <a:r>
              <a:rPr lang="ja-JP" altLang="en-US" sz="3600" dirty="0">
                <a:latin typeface="UD デジタル 教科書体 NP-R" panose="02020400000000000000" pitchFamily="18" charset="-128"/>
                <a:ea typeface="UD デジタル 教科書体 NP-R" panose="02020400000000000000" pitchFamily="18" charset="-128"/>
              </a:rPr>
              <a:t>時速に直すと　　</a:t>
            </a:r>
            <a:r>
              <a:rPr lang="en-US" altLang="ja-JP" sz="3600" dirty="0">
                <a:latin typeface="UD デジタル 教科書体 NP-R" panose="02020400000000000000" pitchFamily="18" charset="-128"/>
                <a:ea typeface="UD デジタル 教科書体 NP-R" panose="02020400000000000000" pitchFamily="18" charset="-128"/>
              </a:rPr>
              <a:t>33.333×60</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1999.98</a:t>
            </a:r>
          </a:p>
          <a:p>
            <a:r>
              <a:rPr lang="ja-JP" altLang="en-US" sz="3600" dirty="0">
                <a:latin typeface="UD デジタル 教科書体 NP-R" panose="02020400000000000000" pitchFamily="18" charset="-128"/>
                <a:ea typeface="UD デジタル 教科書体 NP-R" panose="02020400000000000000" pitchFamily="18" charset="-128"/>
              </a:rPr>
              <a:t>　　　　　　　　時速</a:t>
            </a:r>
            <a:r>
              <a:rPr lang="en-US" altLang="ja-JP" sz="3600" dirty="0">
                <a:latin typeface="UD デジタル 教科書体 NP-R" panose="02020400000000000000" pitchFamily="18" charset="-128"/>
                <a:ea typeface="UD デジタル 教科書体 NP-R" panose="02020400000000000000" pitchFamily="18" charset="-128"/>
              </a:rPr>
              <a:t>1999.98m</a:t>
            </a:r>
          </a:p>
        </p:txBody>
      </p:sp>
    </p:spTree>
    <p:extLst>
      <p:ext uri="{BB962C8B-B14F-4D97-AF65-F5344CB8AC3E}">
        <p14:creationId xmlns:p14="http://schemas.microsoft.com/office/powerpoint/2010/main" val="417984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AD1F940-C08D-8A43-B920-41781CECA060}"/>
              </a:ext>
            </a:extLst>
          </p:cNvPr>
          <p:cNvSpPr/>
          <p:nvPr/>
        </p:nvSpPr>
        <p:spPr>
          <a:xfrm>
            <a:off x="1002054" y="634721"/>
            <a:ext cx="10009471" cy="1446550"/>
          </a:xfrm>
          <a:prstGeom prst="rect">
            <a:avLst/>
          </a:prstGeom>
          <a:ln>
            <a:solidFill>
              <a:schemeClr val="accent1"/>
            </a:solidFill>
          </a:ln>
        </p:spPr>
        <p:txBody>
          <a:bodyPr wrap="none">
            <a:spAutoFit/>
          </a:bodyPr>
          <a:lstStyle/>
          <a:p>
            <a:r>
              <a:rPr lang="ja-JP" altLang="en-US" sz="4400" dirty="0">
                <a:latin typeface="UD デジタル 教科書体 NP-R" panose="02020400000000000000" pitchFamily="18" charset="-128"/>
                <a:ea typeface="UD デジタル 教科書体 NP-R" panose="02020400000000000000" pitchFamily="18" charset="-128"/>
              </a:rPr>
              <a:t>朝</a:t>
            </a:r>
            <a:r>
              <a:rPr lang="en-US" altLang="ja-JP" sz="4400" dirty="0">
                <a:latin typeface="UD デジタル 教科書体 NP-R" panose="02020400000000000000" pitchFamily="18" charset="-128"/>
                <a:ea typeface="UD デジタル 教科書体 NP-R" panose="02020400000000000000" pitchFamily="18" charset="-128"/>
              </a:rPr>
              <a:t>15</a:t>
            </a:r>
            <a:r>
              <a:rPr lang="ja-JP" altLang="en-US" sz="4400" dirty="0">
                <a:latin typeface="UD デジタル 教科書体 NP-R" panose="02020400000000000000" pitchFamily="18" charset="-128"/>
                <a:ea typeface="UD デジタル 教科書体 NP-R" panose="02020400000000000000" pitchFamily="18" charset="-128"/>
              </a:rPr>
              <a:t>分間歩いた道のりは</a:t>
            </a:r>
            <a:r>
              <a:rPr lang="en-US" altLang="ja-JP" sz="4400" dirty="0">
                <a:latin typeface="UD デジタル 教科書体 NP-R" panose="02020400000000000000" pitchFamily="18" charset="-128"/>
                <a:ea typeface="UD デジタル 教科書体 NP-R" panose="02020400000000000000" pitchFamily="18" charset="-128"/>
              </a:rPr>
              <a:t>500m</a:t>
            </a:r>
            <a:r>
              <a:rPr lang="ja-JP" altLang="en-US" sz="4400" dirty="0">
                <a:latin typeface="UD デジタル 教科書体 NP-R" panose="02020400000000000000" pitchFamily="18" charset="-128"/>
                <a:ea typeface="UD デジタル 教科書体 NP-R" panose="02020400000000000000" pitchFamily="18" charset="-128"/>
              </a:rPr>
              <a:t>でした</a:t>
            </a:r>
            <a:endParaRPr lang="en-US" altLang="ja-JP" sz="4400" dirty="0">
              <a:latin typeface="UD デジタル 教科書体 NP-R" panose="02020400000000000000" pitchFamily="18" charset="-128"/>
              <a:ea typeface="UD デジタル 教科書体 NP-R" panose="02020400000000000000" pitchFamily="18" charset="-128"/>
            </a:endParaRPr>
          </a:p>
          <a:p>
            <a:r>
              <a:rPr lang="ja-JP" altLang="en-US" sz="4400" dirty="0">
                <a:latin typeface="UD デジタル 教科書体 NP-R" panose="02020400000000000000" pitchFamily="18" charset="-128"/>
                <a:ea typeface="UD デジタル 教科書体 NP-R" panose="02020400000000000000" pitchFamily="18" charset="-128"/>
              </a:rPr>
              <a:t>歩いた時速を求めましょう</a:t>
            </a:r>
          </a:p>
        </p:txBody>
      </p:sp>
      <p:sp>
        <p:nvSpPr>
          <p:cNvPr id="7" name="テキスト ボックス 6">
            <a:extLst>
              <a:ext uri="{FF2B5EF4-FFF2-40B4-BE49-F238E27FC236}">
                <a16:creationId xmlns:a16="http://schemas.microsoft.com/office/drawing/2014/main" id="{F6B06A38-8CE5-5139-E7CA-3355F60BD001}"/>
              </a:ext>
            </a:extLst>
          </p:cNvPr>
          <p:cNvSpPr txBox="1"/>
          <p:nvPr/>
        </p:nvSpPr>
        <p:spPr>
          <a:xfrm>
            <a:off x="1002054" y="2433858"/>
            <a:ext cx="10338736" cy="3970318"/>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これに必要な基本的な知識とは</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時速は「</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1</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時間に何ｍ進むかを表している」</a:t>
            </a:r>
            <a:endParaRPr lang="en-US" altLang="ja-JP" sz="3600" dirty="0">
              <a:solidFill>
                <a:srgbClr val="FF0000"/>
              </a:solidFill>
              <a:latin typeface="UD デジタル 教科書体 NP-R" panose="02020400000000000000" pitchFamily="18" charset="-128"/>
              <a:ea typeface="UD デジタル 教科書体 NP-R" panose="02020400000000000000" pitchFamily="18" charset="-128"/>
            </a:endParaRPr>
          </a:p>
          <a:p>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1</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時間は</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60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分なので</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15</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分を</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倍すれば</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60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分になります</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a:p>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なので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500×4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2000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　時速</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2000m</a:t>
            </a:r>
          </a:p>
        </p:txBody>
      </p:sp>
    </p:spTree>
    <p:extLst>
      <p:ext uri="{BB962C8B-B14F-4D97-AF65-F5344CB8AC3E}">
        <p14:creationId xmlns:p14="http://schemas.microsoft.com/office/powerpoint/2010/main" val="34278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69251DA-8BE7-414C-9747-342A88A230A4}"/>
              </a:ext>
            </a:extLst>
          </p:cNvPr>
          <p:cNvSpPr/>
          <p:nvPr/>
        </p:nvSpPr>
        <p:spPr>
          <a:xfrm>
            <a:off x="1524770" y="2953684"/>
            <a:ext cx="9411759" cy="3416320"/>
          </a:xfrm>
          <a:prstGeom prst="rect">
            <a:avLst/>
          </a:prstGeom>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これに必要な基本的な知識とは</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　道のりが</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2</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倍になったら、</a:t>
            </a:r>
            <a:endParaRPr lang="en-US" altLang="ja-JP" sz="36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　かかる時間も</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2</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倍になる</a:t>
            </a:r>
            <a:r>
              <a:rPr lang="ja-JP" altLang="en-US" sz="3600" dirty="0">
                <a:latin typeface="UD デジタル 教科書体 NP-R" panose="02020400000000000000" pitchFamily="18" charset="-128"/>
                <a:ea typeface="UD デジタル 教科書体 NP-R" panose="02020400000000000000" pitchFamily="18" charset="-128"/>
              </a:rPr>
              <a:t>ということ</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なので、</a:t>
            </a:r>
            <a:r>
              <a:rPr lang="en-US" altLang="ja-JP" sz="3600" dirty="0">
                <a:latin typeface="UD デジタル 教科書体 NP-R" panose="02020400000000000000" pitchFamily="18" charset="-128"/>
                <a:ea typeface="UD デジタル 教科書体 NP-R" panose="02020400000000000000" pitchFamily="18" charset="-128"/>
              </a:rPr>
              <a:t>7×2</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14</a:t>
            </a:r>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14</a:t>
            </a:r>
            <a:r>
              <a:rPr lang="ja-JP" altLang="en-US" sz="3600" dirty="0">
                <a:latin typeface="UD デジタル 教科書体 NP-R" panose="02020400000000000000" pitchFamily="18" charset="-128"/>
                <a:ea typeface="UD デジタル 教科書体 NP-R" panose="02020400000000000000" pitchFamily="18" charset="-128"/>
              </a:rPr>
              <a:t>分間かかる</a:t>
            </a:r>
            <a:endParaRPr lang="en-US" altLang="ja-JP" sz="3600" dirty="0">
              <a:latin typeface="UD デジタル 教科書体 NP-R" panose="02020400000000000000" pitchFamily="18" charset="-128"/>
              <a:ea typeface="UD デジタル 教科書体 NP-R" panose="02020400000000000000" pitchFamily="18" charset="-128"/>
            </a:endParaRPr>
          </a:p>
          <a:p>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まさか、</a:t>
            </a:r>
            <a:r>
              <a:rPr lang="en-US" altLang="ja-JP" sz="3600" dirty="0">
                <a:latin typeface="UD デジタル 教科書体 NP-R" panose="02020400000000000000" pitchFamily="18" charset="-128"/>
                <a:ea typeface="UD デジタル 教科書体 NP-R" panose="02020400000000000000" pitchFamily="18" charset="-128"/>
              </a:rPr>
              <a:t>500÷7</a:t>
            </a:r>
            <a:r>
              <a:rPr lang="ja-JP" altLang="en-US" sz="3600" dirty="0">
                <a:latin typeface="UD デジタル 教科書体 NP-R" panose="02020400000000000000" pitchFamily="18" charset="-128"/>
                <a:ea typeface="UD デジタル 教科書体 NP-R" panose="02020400000000000000" pitchFamily="18" charset="-128"/>
              </a:rPr>
              <a:t>で分速を出しませんよね</a:t>
            </a:r>
          </a:p>
        </p:txBody>
      </p:sp>
      <p:sp>
        <p:nvSpPr>
          <p:cNvPr id="6" name="正方形/長方形 5">
            <a:extLst>
              <a:ext uri="{FF2B5EF4-FFF2-40B4-BE49-F238E27FC236}">
                <a16:creationId xmlns:a16="http://schemas.microsoft.com/office/drawing/2014/main" id="{B1B946C7-38A4-F5D9-7094-27E3C2CAA678}"/>
              </a:ext>
            </a:extLst>
          </p:cNvPr>
          <p:cNvSpPr/>
          <p:nvPr/>
        </p:nvSpPr>
        <p:spPr>
          <a:xfrm>
            <a:off x="936573" y="634721"/>
            <a:ext cx="10588155" cy="2000548"/>
          </a:xfrm>
          <a:prstGeom prst="rect">
            <a:avLst/>
          </a:prstGeom>
          <a:ln>
            <a:solidFill>
              <a:schemeClr val="accent1"/>
            </a:solidFill>
          </a:ln>
        </p:spPr>
        <p:txBody>
          <a:bodyPr wrap="none">
            <a:spAutoFit/>
          </a:bodyPr>
          <a:lstStyle/>
          <a:p>
            <a:r>
              <a:rPr lang="en-US" altLang="ja-JP" sz="4400" dirty="0">
                <a:latin typeface="UD デジタル 教科書体 NP-R" panose="02020400000000000000" pitchFamily="18" charset="-128"/>
                <a:ea typeface="UD デジタル 教科書体 NP-R" panose="02020400000000000000" pitchFamily="18" charset="-128"/>
              </a:rPr>
              <a:t>500m</a:t>
            </a:r>
            <a:r>
              <a:rPr lang="ja-JP" altLang="en-US" sz="4400" dirty="0">
                <a:latin typeface="UD デジタル 教科書体 NP-R" panose="02020400000000000000" pitchFamily="18" charset="-128"/>
                <a:ea typeface="UD デジタル 教科書体 NP-R" panose="02020400000000000000" pitchFamily="18" charset="-128"/>
              </a:rPr>
              <a:t>を</a:t>
            </a:r>
            <a:r>
              <a:rPr lang="en-US" altLang="ja-JP" sz="4400" dirty="0">
                <a:latin typeface="UD デジタル 教科書体 NP-R" panose="02020400000000000000" pitchFamily="18" charset="-128"/>
                <a:ea typeface="UD デジタル 教科書体 NP-R" panose="02020400000000000000" pitchFamily="18" charset="-128"/>
              </a:rPr>
              <a:t>7</a:t>
            </a:r>
            <a:r>
              <a:rPr lang="ja-JP" altLang="en-US" sz="4400" dirty="0">
                <a:latin typeface="UD デジタル 教科書体 NP-R" panose="02020400000000000000" pitchFamily="18" charset="-128"/>
                <a:ea typeface="UD デジタル 教科書体 NP-R" panose="02020400000000000000" pitchFamily="18" charset="-128"/>
              </a:rPr>
              <a:t>分間で歩く速さで歩き続けると</a:t>
            </a:r>
            <a:endParaRPr lang="en-US" altLang="ja-JP" sz="4400" dirty="0">
              <a:latin typeface="UD デジタル 教科書体 NP-R" panose="02020400000000000000" pitchFamily="18" charset="-128"/>
              <a:ea typeface="UD デジタル 教科書体 NP-R" panose="02020400000000000000" pitchFamily="18" charset="-128"/>
            </a:endParaRPr>
          </a:p>
          <a:p>
            <a:r>
              <a:rPr lang="en-US" altLang="ja-JP" sz="4400" dirty="0">
                <a:latin typeface="UD デジタル 教科書体 NP-R" panose="02020400000000000000" pitchFamily="18" charset="-128"/>
                <a:ea typeface="UD デジタル 教科書体 NP-R" panose="02020400000000000000" pitchFamily="18" charset="-128"/>
              </a:rPr>
              <a:t>1000m</a:t>
            </a:r>
            <a:r>
              <a:rPr lang="ja-JP" altLang="en-US" sz="4400" dirty="0">
                <a:latin typeface="UD デジタル 教科書体 NP-R" panose="02020400000000000000" pitchFamily="18" charset="-128"/>
                <a:ea typeface="UD デジタル 教科書体 NP-R" panose="02020400000000000000" pitchFamily="18" charset="-128"/>
              </a:rPr>
              <a:t>を歩くのに何分間かかりますか？</a:t>
            </a:r>
            <a:endParaRPr lang="en-US" altLang="ja-JP" sz="4400" dirty="0">
              <a:latin typeface="UD デジタル 教科書体 NP-R" panose="02020400000000000000" pitchFamily="18" charset="-128"/>
              <a:ea typeface="UD デジタル 教科書体 NP-R" panose="02020400000000000000" pitchFamily="18" charset="-128"/>
            </a:endParaRPr>
          </a:p>
          <a:p>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　　　　　　　令和</a:t>
            </a:r>
            <a:r>
              <a:rPr lang="en-US" altLang="ja-JP" sz="3200" dirty="0">
                <a:solidFill>
                  <a:srgbClr val="7030A0"/>
                </a:solidFill>
                <a:latin typeface="UD デジタル 教科書体 NP-R" panose="02020400000000000000" pitchFamily="18" charset="-128"/>
                <a:ea typeface="UD デジタル 教科書体 NP-R" panose="02020400000000000000" pitchFamily="18" charset="-128"/>
              </a:rPr>
              <a:t>3</a:t>
            </a:r>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年度全国学力調査算数１の</a:t>
            </a:r>
            <a:r>
              <a:rPr lang="en-US" altLang="ja-JP" sz="3200" dirty="0">
                <a:solidFill>
                  <a:srgbClr val="7030A0"/>
                </a:solidFill>
                <a:latin typeface="UD デジタル 教科書体 NP-R" panose="02020400000000000000" pitchFamily="18" charset="-128"/>
                <a:ea typeface="UD デジタル 教科書体 NP-R" panose="02020400000000000000" pitchFamily="18" charset="-128"/>
              </a:rPr>
              <a:t>(2)</a:t>
            </a:r>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より</a:t>
            </a:r>
            <a:endParaRPr lang="ja-JP" altLang="en-US" sz="32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5314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9C9020A-0C2A-4472-A916-DA49A1B6FB2F}"/>
              </a:ext>
            </a:extLst>
          </p:cNvPr>
          <p:cNvSpPr txBox="1"/>
          <p:nvPr/>
        </p:nvSpPr>
        <p:spPr>
          <a:xfrm>
            <a:off x="1070387" y="3775495"/>
            <a:ext cx="10002773" cy="2308324"/>
          </a:xfrm>
          <a:prstGeom prst="rect">
            <a:avLst/>
          </a:prstGeom>
          <a:noFill/>
          <a:ln>
            <a:solidFill>
              <a:schemeClr val="accent1"/>
            </a:solidFill>
          </a:ln>
        </p:spPr>
        <p:txBody>
          <a:bodyPr wrap="square">
            <a:spAutoFit/>
          </a:bodyPr>
          <a:lstStyle/>
          <a:p>
            <a:pPr algn="just"/>
            <a:r>
              <a:rPr lang="ja-JP" altLang="en-US" sz="3600" i="0" u="none" strike="noStrike" baseline="0" dirty="0">
                <a:solidFill>
                  <a:srgbClr val="FF0000"/>
                </a:solidFill>
                <a:latin typeface="UD デジタル 教科書体 NP-R" panose="02020400000000000000" pitchFamily="18" charset="-128"/>
                <a:ea typeface="UD デジタル 教科書体 NP-R" panose="02020400000000000000" pitchFamily="18" charset="-128"/>
              </a:rPr>
              <a:t>指導書</a:t>
            </a:r>
            <a:r>
              <a:rPr lang="ja-JP" altLang="en-US" sz="360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の解説では、まず秒速を求めています。</a:t>
            </a:r>
            <a:endParaRPr lang="en-US" altLang="ja-JP" sz="360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endParaRPr>
          </a:p>
          <a:p>
            <a:pPr algn="just"/>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100000÷60÷60</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27.77m</a:t>
            </a:r>
          </a:p>
          <a:p>
            <a:pPr algn="just"/>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　　　　　　　　四捨五入して</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秒速</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)27.8m</a:t>
            </a:r>
          </a:p>
          <a:p>
            <a:pPr algn="just"/>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100÷27.8</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3.59</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　答え</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約</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3.6</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秒</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とある</a:t>
            </a:r>
          </a:p>
        </p:txBody>
      </p:sp>
      <p:sp>
        <p:nvSpPr>
          <p:cNvPr id="3" name="正方形/長方形 2">
            <a:extLst>
              <a:ext uri="{FF2B5EF4-FFF2-40B4-BE49-F238E27FC236}">
                <a16:creationId xmlns:a16="http://schemas.microsoft.com/office/drawing/2014/main" id="{D7BA99CA-6DA5-3AAC-CD0F-4272F0E3A268}"/>
              </a:ext>
            </a:extLst>
          </p:cNvPr>
          <p:cNvSpPr/>
          <p:nvPr/>
        </p:nvSpPr>
        <p:spPr>
          <a:xfrm>
            <a:off x="1070388" y="634721"/>
            <a:ext cx="10403810" cy="2739211"/>
          </a:xfrm>
          <a:prstGeom prst="rect">
            <a:avLst/>
          </a:prstGeom>
          <a:ln>
            <a:solidFill>
              <a:schemeClr val="accent1"/>
            </a:solidFill>
          </a:ln>
        </p:spPr>
        <p:txBody>
          <a:bodyPr wrap="non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時速</a:t>
            </a:r>
            <a:r>
              <a:rPr lang="en-US" altLang="ja-JP" sz="3600" dirty="0">
                <a:latin typeface="UD デジタル 教科書体 NP-R" panose="02020400000000000000" pitchFamily="18" charset="-128"/>
                <a:ea typeface="UD デジタル 教科書体 NP-R" panose="02020400000000000000" pitchFamily="18" charset="-128"/>
              </a:rPr>
              <a:t>100km</a:t>
            </a:r>
            <a:r>
              <a:rPr lang="ja-JP" altLang="en-US" sz="3600" dirty="0">
                <a:latin typeface="UD デジタル 教科書体 NP-R" panose="02020400000000000000" pitchFamily="18" charset="-128"/>
                <a:ea typeface="UD デジタル 教科書体 NP-R" panose="02020400000000000000" pitchFamily="18" charset="-128"/>
              </a:rPr>
              <a:t>で走るチーターがいます。</a:t>
            </a:r>
          </a:p>
          <a:p>
            <a:r>
              <a:rPr lang="ja-JP" altLang="en-US" sz="3600" dirty="0">
                <a:latin typeface="UD デジタル 教科書体 NP-R" panose="02020400000000000000" pitchFamily="18" charset="-128"/>
                <a:ea typeface="UD デジタル 教科書体 NP-R" panose="02020400000000000000" pitchFamily="18" charset="-128"/>
              </a:rPr>
              <a:t>このチーターは</a:t>
            </a:r>
            <a:r>
              <a:rPr lang="en-US" altLang="ja-JP" sz="3600" dirty="0">
                <a:latin typeface="UD デジタル 教科書体 NP-R" panose="02020400000000000000" pitchFamily="18" charset="-128"/>
                <a:ea typeface="UD デジタル 教科書体 NP-R" panose="02020400000000000000" pitchFamily="18" charset="-128"/>
              </a:rPr>
              <a:t>100m</a:t>
            </a:r>
            <a:r>
              <a:rPr lang="ja-JP" altLang="en-US" sz="3600" dirty="0">
                <a:latin typeface="UD デジタル 教科書体 NP-R" panose="02020400000000000000" pitchFamily="18" charset="-128"/>
                <a:ea typeface="UD デジタル 教科書体 NP-R" panose="02020400000000000000" pitchFamily="18" charset="-128"/>
              </a:rPr>
              <a:t>を何秒で走りますか。</a:t>
            </a:r>
          </a:p>
          <a:p>
            <a:r>
              <a:rPr lang="ja-JP" altLang="en-US" sz="3600" dirty="0">
                <a:latin typeface="UD デジタル 教科書体 NP-R" panose="02020400000000000000" pitchFamily="18" charset="-128"/>
                <a:ea typeface="UD デジタル 教科書体 NP-R" panose="02020400000000000000" pitchFamily="18" charset="-128"/>
              </a:rPr>
              <a:t>四捨五入で、小数第１位まで求めましょう。</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　　　　　　指導書わくわく算数５ 第２部詳説 別冊３ </a:t>
            </a:r>
            <a:b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br>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　　　　　　コピー資料集たしかめテスト１７より</a:t>
            </a:r>
          </a:p>
        </p:txBody>
      </p:sp>
    </p:spTree>
    <p:extLst>
      <p:ext uri="{BB962C8B-B14F-4D97-AF65-F5344CB8AC3E}">
        <p14:creationId xmlns:p14="http://schemas.microsoft.com/office/powerpoint/2010/main" val="42291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DBC55F7C-5D69-46B3-8215-30207317B91A}"/>
              </a:ext>
            </a:extLst>
          </p:cNvPr>
          <p:cNvSpPr txBox="1">
            <a:spLocks/>
          </p:cNvSpPr>
          <p:nvPr/>
        </p:nvSpPr>
        <p:spPr>
          <a:xfrm>
            <a:off x="1228492" y="893713"/>
            <a:ext cx="9254167" cy="1145256"/>
          </a:xfrm>
          <a:prstGeom prst="rect">
            <a:avLst/>
          </a:prstGeom>
          <a:ln>
            <a:solidFill>
              <a:srgbClr val="0000FF"/>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時速</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100km</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で走るチーターがいます。</a:t>
            </a:r>
            <a:b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b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このチーターは</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100m</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を何秒で走りますか。</a:t>
            </a:r>
          </a:p>
        </p:txBody>
      </p:sp>
      <p:sp>
        <p:nvSpPr>
          <p:cNvPr id="4" name="正方形/長方形 3">
            <a:extLst>
              <a:ext uri="{FF2B5EF4-FFF2-40B4-BE49-F238E27FC236}">
                <a16:creationId xmlns:a16="http://schemas.microsoft.com/office/drawing/2014/main" id="{7A9B2A19-1A8F-4DB3-A213-F51883524BAD}"/>
              </a:ext>
            </a:extLst>
          </p:cNvPr>
          <p:cNvSpPr/>
          <p:nvPr/>
        </p:nvSpPr>
        <p:spPr>
          <a:xfrm>
            <a:off x="837495" y="2264462"/>
            <a:ext cx="10827003" cy="1200329"/>
          </a:xfrm>
          <a:prstGeom prst="rect">
            <a:avLst/>
          </a:prstGeom>
          <a:ln>
            <a:solidFill>
              <a:schemeClr val="accent1"/>
            </a:solidFill>
          </a:ln>
        </p:spPr>
        <p:txBody>
          <a:bodyPr wrap="none">
            <a:spAutoFit/>
          </a:bodyPr>
          <a:lstStyle/>
          <a:p>
            <a:pPr algn="just"/>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1</a:t>
            </a:r>
            <a:r>
              <a:rPr lang="ja-JP"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時間＝</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60</a:t>
            </a:r>
            <a:r>
              <a:rPr lang="ja-JP"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分＝</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3600</a:t>
            </a:r>
            <a:r>
              <a:rPr lang="ja-JP"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秒なので</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100km</a:t>
            </a:r>
            <a:r>
              <a:rPr lang="ja-JP"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100000m</a:t>
            </a:r>
            <a:r>
              <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を走るのに</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3600</a:t>
            </a:r>
            <a:r>
              <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秒</a:t>
            </a:r>
            <a:r>
              <a:rPr lang="ja-JP" altLang="ja-JP"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かかっている</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63177391-210B-4943-AA69-9820AE4240C6}"/>
              </a:ext>
            </a:extLst>
          </p:cNvPr>
          <p:cNvSpPr/>
          <p:nvPr/>
        </p:nvSpPr>
        <p:spPr>
          <a:xfrm>
            <a:off x="837494" y="3690284"/>
            <a:ext cx="10827003" cy="1200329"/>
          </a:xfrm>
          <a:prstGeom prst="rect">
            <a:avLst/>
          </a:prstGeom>
          <a:ln>
            <a:solidFill>
              <a:schemeClr val="accent1"/>
            </a:solidFill>
          </a:ln>
        </p:spPr>
        <p:txBody>
          <a:bodyPr wrap="square">
            <a:spAutoFit/>
          </a:bodyPr>
          <a:lstStyle/>
          <a:p>
            <a:pPr algn="just"/>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100m</a:t>
            </a:r>
            <a:r>
              <a:rPr lang="ja-JP"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は</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100000m</a:t>
            </a:r>
            <a:r>
              <a:rPr lang="ja-JP"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1/1000</a:t>
            </a:r>
            <a:r>
              <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の距離なので</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時間も</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3600</a:t>
            </a:r>
            <a:r>
              <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秒の</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1/1000</a:t>
            </a:r>
            <a:r>
              <a:rPr lang="ja-JP"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の時間になる。</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061E2921-34FC-4038-A963-A11BE691C54E}"/>
              </a:ext>
            </a:extLst>
          </p:cNvPr>
          <p:cNvSpPr/>
          <p:nvPr/>
        </p:nvSpPr>
        <p:spPr>
          <a:xfrm>
            <a:off x="837495" y="5116106"/>
            <a:ext cx="9801081" cy="848181"/>
          </a:xfrm>
          <a:prstGeom prst="rect">
            <a:avLst/>
          </a:prstGeom>
          <a:ln>
            <a:solidFill>
              <a:schemeClr val="accent1"/>
            </a:solidFill>
          </a:ln>
        </p:spPr>
        <p:txBody>
          <a:bodyPr wrap="none">
            <a:spAutoFit/>
          </a:bodyPr>
          <a:lstStyle/>
          <a:p>
            <a:pPr algn="just">
              <a:lnSpc>
                <a:spcPct val="150000"/>
              </a:lnSpc>
            </a:pPr>
            <a:r>
              <a:rPr lang="ja-JP"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したがって</a:t>
            </a:r>
            <a:r>
              <a:rPr lang="ja-JP" altLang="ja-JP" sz="3600" b="1"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600" b="1"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3600÷1000</a:t>
            </a:r>
            <a:r>
              <a:rPr lang="ja-JP" altLang="ja-JP" sz="3600" b="1"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600" b="1"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3.6(</a:t>
            </a:r>
            <a:r>
              <a:rPr lang="ja-JP" altLang="ja-JP" sz="3600" b="1"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秒</a:t>
            </a:r>
            <a:r>
              <a:rPr lang="en-US" altLang="ja-JP" sz="3600" b="1"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ja-JP" sz="3600" b="1"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ピッタリ</a:t>
            </a:r>
            <a:endParaRPr lang="ja-JP" altLang="en-US"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577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D69A1B5-8B71-DE7C-5A52-E96FEE6366C7}"/>
              </a:ext>
            </a:extLst>
          </p:cNvPr>
          <p:cNvSpPr txBox="1"/>
          <p:nvPr/>
        </p:nvSpPr>
        <p:spPr>
          <a:xfrm>
            <a:off x="1144859" y="2132775"/>
            <a:ext cx="9902282" cy="3785652"/>
          </a:xfrm>
          <a:prstGeom prst="rect">
            <a:avLst/>
          </a:prstGeom>
          <a:noFill/>
        </p:spPr>
        <p:txBody>
          <a:bodyPr wrap="square">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a:t>
            </a:r>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主体的・対話的で深い学び</a:t>
            </a:r>
            <a:r>
              <a:rPr lang="ja-JP" altLang="en-US" sz="4000" dirty="0">
                <a:latin typeface="UD デジタル 教科書体 NP-R" panose="02020400000000000000" pitchFamily="18" charset="-128"/>
                <a:ea typeface="UD デジタル 教科書体 NP-R" panose="02020400000000000000" pitchFamily="18" charset="-128"/>
              </a:rPr>
              <a:t>」の視点に立った授業改善を行うことで、学校教育における質の高い学びを実現し、</a:t>
            </a:r>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学習内容を深く理解し</a:t>
            </a:r>
            <a:r>
              <a:rPr lang="ja-JP" altLang="en-US" sz="4000" dirty="0">
                <a:latin typeface="UD デジタル 教科書体 NP-R" panose="02020400000000000000" pitchFamily="18" charset="-128"/>
                <a:ea typeface="UD デジタル 教科書体 NP-R" panose="02020400000000000000" pitchFamily="18" charset="-128"/>
              </a:rPr>
              <a:t>、資質・能力を身に付け、生涯にわたって能動的（アクティブ）に学び続けるようにすること</a:t>
            </a:r>
          </a:p>
        </p:txBody>
      </p:sp>
      <p:sp>
        <p:nvSpPr>
          <p:cNvPr id="5" name="テキスト ボックス 4">
            <a:extLst>
              <a:ext uri="{FF2B5EF4-FFF2-40B4-BE49-F238E27FC236}">
                <a16:creationId xmlns:a16="http://schemas.microsoft.com/office/drawing/2014/main" id="{97702A1A-2E55-1F96-AE5B-E34BFE743C25}"/>
              </a:ext>
            </a:extLst>
          </p:cNvPr>
          <p:cNvSpPr txBox="1"/>
          <p:nvPr/>
        </p:nvSpPr>
        <p:spPr>
          <a:xfrm>
            <a:off x="2389148" y="788361"/>
            <a:ext cx="7267807" cy="923330"/>
          </a:xfrm>
          <a:prstGeom prst="rect">
            <a:avLst/>
          </a:prstGeom>
          <a:noFill/>
        </p:spPr>
        <p:txBody>
          <a:bodyPr wrap="square">
            <a:spAutoFit/>
          </a:bodyPr>
          <a:lstStyle/>
          <a:p>
            <a:r>
              <a:rPr lang="ja-JP" altLang="en-US" sz="5400" dirty="0">
                <a:latin typeface="UD デジタル 教科書体 NP-R" panose="02020400000000000000" pitchFamily="18" charset="-128"/>
                <a:ea typeface="UD デジタル 教科書体 NP-R" panose="02020400000000000000" pitchFamily="18" charset="-128"/>
              </a:rPr>
              <a:t>学習指導要領をもとに</a:t>
            </a:r>
          </a:p>
        </p:txBody>
      </p:sp>
    </p:spTree>
    <p:extLst>
      <p:ext uri="{BB962C8B-B14F-4D97-AF65-F5344CB8AC3E}">
        <p14:creationId xmlns:p14="http://schemas.microsoft.com/office/powerpoint/2010/main" val="402498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796063C-FACD-4387-9AC0-59601E225FBC}"/>
              </a:ext>
            </a:extLst>
          </p:cNvPr>
          <p:cNvSpPr txBox="1"/>
          <p:nvPr/>
        </p:nvSpPr>
        <p:spPr>
          <a:xfrm>
            <a:off x="536028" y="3123802"/>
            <a:ext cx="11146220" cy="3046988"/>
          </a:xfrm>
          <a:prstGeom prst="rect">
            <a:avLst/>
          </a:prstGeom>
          <a:noFill/>
          <a:ln w="12700">
            <a:solidFill>
              <a:srgbClr val="FF0000"/>
            </a:solidFill>
          </a:ln>
        </p:spPr>
        <p:txBody>
          <a:bodyPr wrap="square">
            <a:spAutoFit/>
          </a:bodyPr>
          <a:lstStyle/>
          <a:p>
            <a:pPr algn="just"/>
            <a:r>
              <a:rPr lang="ja-JP" altLang="en-US"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指導書の解説は、公式を２回使って</a:t>
            </a:r>
            <a:r>
              <a:rPr lang="en-US" altLang="ja-JP"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3.6</a:t>
            </a:r>
            <a:r>
              <a:rPr lang="ja-JP" altLang="en-US"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秒を求めています。まず秒速を求め、その秒速を使い、時間を求めています。</a:t>
            </a:r>
            <a:endParaRPr lang="en-US" altLang="ja-JP"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私の解法は、秒速を求めることはしていません。　</a:t>
            </a:r>
            <a:endParaRPr lang="en-US" altLang="ja-JP" sz="32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例えば距離が半分になれば、時間も半分になるということに気がつくことが大切です。</a:t>
            </a:r>
            <a:r>
              <a:rPr lang="ja-JP" altLang="en-US" sz="32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すぐに公式、公式と考えていると、内容を頭で理解しようとしなくなります。</a:t>
            </a:r>
            <a:endParaRPr lang="en-US" altLang="ja-JP" sz="3200" dirty="0">
              <a:solidFill>
                <a:srgbClr val="0000FF"/>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9139845D-2384-4A85-81DC-59A7940D91F6}"/>
              </a:ext>
            </a:extLst>
          </p:cNvPr>
          <p:cNvSpPr txBox="1"/>
          <p:nvPr/>
        </p:nvSpPr>
        <p:spPr>
          <a:xfrm>
            <a:off x="536028" y="687210"/>
            <a:ext cx="11146220" cy="2062103"/>
          </a:xfrm>
          <a:prstGeom prst="rect">
            <a:avLst/>
          </a:prstGeom>
          <a:noFill/>
          <a:ln w="12700">
            <a:solidFill>
              <a:schemeClr val="tx1"/>
            </a:solidFill>
          </a:ln>
        </p:spPr>
        <p:txBody>
          <a:bodyPr wrap="square">
            <a:spAutoFit/>
          </a:bodyPr>
          <a:lstStyle/>
          <a:p>
            <a:pPr algn="just"/>
            <a:r>
              <a:rPr lang="ja-JP" altLang="en-US"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どちらの方法で時速を秒速に直すかは</a:t>
            </a:r>
            <a:r>
              <a:rPr lang="ja-JP" altLang="en-US" sz="32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児童にもよるため，四捨五入して求める方法も残しておきたいと思いますが，指導書の改訂時には先生にご指摘いただいた解答も掲載するようにいたします。</a:t>
            </a:r>
            <a:endParaRPr lang="ja-JP" altLang="en-US" sz="6000" dirty="0">
              <a:solidFill>
                <a:srgbClr val="FF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06433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79699-E226-0BA8-6DEA-614C63613BF0}"/>
              </a:ext>
            </a:extLst>
          </p:cNvPr>
          <p:cNvSpPr>
            <a:spLocks noGrp="1"/>
          </p:cNvSpPr>
          <p:nvPr>
            <p:ph type="ctrTitle"/>
          </p:nvPr>
        </p:nvSpPr>
        <p:spPr/>
        <p:txBody>
          <a:bodyPr>
            <a:normAutofit/>
          </a:bodyPr>
          <a:lstStyle/>
          <a:p>
            <a:r>
              <a:rPr kumimoji="1" lang="ja-JP" altLang="en-US" sz="7200" dirty="0">
                <a:latin typeface="UD デジタル 教科書体 NP-R" panose="02020400000000000000" pitchFamily="18" charset="-128"/>
                <a:ea typeface="UD デジタル 教科書体 NP-R" panose="02020400000000000000" pitchFamily="18" charset="-128"/>
              </a:rPr>
              <a:t>かけ算のかける順番</a:t>
            </a:r>
          </a:p>
        </p:txBody>
      </p:sp>
    </p:spTree>
    <p:extLst>
      <p:ext uri="{BB962C8B-B14F-4D97-AF65-F5344CB8AC3E}">
        <p14:creationId xmlns:p14="http://schemas.microsoft.com/office/powerpoint/2010/main" val="2613132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DBC55F7C-5D69-46B3-8215-30207317B91A}"/>
              </a:ext>
            </a:extLst>
          </p:cNvPr>
          <p:cNvSpPr txBox="1">
            <a:spLocks/>
          </p:cNvSpPr>
          <p:nvPr/>
        </p:nvSpPr>
        <p:spPr>
          <a:xfrm>
            <a:off x="1228493" y="940013"/>
            <a:ext cx="6231673" cy="1145256"/>
          </a:xfrm>
          <a:prstGeom prst="rect">
            <a:avLst/>
          </a:prstGeom>
          <a:ln>
            <a:solidFill>
              <a:srgbClr val="0000FF"/>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１週間は７日間です。</a:t>
            </a:r>
            <a:endParaRPr lang="en-US" altLang="ja-JP" sz="3600" dirty="0">
              <a:solidFill>
                <a:srgbClr val="000000"/>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３週間では何日ありますか？</a:t>
            </a:r>
          </a:p>
        </p:txBody>
      </p:sp>
      <p:sp>
        <p:nvSpPr>
          <p:cNvPr id="4" name="正方形/長方形 3">
            <a:extLst>
              <a:ext uri="{FF2B5EF4-FFF2-40B4-BE49-F238E27FC236}">
                <a16:creationId xmlns:a16="http://schemas.microsoft.com/office/drawing/2014/main" id="{7A9B2A19-1A8F-4DB3-A213-F51883524BAD}"/>
              </a:ext>
            </a:extLst>
          </p:cNvPr>
          <p:cNvSpPr/>
          <p:nvPr/>
        </p:nvSpPr>
        <p:spPr>
          <a:xfrm>
            <a:off x="1228493" y="2955837"/>
            <a:ext cx="9186746" cy="1200329"/>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先生</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１週間は７日ずつあるので   ７日ずつ</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３</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63177391-210B-4943-AA69-9820AE4240C6}"/>
              </a:ext>
            </a:extLst>
          </p:cNvPr>
          <p:cNvSpPr/>
          <p:nvPr/>
        </p:nvSpPr>
        <p:spPr>
          <a:xfrm>
            <a:off x="1214362" y="4381659"/>
            <a:ext cx="9200877" cy="1754326"/>
          </a:xfrm>
          <a:prstGeom prst="rect">
            <a:avLst/>
          </a:prstGeom>
          <a:ln>
            <a:solidFill>
              <a:schemeClr val="accent1"/>
            </a:solidFill>
          </a:ln>
        </p:spPr>
        <p:txBody>
          <a:bodyPr wrap="square">
            <a:spAutoFit/>
          </a:bodyPr>
          <a:lstStyle/>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Ａさん</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各曜日は３日ずつあるので   </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３日ずつ</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７じゃだめなの？</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7C1FCEFB-1215-7C6B-60B4-F1404F25C9ED}"/>
              </a:ext>
            </a:extLst>
          </p:cNvPr>
          <p:cNvPicPr>
            <a:picLocks noChangeAspect="1"/>
          </p:cNvPicPr>
          <p:nvPr/>
        </p:nvPicPr>
        <p:blipFill>
          <a:blip r:embed="rId2"/>
          <a:stretch>
            <a:fillRect/>
          </a:stretch>
        </p:blipFill>
        <p:spPr>
          <a:xfrm>
            <a:off x="8408020" y="552736"/>
            <a:ext cx="3132528" cy="2213968"/>
          </a:xfrm>
          <a:prstGeom prst="rect">
            <a:avLst/>
          </a:prstGeom>
        </p:spPr>
      </p:pic>
    </p:spTree>
    <p:extLst>
      <p:ext uri="{BB962C8B-B14F-4D97-AF65-F5344CB8AC3E}">
        <p14:creationId xmlns:p14="http://schemas.microsoft.com/office/powerpoint/2010/main" val="31197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DBC55F7C-5D69-46B3-8215-30207317B91A}"/>
              </a:ext>
            </a:extLst>
          </p:cNvPr>
          <p:cNvSpPr txBox="1">
            <a:spLocks/>
          </p:cNvSpPr>
          <p:nvPr/>
        </p:nvSpPr>
        <p:spPr>
          <a:xfrm>
            <a:off x="1731137" y="716989"/>
            <a:ext cx="9398727" cy="1145256"/>
          </a:xfrm>
          <a:prstGeom prst="rect">
            <a:avLst/>
          </a:prstGeom>
          <a:ln>
            <a:solidFill>
              <a:schemeClr val="tx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÷9</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7</a:t>
            </a:r>
          </a:p>
          <a:p>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□にあてはまる数を求める式を書きなさい</a:t>
            </a:r>
          </a:p>
        </p:txBody>
      </p:sp>
      <p:sp>
        <p:nvSpPr>
          <p:cNvPr id="4" name="正方形/長方形 3">
            <a:extLst>
              <a:ext uri="{FF2B5EF4-FFF2-40B4-BE49-F238E27FC236}">
                <a16:creationId xmlns:a16="http://schemas.microsoft.com/office/drawing/2014/main" id="{7A9B2A19-1A8F-4DB3-A213-F51883524BAD}"/>
              </a:ext>
            </a:extLst>
          </p:cNvPr>
          <p:cNvSpPr/>
          <p:nvPr/>
        </p:nvSpPr>
        <p:spPr>
          <a:xfrm>
            <a:off x="1742023" y="2179815"/>
            <a:ext cx="9387841" cy="1754326"/>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先生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7×9</a:t>
            </a: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「□個のおはじきを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9 </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人で分けたら</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7 </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個ずつ配れた」という問題を考えたよ</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63177391-210B-4943-AA69-9820AE4240C6}"/>
              </a:ext>
            </a:extLst>
          </p:cNvPr>
          <p:cNvSpPr/>
          <p:nvPr/>
        </p:nvSpPr>
        <p:spPr>
          <a:xfrm>
            <a:off x="1731137" y="4251711"/>
            <a:ext cx="9398727" cy="1754326"/>
          </a:xfrm>
          <a:prstGeom prst="rect">
            <a:avLst/>
          </a:prstGeom>
          <a:ln>
            <a:solidFill>
              <a:schemeClr val="accent1"/>
            </a:solidFill>
          </a:ln>
        </p:spPr>
        <p:txBody>
          <a:bodyPr wrap="none">
            <a:spAutoFit/>
          </a:bodyPr>
          <a:lstStyle/>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Ｂさん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9×7</a:t>
            </a: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私は</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「□個のおはじきを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9 </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個ずつ配ったら</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7 </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人に配れた」</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という問題を考えたわ</a:t>
            </a:r>
            <a:endParaRPr lang="en-US" altLang="ja-JP" sz="3600" dirty="0">
              <a:solidFill>
                <a:schemeClr val="accent6"/>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9231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DBC55F7C-5D69-46B3-8215-30207317B91A}"/>
              </a:ext>
            </a:extLst>
          </p:cNvPr>
          <p:cNvSpPr txBox="1">
            <a:spLocks/>
          </p:cNvSpPr>
          <p:nvPr/>
        </p:nvSpPr>
        <p:spPr>
          <a:xfrm>
            <a:off x="914400" y="716989"/>
            <a:ext cx="10861288" cy="1145256"/>
          </a:xfrm>
          <a:prstGeom prst="rect">
            <a:avLst/>
          </a:prstGeom>
          <a:ln>
            <a:solidFill>
              <a:schemeClr val="tx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正三角形の一辺の長さを</a:t>
            </a:r>
            <a:r>
              <a:rPr lang="en-US" altLang="ja-JP" sz="3600" dirty="0">
                <a:solidFill>
                  <a:srgbClr val="000000"/>
                </a:solidFill>
                <a:latin typeface="Tosho-J Roman Italic" panose="020B0600000000000000" pitchFamily="34" charset="0"/>
                <a:ea typeface="UD デジタル 教科書体 NP-R" panose="02020400000000000000" pitchFamily="18" charset="-128"/>
              </a:rPr>
              <a:t>x</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 cm</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，周の長さを</a:t>
            </a:r>
            <a:r>
              <a:rPr lang="en-US" altLang="ja-JP" sz="3600" dirty="0">
                <a:solidFill>
                  <a:srgbClr val="000000"/>
                </a:solidFill>
                <a:latin typeface="Tosho-J Roman Italic" panose="020B0600000000000000" pitchFamily="34" charset="0"/>
                <a:ea typeface="UD デジタル 教科書体 NP-R" panose="02020400000000000000" pitchFamily="18" charset="-128"/>
              </a:rPr>
              <a:t>y </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cm </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とすると</a:t>
            </a:r>
            <a:r>
              <a:rPr lang="en-US" altLang="ja-JP" sz="3600" dirty="0">
                <a:solidFill>
                  <a:srgbClr val="000000"/>
                </a:solidFill>
                <a:latin typeface="Tosho-J Roman Italic" panose="020B0600000000000000" pitchFamily="34" charset="0"/>
                <a:ea typeface="UD デジタル 教科書体 NP-R" panose="02020400000000000000" pitchFamily="18" charset="-128"/>
              </a:rPr>
              <a:t>y</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は</a:t>
            </a:r>
            <a:r>
              <a:rPr lang="en-US" altLang="ja-JP" sz="3600" dirty="0">
                <a:solidFill>
                  <a:srgbClr val="000000"/>
                </a:solidFill>
                <a:latin typeface="Tosho-J Roman Italic" panose="020B0600000000000000" pitchFamily="34" charset="0"/>
                <a:ea typeface="UD デジタル 教科書体 NP-R" panose="02020400000000000000" pitchFamily="18" charset="-128"/>
              </a:rPr>
              <a:t>x</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に比例する。この関係を式に表しなさい</a:t>
            </a:r>
          </a:p>
        </p:txBody>
      </p:sp>
      <p:sp>
        <p:nvSpPr>
          <p:cNvPr id="4" name="正方形/長方形 3">
            <a:extLst>
              <a:ext uri="{FF2B5EF4-FFF2-40B4-BE49-F238E27FC236}">
                <a16:creationId xmlns:a16="http://schemas.microsoft.com/office/drawing/2014/main" id="{7A9B2A19-1A8F-4DB3-A213-F51883524BAD}"/>
              </a:ext>
            </a:extLst>
          </p:cNvPr>
          <p:cNvSpPr/>
          <p:nvPr/>
        </p:nvSpPr>
        <p:spPr>
          <a:xfrm>
            <a:off x="1476902" y="2366829"/>
            <a:ext cx="9034845" cy="1200329"/>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先生　「決まった数」が３となるので</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Tosho-J Roman Italic" panose="020B0600000000000000" pitchFamily="34" charset="0"/>
                <a:ea typeface="UD デジタル 教科書体 NP-R" panose="02020400000000000000" pitchFamily="18" charset="-128"/>
                <a:cs typeface="Times New Roman" panose="02020603050405020304" pitchFamily="18" charset="0"/>
              </a:rPr>
              <a:t>　　　　</a:t>
            </a:r>
            <a:r>
              <a:rPr lang="en-US" altLang="ja-JP" sz="3600" dirty="0">
                <a:latin typeface="Tosho-J Roman Italic" panose="020B0600000000000000" pitchFamily="34" charset="0"/>
                <a:ea typeface="UD デジタル 教科書体 NP-R" panose="02020400000000000000" pitchFamily="18" charset="-128"/>
                <a:cs typeface="Times New Roman" panose="02020603050405020304" pitchFamily="18" charset="0"/>
              </a:rPr>
              <a:t>y</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＝３</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600" dirty="0">
                <a:latin typeface="Tosho-J Roman Italic" panose="020B0600000000000000" pitchFamily="34" charset="0"/>
                <a:ea typeface="UD デジタル 教科書体 NP-R" panose="02020400000000000000" pitchFamily="18" charset="-128"/>
                <a:cs typeface="Times New Roman" panose="02020603050405020304" pitchFamily="18" charset="0"/>
              </a:rPr>
              <a:t>x </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が正解です</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63177391-210B-4943-AA69-9820AE4240C6}"/>
              </a:ext>
            </a:extLst>
          </p:cNvPr>
          <p:cNvSpPr/>
          <p:nvPr/>
        </p:nvSpPr>
        <p:spPr>
          <a:xfrm>
            <a:off x="1476903" y="4033516"/>
            <a:ext cx="9034846" cy="1754326"/>
          </a:xfrm>
          <a:prstGeom prst="rect">
            <a:avLst/>
          </a:prstGeom>
          <a:ln>
            <a:solidFill>
              <a:schemeClr val="accent1"/>
            </a:solidFill>
          </a:ln>
        </p:spPr>
        <p:txBody>
          <a:bodyPr wrap="none">
            <a:spAutoFit/>
          </a:bodyPr>
          <a:lstStyle/>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Ｃさん　あれ？「一つ分の数」が </a:t>
            </a:r>
            <a:r>
              <a:rPr lang="en-US" altLang="ja-JP" sz="3600" dirty="0">
                <a:solidFill>
                  <a:srgbClr val="0000FF"/>
                </a:solidFill>
                <a:latin typeface="Tosho-J Roman Italic" panose="020B0600000000000000" pitchFamily="34" charset="0"/>
                <a:ea typeface="UD デジタル 教科書体 NP-R" panose="02020400000000000000" pitchFamily="18" charset="-128"/>
                <a:cs typeface="Times New Roman" panose="02020603050405020304" pitchFamily="18" charset="0"/>
              </a:rPr>
              <a:t>x </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だから</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Tosho-J Roman Italic" panose="020B0600000000000000" pitchFamily="34" charset="0"/>
                <a:ea typeface="UD デジタル 教科書体 NP-R" panose="02020400000000000000" pitchFamily="18" charset="-128"/>
                <a:cs typeface="Times New Roman" panose="02020603050405020304" pitchFamily="18" charset="0"/>
              </a:rPr>
              <a:t>　　　　 </a:t>
            </a:r>
            <a:r>
              <a:rPr lang="en-US" altLang="ja-JP" sz="3600" dirty="0">
                <a:solidFill>
                  <a:srgbClr val="0000FF"/>
                </a:solidFill>
                <a:latin typeface="Tosho-J Roman Italic" panose="020B0600000000000000" pitchFamily="34" charset="0"/>
                <a:ea typeface="UD デジタル 教科書体 NP-R" panose="02020400000000000000" pitchFamily="18" charset="-128"/>
                <a:cs typeface="Times New Roman" panose="02020603050405020304" pitchFamily="18" charset="0"/>
              </a:rPr>
              <a:t>y</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600" dirty="0">
                <a:solidFill>
                  <a:srgbClr val="0000FF"/>
                </a:solidFill>
                <a:latin typeface="Tosho-J Roman Italic" panose="020B0600000000000000" pitchFamily="34" charset="0"/>
                <a:ea typeface="UD デジタル 教科書体 NP-R" panose="02020400000000000000" pitchFamily="18" charset="-128"/>
                <a:cs typeface="Times New Roman" panose="02020603050405020304" pitchFamily="18" charset="0"/>
              </a:rPr>
              <a:t>x</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３が正解じゃないの？</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今までと変わったの？</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1507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DBC55F7C-5D69-46B3-8215-30207317B91A}"/>
              </a:ext>
            </a:extLst>
          </p:cNvPr>
          <p:cNvSpPr txBox="1">
            <a:spLocks/>
          </p:cNvSpPr>
          <p:nvPr/>
        </p:nvSpPr>
        <p:spPr>
          <a:xfrm>
            <a:off x="1226634" y="739292"/>
            <a:ext cx="5854390" cy="654611"/>
          </a:xfrm>
          <a:prstGeom prst="rect">
            <a:avLst/>
          </a:prstGeom>
          <a:ln>
            <a:solidFill>
              <a:schemeClr val="tx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3</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ｍの</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40</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倍を求める式は？</a:t>
            </a:r>
          </a:p>
        </p:txBody>
      </p:sp>
      <p:sp>
        <p:nvSpPr>
          <p:cNvPr id="4" name="正方形/長方形 3">
            <a:extLst>
              <a:ext uri="{FF2B5EF4-FFF2-40B4-BE49-F238E27FC236}">
                <a16:creationId xmlns:a16="http://schemas.microsoft.com/office/drawing/2014/main" id="{7A9B2A19-1A8F-4DB3-A213-F51883524BAD}"/>
              </a:ext>
            </a:extLst>
          </p:cNvPr>
          <p:cNvSpPr/>
          <p:nvPr/>
        </p:nvSpPr>
        <p:spPr>
          <a:xfrm>
            <a:off x="1226634" y="1798111"/>
            <a:ext cx="4393581" cy="646331"/>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先生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3×40</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だね</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63177391-210B-4943-AA69-9820AE4240C6}"/>
              </a:ext>
            </a:extLst>
          </p:cNvPr>
          <p:cNvSpPr/>
          <p:nvPr/>
        </p:nvSpPr>
        <p:spPr>
          <a:xfrm>
            <a:off x="1226634" y="2671898"/>
            <a:ext cx="10027104" cy="1200329"/>
          </a:xfrm>
          <a:prstGeom prst="rect">
            <a:avLst/>
          </a:prstGeom>
          <a:ln>
            <a:solidFill>
              <a:schemeClr val="accent1"/>
            </a:solidFill>
          </a:ln>
        </p:spPr>
        <p:txBody>
          <a:bodyPr wrap="none">
            <a:spAutoFit/>
          </a:bodyPr>
          <a:lstStyle/>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Ｄさん　あれ？カメラには</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40×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と書いてあるよ</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量販店の宣伝板も</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40×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だよ</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1026" name="Picture 2">
            <a:extLst>
              <a:ext uri="{FF2B5EF4-FFF2-40B4-BE49-F238E27FC236}">
                <a16:creationId xmlns:a16="http://schemas.microsoft.com/office/drawing/2014/main" id="{5F9D21A3-AAAF-D46C-DBA5-D3A061704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260" y="4036338"/>
            <a:ext cx="3330382" cy="201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up)">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DBC55F7C-5D69-46B3-8215-30207317B91A}"/>
              </a:ext>
            </a:extLst>
          </p:cNvPr>
          <p:cNvSpPr txBox="1">
            <a:spLocks/>
          </p:cNvSpPr>
          <p:nvPr/>
        </p:nvSpPr>
        <p:spPr>
          <a:xfrm>
            <a:off x="1226634" y="739292"/>
            <a:ext cx="9266664" cy="654611"/>
          </a:xfrm>
          <a:prstGeom prst="rect">
            <a:avLst/>
          </a:prstGeom>
          <a:ln>
            <a:solidFill>
              <a:schemeClr val="tx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200</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円の品物を</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3</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つ買ったらいくらになる？</a:t>
            </a:r>
          </a:p>
        </p:txBody>
      </p:sp>
      <p:sp>
        <p:nvSpPr>
          <p:cNvPr id="4" name="正方形/長方形 3">
            <a:extLst>
              <a:ext uri="{FF2B5EF4-FFF2-40B4-BE49-F238E27FC236}">
                <a16:creationId xmlns:a16="http://schemas.microsoft.com/office/drawing/2014/main" id="{7A9B2A19-1A8F-4DB3-A213-F51883524BAD}"/>
              </a:ext>
            </a:extLst>
          </p:cNvPr>
          <p:cNvSpPr/>
          <p:nvPr/>
        </p:nvSpPr>
        <p:spPr>
          <a:xfrm>
            <a:off x="1226634" y="1798111"/>
            <a:ext cx="6147944" cy="646331"/>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先生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200×3</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600</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だね</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63177391-210B-4943-AA69-9820AE4240C6}"/>
              </a:ext>
            </a:extLst>
          </p:cNvPr>
          <p:cNvSpPr/>
          <p:nvPr/>
        </p:nvSpPr>
        <p:spPr>
          <a:xfrm>
            <a:off x="1226634" y="2753652"/>
            <a:ext cx="7866256" cy="1200329"/>
          </a:xfrm>
          <a:prstGeom prst="rect">
            <a:avLst/>
          </a:prstGeom>
          <a:ln>
            <a:solidFill>
              <a:schemeClr val="accent1"/>
            </a:solidFill>
          </a:ln>
        </p:spPr>
        <p:txBody>
          <a:bodyPr wrap="none">
            <a:spAutoFit/>
          </a:bodyPr>
          <a:lstStyle/>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Ｅさん　あれ？レシートには</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個</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200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と書いてあるよ</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CC6A4633-D87D-EEB7-9D16-584FF1C69377}"/>
              </a:ext>
            </a:extLst>
          </p:cNvPr>
          <p:cNvSpPr/>
          <p:nvPr/>
        </p:nvSpPr>
        <p:spPr>
          <a:xfrm>
            <a:off x="1226638" y="4263192"/>
            <a:ext cx="8956298" cy="1200329"/>
          </a:xfrm>
          <a:prstGeom prst="rect">
            <a:avLst/>
          </a:prstGeom>
          <a:ln>
            <a:solidFill>
              <a:schemeClr val="accent1"/>
            </a:solidFill>
          </a:ln>
        </p:spPr>
        <p:txBody>
          <a:bodyPr wrap="none">
            <a:spAutoFit/>
          </a:bodyPr>
          <a:lstStyle/>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Ｆさん　領収書は個数</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単価になっている</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これは商法で決まっているらしい</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239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79699-E226-0BA8-6DEA-614C63613BF0}"/>
              </a:ext>
            </a:extLst>
          </p:cNvPr>
          <p:cNvSpPr>
            <a:spLocks noGrp="1"/>
          </p:cNvSpPr>
          <p:nvPr>
            <p:ph type="ctrTitle"/>
          </p:nvPr>
        </p:nvSpPr>
        <p:spPr>
          <a:xfrm>
            <a:off x="1326995" y="1479202"/>
            <a:ext cx="9538010" cy="2387600"/>
          </a:xfrm>
        </p:spPr>
        <p:txBody>
          <a:bodyPr>
            <a:normAutofit/>
          </a:bodyPr>
          <a:lstStyle/>
          <a:p>
            <a:r>
              <a:rPr kumimoji="1" lang="ja-JP" altLang="en-US" sz="7200" dirty="0">
                <a:latin typeface="UD デジタル 教科書体 NP-R" panose="02020400000000000000" pitchFamily="18" charset="-128"/>
                <a:ea typeface="UD デジタル 教科書体 NP-R" panose="02020400000000000000" pitchFamily="18" charset="-128"/>
              </a:rPr>
              <a:t>等式と計算式の区別がついていない？</a:t>
            </a:r>
          </a:p>
        </p:txBody>
      </p:sp>
    </p:spTree>
    <p:extLst>
      <p:ext uri="{BB962C8B-B14F-4D97-AF65-F5344CB8AC3E}">
        <p14:creationId xmlns:p14="http://schemas.microsoft.com/office/powerpoint/2010/main" val="311525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D25E9D5-F24A-487D-82F6-E6EF10442017}"/>
              </a:ext>
            </a:extLst>
          </p:cNvPr>
          <p:cNvSpPr txBox="1">
            <a:spLocks/>
          </p:cNvSpPr>
          <p:nvPr/>
        </p:nvSpPr>
        <p:spPr>
          <a:xfrm>
            <a:off x="1226634" y="739292"/>
            <a:ext cx="9266664" cy="1067206"/>
          </a:xfrm>
          <a:prstGeom prst="rect">
            <a:avLst/>
          </a:prstGeom>
          <a:ln>
            <a:solidFill>
              <a:schemeClr val="tx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カードが□まいあります。弟に</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26</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まいあげたので、のこりは</a:t>
            </a:r>
            <a:r>
              <a:rPr lang="en-US" altLang="ja-JP" sz="3600" dirty="0">
                <a:solidFill>
                  <a:srgbClr val="000000"/>
                </a:solidFill>
                <a:latin typeface="UD デジタル 教科書体 NP-R" panose="02020400000000000000" pitchFamily="18" charset="-128"/>
                <a:ea typeface="UD デジタル 教科書体 NP-R" panose="02020400000000000000" pitchFamily="18" charset="-128"/>
              </a:rPr>
              <a:t>44</a:t>
            </a:r>
            <a:r>
              <a:rPr lang="ja-JP" altLang="en-US" sz="3600" dirty="0">
                <a:solidFill>
                  <a:srgbClr val="000000"/>
                </a:solidFill>
                <a:latin typeface="UD デジタル 教科書体 NP-R" panose="02020400000000000000" pitchFamily="18" charset="-128"/>
                <a:ea typeface="UD デジタル 教科書体 NP-R" panose="02020400000000000000" pitchFamily="18" charset="-128"/>
              </a:rPr>
              <a:t>まいになりました。</a:t>
            </a:r>
          </a:p>
        </p:txBody>
      </p:sp>
      <p:sp>
        <p:nvSpPr>
          <p:cNvPr id="5" name="正方形/長方形 4">
            <a:extLst>
              <a:ext uri="{FF2B5EF4-FFF2-40B4-BE49-F238E27FC236}">
                <a16:creationId xmlns:a16="http://schemas.microsoft.com/office/drawing/2014/main" id="{4C076F1A-D823-55FE-1199-047F6E144C6D}"/>
              </a:ext>
            </a:extLst>
          </p:cNvPr>
          <p:cNvSpPr/>
          <p:nvPr/>
        </p:nvSpPr>
        <p:spPr>
          <a:xfrm>
            <a:off x="1226634" y="2268105"/>
            <a:ext cx="4683512" cy="646331"/>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子供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44</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26</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4DD55BD5-5240-BBE9-EA4C-612883510424}"/>
              </a:ext>
            </a:extLst>
          </p:cNvPr>
          <p:cNvSpPr/>
          <p:nvPr/>
        </p:nvSpPr>
        <p:spPr>
          <a:xfrm>
            <a:off x="1226634" y="3376044"/>
            <a:ext cx="4683512" cy="646331"/>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先生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26</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44</a:t>
            </a:r>
            <a:endParaRPr lang="ja-JP" altLang="en-US" sz="66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033CA560-AE67-362D-556A-483389E54FFD}"/>
              </a:ext>
            </a:extLst>
          </p:cNvPr>
          <p:cNvSpPr txBox="1"/>
          <p:nvPr/>
        </p:nvSpPr>
        <p:spPr>
          <a:xfrm>
            <a:off x="1226634" y="4483983"/>
            <a:ext cx="8040029" cy="646331"/>
          </a:xfrm>
          <a:prstGeom prst="rect">
            <a:avLst/>
          </a:prstGeom>
          <a:noFill/>
          <a:ln>
            <a:solidFill>
              <a:schemeClr val="accent1"/>
            </a:solidFill>
          </a:ln>
        </p:spPr>
        <p:txBody>
          <a:bodyPr wrap="square">
            <a:spAutoFit/>
          </a:bodyPr>
          <a:lstStyle/>
          <a:p>
            <a:r>
              <a:rPr lang="ja-JP" altLang="en-US"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等式の書き方は１通りではありません</a:t>
            </a:r>
            <a:endParaRPr lang="ja-JP" altLang="en-US"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49652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09A676-E7D6-EB84-CEB3-34A1C9D4E43A}"/>
              </a:ext>
            </a:extLst>
          </p:cNvPr>
          <p:cNvPicPr>
            <a:picLocks noChangeAspect="1"/>
          </p:cNvPicPr>
          <p:nvPr/>
        </p:nvPicPr>
        <p:blipFill>
          <a:blip r:embed="rId2"/>
          <a:stretch>
            <a:fillRect/>
          </a:stretch>
        </p:blipFill>
        <p:spPr>
          <a:xfrm>
            <a:off x="1118861" y="714677"/>
            <a:ext cx="5716836" cy="4487313"/>
          </a:xfrm>
          <a:prstGeom prst="rect">
            <a:avLst/>
          </a:prstGeom>
        </p:spPr>
      </p:pic>
      <p:sp>
        <p:nvSpPr>
          <p:cNvPr id="4" name="正方形/長方形 3">
            <a:extLst>
              <a:ext uri="{FF2B5EF4-FFF2-40B4-BE49-F238E27FC236}">
                <a16:creationId xmlns:a16="http://schemas.microsoft.com/office/drawing/2014/main" id="{B98B2E06-A5C4-8DF3-11A4-E5861DE31981}"/>
              </a:ext>
            </a:extLst>
          </p:cNvPr>
          <p:cNvSpPr/>
          <p:nvPr/>
        </p:nvSpPr>
        <p:spPr>
          <a:xfrm>
            <a:off x="7147910" y="714677"/>
            <a:ext cx="4092520" cy="646331"/>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先生　４</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〇＝△</a:t>
            </a:r>
          </a:p>
        </p:txBody>
      </p:sp>
      <p:sp>
        <p:nvSpPr>
          <p:cNvPr id="5" name="正方形/長方形 4">
            <a:extLst>
              <a:ext uri="{FF2B5EF4-FFF2-40B4-BE49-F238E27FC236}">
                <a16:creationId xmlns:a16="http://schemas.microsoft.com/office/drawing/2014/main" id="{4E8AF2B3-9121-43E8-4C98-7A0E89550797}"/>
              </a:ext>
            </a:extLst>
          </p:cNvPr>
          <p:cNvSpPr/>
          <p:nvPr/>
        </p:nvSpPr>
        <p:spPr>
          <a:xfrm>
            <a:off x="7147910" y="1513871"/>
            <a:ext cx="4092520" cy="3970318"/>
          </a:xfrm>
          <a:prstGeom prst="rect">
            <a:avLst/>
          </a:prstGeom>
          <a:ln>
            <a:solidFill>
              <a:schemeClr val="accent1"/>
            </a:solidFill>
          </a:ln>
        </p:spPr>
        <p:txBody>
          <a:bodyPr wrap="square">
            <a:spAutoFit/>
          </a:bodyPr>
          <a:lstStyle/>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子供　〇</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４＝△</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〇＝４</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４＝△</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〇</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４＝〇</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〇＝△</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４　</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△＝４</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〇</a:t>
            </a:r>
            <a:endPar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△＝〇</a:t>
            </a:r>
            <a:r>
              <a:rPr lang="en-US" altLang="ja-JP"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6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４　　　</a:t>
            </a:r>
          </a:p>
        </p:txBody>
      </p:sp>
      <p:sp>
        <p:nvSpPr>
          <p:cNvPr id="6" name="テキスト ボックス 5">
            <a:extLst>
              <a:ext uri="{FF2B5EF4-FFF2-40B4-BE49-F238E27FC236}">
                <a16:creationId xmlns:a16="http://schemas.microsoft.com/office/drawing/2014/main" id="{6190C577-672D-09D0-42E2-E91C2E7CFD9F}"/>
              </a:ext>
            </a:extLst>
          </p:cNvPr>
          <p:cNvSpPr txBox="1"/>
          <p:nvPr/>
        </p:nvSpPr>
        <p:spPr>
          <a:xfrm>
            <a:off x="739720" y="5281506"/>
            <a:ext cx="6263246" cy="1200329"/>
          </a:xfrm>
          <a:prstGeom prst="rect">
            <a:avLst/>
          </a:prstGeom>
          <a:noFill/>
          <a:ln>
            <a:solidFill>
              <a:schemeClr val="accent1"/>
            </a:solidFill>
          </a:ln>
        </p:spPr>
        <p:txBody>
          <a:bodyPr wrap="square">
            <a:spAutoFit/>
          </a:bodyPr>
          <a:lstStyle/>
          <a:p>
            <a:r>
              <a:rPr lang="ja-JP" altLang="en-US"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良い業者テストには、解答に</a:t>
            </a:r>
            <a:endParaRPr lang="en-US" altLang="ja-JP"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endParaRPr>
          </a:p>
          <a:p>
            <a:r>
              <a:rPr lang="ja-JP" altLang="en-US"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「など」がついていますね</a:t>
            </a:r>
            <a:endParaRPr lang="ja-JP" altLang="en-US"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79378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D69A1B5-8B71-DE7C-5A52-E96FEE6366C7}"/>
              </a:ext>
            </a:extLst>
          </p:cNvPr>
          <p:cNvSpPr txBox="1"/>
          <p:nvPr/>
        </p:nvSpPr>
        <p:spPr>
          <a:xfrm>
            <a:off x="1144859" y="1932053"/>
            <a:ext cx="9902282" cy="4401205"/>
          </a:xfrm>
          <a:prstGeom prst="rect">
            <a:avLst/>
          </a:prstGeom>
          <a:noFill/>
        </p:spPr>
        <p:txBody>
          <a:bodyPr wrap="square">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①　</a:t>
            </a:r>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基本の知識</a:t>
            </a:r>
            <a:r>
              <a:rPr lang="ja-JP" altLang="en-US" sz="4000" dirty="0">
                <a:latin typeface="UD デジタル 教科書体 NP-R" panose="02020400000000000000" pitchFamily="18" charset="-128"/>
                <a:ea typeface="UD デジタル 教科書体 NP-R" panose="02020400000000000000" pitchFamily="18" charset="-128"/>
              </a:rPr>
              <a:t>を身につける</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②　問題の内容を理解し①をもとに</a:t>
            </a:r>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解き方　</a:t>
            </a:r>
            <a:endParaRPr lang="en-US" altLang="ja-JP" sz="40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　　を生徒自ら主体的に</a:t>
            </a:r>
            <a:r>
              <a:rPr lang="ja-JP" altLang="en-US" sz="4000" dirty="0">
                <a:latin typeface="UD デジタル 教科書体 NP-R" panose="02020400000000000000" pitchFamily="18" charset="-128"/>
                <a:ea typeface="UD デジタル 教科書体 NP-R" panose="02020400000000000000" pitchFamily="18" charset="-128"/>
              </a:rPr>
              <a:t>考えさせる</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③　生徒が発言した</a:t>
            </a:r>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異なる解法を理解して　</a:t>
            </a:r>
            <a:r>
              <a:rPr lang="ja-JP" altLang="en-US" sz="4000" dirty="0">
                <a:latin typeface="UD デジタル 教科書体 NP-R" panose="02020400000000000000" pitchFamily="18" charset="-128"/>
                <a:ea typeface="UD デジタル 教科書体 NP-R" panose="02020400000000000000" pitchFamily="18" charset="-128"/>
              </a:rPr>
              <a:t>　　　　</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　　対話的な学びをを展開させる</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④　</a:t>
            </a:r>
            <a:r>
              <a:rPr lang="ja-JP" altLang="en-US" sz="4000" dirty="0">
                <a:solidFill>
                  <a:srgbClr val="FF0000"/>
                </a:solidFill>
                <a:latin typeface="UD デジタル 教科書体 NP-R" panose="02020400000000000000" pitchFamily="18" charset="-128"/>
                <a:ea typeface="UD デジタル 教科書体 NP-R" panose="02020400000000000000" pitchFamily="18" charset="-128"/>
              </a:rPr>
              <a:t>他人の発想を学ぶこと</a:t>
            </a:r>
            <a:r>
              <a:rPr lang="ja-JP" altLang="en-US" sz="4000" dirty="0">
                <a:latin typeface="UD デジタル 教科書体 NP-R" panose="02020400000000000000" pitchFamily="18" charset="-128"/>
                <a:ea typeface="UD デジタル 教科書体 NP-R" panose="02020400000000000000" pitchFamily="18" charset="-128"/>
              </a:rPr>
              <a:t>によって</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　　深い学びに発展させる</a:t>
            </a:r>
          </a:p>
        </p:txBody>
      </p:sp>
      <p:sp>
        <p:nvSpPr>
          <p:cNvPr id="5" name="テキスト ボックス 4">
            <a:extLst>
              <a:ext uri="{FF2B5EF4-FFF2-40B4-BE49-F238E27FC236}">
                <a16:creationId xmlns:a16="http://schemas.microsoft.com/office/drawing/2014/main" id="{97702A1A-2E55-1F96-AE5B-E34BFE743C25}"/>
              </a:ext>
            </a:extLst>
          </p:cNvPr>
          <p:cNvSpPr txBox="1"/>
          <p:nvPr/>
        </p:nvSpPr>
        <p:spPr>
          <a:xfrm>
            <a:off x="2389149" y="788361"/>
            <a:ext cx="5294042" cy="923330"/>
          </a:xfrm>
          <a:prstGeom prst="rect">
            <a:avLst/>
          </a:prstGeom>
          <a:noFill/>
        </p:spPr>
        <p:txBody>
          <a:bodyPr wrap="square">
            <a:spAutoFit/>
          </a:bodyPr>
          <a:lstStyle/>
          <a:p>
            <a:r>
              <a:rPr lang="ja-JP" altLang="en-US" sz="5400" dirty="0">
                <a:latin typeface="UD デジタル 教科書体 NP-R" panose="02020400000000000000" pitchFamily="18" charset="-128"/>
                <a:ea typeface="UD デジタル 教科書体 NP-R" panose="02020400000000000000" pitchFamily="18" charset="-128"/>
              </a:rPr>
              <a:t>学習指導の流れ</a:t>
            </a:r>
          </a:p>
        </p:txBody>
      </p:sp>
    </p:spTree>
    <p:extLst>
      <p:ext uri="{BB962C8B-B14F-4D97-AF65-F5344CB8AC3E}">
        <p14:creationId xmlns:p14="http://schemas.microsoft.com/office/powerpoint/2010/main" val="148691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79699-E226-0BA8-6DEA-614C63613BF0}"/>
              </a:ext>
            </a:extLst>
          </p:cNvPr>
          <p:cNvSpPr>
            <a:spLocks noGrp="1"/>
          </p:cNvSpPr>
          <p:nvPr>
            <p:ph type="ctrTitle"/>
          </p:nvPr>
        </p:nvSpPr>
        <p:spPr>
          <a:xfrm>
            <a:off x="1524000" y="1122363"/>
            <a:ext cx="9144000" cy="3717266"/>
          </a:xfrm>
        </p:spPr>
        <p:txBody>
          <a:bodyPr>
            <a:normAutofit/>
          </a:bodyPr>
          <a:lstStyle/>
          <a:p>
            <a:r>
              <a:rPr kumimoji="1" lang="ja-JP" altLang="en-US" sz="7200" dirty="0">
                <a:latin typeface="UD デジタル 教科書体 NP-R" panose="02020400000000000000" pitchFamily="18" charset="-128"/>
                <a:ea typeface="UD デジタル 教科書体 NP-R" panose="02020400000000000000" pitchFamily="18" charset="-128"/>
              </a:rPr>
              <a:t>業者テスト・問題</a:t>
            </a:r>
            <a:br>
              <a:rPr kumimoji="1" lang="en-US" altLang="ja-JP" sz="7200" dirty="0">
                <a:latin typeface="UD デジタル 教科書体 NP-R" panose="02020400000000000000" pitchFamily="18" charset="-128"/>
                <a:ea typeface="UD デジタル 教科書体 NP-R" panose="02020400000000000000" pitchFamily="18" charset="-128"/>
              </a:rPr>
            </a:br>
            <a:r>
              <a:rPr kumimoji="1" lang="ja-JP" altLang="en-US" sz="7200" dirty="0">
                <a:latin typeface="UD デジタル 教科書体 NP-R" panose="02020400000000000000" pitchFamily="18" charset="-128"/>
                <a:ea typeface="UD デジタル 教科書体 NP-R" panose="02020400000000000000" pitchFamily="18" charset="-128"/>
              </a:rPr>
              <a:t>模範解答が間違え！</a:t>
            </a:r>
            <a:br>
              <a:rPr kumimoji="1" lang="en-US" altLang="ja-JP" sz="7200" dirty="0">
                <a:latin typeface="UD デジタル 教科書体 NP-R" panose="02020400000000000000" pitchFamily="18" charset="-128"/>
                <a:ea typeface="UD デジタル 教科書体 NP-R" panose="02020400000000000000" pitchFamily="18" charset="-128"/>
              </a:rPr>
            </a:br>
            <a:r>
              <a:rPr kumimoji="1" lang="ja-JP" altLang="en-US" sz="7200" dirty="0">
                <a:latin typeface="UD デジタル 教科書体 NP-R" panose="02020400000000000000" pitchFamily="18" charset="-128"/>
                <a:ea typeface="UD デジタル 教科書体 NP-R" panose="02020400000000000000" pitchFamily="18" charset="-128"/>
              </a:rPr>
              <a:t>問題の意味が不明！</a:t>
            </a:r>
          </a:p>
        </p:txBody>
      </p:sp>
    </p:spTree>
    <p:extLst>
      <p:ext uri="{BB962C8B-B14F-4D97-AF65-F5344CB8AC3E}">
        <p14:creationId xmlns:p14="http://schemas.microsoft.com/office/powerpoint/2010/main" val="319408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4C32194-8BBC-6985-2969-9815BC5F1828}"/>
              </a:ext>
            </a:extLst>
          </p:cNvPr>
          <p:cNvPicPr>
            <a:picLocks noChangeAspect="1"/>
          </p:cNvPicPr>
          <p:nvPr/>
        </p:nvPicPr>
        <p:blipFill>
          <a:blip r:embed="rId2"/>
          <a:stretch>
            <a:fillRect/>
          </a:stretch>
        </p:blipFill>
        <p:spPr>
          <a:xfrm>
            <a:off x="624377" y="396184"/>
            <a:ext cx="3624235" cy="2862322"/>
          </a:xfrm>
          <a:prstGeom prst="rect">
            <a:avLst/>
          </a:prstGeom>
        </p:spPr>
      </p:pic>
      <p:sp>
        <p:nvSpPr>
          <p:cNvPr id="4" name="テキスト ボックス 3">
            <a:extLst>
              <a:ext uri="{FF2B5EF4-FFF2-40B4-BE49-F238E27FC236}">
                <a16:creationId xmlns:a16="http://schemas.microsoft.com/office/drawing/2014/main" id="{F4FEFC79-C122-16FA-30AD-C8AB26603A16}"/>
              </a:ext>
            </a:extLst>
          </p:cNvPr>
          <p:cNvSpPr txBox="1"/>
          <p:nvPr/>
        </p:nvSpPr>
        <p:spPr>
          <a:xfrm>
            <a:off x="4149289" y="566678"/>
            <a:ext cx="7856638" cy="2862322"/>
          </a:xfrm>
          <a:prstGeom prst="rect">
            <a:avLst/>
          </a:prstGeom>
          <a:noFill/>
        </p:spPr>
        <p:txBody>
          <a:bodyPr wrap="none" rtlCol="0">
            <a:spAutoFit/>
          </a:bodyPr>
          <a:lstStyle/>
          <a:p>
            <a:pPr algn="just"/>
            <a:r>
              <a:rPr lang="ja-JP" altLang="en-US" sz="3600" i="0" u="none" strike="noStrike" baseline="0" dirty="0">
                <a:latin typeface="UD デジタル 教科書体 NP-R" panose="02020400000000000000" pitchFamily="18" charset="-128"/>
                <a:ea typeface="UD デジタル 教科書体 NP-R" panose="02020400000000000000" pitchFamily="18" charset="-128"/>
              </a:rPr>
              <a:t> ⑪</a:t>
            </a:r>
            <a:r>
              <a:rPr lang="en-US" altLang="ja-JP" sz="3600" i="0" u="none" strike="noStrike" baseline="0" dirty="0">
                <a:latin typeface="UD デジタル 教科書体 NP-R" panose="02020400000000000000" pitchFamily="18" charset="-128"/>
                <a:ea typeface="UD デジタル 教科書体 NP-R" panose="02020400000000000000" pitchFamily="18" charset="-128"/>
              </a:rPr>
              <a:t>9÷0</a:t>
            </a:r>
            <a:r>
              <a:rPr lang="ja-JP" altLang="en-US" sz="3600" i="0" u="none" strike="noStrike" baseline="0" dirty="0">
                <a:latin typeface="UD デジタル 教科書体 NP-R" panose="02020400000000000000" pitchFamily="18" charset="-128"/>
                <a:ea typeface="UD デジタル 教科書体 NP-R" panose="02020400000000000000" pitchFamily="18" charset="-128"/>
              </a:rPr>
              <a:t>＝０にマルが付いているのに</a:t>
            </a:r>
            <a:endParaRPr lang="en-US" altLang="ja-JP" sz="3600" i="0" u="none" strike="noStrike" baseline="0" dirty="0">
              <a:latin typeface="UD デジタル 教科書体 NP-R" panose="02020400000000000000" pitchFamily="18" charset="-128"/>
              <a:ea typeface="UD デジタル 教科書体 NP-R" panose="02020400000000000000" pitchFamily="18" charset="-128"/>
            </a:endParaRPr>
          </a:p>
          <a:p>
            <a:pPr algn="just"/>
            <a:r>
              <a:rPr lang="ja-JP" altLang="en-US" sz="3600" i="0" u="none" strike="noStrike" baseline="0" dirty="0">
                <a:latin typeface="UD デジタル 教科書体 NP-R" panose="02020400000000000000" pitchFamily="18" charset="-128"/>
                <a:ea typeface="UD デジタル 教科書体 NP-R" panose="02020400000000000000" pitchFamily="18" charset="-128"/>
              </a:rPr>
              <a:t>　？のマークは教師が書いたのか。</a:t>
            </a:r>
          </a:p>
          <a:p>
            <a:pPr algn="just"/>
            <a:r>
              <a:rPr lang="ja-JP" altLang="en-US" sz="3600" i="0" u="none" strike="noStrike" baseline="0" dirty="0">
                <a:latin typeface="UD デジタル 教科書体 NP-R" panose="02020400000000000000" pitchFamily="18" charset="-128"/>
                <a:ea typeface="UD デジタル 教科書体 NP-R" panose="02020400000000000000" pitchFamily="18" charset="-128"/>
              </a:rPr>
              <a:t>　 教師もおかしいと思ったが、</a:t>
            </a:r>
          </a:p>
          <a:p>
            <a:pPr algn="just"/>
            <a:r>
              <a:rPr lang="ja-JP" altLang="en-US" sz="3600" i="0" u="none" strike="noStrike" baseline="0" dirty="0">
                <a:latin typeface="UD デジタル 教科書体 NP-R" panose="02020400000000000000" pitchFamily="18" charset="-128"/>
                <a:ea typeface="UD デジタル 教科書体 NP-R" panose="02020400000000000000" pitchFamily="18" charset="-128"/>
              </a:rPr>
              <a:t>　 模範解答には異議を唱えられない</a:t>
            </a:r>
            <a:endParaRPr lang="en-US" altLang="ja-JP" sz="3600" i="0" u="none" strike="noStrike" baseline="0" dirty="0">
              <a:latin typeface="UD デジタル 教科書体 NP-R" panose="02020400000000000000" pitchFamily="18" charset="-128"/>
              <a:ea typeface="UD デジタル 教科書体 NP-R" panose="02020400000000000000" pitchFamily="18" charset="-128"/>
            </a:endParaRPr>
          </a:p>
          <a:p>
            <a:pPr algn="just"/>
            <a:r>
              <a:rPr kumimoji="1" lang="ja-JP" altLang="en-US" sz="3600" dirty="0">
                <a:latin typeface="UD デジタル 教科書体 NP-R" panose="02020400000000000000" pitchFamily="18" charset="-128"/>
                <a:ea typeface="UD デジタル 教科書体 NP-R" panose="02020400000000000000" pitchFamily="18" charset="-128"/>
              </a:rPr>
              <a:t>　 自分に自信がないのか</a:t>
            </a:r>
          </a:p>
        </p:txBody>
      </p:sp>
      <p:sp>
        <p:nvSpPr>
          <p:cNvPr id="5" name="テキスト ボックス 4">
            <a:extLst>
              <a:ext uri="{FF2B5EF4-FFF2-40B4-BE49-F238E27FC236}">
                <a16:creationId xmlns:a16="http://schemas.microsoft.com/office/drawing/2014/main" id="{B5175296-0DAD-D14B-CBB9-E458B4C43108}"/>
              </a:ext>
            </a:extLst>
          </p:cNvPr>
          <p:cNvSpPr txBox="1"/>
          <p:nvPr/>
        </p:nvSpPr>
        <p:spPr>
          <a:xfrm>
            <a:off x="838746" y="3599495"/>
            <a:ext cx="10802957" cy="2308324"/>
          </a:xfrm>
          <a:prstGeom prst="rect">
            <a:avLst/>
          </a:prstGeom>
          <a:noFill/>
        </p:spPr>
        <p:txBody>
          <a:bodyPr wrap="none" rtlCol="0">
            <a:spAutoFit/>
          </a:bodyPr>
          <a:lstStyle/>
          <a:p>
            <a:pPr algn="l"/>
            <a:r>
              <a:rPr lang="ja-JP" altLang="en-US"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業者テストは </a:t>
            </a:r>
            <a:endParaRPr lang="en-US" altLang="ja-JP"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endParaRPr>
          </a:p>
          <a:p>
            <a:pPr algn="l"/>
            <a:r>
              <a:rPr lang="ja-JP" altLang="en-US"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いかに適当に問題が作成されているかが分かります</a:t>
            </a:r>
          </a:p>
          <a:p>
            <a:pPr algn="just"/>
            <a:r>
              <a:rPr lang="ja-JP" altLang="en-US"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０で割ることはできないという内容は</a:t>
            </a:r>
            <a:endParaRPr lang="en-US" altLang="ja-JP"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endParaRPr>
          </a:p>
          <a:p>
            <a:pPr algn="just"/>
            <a:r>
              <a:rPr lang="ja-JP" altLang="en-US" sz="360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小学生も学習しています</a:t>
            </a:r>
            <a:endParaRPr kumimoji="1" lang="ja-JP" altLang="en-US"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66776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8AB7CCB-16D4-43B1-F64A-680A3677AA28}"/>
              </a:ext>
            </a:extLst>
          </p:cNvPr>
          <p:cNvSpPr txBox="1"/>
          <p:nvPr/>
        </p:nvSpPr>
        <p:spPr>
          <a:xfrm>
            <a:off x="1393298" y="661549"/>
            <a:ext cx="8497614" cy="646331"/>
          </a:xfrm>
          <a:prstGeom prst="rect">
            <a:avLst/>
          </a:prstGeom>
          <a:noFill/>
        </p:spPr>
        <p:txBody>
          <a:bodyPr wrap="square" rtlCol="0">
            <a:spAutoFit/>
          </a:bodyPr>
          <a:lstStyle/>
          <a:p>
            <a:r>
              <a:rPr kumimoji="1" lang="ja-JP" altLang="en-US" sz="3600" dirty="0">
                <a:latin typeface="UD デジタル 教科書体 NP-R" panose="02020400000000000000" pitchFamily="18" charset="-128"/>
                <a:ea typeface="UD デジタル 教科書体 NP-R" panose="02020400000000000000" pitchFamily="18" charset="-128"/>
              </a:rPr>
              <a:t>展開図を見て立体の名前を書きましょう</a:t>
            </a:r>
          </a:p>
        </p:txBody>
      </p:sp>
      <p:pic>
        <p:nvPicPr>
          <p:cNvPr id="3" name="図 2">
            <a:extLst>
              <a:ext uri="{FF2B5EF4-FFF2-40B4-BE49-F238E27FC236}">
                <a16:creationId xmlns:a16="http://schemas.microsoft.com/office/drawing/2014/main" id="{25BDDBA1-A19F-5F62-44BA-E9CC59718475}"/>
              </a:ext>
            </a:extLst>
          </p:cNvPr>
          <p:cNvPicPr>
            <a:picLocks noChangeAspect="1"/>
          </p:cNvPicPr>
          <p:nvPr/>
        </p:nvPicPr>
        <p:blipFill>
          <a:blip r:embed="rId2"/>
          <a:stretch>
            <a:fillRect/>
          </a:stretch>
        </p:blipFill>
        <p:spPr>
          <a:xfrm>
            <a:off x="1393298" y="1403441"/>
            <a:ext cx="5185922" cy="5034784"/>
          </a:xfrm>
          <a:prstGeom prst="rect">
            <a:avLst/>
          </a:prstGeom>
        </p:spPr>
      </p:pic>
      <p:sp>
        <p:nvSpPr>
          <p:cNvPr id="4" name="テキスト ボックス 3">
            <a:extLst>
              <a:ext uri="{FF2B5EF4-FFF2-40B4-BE49-F238E27FC236}">
                <a16:creationId xmlns:a16="http://schemas.microsoft.com/office/drawing/2014/main" id="{876CDCE5-63DA-366C-77DA-39C95CECDBCE}"/>
              </a:ext>
            </a:extLst>
          </p:cNvPr>
          <p:cNvSpPr txBox="1"/>
          <p:nvPr/>
        </p:nvSpPr>
        <p:spPr>
          <a:xfrm>
            <a:off x="7092253" y="1982450"/>
            <a:ext cx="4493538" cy="1446550"/>
          </a:xfrm>
          <a:prstGeom prst="rect">
            <a:avLst/>
          </a:prstGeom>
          <a:noFill/>
        </p:spPr>
        <p:txBody>
          <a:bodyPr wrap="none" rtlCol="0">
            <a:spAutoFit/>
          </a:bodyPr>
          <a:lstStyle/>
          <a:p>
            <a:r>
              <a:rPr lang="ja-JP" altLang="en-US" sz="4000" dirty="0">
                <a:solidFill>
                  <a:srgbClr val="0000FF"/>
                </a:solidFill>
                <a:latin typeface="UD デジタル 教科書体 NP-R" panose="02020400000000000000" pitchFamily="18" charset="-128"/>
                <a:ea typeface="UD デジタル 教科書体 NP-R" panose="02020400000000000000" pitchFamily="18" charset="-128"/>
              </a:rPr>
              <a:t>生徒の答え</a:t>
            </a:r>
            <a:endParaRPr lang="en-US" altLang="ja-JP" sz="4000" dirty="0">
              <a:solidFill>
                <a:srgbClr val="0000FF"/>
              </a:solidFill>
              <a:latin typeface="UD デジタル 教科書体 NP-R" panose="02020400000000000000" pitchFamily="18" charset="-128"/>
              <a:ea typeface="UD デジタル 教科書体 NP-R" panose="02020400000000000000" pitchFamily="18" charset="-128"/>
            </a:endParaRPr>
          </a:p>
          <a:p>
            <a:r>
              <a:rPr lang="ja-JP" altLang="en-US" sz="4800" dirty="0">
                <a:solidFill>
                  <a:srgbClr val="0000FF"/>
                </a:solidFill>
                <a:latin typeface="UD デジタル 教科書体 NP-R" panose="02020400000000000000" pitchFamily="18" charset="-128"/>
                <a:ea typeface="UD デジタル 教科書体 NP-R" panose="02020400000000000000" pitchFamily="18" charset="-128"/>
              </a:rPr>
              <a:t>立体ができない</a:t>
            </a:r>
          </a:p>
        </p:txBody>
      </p:sp>
      <p:sp>
        <p:nvSpPr>
          <p:cNvPr id="5" name="テキスト ボックス 4">
            <a:extLst>
              <a:ext uri="{FF2B5EF4-FFF2-40B4-BE49-F238E27FC236}">
                <a16:creationId xmlns:a16="http://schemas.microsoft.com/office/drawing/2014/main" id="{635A073C-3235-EE06-2C14-B2C8F53F2AE7}"/>
              </a:ext>
            </a:extLst>
          </p:cNvPr>
          <p:cNvSpPr txBox="1"/>
          <p:nvPr/>
        </p:nvSpPr>
        <p:spPr>
          <a:xfrm>
            <a:off x="7092253" y="3916973"/>
            <a:ext cx="2749471" cy="1446550"/>
          </a:xfrm>
          <a:prstGeom prst="rect">
            <a:avLst/>
          </a:prstGeom>
          <a:noFill/>
        </p:spPr>
        <p:txBody>
          <a:bodyPr wrap="non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先生の答え</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800" dirty="0">
                <a:latin typeface="UD デジタル 教科書体 NP-R" panose="02020400000000000000" pitchFamily="18" charset="-128"/>
                <a:ea typeface="UD デジタル 教科書体 NP-R" panose="02020400000000000000" pitchFamily="18" charset="-128"/>
              </a:rPr>
              <a:t>四角柱</a:t>
            </a:r>
          </a:p>
        </p:txBody>
      </p:sp>
    </p:spTree>
    <p:extLst>
      <p:ext uri="{BB962C8B-B14F-4D97-AF65-F5344CB8AC3E}">
        <p14:creationId xmlns:p14="http://schemas.microsoft.com/office/powerpoint/2010/main" val="202891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1393298" y="661549"/>
            <a:ext cx="8497614" cy="646331"/>
          </a:xfrm>
          <a:prstGeom prst="rect">
            <a:avLst/>
          </a:prstGeom>
          <a:noFill/>
        </p:spPr>
        <p:txBody>
          <a:bodyPr wrap="square" rtlCol="0">
            <a:spAutoFit/>
          </a:bodyPr>
          <a:lstStyle/>
          <a:p>
            <a:r>
              <a:rPr kumimoji="1" lang="ja-JP" altLang="en-US" sz="3600" dirty="0">
                <a:latin typeface="UD デジタル 教科書体 NP-R" panose="02020400000000000000" pitchFamily="18" charset="-128"/>
                <a:ea typeface="UD デジタル 教科書体 NP-R" panose="02020400000000000000" pitchFamily="18" charset="-128"/>
              </a:rPr>
              <a:t>展開図を見て立体の名前を書きましょう</a:t>
            </a:r>
          </a:p>
        </p:txBody>
      </p:sp>
      <p:pic>
        <p:nvPicPr>
          <p:cNvPr id="24" name="図 23">
            <a:extLst>
              <a:ext uri="{FF2B5EF4-FFF2-40B4-BE49-F238E27FC236}">
                <a16:creationId xmlns:a16="http://schemas.microsoft.com/office/drawing/2014/main" id="{B3DBC220-8BFE-427F-B90D-114E4B19EF58}"/>
              </a:ext>
            </a:extLst>
          </p:cNvPr>
          <p:cNvPicPr>
            <a:picLocks noChangeAspect="1"/>
          </p:cNvPicPr>
          <p:nvPr/>
        </p:nvPicPr>
        <p:blipFill rotWithShape="1">
          <a:blip r:embed="rId3"/>
          <a:srcRect l="7172" t="7167" r="55793" b="19763"/>
          <a:stretch/>
        </p:blipFill>
        <p:spPr>
          <a:xfrm>
            <a:off x="680545" y="1387365"/>
            <a:ext cx="4469346" cy="4995151"/>
          </a:xfrm>
          <a:prstGeom prst="rect">
            <a:avLst/>
          </a:prstGeom>
        </p:spPr>
      </p:pic>
      <p:sp>
        <p:nvSpPr>
          <p:cNvPr id="30" name="テキスト ボックス 29">
            <a:extLst>
              <a:ext uri="{FF2B5EF4-FFF2-40B4-BE49-F238E27FC236}">
                <a16:creationId xmlns:a16="http://schemas.microsoft.com/office/drawing/2014/main" id="{9ACB2BE0-0FEB-4D3A-8EE5-324B3423A83F}"/>
              </a:ext>
            </a:extLst>
          </p:cNvPr>
          <p:cNvSpPr txBox="1"/>
          <p:nvPr/>
        </p:nvSpPr>
        <p:spPr>
          <a:xfrm>
            <a:off x="2478723" y="3220693"/>
            <a:ext cx="439544" cy="523220"/>
          </a:xfrm>
          <a:prstGeom prst="rect">
            <a:avLst/>
          </a:prstGeom>
          <a:noFill/>
        </p:spPr>
        <p:txBody>
          <a:bodyPr wrap="none" rtlCol="0">
            <a:spAutoFit/>
          </a:bodyPr>
          <a:lstStyle/>
          <a:p>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4</a:t>
            </a:r>
            <a:endParaRPr lang="ja-JP" altLang="en-US"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id="{B5DF95B7-C015-485A-B648-1AE7B8414E9D}"/>
              </a:ext>
            </a:extLst>
          </p:cNvPr>
          <p:cNvSpPr txBox="1"/>
          <p:nvPr/>
        </p:nvSpPr>
        <p:spPr>
          <a:xfrm>
            <a:off x="1689053" y="3209035"/>
            <a:ext cx="439544" cy="523220"/>
          </a:xfrm>
          <a:prstGeom prst="rect">
            <a:avLst/>
          </a:prstGeom>
          <a:noFill/>
        </p:spPr>
        <p:txBody>
          <a:bodyPr wrap="none" rtlCol="0">
            <a:spAutoFit/>
          </a:bodyPr>
          <a:lstStyle/>
          <a:p>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4</a:t>
            </a:r>
            <a:endParaRPr lang="ja-JP" altLang="en-US"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3" name="円弧 32">
            <a:extLst>
              <a:ext uri="{FF2B5EF4-FFF2-40B4-BE49-F238E27FC236}">
                <a16:creationId xmlns:a16="http://schemas.microsoft.com/office/drawing/2014/main" id="{732031BD-F3F6-4FE3-A951-FCCB9DD5C857}"/>
              </a:ext>
            </a:extLst>
          </p:cNvPr>
          <p:cNvSpPr/>
          <p:nvPr/>
        </p:nvSpPr>
        <p:spPr>
          <a:xfrm rot="18607514">
            <a:off x="1429156" y="2927990"/>
            <a:ext cx="1136933" cy="1376286"/>
          </a:xfrm>
          <a:prstGeom prst="arc">
            <a:avLst/>
          </a:prstGeom>
          <a:ln w="5715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1FC5D44B-AC15-40B4-8105-DB2BAC61C094}"/>
              </a:ext>
            </a:extLst>
          </p:cNvPr>
          <p:cNvCxnSpPr/>
          <p:nvPr/>
        </p:nvCxnSpPr>
        <p:spPr>
          <a:xfrm>
            <a:off x="2309844" y="1954758"/>
            <a:ext cx="0" cy="126593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直線コネクタ 38">
            <a:extLst>
              <a:ext uri="{FF2B5EF4-FFF2-40B4-BE49-F238E27FC236}">
                <a16:creationId xmlns:a16="http://schemas.microsoft.com/office/drawing/2014/main" id="{D93CD576-B205-40C0-9DB9-AF8DA7DDF1F9}"/>
              </a:ext>
            </a:extLst>
          </p:cNvPr>
          <p:cNvCxnSpPr>
            <a:cxnSpLocks/>
          </p:cNvCxnSpPr>
          <p:nvPr/>
        </p:nvCxnSpPr>
        <p:spPr>
          <a:xfrm>
            <a:off x="1491436" y="3189450"/>
            <a:ext cx="87462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テキスト ボックス 1">
            <a:extLst>
              <a:ext uri="{FF2B5EF4-FFF2-40B4-BE49-F238E27FC236}">
                <a16:creationId xmlns:a16="http://schemas.microsoft.com/office/drawing/2014/main" id="{4FE2D7E8-E1C1-FED4-1583-863B9863D862}"/>
              </a:ext>
            </a:extLst>
          </p:cNvPr>
          <p:cNvSpPr txBox="1"/>
          <p:nvPr/>
        </p:nvSpPr>
        <p:spPr>
          <a:xfrm>
            <a:off x="5119870" y="1532125"/>
            <a:ext cx="5262979" cy="646331"/>
          </a:xfrm>
          <a:prstGeom prst="rect">
            <a:avLst/>
          </a:prstGeom>
          <a:noFill/>
        </p:spPr>
        <p:txBody>
          <a:bodyPr wrap="none" rtlCol="0">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図を見やすく書きました</a:t>
            </a:r>
          </a:p>
        </p:txBody>
      </p:sp>
      <p:sp>
        <p:nvSpPr>
          <p:cNvPr id="5" name="テキスト ボックス 4">
            <a:extLst>
              <a:ext uri="{FF2B5EF4-FFF2-40B4-BE49-F238E27FC236}">
                <a16:creationId xmlns:a16="http://schemas.microsoft.com/office/drawing/2014/main" id="{7C21102F-BFA4-2CFE-9D04-880B95321BEF}"/>
              </a:ext>
            </a:extLst>
          </p:cNvPr>
          <p:cNvSpPr txBox="1"/>
          <p:nvPr/>
        </p:nvSpPr>
        <p:spPr>
          <a:xfrm>
            <a:off x="5149891" y="2384678"/>
            <a:ext cx="6186309" cy="1754326"/>
          </a:xfrm>
          <a:prstGeom prst="rect">
            <a:avLst/>
          </a:prstGeom>
          <a:noFill/>
        </p:spPr>
        <p:txBody>
          <a:bodyPr wrap="none" rtlCol="0">
            <a:spAutoFit/>
          </a:bodyPr>
          <a:lstStyle/>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図には書き込みがありました</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幅が同じに見えるので</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a:p>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と書いてありました</a:t>
            </a:r>
          </a:p>
        </p:txBody>
      </p:sp>
      <p:sp>
        <p:nvSpPr>
          <p:cNvPr id="6" name="テキスト ボックス 5">
            <a:extLst>
              <a:ext uri="{FF2B5EF4-FFF2-40B4-BE49-F238E27FC236}">
                <a16:creationId xmlns:a16="http://schemas.microsoft.com/office/drawing/2014/main" id="{94126453-8AAB-5FE4-5000-B7550808F82D}"/>
              </a:ext>
            </a:extLst>
          </p:cNvPr>
          <p:cNvSpPr txBox="1"/>
          <p:nvPr/>
        </p:nvSpPr>
        <p:spPr>
          <a:xfrm>
            <a:off x="5119870" y="4283671"/>
            <a:ext cx="5822909" cy="1200329"/>
          </a:xfrm>
          <a:prstGeom prst="rect">
            <a:avLst/>
          </a:prstGeom>
          <a:noFill/>
        </p:spPr>
        <p:txBody>
          <a:bodyPr wrap="square" rtlCol="0">
            <a:spAutoFit/>
          </a:bodyPr>
          <a:lstStyle/>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赤線の長さが等しくない！</a:t>
            </a:r>
            <a:endParaRPr lang="en-US" altLang="ja-JP" sz="36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実際に組み立てると</a:t>
            </a:r>
          </a:p>
        </p:txBody>
      </p:sp>
      <p:pic>
        <p:nvPicPr>
          <p:cNvPr id="8" name="Picture 2" descr="画像">
            <a:extLst>
              <a:ext uri="{FF2B5EF4-FFF2-40B4-BE49-F238E27FC236}">
                <a16:creationId xmlns:a16="http://schemas.microsoft.com/office/drawing/2014/main" id="{25B0C903-5BB2-1290-FA5E-29F160A2F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1885" y="4950743"/>
            <a:ext cx="2004315" cy="16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3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1000"/>
                                        <p:tgtEl>
                                          <p:spTgt spid="30"/>
                                        </p:tgtEl>
                                      </p:cBhvr>
                                    </p:animEffect>
                                  </p:childTnLst>
                                </p:cTn>
                              </p:par>
                            </p:childTnLst>
                          </p:cTn>
                        </p:par>
                        <p:par>
                          <p:cTn id="15" fill="hold">
                            <p:stCondLst>
                              <p:cond delay="1750"/>
                            </p:stCondLst>
                            <p:childTnLst>
                              <p:par>
                                <p:cTn id="16" presetID="22" presetClass="entr" presetSubtype="1"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750"/>
                                        <p:tgtEl>
                                          <p:spTgt spid="37"/>
                                        </p:tgtEl>
                                      </p:cBhvr>
                                    </p:animEffect>
                                  </p:childTnLst>
                                </p:cTn>
                              </p:par>
                              <p:par>
                                <p:cTn id="19" presetID="22" presetClass="entr" presetSubtype="8"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75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17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1750"/>
                                        <p:tgtEl>
                                          <p:spTgt spid="6"/>
                                        </p:tgtEl>
                                      </p:cBhvr>
                                    </p:animEffect>
                                  </p:childTnLst>
                                </p:cTn>
                              </p:par>
                            </p:childTnLst>
                          </p:cTn>
                        </p:par>
                        <p:par>
                          <p:cTn id="32" fill="hold">
                            <p:stCondLst>
                              <p:cond delay="175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0CD632-9A14-450E-9284-93332AAD367C}"/>
              </a:ext>
            </a:extLst>
          </p:cNvPr>
          <p:cNvSpPr txBox="1"/>
          <p:nvPr/>
        </p:nvSpPr>
        <p:spPr>
          <a:xfrm>
            <a:off x="4955458" y="1466366"/>
            <a:ext cx="6915977" cy="4031873"/>
          </a:xfrm>
          <a:prstGeom prst="rect">
            <a:avLst/>
          </a:prstGeom>
          <a:noFill/>
        </p:spPr>
        <p:txBody>
          <a:bodyPr wrap="square" rtlCol="0">
            <a:spAutoFit/>
          </a:bodyPr>
          <a:lstStyle/>
          <a:p>
            <a:r>
              <a:rPr lang="ja-JP" altLang="en-US" sz="3200" dirty="0">
                <a:latin typeface="UD デジタル 教科書体 NP-R" panose="02020400000000000000" pitchFamily="18" charset="-128"/>
                <a:ea typeface="UD デジタル 教科書体 NP-R" panose="02020400000000000000" pitchFamily="18" charset="-128"/>
              </a:rPr>
              <a:t>　業者テスト作成者のレベルが低く、四角柱の展開図も正確に書くことができない。</a:t>
            </a:r>
            <a:endParaRPr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　</a:t>
            </a:r>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生徒の観察眼は素晴らしい。</a:t>
            </a:r>
            <a:endParaRPr lang="en-US" altLang="ja-JP" sz="32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　問題は先生が気がつかずにバツにしていること。</a:t>
            </a:r>
            <a:endParaRPr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　最低でも、</a:t>
            </a:r>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この生徒の答えで気がつかなければならない。</a:t>
            </a:r>
            <a:endParaRPr lang="ja-JP" altLang="en-US" sz="3600" dirty="0">
              <a:solidFill>
                <a:srgbClr val="FF0000"/>
              </a:solidFill>
              <a:latin typeface="UD デジタル 教科書体 NP-R" panose="02020400000000000000" pitchFamily="18" charset="-128"/>
              <a:ea typeface="UD デジタル 教科書体 NP-R" panose="02020400000000000000" pitchFamily="18" charset="-128"/>
            </a:endParaRPr>
          </a:p>
        </p:txBody>
      </p:sp>
      <p:pic>
        <p:nvPicPr>
          <p:cNvPr id="24" name="図 23">
            <a:extLst>
              <a:ext uri="{FF2B5EF4-FFF2-40B4-BE49-F238E27FC236}">
                <a16:creationId xmlns:a16="http://schemas.microsoft.com/office/drawing/2014/main" id="{B3DBC220-8BFE-427F-B90D-114E4B19EF58}"/>
              </a:ext>
            </a:extLst>
          </p:cNvPr>
          <p:cNvPicPr>
            <a:picLocks noChangeAspect="1"/>
          </p:cNvPicPr>
          <p:nvPr/>
        </p:nvPicPr>
        <p:blipFill rotWithShape="1">
          <a:blip r:embed="rId3"/>
          <a:srcRect l="7172" t="7167" r="55793" b="19763"/>
          <a:stretch/>
        </p:blipFill>
        <p:spPr>
          <a:xfrm>
            <a:off x="680545" y="1387365"/>
            <a:ext cx="4469346" cy="4995151"/>
          </a:xfrm>
          <a:prstGeom prst="rect">
            <a:avLst/>
          </a:prstGeom>
        </p:spPr>
      </p:pic>
      <p:sp>
        <p:nvSpPr>
          <p:cNvPr id="30" name="テキスト ボックス 29">
            <a:extLst>
              <a:ext uri="{FF2B5EF4-FFF2-40B4-BE49-F238E27FC236}">
                <a16:creationId xmlns:a16="http://schemas.microsoft.com/office/drawing/2014/main" id="{9ACB2BE0-0FEB-4D3A-8EE5-324B3423A83F}"/>
              </a:ext>
            </a:extLst>
          </p:cNvPr>
          <p:cNvSpPr txBox="1"/>
          <p:nvPr/>
        </p:nvSpPr>
        <p:spPr>
          <a:xfrm>
            <a:off x="2500809" y="3220693"/>
            <a:ext cx="439544" cy="523220"/>
          </a:xfrm>
          <a:prstGeom prst="rect">
            <a:avLst/>
          </a:prstGeom>
          <a:noFill/>
        </p:spPr>
        <p:txBody>
          <a:bodyPr wrap="none" rtlCol="0">
            <a:spAutoFit/>
          </a:bodyPr>
          <a:lstStyle/>
          <a:p>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4</a:t>
            </a:r>
            <a:endParaRPr lang="ja-JP" altLang="en-US"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id="{B5DF95B7-C015-485A-B648-1AE7B8414E9D}"/>
              </a:ext>
            </a:extLst>
          </p:cNvPr>
          <p:cNvSpPr txBox="1"/>
          <p:nvPr/>
        </p:nvSpPr>
        <p:spPr>
          <a:xfrm>
            <a:off x="1650529" y="3209035"/>
            <a:ext cx="439544" cy="523220"/>
          </a:xfrm>
          <a:prstGeom prst="rect">
            <a:avLst/>
          </a:prstGeom>
          <a:noFill/>
        </p:spPr>
        <p:txBody>
          <a:bodyPr wrap="none" rtlCol="0">
            <a:spAutoFit/>
          </a:bodyPr>
          <a:lstStyle/>
          <a:p>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4</a:t>
            </a:r>
            <a:endParaRPr lang="ja-JP" altLang="en-US"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3" name="円弧 32">
            <a:extLst>
              <a:ext uri="{FF2B5EF4-FFF2-40B4-BE49-F238E27FC236}">
                <a16:creationId xmlns:a16="http://schemas.microsoft.com/office/drawing/2014/main" id="{732031BD-F3F6-4FE3-A951-FCCB9DD5C857}"/>
              </a:ext>
            </a:extLst>
          </p:cNvPr>
          <p:cNvSpPr/>
          <p:nvPr/>
        </p:nvSpPr>
        <p:spPr>
          <a:xfrm rot="18607514">
            <a:off x="1429156" y="2927990"/>
            <a:ext cx="1136933" cy="1376286"/>
          </a:xfrm>
          <a:prstGeom prst="arc">
            <a:avLst/>
          </a:prstGeom>
          <a:ln w="5715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1FC5D44B-AC15-40B4-8105-DB2BAC61C094}"/>
              </a:ext>
            </a:extLst>
          </p:cNvPr>
          <p:cNvCxnSpPr/>
          <p:nvPr/>
        </p:nvCxnSpPr>
        <p:spPr>
          <a:xfrm>
            <a:off x="2309844" y="1954758"/>
            <a:ext cx="0" cy="126593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直線コネクタ 38">
            <a:extLst>
              <a:ext uri="{FF2B5EF4-FFF2-40B4-BE49-F238E27FC236}">
                <a16:creationId xmlns:a16="http://schemas.microsoft.com/office/drawing/2014/main" id="{D93CD576-B205-40C0-9DB9-AF8DA7DDF1F9}"/>
              </a:ext>
            </a:extLst>
          </p:cNvPr>
          <p:cNvCxnSpPr>
            <a:cxnSpLocks/>
          </p:cNvCxnSpPr>
          <p:nvPr/>
        </p:nvCxnSpPr>
        <p:spPr>
          <a:xfrm>
            <a:off x="1491436" y="3189450"/>
            <a:ext cx="87462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031DD1BB-7E50-5D2A-F3FD-2183715238BC}"/>
              </a:ext>
            </a:extLst>
          </p:cNvPr>
          <p:cNvSpPr txBox="1"/>
          <p:nvPr/>
        </p:nvSpPr>
        <p:spPr>
          <a:xfrm>
            <a:off x="1393298" y="661549"/>
            <a:ext cx="8497614" cy="646331"/>
          </a:xfrm>
          <a:prstGeom prst="rect">
            <a:avLst/>
          </a:prstGeom>
          <a:noFill/>
        </p:spPr>
        <p:txBody>
          <a:bodyPr wrap="square" rtlCol="0">
            <a:spAutoFit/>
          </a:bodyPr>
          <a:lstStyle/>
          <a:p>
            <a:r>
              <a:rPr kumimoji="1" lang="ja-JP" altLang="en-US" sz="3600" dirty="0">
                <a:latin typeface="UD デジタル 教科書体 NP-R" panose="02020400000000000000" pitchFamily="18" charset="-128"/>
                <a:ea typeface="UD デジタル 教科書体 NP-R" panose="02020400000000000000" pitchFamily="18" charset="-128"/>
              </a:rPr>
              <a:t>展開図を見て立体の名前を書きましょう</a:t>
            </a:r>
          </a:p>
        </p:txBody>
      </p:sp>
      <p:pic>
        <p:nvPicPr>
          <p:cNvPr id="7" name="Picture 2" descr="画像">
            <a:extLst>
              <a:ext uri="{FF2B5EF4-FFF2-40B4-BE49-F238E27FC236}">
                <a16:creationId xmlns:a16="http://schemas.microsoft.com/office/drawing/2014/main" id="{F19967FE-3264-D973-9289-A0E2AAE3E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1885" y="4950743"/>
            <a:ext cx="2004315" cy="16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85AF8E-35BB-CCA0-DF48-08B8C9805F09}"/>
              </a:ext>
            </a:extLst>
          </p:cNvPr>
          <p:cNvPicPr>
            <a:picLocks noChangeAspect="1"/>
          </p:cNvPicPr>
          <p:nvPr/>
        </p:nvPicPr>
        <p:blipFill rotWithShape="1">
          <a:blip r:embed="rId2"/>
          <a:srcRect l="14359" t="32777" r="6648" b="13025"/>
          <a:stretch/>
        </p:blipFill>
        <p:spPr>
          <a:xfrm>
            <a:off x="847492" y="1984916"/>
            <a:ext cx="7660888" cy="2720899"/>
          </a:xfrm>
          <a:prstGeom prst="rect">
            <a:avLst/>
          </a:prstGeom>
        </p:spPr>
      </p:pic>
      <p:sp>
        <p:nvSpPr>
          <p:cNvPr id="4" name="テキスト ボックス 3">
            <a:extLst>
              <a:ext uri="{FF2B5EF4-FFF2-40B4-BE49-F238E27FC236}">
                <a16:creationId xmlns:a16="http://schemas.microsoft.com/office/drawing/2014/main" id="{F6AF3C48-60CA-571D-C895-2F502190AD87}"/>
              </a:ext>
            </a:extLst>
          </p:cNvPr>
          <p:cNvSpPr txBox="1"/>
          <p:nvPr/>
        </p:nvSpPr>
        <p:spPr>
          <a:xfrm>
            <a:off x="724829" y="671117"/>
            <a:ext cx="9879628" cy="1200329"/>
          </a:xfrm>
          <a:prstGeom prst="rect">
            <a:avLst/>
          </a:prstGeom>
          <a:noFill/>
          <a:ln>
            <a:solidFill>
              <a:schemeClr val="accent1"/>
            </a:solidFill>
          </a:ln>
        </p:spPr>
        <p:txBody>
          <a:bodyPr wrap="none" rtlCol="0">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辺の長さが</a:t>
            </a:r>
            <a:r>
              <a:rPr lang="en-US" altLang="ja-JP" sz="3600" dirty="0">
                <a:latin typeface="UD デジタル 教科書体 NP-R" panose="02020400000000000000" pitchFamily="18" charset="-128"/>
                <a:ea typeface="UD デジタル 教科書体 NP-R" panose="02020400000000000000" pitchFamily="18" charset="-128"/>
              </a:rPr>
              <a:t>6cm</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3cm</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3cm</a:t>
            </a:r>
            <a:r>
              <a:rPr lang="ja-JP" altLang="en-US" sz="3600" dirty="0">
                <a:latin typeface="UD デジタル 教科書体 NP-R" panose="02020400000000000000" pitchFamily="18" charset="-128"/>
                <a:ea typeface="UD デジタル 教科書体 NP-R" panose="02020400000000000000" pitchFamily="18" charset="-128"/>
              </a:rPr>
              <a:t>の二等辺三角形を</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かきましょう。という問題がありました！</a:t>
            </a:r>
          </a:p>
        </p:txBody>
      </p:sp>
      <p:sp>
        <p:nvSpPr>
          <p:cNvPr id="6" name="テキスト ボックス 5">
            <a:extLst>
              <a:ext uri="{FF2B5EF4-FFF2-40B4-BE49-F238E27FC236}">
                <a16:creationId xmlns:a16="http://schemas.microsoft.com/office/drawing/2014/main" id="{506D353C-5D7B-3CC8-9406-4159C43BD682}"/>
              </a:ext>
            </a:extLst>
          </p:cNvPr>
          <p:cNvSpPr txBox="1"/>
          <p:nvPr/>
        </p:nvSpPr>
        <p:spPr>
          <a:xfrm>
            <a:off x="724829" y="4705815"/>
            <a:ext cx="10917045" cy="1754326"/>
          </a:xfrm>
          <a:prstGeom prst="rect">
            <a:avLst/>
          </a:prstGeom>
          <a:noFill/>
        </p:spPr>
        <p:txBody>
          <a:bodyPr wrap="square">
            <a:spAutoFit/>
          </a:bodyPr>
          <a:lstStyle/>
          <a:p>
            <a:pPr algn="just"/>
            <a:r>
              <a:rPr lang="ja-JP" altLang="en-US" sz="3600" b="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これ、私の小学校でも使われてたんですけど、問題の間違いが多くて途中から違うプリントになりました</a:t>
            </a:r>
            <a:r>
              <a:rPr lang="en-US" altLang="ja-JP" sz="3600" b="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rPr>
              <a:t>…w</a:t>
            </a:r>
            <a:endParaRPr lang="ja-JP" altLang="en-US" sz="3600" b="0" i="0" u="none" strike="noStrike" baseline="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9372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10D5012-CB19-A8AA-367D-97EA7DA66093}"/>
              </a:ext>
            </a:extLst>
          </p:cNvPr>
          <p:cNvPicPr>
            <a:picLocks noChangeAspect="1"/>
          </p:cNvPicPr>
          <p:nvPr/>
        </p:nvPicPr>
        <p:blipFill rotWithShape="1">
          <a:blip r:embed="rId2"/>
          <a:srcRect l="4959" t="23003" r="968" b="20755"/>
          <a:stretch/>
        </p:blipFill>
        <p:spPr>
          <a:xfrm>
            <a:off x="413519" y="1639228"/>
            <a:ext cx="7046754" cy="3166948"/>
          </a:xfrm>
          <a:prstGeom prst="rect">
            <a:avLst/>
          </a:prstGeom>
        </p:spPr>
      </p:pic>
      <p:sp>
        <p:nvSpPr>
          <p:cNvPr id="4" name="テキスト ボックス 3">
            <a:extLst>
              <a:ext uri="{FF2B5EF4-FFF2-40B4-BE49-F238E27FC236}">
                <a16:creationId xmlns:a16="http://schemas.microsoft.com/office/drawing/2014/main" id="{731DC236-536A-5F63-0AB1-75BDB117329C}"/>
              </a:ext>
            </a:extLst>
          </p:cNvPr>
          <p:cNvSpPr txBox="1"/>
          <p:nvPr/>
        </p:nvSpPr>
        <p:spPr>
          <a:xfrm>
            <a:off x="1393298" y="661549"/>
            <a:ext cx="8497614" cy="646331"/>
          </a:xfrm>
          <a:prstGeom prst="rect">
            <a:avLst/>
          </a:prstGeom>
          <a:noFill/>
        </p:spPr>
        <p:txBody>
          <a:bodyPr wrap="square" rtlCol="0">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子供の自由な発想についていけない解答</a:t>
            </a:r>
            <a:endParaRPr kumimoji="1" lang="ja-JP" altLang="en-US" sz="3600" dirty="0">
              <a:latin typeface="UD デジタル 教科書体 NP-R" panose="02020400000000000000" pitchFamily="18" charset="-128"/>
              <a:ea typeface="UD デジタル 教科書体 NP-R" panose="02020400000000000000" pitchFamily="18" charset="-128"/>
            </a:endParaRPr>
          </a:p>
        </p:txBody>
      </p:sp>
      <p:pic>
        <p:nvPicPr>
          <p:cNvPr id="6" name="図 5">
            <a:extLst>
              <a:ext uri="{FF2B5EF4-FFF2-40B4-BE49-F238E27FC236}">
                <a16:creationId xmlns:a16="http://schemas.microsoft.com/office/drawing/2014/main" id="{0E42AED3-22AB-6EC1-AC42-F5D788DC94D1}"/>
              </a:ext>
            </a:extLst>
          </p:cNvPr>
          <p:cNvPicPr>
            <a:picLocks noChangeAspect="1"/>
          </p:cNvPicPr>
          <p:nvPr/>
        </p:nvPicPr>
        <p:blipFill rotWithShape="1">
          <a:blip r:embed="rId3"/>
          <a:srcRect l="7053" t="12200" r="7023" b="21593"/>
          <a:stretch/>
        </p:blipFill>
        <p:spPr>
          <a:xfrm>
            <a:off x="7616281" y="1639228"/>
            <a:ext cx="3839633" cy="4241879"/>
          </a:xfrm>
          <a:prstGeom prst="rect">
            <a:avLst/>
          </a:prstGeom>
        </p:spPr>
      </p:pic>
    </p:spTree>
    <p:extLst>
      <p:ext uri="{BB962C8B-B14F-4D97-AF65-F5344CB8AC3E}">
        <p14:creationId xmlns:p14="http://schemas.microsoft.com/office/powerpoint/2010/main" val="1612344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9FA94B-3A98-D6F9-C424-FA2A2023FC9E}"/>
              </a:ext>
            </a:extLst>
          </p:cNvPr>
          <p:cNvPicPr>
            <a:picLocks noChangeAspect="1"/>
          </p:cNvPicPr>
          <p:nvPr/>
        </p:nvPicPr>
        <p:blipFill rotWithShape="1">
          <a:blip r:embed="rId2"/>
          <a:srcRect l="2050" t="22457" r="4691" b="1006"/>
          <a:stretch/>
        </p:blipFill>
        <p:spPr>
          <a:xfrm>
            <a:off x="490654" y="1307880"/>
            <a:ext cx="8664497" cy="3243851"/>
          </a:xfrm>
          <a:prstGeom prst="rect">
            <a:avLst/>
          </a:prstGeom>
        </p:spPr>
      </p:pic>
      <p:sp>
        <p:nvSpPr>
          <p:cNvPr id="4" name="テキスト ボックス 3">
            <a:extLst>
              <a:ext uri="{FF2B5EF4-FFF2-40B4-BE49-F238E27FC236}">
                <a16:creationId xmlns:a16="http://schemas.microsoft.com/office/drawing/2014/main" id="{0CAA989D-4C38-6846-9C4C-6DF010CD78B3}"/>
              </a:ext>
            </a:extLst>
          </p:cNvPr>
          <p:cNvSpPr txBox="1"/>
          <p:nvPr/>
        </p:nvSpPr>
        <p:spPr>
          <a:xfrm>
            <a:off x="1393298" y="661549"/>
            <a:ext cx="8497614" cy="646331"/>
          </a:xfrm>
          <a:prstGeom prst="rect">
            <a:avLst/>
          </a:prstGeom>
          <a:noFill/>
        </p:spPr>
        <p:txBody>
          <a:bodyPr wrap="square" rtlCol="0">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子供の自由な発想についていけない解答</a:t>
            </a:r>
            <a:endParaRPr kumimoji="1" lang="ja-JP" altLang="en-US" sz="3600" dirty="0">
              <a:latin typeface="UD デジタル 教科書体 NP-R" panose="02020400000000000000" pitchFamily="18" charset="-128"/>
              <a:ea typeface="UD デジタル 教科書体 NP-R" panose="02020400000000000000" pitchFamily="18" charset="-128"/>
            </a:endParaRPr>
          </a:p>
        </p:txBody>
      </p:sp>
      <p:pic>
        <p:nvPicPr>
          <p:cNvPr id="6" name="図 5">
            <a:extLst>
              <a:ext uri="{FF2B5EF4-FFF2-40B4-BE49-F238E27FC236}">
                <a16:creationId xmlns:a16="http://schemas.microsoft.com/office/drawing/2014/main" id="{FC396BFE-B297-4BDF-FBA9-E3461047166E}"/>
              </a:ext>
            </a:extLst>
          </p:cNvPr>
          <p:cNvPicPr>
            <a:picLocks noChangeAspect="1"/>
          </p:cNvPicPr>
          <p:nvPr/>
        </p:nvPicPr>
        <p:blipFill rotWithShape="1">
          <a:blip r:embed="rId3"/>
          <a:srcRect l="5012" t="32719" r="1179" b="2314"/>
          <a:stretch/>
        </p:blipFill>
        <p:spPr>
          <a:xfrm>
            <a:off x="6096000" y="3899465"/>
            <a:ext cx="5363737" cy="2787805"/>
          </a:xfrm>
          <a:prstGeom prst="rect">
            <a:avLst/>
          </a:prstGeom>
        </p:spPr>
      </p:pic>
    </p:spTree>
    <p:extLst>
      <p:ext uri="{BB962C8B-B14F-4D97-AF65-F5344CB8AC3E}">
        <p14:creationId xmlns:p14="http://schemas.microsoft.com/office/powerpoint/2010/main" val="3215818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79699-E226-0BA8-6DEA-614C63613BF0}"/>
              </a:ext>
            </a:extLst>
          </p:cNvPr>
          <p:cNvSpPr>
            <a:spLocks noGrp="1"/>
          </p:cNvSpPr>
          <p:nvPr>
            <p:ph type="ctrTitle"/>
          </p:nvPr>
        </p:nvSpPr>
        <p:spPr>
          <a:xfrm>
            <a:off x="1524000" y="1122363"/>
            <a:ext cx="9144000" cy="3572300"/>
          </a:xfrm>
        </p:spPr>
        <p:txBody>
          <a:bodyPr>
            <a:normAutofit fontScale="90000"/>
          </a:bodyPr>
          <a:lstStyle/>
          <a:p>
            <a:r>
              <a:rPr kumimoji="1" lang="ja-JP" altLang="en-US" sz="7200" dirty="0">
                <a:latin typeface="UD デジタル 教科書体 NP-R" panose="02020400000000000000" pitchFamily="18" charset="-128"/>
                <a:ea typeface="UD デジタル 教科書体 NP-R" panose="02020400000000000000" pitchFamily="18" charset="-128"/>
              </a:rPr>
              <a:t>言葉遣いだけで何算？</a:t>
            </a:r>
            <a:br>
              <a:rPr kumimoji="1" lang="en-US" altLang="ja-JP" sz="7200" dirty="0">
                <a:latin typeface="UD デジタル 教科書体 NP-R" panose="02020400000000000000" pitchFamily="18" charset="-128"/>
                <a:ea typeface="UD デジタル 教科書体 NP-R" panose="02020400000000000000" pitchFamily="18" charset="-128"/>
              </a:rPr>
            </a:br>
            <a:r>
              <a:rPr kumimoji="1" lang="ja-JP" altLang="en-US" sz="7200" dirty="0">
                <a:latin typeface="UD デジタル 教科書体 NP-R" panose="02020400000000000000" pitchFamily="18" charset="-128"/>
                <a:ea typeface="UD デジタル 教科書体 NP-R" panose="02020400000000000000" pitchFamily="18" charset="-128"/>
              </a:rPr>
              <a:t>その場合だけに</a:t>
            </a:r>
            <a:br>
              <a:rPr kumimoji="1" lang="en-US" altLang="ja-JP" sz="7200" dirty="0">
                <a:latin typeface="UD デジタル 教科書体 NP-R" panose="02020400000000000000" pitchFamily="18" charset="-128"/>
                <a:ea typeface="UD デジタル 教科書体 NP-R" panose="02020400000000000000" pitchFamily="18" charset="-128"/>
              </a:rPr>
            </a:br>
            <a:r>
              <a:rPr kumimoji="1" lang="ja-JP" altLang="en-US" sz="7200" dirty="0">
                <a:latin typeface="UD デジタル 教科書体 NP-R" panose="02020400000000000000" pitchFamily="18" charset="-128"/>
                <a:ea typeface="UD デジタル 教科書体 NP-R" panose="02020400000000000000" pitchFamily="18" charset="-128"/>
              </a:rPr>
              <a:t>あてはまる約束です</a:t>
            </a:r>
          </a:p>
        </p:txBody>
      </p:sp>
    </p:spTree>
    <p:extLst>
      <p:ext uri="{BB962C8B-B14F-4D97-AF65-F5344CB8AC3E}">
        <p14:creationId xmlns:p14="http://schemas.microsoft.com/office/powerpoint/2010/main" val="1313804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4586BC5-790D-0990-B72D-2D306423DB9C}"/>
              </a:ext>
            </a:extLst>
          </p:cNvPr>
          <p:cNvSpPr txBox="1"/>
          <p:nvPr/>
        </p:nvSpPr>
        <p:spPr>
          <a:xfrm>
            <a:off x="988742" y="733513"/>
            <a:ext cx="8392041" cy="707886"/>
          </a:xfrm>
          <a:prstGeom prst="rect">
            <a:avLst/>
          </a:prstGeom>
          <a:noFill/>
        </p:spPr>
        <p:txBody>
          <a:bodyPr wrap="non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先生：「ぜんぶで」はたし算ですね</a:t>
            </a:r>
            <a:endParaRPr lang="ja-JP" altLang="en-US" sz="4800"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a:extLst>
              <a:ext uri="{FF2B5EF4-FFF2-40B4-BE49-F238E27FC236}">
                <a16:creationId xmlns:a16="http://schemas.microsoft.com/office/drawing/2014/main" id="{09456D08-075E-1A8B-B545-D522B0D3B063}"/>
              </a:ext>
            </a:extLst>
          </p:cNvPr>
          <p:cNvSpPr txBox="1"/>
          <p:nvPr/>
        </p:nvSpPr>
        <p:spPr>
          <a:xfrm>
            <a:off x="715609" y="1815075"/>
            <a:ext cx="10956846" cy="1938992"/>
          </a:xfrm>
          <a:prstGeom prst="rect">
            <a:avLst/>
          </a:prstGeom>
          <a:noFill/>
          <a:ln>
            <a:solidFill>
              <a:schemeClr val="accent1"/>
            </a:solidFill>
          </a:ln>
        </p:spPr>
        <p:txBody>
          <a:bodyPr wrap="non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Ａさんは、鉛筆を５本持っています。</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新しく鉛筆を３本買ってもらいました。</a:t>
            </a:r>
          </a:p>
          <a:p>
            <a:r>
              <a:rPr lang="ja-JP" altLang="en-US" sz="4000" dirty="0">
                <a:latin typeface="UD デジタル 教科書体 NP-R" panose="02020400000000000000" pitchFamily="18" charset="-128"/>
                <a:ea typeface="UD デジタル 教科書体 NP-R" panose="02020400000000000000" pitchFamily="18" charset="-128"/>
              </a:rPr>
              <a:t>Ａさんの持っている鉛筆は、全部で本ですか。</a:t>
            </a:r>
            <a:endParaRPr lang="ja-JP" altLang="en-US" sz="4800" dirty="0">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a:extLst>
              <a:ext uri="{FF2B5EF4-FFF2-40B4-BE49-F238E27FC236}">
                <a16:creationId xmlns:a16="http://schemas.microsoft.com/office/drawing/2014/main" id="{EFD7F9FE-0E67-2899-7754-14C54A143A6F}"/>
              </a:ext>
            </a:extLst>
          </p:cNvPr>
          <p:cNvSpPr txBox="1"/>
          <p:nvPr/>
        </p:nvSpPr>
        <p:spPr>
          <a:xfrm>
            <a:off x="715609" y="4045319"/>
            <a:ext cx="10956846" cy="1323439"/>
          </a:xfrm>
          <a:prstGeom prst="rect">
            <a:avLst/>
          </a:prstGeom>
          <a:noFill/>
          <a:ln>
            <a:solidFill>
              <a:schemeClr val="accent1"/>
            </a:solidFill>
          </a:ln>
        </p:spPr>
        <p:txBody>
          <a:bodyPr wrap="non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Ｂさんは、毎朝バナナを２本食べます。</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一週間で食べたバナナは、全部で何本ですか。</a:t>
            </a:r>
            <a:endParaRPr lang="ja-JP" altLang="en-US" sz="48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24654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79699-E226-0BA8-6DEA-614C63613BF0}"/>
              </a:ext>
            </a:extLst>
          </p:cNvPr>
          <p:cNvSpPr>
            <a:spLocks noGrp="1"/>
          </p:cNvSpPr>
          <p:nvPr>
            <p:ph type="ctrTitle"/>
          </p:nvPr>
        </p:nvSpPr>
        <p:spPr/>
        <p:txBody>
          <a:bodyPr>
            <a:normAutofit/>
          </a:bodyPr>
          <a:lstStyle/>
          <a:p>
            <a:r>
              <a:rPr kumimoji="1" lang="ja-JP" altLang="en-US" sz="8000" dirty="0">
                <a:latin typeface="UD デジタル 教科書体 NP-R" panose="02020400000000000000" pitchFamily="18" charset="-128"/>
                <a:ea typeface="UD デジタル 教科書体 NP-R" panose="02020400000000000000" pitchFamily="18" charset="-128"/>
              </a:rPr>
              <a:t>割合の問題</a:t>
            </a:r>
          </a:p>
        </p:txBody>
      </p:sp>
    </p:spTree>
    <p:extLst>
      <p:ext uri="{BB962C8B-B14F-4D97-AF65-F5344CB8AC3E}">
        <p14:creationId xmlns:p14="http://schemas.microsoft.com/office/powerpoint/2010/main" val="178616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4586BC5-790D-0990-B72D-2D306423DB9C}"/>
              </a:ext>
            </a:extLst>
          </p:cNvPr>
          <p:cNvSpPr txBox="1"/>
          <p:nvPr/>
        </p:nvSpPr>
        <p:spPr>
          <a:xfrm>
            <a:off x="988742" y="733513"/>
            <a:ext cx="8392041" cy="707886"/>
          </a:xfrm>
          <a:prstGeom prst="rect">
            <a:avLst/>
          </a:prstGeom>
          <a:noFill/>
        </p:spPr>
        <p:txBody>
          <a:bodyPr wrap="non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先生：「多くなる」はたし算ですね</a:t>
            </a:r>
            <a:endParaRPr lang="ja-JP" altLang="en-US" sz="4800"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a:extLst>
              <a:ext uri="{FF2B5EF4-FFF2-40B4-BE49-F238E27FC236}">
                <a16:creationId xmlns:a16="http://schemas.microsoft.com/office/drawing/2014/main" id="{09456D08-075E-1A8B-B545-D522B0D3B063}"/>
              </a:ext>
            </a:extLst>
          </p:cNvPr>
          <p:cNvSpPr txBox="1"/>
          <p:nvPr/>
        </p:nvSpPr>
        <p:spPr>
          <a:xfrm>
            <a:off x="715609" y="1815075"/>
            <a:ext cx="10649077" cy="1938992"/>
          </a:xfrm>
          <a:prstGeom prst="rect">
            <a:avLst/>
          </a:prstGeom>
          <a:noFill/>
          <a:ln>
            <a:solidFill>
              <a:schemeClr val="accent1"/>
            </a:solidFill>
          </a:ln>
        </p:spPr>
        <p:txBody>
          <a:bodyPr wrap="squar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昨年は、さといもが ５</a:t>
            </a:r>
            <a:r>
              <a:rPr lang="en-US" altLang="ja-JP" sz="4000" dirty="0">
                <a:latin typeface="UD デジタル 教科書体 NP-R" panose="02020400000000000000" pitchFamily="18" charset="-128"/>
                <a:ea typeface="UD デジタル 教科書体 NP-R" panose="02020400000000000000" pitchFamily="18" charset="-128"/>
              </a:rPr>
              <a:t>kg </a:t>
            </a:r>
            <a:r>
              <a:rPr lang="ja-JP" altLang="en-US" sz="4000" dirty="0">
                <a:latin typeface="UD デジタル 教科書体 NP-R" panose="02020400000000000000" pitchFamily="18" charset="-128"/>
                <a:ea typeface="UD デジタル 教科書体 NP-R" panose="02020400000000000000" pitchFamily="18" charset="-128"/>
              </a:rPr>
              <a:t>収穫できました</a:t>
            </a:r>
          </a:p>
          <a:p>
            <a:r>
              <a:rPr lang="ja-JP" altLang="en-US" sz="4000" dirty="0">
                <a:latin typeface="UD デジタル 教科書体 NP-R" panose="02020400000000000000" pitchFamily="18" charset="-128"/>
                <a:ea typeface="UD デジタル 教科書体 NP-R" panose="02020400000000000000" pitchFamily="18" charset="-128"/>
              </a:rPr>
              <a:t>今年は、昨年よりも２</a:t>
            </a:r>
            <a:r>
              <a:rPr lang="en-US" altLang="ja-JP" sz="4000" dirty="0">
                <a:latin typeface="UD デジタル 教科書体 NP-R" panose="02020400000000000000" pitchFamily="18" charset="-128"/>
                <a:ea typeface="UD デジタル 教科書体 NP-R" panose="02020400000000000000" pitchFamily="18" charset="-128"/>
              </a:rPr>
              <a:t>kg </a:t>
            </a:r>
            <a:r>
              <a:rPr lang="ja-JP" altLang="en-US" sz="4000" dirty="0">
                <a:latin typeface="UD デジタル 教科書体 NP-R" panose="02020400000000000000" pitchFamily="18" charset="-128"/>
                <a:ea typeface="UD デジタル 教科書体 NP-R" panose="02020400000000000000" pitchFamily="18" charset="-128"/>
              </a:rPr>
              <a:t>多く収穫できました</a:t>
            </a:r>
          </a:p>
          <a:p>
            <a:r>
              <a:rPr lang="ja-JP" altLang="en-US" sz="4000" dirty="0">
                <a:latin typeface="UD デジタル 教科書体 NP-R" panose="02020400000000000000" pitchFamily="18" charset="-128"/>
                <a:ea typeface="UD デジタル 教科書体 NP-R" panose="02020400000000000000" pitchFamily="18" charset="-128"/>
              </a:rPr>
              <a:t>今年の収穫量は何</a:t>
            </a:r>
            <a:r>
              <a:rPr lang="en-US" altLang="ja-JP" sz="4000" dirty="0">
                <a:latin typeface="UD デジタル 教科書体 NP-R" panose="02020400000000000000" pitchFamily="18" charset="-128"/>
                <a:ea typeface="UD デジタル 教科書体 NP-R" panose="02020400000000000000" pitchFamily="18" charset="-128"/>
              </a:rPr>
              <a:t>kg</a:t>
            </a:r>
            <a:r>
              <a:rPr lang="ja-JP" altLang="en-US" sz="4000" dirty="0">
                <a:latin typeface="UD デジタル 教科書体 NP-R" panose="02020400000000000000" pitchFamily="18" charset="-128"/>
                <a:ea typeface="UD デジタル 教科書体 NP-R" panose="02020400000000000000" pitchFamily="18" charset="-128"/>
              </a:rPr>
              <a:t>ですか</a:t>
            </a:r>
          </a:p>
        </p:txBody>
      </p:sp>
      <p:sp>
        <p:nvSpPr>
          <p:cNvPr id="6" name="テキスト ボックス 5">
            <a:extLst>
              <a:ext uri="{FF2B5EF4-FFF2-40B4-BE49-F238E27FC236}">
                <a16:creationId xmlns:a16="http://schemas.microsoft.com/office/drawing/2014/main" id="{EFD7F9FE-0E67-2899-7754-14C54A143A6F}"/>
              </a:ext>
            </a:extLst>
          </p:cNvPr>
          <p:cNvSpPr txBox="1"/>
          <p:nvPr/>
        </p:nvSpPr>
        <p:spPr>
          <a:xfrm>
            <a:off x="715609" y="4045319"/>
            <a:ext cx="9661619" cy="1938992"/>
          </a:xfrm>
          <a:prstGeom prst="rect">
            <a:avLst/>
          </a:prstGeom>
          <a:noFill/>
          <a:ln>
            <a:solidFill>
              <a:schemeClr val="accent1"/>
            </a:solidFill>
          </a:ln>
        </p:spPr>
        <p:txBody>
          <a:bodyPr wrap="non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今日、仕入れた野菜は５</a:t>
            </a:r>
            <a:r>
              <a:rPr lang="en-US" altLang="ja-JP" sz="4000" dirty="0">
                <a:latin typeface="UD デジタル 教科書体 NP-R" panose="02020400000000000000" pitchFamily="18" charset="-128"/>
                <a:ea typeface="UD デジタル 教科書体 NP-R" panose="02020400000000000000" pitchFamily="18" charset="-128"/>
              </a:rPr>
              <a:t>kg </a:t>
            </a:r>
            <a:r>
              <a:rPr lang="ja-JP" altLang="en-US" sz="4000" dirty="0">
                <a:latin typeface="UD デジタル 教科書体 NP-R" panose="02020400000000000000" pitchFamily="18" charset="-128"/>
                <a:ea typeface="UD デジタル 教科書体 NP-R" panose="02020400000000000000" pitchFamily="18" charset="-128"/>
              </a:rPr>
              <a:t>でした</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今日は、昨日より３</a:t>
            </a:r>
            <a:r>
              <a:rPr lang="en-US" altLang="ja-JP" sz="4000" dirty="0">
                <a:latin typeface="UD デジタル 教科書体 NP-R" panose="02020400000000000000" pitchFamily="18" charset="-128"/>
                <a:ea typeface="UD デジタル 教科書体 NP-R" panose="02020400000000000000" pitchFamily="18" charset="-128"/>
              </a:rPr>
              <a:t>kg </a:t>
            </a:r>
            <a:r>
              <a:rPr lang="ja-JP" altLang="en-US" sz="4000" dirty="0">
                <a:latin typeface="UD デジタル 教科書体 NP-R" panose="02020400000000000000" pitchFamily="18" charset="-128"/>
                <a:ea typeface="UD デジタル 教科書体 NP-R" panose="02020400000000000000" pitchFamily="18" charset="-128"/>
              </a:rPr>
              <a:t>多く仕入れました</a:t>
            </a:r>
          </a:p>
          <a:p>
            <a:r>
              <a:rPr lang="ja-JP" altLang="en-US" sz="4000" dirty="0">
                <a:latin typeface="UD デジタル 教科書体 NP-R" panose="02020400000000000000" pitchFamily="18" charset="-128"/>
                <a:ea typeface="UD デジタル 教科書体 NP-R" panose="02020400000000000000" pitchFamily="18" charset="-128"/>
              </a:rPr>
              <a:t>昨日は何 </a:t>
            </a:r>
            <a:r>
              <a:rPr lang="en-US" altLang="ja-JP" sz="4000" dirty="0">
                <a:latin typeface="UD デジタル 教科書体 NP-R" panose="02020400000000000000" pitchFamily="18" charset="-128"/>
                <a:ea typeface="UD デジタル 教科書体 NP-R" panose="02020400000000000000" pitchFamily="18" charset="-128"/>
              </a:rPr>
              <a:t>kg </a:t>
            </a:r>
            <a:r>
              <a:rPr lang="ja-JP" altLang="en-US" sz="4000" dirty="0">
                <a:latin typeface="UD デジタル 教科書体 NP-R" panose="02020400000000000000" pitchFamily="18" charset="-128"/>
                <a:ea typeface="UD デジタル 教科書体 NP-R" panose="02020400000000000000" pitchFamily="18" charset="-128"/>
              </a:rPr>
              <a:t>仕入れましたか</a:t>
            </a:r>
          </a:p>
        </p:txBody>
      </p:sp>
    </p:spTree>
    <p:extLst>
      <p:ext uri="{BB962C8B-B14F-4D97-AF65-F5344CB8AC3E}">
        <p14:creationId xmlns:p14="http://schemas.microsoft.com/office/powerpoint/2010/main" val="13085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4586BC5-790D-0990-B72D-2D306423DB9C}"/>
              </a:ext>
            </a:extLst>
          </p:cNvPr>
          <p:cNvSpPr txBox="1"/>
          <p:nvPr/>
        </p:nvSpPr>
        <p:spPr>
          <a:xfrm>
            <a:off x="988742" y="733513"/>
            <a:ext cx="8392041" cy="707886"/>
          </a:xfrm>
          <a:prstGeom prst="rect">
            <a:avLst/>
          </a:prstGeom>
          <a:noFill/>
        </p:spPr>
        <p:txBody>
          <a:bodyPr wrap="non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先生：「あわせて」はたし算ですね</a:t>
            </a:r>
            <a:endParaRPr lang="ja-JP" altLang="en-US" sz="4800"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a:extLst>
              <a:ext uri="{FF2B5EF4-FFF2-40B4-BE49-F238E27FC236}">
                <a16:creationId xmlns:a16="http://schemas.microsoft.com/office/drawing/2014/main" id="{09456D08-075E-1A8B-B545-D522B0D3B063}"/>
              </a:ext>
            </a:extLst>
          </p:cNvPr>
          <p:cNvSpPr txBox="1"/>
          <p:nvPr/>
        </p:nvSpPr>
        <p:spPr>
          <a:xfrm>
            <a:off x="715609" y="1815075"/>
            <a:ext cx="10649077" cy="1938992"/>
          </a:xfrm>
          <a:prstGeom prst="rect">
            <a:avLst/>
          </a:prstGeom>
          <a:noFill/>
          <a:ln>
            <a:solidFill>
              <a:schemeClr val="accent1"/>
            </a:solidFill>
          </a:ln>
        </p:spPr>
        <p:txBody>
          <a:bodyPr wrap="squar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Ａさんは、５冊本を持っています。</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Ｂさんから３冊本をもらいました。</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Ａさんの持っている本はあわせて何冊ですか。</a:t>
            </a:r>
          </a:p>
        </p:txBody>
      </p:sp>
      <p:sp>
        <p:nvSpPr>
          <p:cNvPr id="6" name="テキスト ボックス 5">
            <a:extLst>
              <a:ext uri="{FF2B5EF4-FFF2-40B4-BE49-F238E27FC236}">
                <a16:creationId xmlns:a16="http://schemas.microsoft.com/office/drawing/2014/main" id="{EFD7F9FE-0E67-2899-7754-14C54A143A6F}"/>
              </a:ext>
            </a:extLst>
          </p:cNvPr>
          <p:cNvSpPr txBox="1"/>
          <p:nvPr/>
        </p:nvSpPr>
        <p:spPr>
          <a:xfrm>
            <a:off x="715609" y="4045319"/>
            <a:ext cx="9756197" cy="1323439"/>
          </a:xfrm>
          <a:prstGeom prst="rect">
            <a:avLst/>
          </a:prstGeom>
          <a:noFill/>
          <a:ln>
            <a:solidFill>
              <a:schemeClr val="accent1"/>
            </a:solidFill>
          </a:ln>
        </p:spPr>
        <p:txBody>
          <a:bodyPr wrap="none" rtlCol="0">
            <a:spAutoFit/>
          </a:bodyPr>
          <a:lstStyle/>
          <a:p>
            <a:r>
              <a:rPr lang="ja-JP" altLang="en-US" sz="4000" dirty="0">
                <a:latin typeface="UD デジタル 教科書体 NP-R" panose="02020400000000000000" pitchFamily="18" charset="-128"/>
                <a:ea typeface="UD デジタル 教科書体 NP-R" panose="02020400000000000000" pitchFamily="18" charset="-128"/>
              </a:rPr>
              <a:t>ケーキとパンがあわせて</a:t>
            </a:r>
            <a:r>
              <a:rPr lang="en-US" altLang="ja-JP" sz="4000" dirty="0">
                <a:latin typeface="UD デジタル 教科書体 NP-R" panose="02020400000000000000" pitchFamily="18" charset="-128"/>
                <a:ea typeface="UD デジタル 教科書体 NP-R" panose="02020400000000000000" pitchFamily="18" charset="-128"/>
              </a:rPr>
              <a:t>10</a:t>
            </a:r>
            <a:r>
              <a:rPr lang="ja-JP" altLang="en-US" sz="4000" dirty="0">
                <a:latin typeface="UD デジタル 教科書体 NP-R" panose="02020400000000000000" pitchFamily="18" charset="-128"/>
                <a:ea typeface="UD デジタル 教科書体 NP-R" panose="02020400000000000000" pitchFamily="18" charset="-128"/>
              </a:rPr>
              <a:t>個あります。</a:t>
            </a:r>
            <a:endParaRPr lang="en-US" altLang="ja-JP" sz="4000" dirty="0">
              <a:latin typeface="UD デジタル 教科書体 NP-R" panose="02020400000000000000" pitchFamily="18" charset="-128"/>
              <a:ea typeface="UD デジタル 教科書体 NP-R" panose="02020400000000000000" pitchFamily="18" charset="-128"/>
            </a:endParaRPr>
          </a:p>
          <a:p>
            <a:r>
              <a:rPr lang="ja-JP" altLang="en-US" sz="4000" dirty="0">
                <a:latin typeface="UD デジタル 教科書体 NP-R" panose="02020400000000000000" pitchFamily="18" charset="-128"/>
                <a:ea typeface="UD デジタル 教科書体 NP-R" panose="02020400000000000000" pitchFamily="18" charset="-128"/>
              </a:rPr>
              <a:t>ケーキが</a:t>
            </a:r>
            <a:r>
              <a:rPr lang="en-US" altLang="ja-JP" sz="4000" dirty="0">
                <a:latin typeface="UD デジタル 教科書体 NP-R" panose="02020400000000000000" pitchFamily="18" charset="-128"/>
                <a:ea typeface="UD デジタル 教科書体 NP-R" panose="02020400000000000000" pitchFamily="18" charset="-128"/>
              </a:rPr>
              <a:t>3</a:t>
            </a:r>
            <a:r>
              <a:rPr lang="ja-JP" altLang="en-US" sz="4000" dirty="0">
                <a:latin typeface="UD デジタル 教科書体 NP-R" panose="02020400000000000000" pitchFamily="18" charset="-128"/>
                <a:ea typeface="UD デジタル 教科書体 NP-R" panose="02020400000000000000" pitchFamily="18" charset="-128"/>
              </a:rPr>
              <a:t>個のとき、パンは何個ですか。</a:t>
            </a:r>
          </a:p>
        </p:txBody>
      </p:sp>
    </p:spTree>
    <p:extLst>
      <p:ext uri="{BB962C8B-B14F-4D97-AF65-F5344CB8AC3E}">
        <p14:creationId xmlns:p14="http://schemas.microsoft.com/office/powerpoint/2010/main" val="227335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233678" y="537176"/>
            <a:ext cx="5724644" cy="830997"/>
          </a:xfrm>
          <a:prstGeom prst="rect">
            <a:avLst/>
          </a:prstGeom>
        </p:spPr>
        <p:txBody>
          <a:bodyPr wrap="none">
            <a:spAutoFit/>
          </a:bodyPr>
          <a:lstStyle/>
          <a:p>
            <a:pPr algn="ctr"/>
            <a:r>
              <a:rPr lang="ja-JP" altLang="en-US" sz="4800" dirty="0">
                <a:solidFill>
                  <a:schemeClr val="accent6"/>
                </a:solidFill>
                <a:latin typeface="UD デジタル 教科書体 NP-R" panose="02020400000000000000" pitchFamily="18" charset="-128"/>
                <a:ea typeface="UD デジタル 教科書体 NP-R" panose="02020400000000000000" pitchFamily="18" charset="-128"/>
              </a:rPr>
              <a:t>自ら学び　共に育つ</a:t>
            </a:r>
            <a:endParaRPr lang="ja-JP" altLang="en-US" sz="3200" dirty="0">
              <a:solidFill>
                <a:schemeClr val="accent6"/>
              </a:solidFill>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1616684" y="2980905"/>
            <a:ext cx="7366119" cy="707886"/>
          </a:xfrm>
          <a:prstGeom prst="rect">
            <a:avLst/>
          </a:prstGeom>
        </p:spPr>
        <p:txBody>
          <a:bodyPr wrap="none">
            <a:spAutoFit/>
          </a:bodyPr>
          <a:lstStyle/>
          <a:p>
            <a:r>
              <a:rPr lang="ja-JP" altLang="en-US" sz="4000" dirty="0">
                <a:solidFill>
                  <a:schemeClr val="accent6"/>
                </a:solidFill>
                <a:latin typeface="UD デジタル 教科書体 NP-R" panose="02020400000000000000" pitchFamily="18" charset="-128"/>
                <a:ea typeface="UD デジタル 教科書体 NP-R" panose="02020400000000000000" pitchFamily="18" charset="-128"/>
              </a:rPr>
              <a:t>自ら進んで学習できる子どもに</a:t>
            </a:r>
          </a:p>
        </p:txBody>
      </p:sp>
      <p:sp>
        <p:nvSpPr>
          <p:cNvPr id="10" name="正方形/長方形 9"/>
          <p:cNvSpPr/>
          <p:nvPr/>
        </p:nvSpPr>
        <p:spPr>
          <a:xfrm>
            <a:off x="1616684" y="4018781"/>
            <a:ext cx="8392041" cy="707886"/>
          </a:xfrm>
          <a:prstGeom prst="rect">
            <a:avLst/>
          </a:prstGeom>
        </p:spPr>
        <p:txBody>
          <a:bodyPr wrap="none">
            <a:spAutoFit/>
          </a:bodyPr>
          <a:lstStyle/>
          <a:p>
            <a:r>
              <a:rPr lang="ja-JP" altLang="en-US" sz="4000" dirty="0">
                <a:solidFill>
                  <a:schemeClr val="accent6"/>
                </a:solidFill>
                <a:latin typeface="UD デジタル 教科書体 NP-R" panose="02020400000000000000" pitchFamily="18" charset="-128"/>
                <a:ea typeface="UD デジタル 教科書体 NP-R" panose="02020400000000000000" pitchFamily="18" charset="-128"/>
              </a:rPr>
              <a:t>主体的・対話的で深い学びができる</a:t>
            </a:r>
          </a:p>
        </p:txBody>
      </p:sp>
      <p:sp>
        <p:nvSpPr>
          <p:cNvPr id="11" name="正方形/長方形 10">
            <a:extLst>
              <a:ext uri="{FF2B5EF4-FFF2-40B4-BE49-F238E27FC236}">
                <a16:creationId xmlns:a16="http://schemas.microsoft.com/office/drawing/2014/main" id="{B0A113B7-72B0-4C1C-883E-82A9F9A72C5D}"/>
              </a:ext>
            </a:extLst>
          </p:cNvPr>
          <p:cNvSpPr/>
          <p:nvPr/>
        </p:nvSpPr>
        <p:spPr>
          <a:xfrm>
            <a:off x="1616684" y="1943029"/>
            <a:ext cx="5827236" cy="707886"/>
          </a:xfrm>
          <a:prstGeom prst="rect">
            <a:avLst/>
          </a:prstGeom>
        </p:spPr>
        <p:txBody>
          <a:bodyPr wrap="none">
            <a:spAutoFit/>
          </a:bodyPr>
          <a:lstStyle/>
          <a:p>
            <a:r>
              <a:rPr lang="ja-JP" altLang="en-US" sz="4000" dirty="0">
                <a:solidFill>
                  <a:schemeClr val="accent6"/>
                </a:solidFill>
                <a:latin typeface="UD デジタル 教科書体 NP-R" panose="02020400000000000000" pitchFamily="18" charset="-128"/>
                <a:ea typeface="UD デジタル 教科書体 NP-R" panose="02020400000000000000" pitchFamily="18" charset="-128"/>
              </a:rPr>
              <a:t>基礎・基本を身につける</a:t>
            </a:r>
          </a:p>
        </p:txBody>
      </p:sp>
      <p:sp>
        <p:nvSpPr>
          <p:cNvPr id="2" name="正方形/長方形 1">
            <a:extLst>
              <a:ext uri="{FF2B5EF4-FFF2-40B4-BE49-F238E27FC236}">
                <a16:creationId xmlns:a16="http://schemas.microsoft.com/office/drawing/2014/main" id="{14AD1018-12FA-1B4A-3C51-76493B474087}"/>
              </a:ext>
            </a:extLst>
          </p:cNvPr>
          <p:cNvSpPr/>
          <p:nvPr/>
        </p:nvSpPr>
        <p:spPr>
          <a:xfrm>
            <a:off x="1616684" y="5056657"/>
            <a:ext cx="8392041" cy="707886"/>
          </a:xfrm>
          <a:prstGeom prst="rect">
            <a:avLst/>
          </a:prstGeom>
        </p:spPr>
        <p:txBody>
          <a:bodyPr wrap="none">
            <a:spAutoFit/>
          </a:bodyPr>
          <a:lstStyle/>
          <a:p>
            <a:r>
              <a:rPr lang="ja-JP" altLang="en-US" sz="4000" dirty="0">
                <a:solidFill>
                  <a:schemeClr val="accent6"/>
                </a:solidFill>
                <a:latin typeface="UD デジタル 教科書体 NP-R" panose="02020400000000000000" pitchFamily="18" charset="-128"/>
                <a:ea typeface="UD デジタル 教科書体 NP-R" panose="02020400000000000000" pitchFamily="18" charset="-128"/>
              </a:rPr>
              <a:t>主体的・対話的で深い学びができる</a:t>
            </a:r>
          </a:p>
        </p:txBody>
      </p:sp>
    </p:spTree>
    <p:extLst>
      <p:ext uri="{BB962C8B-B14F-4D97-AF65-F5344CB8AC3E}">
        <p14:creationId xmlns:p14="http://schemas.microsoft.com/office/powerpoint/2010/main" val="383803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86725" y="172620"/>
            <a:ext cx="9144000" cy="2387600"/>
          </a:xfrm>
        </p:spPr>
        <p:txBody>
          <a:bodyPr>
            <a:normAutofit/>
          </a:bodyPr>
          <a:lstStyle/>
          <a:p>
            <a:r>
              <a:rPr kumimoji="1" lang="ja-JP" altLang="en-US" sz="8000" dirty="0">
                <a:latin typeface="UD デジタル 教科書体 NP-R" panose="02020400000000000000" pitchFamily="18" charset="-128"/>
                <a:ea typeface="UD デジタル 教科書体 NP-R" panose="02020400000000000000" pitchFamily="18" charset="-128"/>
              </a:rPr>
              <a:t>まなびの広場７</a:t>
            </a:r>
          </a:p>
        </p:txBody>
      </p:sp>
      <p:sp>
        <p:nvSpPr>
          <p:cNvPr id="8" name="テキスト ボックス 7"/>
          <p:cNvSpPr txBox="1"/>
          <p:nvPr/>
        </p:nvSpPr>
        <p:spPr>
          <a:xfrm>
            <a:off x="2046856" y="2730237"/>
            <a:ext cx="8022695" cy="1938992"/>
          </a:xfrm>
          <a:prstGeom prst="rect">
            <a:avLst/>
          </a:prstGeom>
          <a:noFill/>
        </p:spPr>
        <p:txBody>
          <a:bodyPr wrap="square" rtlCol="0">
            <a:spAutoFit/>
          </a:bodyPr>
          <a:lstStyle/>
          <a:p>
            <a:r>
              <a:rPr lang="ja-JP" altLang="en-US" sz="6000" dirty="0">
                <a:solidFill>
                  <a:srgbClr val="0000FF"/>
                </a:solidFill>
                <a:latin typeface="UD デジタル 教科書体 NP-R" panose="02020400000000000000" pitchFamily="18" charset="-128"/>
                <a:ea typeface="UD デジタル 教科書体 NP-R" panose="02020400000000000000" pitchFamily="18" charset="-128"/>
              </a:rPr>
              <a:t>この解き方・答えでも正解でしょ</a:t>
            </a:r>
            <a:r>
              <a:rPr lang="en-US" altLang="ja-JP" sz="6000" dirty="0">
                <a:solidFill>
                  <a:srgbClr val="0000FF"/>
                </a:solidFill>
                <a:latin typeface="UD デジタル 教科書体 NP-R" panose="02020400000000000000" pitchFamily="18" charset="-128"/>
                <a:ea typeface="UD デジタル 教科書体 NP-R" panose="02020400000000000000" pitchFamily="18" charset="-128"/>
              </a:rPr>
              <a:t>!!</a:t>
            </a:r>
            <a:endParaRPr lang="ja-JP" altLang="en-US" sz="6000" dirty="0">
              <a:solidFill>
                <a:srgbClr val="FF0000"/>
              </a:solidFill>
              <a:latin typeface="UD デジタル 教科書体 NP-R" panose="02020400000000000000" pitchFamily="18" charset="-128"/>
              <a:ea typeface="UD デジタル 教科書体 NP-R" panose="02020400000000000000" pitchFamily="18" charset="-128"/>
            </a:endParaRPr>
          </a:p>
        </p:txBody>
      </p:sp>
      <p:pic>
        <p:nvPicPr>
          <p:cNvPr id="5" name="図 4">
            <a:extLst>
              <a:ext uri="{FF2B5EF4-FFF2-40B4-BE49-F238E27FC236}">
                <a16:creationId xmlns:a16="http://schemas.microsoft.com/office/drawing/2014/main" id="{EB667196-93E6-6EDF-6C9C-F6B325F3A279}"/>
              </a:ext>
            </a:extLst>
          </p:cNvPr>
          <p:cNvPicPr>
            <a:picLocks noChangeAspect="1"/>
          </p:cNvPicPr>
          <p:nvPr/>
        </p:nvPicPr>
        <p:blipFill rotWithShape="1">
          <a:blip r:embed="rId3">
            <a:extLst>
              <a:ext uri="{28A0092B-C50C-407E-A947-70E740481C1C}">
                <a14:useLocalDpi xmlns:a14="http://schemas.microsoft.com/office/drawing/2010/main" val="0"/>
              </a:ext>
            </a:extLst>
          </a:blip>
          <a:srcRect r="6390" b="7239"/>
          <a:stretch/>
        </p:blipFill>
        <p:spPr>
          <a:xfrm>
            <a:off x="8240438" y="4025590"/>
            <a:ext cx="1829113" cy="1812528"/>
          </a:xfrm>
          <a:prstGeom prst="rect">
            <a:avLst/>
          </a:prstGeom>
        </p:spPr>
      </p:pic>
    </p:spTree>
    <p:extLst>
      <p:ext uri="{BB962C8B-B14F-4D97-AF65-F5344CB8AC3E}">
        <p14:creationId xmlns:p14="http://schemas.microsoft.com/office/powerpoint/2010/main" val="152731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AD1F940-C08D-8A43-B920-41781CECA060}"/>
              </a:ext>
            </a:extLst>
          </p:cNvPr>
          <p:cNvSpPr/>
          <p:nvPr/>
        </p:nvSpPr>
        <p:spPr>
          <a:xfrm>
            <a:off x="1002054" y="634721"/>
            <a:ext cx="8648521" cy="769441"/>
          </a:xfrm>
          <a:prstGeom prst="rect">
            <a:avLst/>
          </a:prstGeom>
          <a:ln>
            <a:solidFill>
              <a:schemeClr val="accent1"/>
            </a:solidFill>
          </a:ln>
        </p:spPr>
        <p:txBody>
          <a:bodyPr wrap="none">
            <a:spAutoFit/>
          </a:bodyPr>
          <a:lstStyle/>
          <a:p>
            <a:r>
              <a:rPr lang="ja-JP" altLang="en-US" sz="4400" dirty="0">
                <a:latin typeface="UD デジタル 教科書体 NP-R" panose="02020400000000000000" pitchFamily="18" charset="-128"/>
                <a:ea typeface="UD デジタル 教科書体 NP-R" panose="02020400000000000000" pitchFamily="18" charset="-128"/>
              </a:rPr>
              <a:t>７００円の３割はいくらですか？</a:t>
            </a:r>
          </a:p>
        </p:txBody>
      </p:sp>
      <p:sp>
        <p:nvSpPr>
          <p:cNvPr id="7" name="テキスト ボックス 6">
            <a:extLst>
              <a:ext uri="{FF2B5EF4-FFF2-40B4-BE49-F238E27FC236}">
                <a16:creationId xmlns:a16="http://schemas.microsoft.com/office/drawing/2014/main" id="{F6B06A38-8CE5-5139-E7CA-3355F60BD001}"/>
              </a:ext>
            </a:extLst>
          </p:cNvPr>
          <p:cNvSpPr txBox="1"/>
          <p:nvPr/>
        </p:nvSpPr>
        <p:spPr>
          <a:xfrm>
            <a:off x="1002054" y="1733222"/>
            <a:ext cx="10004200" cy="1754326"/>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公式の</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「全体の量</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割合＝一部分の量」</a:t>
            </a:r>
            <a:r>
              <a:rPr lang="ja-JP" altLang="en-US" sz="3600" dirty="0">
                <a:latin typeface="UD デジタル 教科書体 NP-R" panose="02020400000000000000" pitchFamily="18" charset="-128"/>
                <a:ea typeface="UD デジタル 教科書体 NP-R" panose="02020400000000000000" pitchFamily="18" charset="-128"/>
              </a:rPr>
              <a:t>にあてはめて</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700×0.3</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210</a:t>
            </a:r>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210</a:t>
            </a:r>
            <a:r>
              <a:rPr lang="ja-JP" altLang="en-US" sz="3600" dirty="0">
                <a:latin typeface="UD デジタル 教科書体 NP-R" panose="02020400000000000000" pitchFamily="18" charset="-128"/>
                <a:ea typeface="UD デジタル 教科書体 NP-R" panose="02020400000000000000" pitchFamily="18" charset="-128"/>
              </a:rPr>
              <a:t>円</a:t>
            </a:r>
            <a:endParaRPr lang="en-US" altLang="ja-JP" sz="3600"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16FCA3CE-F483-4C9C-E227-213729522B41}"/>
              </a:ext>
            </a:extLst>
          </p:cNvPr>
          <p:cNvSpPr txBox="1"/>
          <p:nvPr/>
        </p:nvSpPr>
        <p:spPr>
          <a:xfrm>
            <a:off x="1002053" y="3816609"/>
            <a:ext cx="10004199" cy="2308324"/>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これに必要な基本的な知識とは</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１割とは</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10</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等分したうちの１こ分</a:t>
            </a:r>
            <a:endParaRPr lang="en-US" altLang="ja-JP" sz="36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700</a:t>
            </a:r>
            <a:r>
              <a:rPr lang="ja-JP" altLang="en-US" sz="3600" dirty="0">
                <a:latin typeface="UD デジタル 教科書体 NP-R" panose="02020400000000000000" pitchFamily="18" charset="-128"/>
                <a:ea typeface="UD デジタル 教科書体 NP-R" panose="02020400000000000000" pitchFamily="18" charset="-128"/>
              </a:rPr>
              <a:t>円の</a:t>
            </a:r>
            <a:r>
              <a:rPr lang="en-US" altLang="ja-JP" sz="3600" dirty="0">
                <a:latin typeface="UD デジタル 教科書体 NP-R" panose="02020400000000000000" pitchFamily="18" charset="-128"/>
                <a:ea typeface="UD デジタル 教科書体 NP-R" panose="02020400000000000000" pitchFamily="18" charset="-128"/>
              </a:rPr>
              <a:t>1</a:t>
            </a:r>
            <a:r>
              <a:rPr lang="ja-JP" altLang="en-US" sz="3600" dirty="0">
                <a:latin typeface="UD デジタル 教科書体 NP-R" panose="02020400000000000000" pitchFamily="18" charset="-128"/>
                <a:ea typeface="UD デジタル 教科書体 NP-R" panose="02020400000000000000" pitchFamily="18" charset="-128"/>
              </a:rPr>
              <a:t>割は</a:t>
            </a:r>
            <a:r>
              <a:rPr lang="en-US" altLang="ja-JP" sz="3600" dirty="0">
                <a:latin typeface="UD デジタル 教科書体 NP-R" panose="02020400000000000000" pitchFamily="18" charset="-128"/>
                <a:ea typeface="UD デジタル 教科書体 NP-R" panose="02020400000000000000" pitchFamily="18" charset="-128"/>
              </a:rPr>
              <a:t>70</a:t>
            </a:r>
            <a:r>
              <a:rPr lang="ja-JP" altLang="en-US" sz="3600" dirty="0">
                <a:latin typeface="UD デジタル 教科書体 NP-R" panose="02020400000000000000" pitchFamily="18" charset="-128"/>
                <a:ea typeface="UD デジタル 教科書体 NP-R" panose="02020400000000000000" pitchFamily="18" charset="-128"/>
              </a:rPr>
              <a:t>円なので</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70×3</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210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210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円</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134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anim calcmode="lin" valueType="num">
                                      <p:cBhvr>
                                        <p:cTn id="15" dur="750" fill="hold"/>
                                        <p:tgtEl>
                                          <p:spTgt spid="2"/>
                                        </p:tgtEl>
                                        <p:attrNameLst>
                                          <p:attrName>ppt_x</p:attrName>
                                        </p:attrNameLst>
                                      </p:cBhvr>
                                      <p:tavLst>
                                        <p:tav tm="0">
                                          <p:val>
                                            <p:strVal val="#ppt_x"/>
                                          </p:val>
                                        </p:tav>
                                        <p:tav tm="100000">
                                          <p:val>
                                            <p:strVal val="#ppt_x"/>
                                          </p:val>
                                        </p:tav>
                                      </p:tavLst>
                                    </p:anim>
                                    <p:anim calcmode="lin" valueType="num">
                                      <p:cBhvr>
                                        <p:cTn id="1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AD1F940-C08D-8A43-B920-41781CECA060}"/>
              </a:ext>
            </a:extLst>
          </p:cNvPr>
          <p:cNvSpPr/>
          <p:nvPr/>
        </p:nvSpPr>
        <p:spPr>
          <a:xfrm>
            <a:off x="756728" y="634721"/>
            <a:ext cx="8521087" cy="707886"/>
          </a:xfrm>
          <a:prstGeom prst="rect">
            <a:avLst/>
          </a:prstGeom>
          <a:ln>
            <a:solidFill>
              <a:schemeClr val="accent1"/>
            </a:solidFill>
          </a:ln>
        </p:spPr>
        <p:txBody>
          <a:bodyPr wrap="square">
            <a:spAutoFit/>
          </a:bodyPr>
          <a:lstStyle/>
          <a:p>
            <a:r>
              <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2</a:t>
            </a:r>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億円は</a:t>
            </a:r>
            <a:r>
              <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50</a:t>
            </a:r>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億円の何</a:t>
            </a:r>
            <a:r>
              <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a:t>
            </a:r>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になりますか</a:t>
            </a:r>
          </a:p>
        </p:txBody>
      </p:sp>
      <p:sp>
        <p:nvSpPr>
          <p:cNvPr id="7" name="テキスト ボックス 6">
            <a:extLst>
              <a:ext uri="{FF2B5EF4-FFF2-40B4-BE49-F238E27FC236}">
                <a16:creationId xmlns:a16="http://schemas.microsoft.com/office/drawing/2014/main" id="{F6B06A38-8CE5-5139-E7CA-3355F60BD001}"/>
              </a:ext>
            </a:extLst>
          </p:cNvPr>
          <p:cNvSpPr txBox="1"/>
          <p:nvPr/>
        </p:nvSpPr>
        <p:spPr>
          <a:xfrm>
            <a:off x="1002054" y="1560253"/>
            <a:ext cx="10338736" cy="1754326"/>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公式の</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「一部分の量</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全体の量＝割合」</a:t>
            </a:r>
            <a:r>
              <a:rPr lang="ja-JP" altLang="en-US" sz="3600" dirty="0">
                <a:latin typeface="UD デジタル 教科書体 NP-R" panose="02020400000000000000" pitchFamily="18" charset="-128"/>
                <a:ea typeface="UD デジタル 教科書体 NP-R" panose="02020400000000000000" pitchFamily="18" charset="-128"/>
              </a:rPr>
              <a:t>にあてはめて</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2÷50</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0.04</a:t>
            </a:r>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0.04×100</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4</a:t>
            </a:r>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4</a:t>
            </a:r>
            <a:r>
              <a:rPr lang="ja-JP" altLang="en-US" sz="3600" dirty="0">
                <a:latin typeface="UD デジタル 教科書体 NP-R" panose="02020400000000000000" pitchFamily="18" charset="-128"/>
                <a:ea typeface="UD デジタル 教科書体 NP-R" panose="02020400000000000000" pitchFamily="18" charset="-128"/>
              </a:rPr>
              <a:t>％</a:t>
            </a:r>
            <a:endParaRPr lang="en-US" altLang="ja-JP" sz="3600" dirty="0">
              <a:solidFill>
                <a:schemeClr val="accent6"/>
              </a:solidFill>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16FCA3CE-F483-4C9C-E227-213729522B41}"/>
              </a:ext>
            </a:extLst>
          </p:cNvPr>
          <p:cNvSpPr txBox="1"/>
          <p:nvPr/>
        </p:nvSpPr>
        <p:spPr>
          <a:xfrm>
            <a:off x="1002053" y="3543422"/>
            <a:ext cx="10338735" cy="2308324"/>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これに必要な基本的な知識とは</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何％とは</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100</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％の中でどれだけ占めているか</a:t>
            </a:r>
            <a:endParaRPr lang="en-US" altLang="ja-JP" sz="3600" dirty="0">
              <a:solidFill>
                <a:srgbClr val="FF0000"/>
              </a:solidFill>
              <a:latin typeface="UD デジタル 教科書体 NP-R" panose="02020400000000000000" pitchFamily="18" charset="-128"/>
              <a:ea typeface="UD デジタル 教科書体 NP-R" panose="02020400000000000000" pitchFamily="18" charset="-128"/>
            </a:endParaRPr>
          </a:p>
          <a:p>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50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億のうちの</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億なら、</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100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億のうちの</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億だ　</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2×2</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595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anim calcmode="lin" valueType="num">
                                      <p:cBhvr>
                                        <p:cTn id="15" dur="750" fill="hold"/>
                                        <p:tgtEl>
                                          <p:spTgt spid="2"/>
                                        </p:tgtEl>
                                        <p:attrNameLst>
                                          <p:attrName>ppt_x</p:attrName>
                                        </p:attrNameLst>
                                      </p:cBhvr>
                                      <p:tavLst>
                                        <p:tav tm="0">
                                          <p:val>
                                            <p:strVal val="#ppt_x"/>
                                          </p:val>
                                        </p:tav>
                                        <p:tav tm="100000">
                                          <p:val>
                                            <p:strVal val="#ppt_x"/>
                                          </p:val>
                                        </p:tav>
                                      </p:tavLst>
                                    </p:anim>
                                    <p:anim calcmode="lin" valueType="num">
                                      <p:cBhvr>
                                        <p:cTn id="1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AD1F940-C08D-8A43-B920-41781CECA060}"/>
              </a:ext>
            </a:extLst>
          </p:cNvPr>
          <p:cNvSpPr/>
          <p:nvPr/>
        </p:nvSpPr>
        <p:spPr>
          <a:xfrm>
            <a:off x="756728" y="634721"/>
            <a:ext cx="8521087" cy="1938992"/>
          </a:xfrm>
          <a:prstGeom prst="rect">
            <a:avLst/>
          </a:prstGeom>
          <a:ln>
            <a:solidFill>
              <a:schemeClr val="accent1"/>
            </a:solidFill>
          </a:ln>
        </p:spPr>
        <p:txBody>
          <a:bodyPr wrap="square">
            <a:spAutoFit/>
          </a:bodyPr>
          <a:lstStyle/>
          <a:p>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この</a:t>
            </a:r>
            <a:r>
              <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8</a:t>
            </a:r>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人は，学級全体の人数の</a:t>
            </a:r>
            <a:r>
              <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25</a:t>
            </a:r>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a:t>
            </a:r>
            <a:endPar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endParaRPr>
          </a:p>
          <a:p>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にあたります。学級全体の人数は</a:t>
            </a:r>
            <a:endPar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endParaRPr>
          </a:p>
          <a:p>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何人ですか。</a:t>
            </a:r>
            <a:r>
              <a:rPr lang="ja-JP" altLang="en-US" sz="3200" dirty="0">
                <a:latin typeface="UD デジタル 教科書体 NP-R" panose="02020400000000000000" pitchFamily="18" charset="-128"/>
                <a:ea typeface="UD デジタル 教科書体 NP-R" panose="02020400000000000000" pitchFamily="18" charset="-128"/>
              </a:rPr>
              <a:t>　　　　</a:t>
            </a:r>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平成</a:t>
            </a:r>
            <a:r>
              <a:rPr lang="en-US" altLang="ja-JP" sz="3200" dirty="0">
                <a:solidFill>
                  <a:srgbClr val="7030A0"/>
                </a:solidFill>
                <a:latin typeface="UD デジタル 教科書体 NP-R" panose="02020400000000000000" pitchFamily="18" charset="-128"/>
                <a:ea typeface="UD デジタル 教科書体 NP-R" panose="02020400000000000000" pitchFamily="18" charset="-128"/>
              </a:rPr>
              <a:t>24</a:t>
            </a:r>
            <a:r>
              <a:rPr lang="ja-JP" altLang="en-US" sz="3200" dirty="0">
                <a:solidFill>
                  <a:srgbClr val="7030A0"/>
                </a:solidFill>
                <a:latin typeface="UD デジタル 教科書体 NP-R" panose="02020400000000000000" pitchFamily="18" charset="-128"/>
                <a:ea typeface="UD デジタル 教科書体 NP-R" panose="02020400000000000000" pitchFamily="18" charset="-128"/>
              </a:rPr>
              <a:t>年度Ａ８</a:t>
            </a:r>
          </a:p>
        </p:txBody>
      </p:sp>
      <p:sp>
        <p:nvSpPr>
          <p:cNvPr id="7" name="テキスト ボックス 6">
            <a:extLst>
              <a:ext uri="{FF2B5EF4-FFF2-40B4-BE49-F238E27FC236}">
                <a16:creationId xmlns:a16="http://schemas.microsoft.com/office/drawing/2014/main" id="{F6B06A38-8CE5-5139-E7CA-3355F60BD001}"/>
              </a:ext>
            </a:extLst>
          </p:cNvPr>
          <p:cNvSpPr txBox="1"/>
          <p:nvPr/>
        </p:nvSpPr>
        <p:spPr>
          <a:xfrm>
            <a:off x="756728" y="2775735"/>
            <a:ext cx="10338736" cy="1754326"/>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公式の</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「全体の量＝一部分の量</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割合」</a:t>
            </a:r>
            <a:r>
              <a:rPr lang="ja-JP" altLang="en-US" sz="3600" dirty="0">
                <a:latin typeface="UD デジタル 教科書体 NP-R" panose="02020400000000000000" pitchFamily="18" charset="-128"/>
                <a:ea typeface="UD デジタル 教科書体 NP-R" panose="02020400000000000000" pitchFamily="18" charset="-128"/>
              </a:rPr>
              <a:t>にあてはめて</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8÷0.25</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32</a:t>
            </a:r>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32</a:t>
            </a:r>
            <a:r>
              <a:rPr lang="ja-JP" altLang="en-US" sz="3600" dirty="0">
                <a:latin typeface="UD デジタル 教科書体 NP-R" panose="02020400000000000000" pitchFamily="18" charset="-128"/>
                <a:ea typeface="UD デジタル 教科書体 NP-R" panose="02020400000000000000" pitchFamily="18" charset="-128"/>
              </a:rPr>
              <a:t>人　</a:t>
            </a:r>
            <a:r>
              <a:rPr lang="ja-JP" altLang="en-US" sz="2800" dirty="0">
                <a:solidFill>
                  <a:srgbClr val="0000FF"/>
                </a:solidFill>
                <a:latin typeface="UD デジタル 教科書体 NP-R" panose="02020400000000000000" pitchFamily="18" charset="-128"/>
                <a:ea typeface="UD デジタル 教科書体 NP-R" panose="02020400000000000000" pitchFamily="18" charset="-128"/>
              </a:rPr>
              <a:t>この式の意味分かる人いる？</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16FCA3CE-F483-4C9C-E227-213729522B41}"/>
              </a:ext>
            </a:extLst>
          </p:cNvPr>
          <p:cNvSpPr txBox="1"/>
          <p:nvPr/>
        </p:nvSpPr>
        <p:spPr>
          <a:xfrm>
            <a:off x="756728" y="4732530"/>
            <a:ext cx="10338736" cy="1754326"/>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これに必要な基本的な知識とは</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25</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％は</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100</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％を</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4</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等分したうちの１こ分</a:t>
            </a:r>
            <a:endParaRPr lang="en-US" altLang="ja-JP" sz="36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8×4</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32</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32</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人</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pic>
        <p:nvPicPr>
          <p:cNvPr id="4" name="図 3">
            <a:extLst>
              <a:ext uri="{FF2B5EF4-FFF2-40B4-BE49-F238E27FC236}">
                <a16:creationId xmlns:a16="http://schemas.microsoft.com/office/drawing/2014/main" id="{EC97EA76-74EC-88F3-B819-594F30FA03CC}"/>
              </a:ext>
            </a:extLst>
          </p:cNvPr>
          <p:cNvPicPr>
            <a:picLocks noChangeAspect="1"/>
          </p:cNvPicPr>
          <p:nvPr/>
        </p:nvPicPr>
        <p:blipFill>
          <a:blip r:embed="rId3"/>
          <a:stretch>
            <a:fillRect/>
          </a:stretch>
        </p:blipFill>
        <p:spPr>
          <a:xfrm>
            <a:off x="9411629" y="493807"/>
            <a:ext cx="2286588" cy="2665615"/>
          </a:xfrm>
          <a:prstGeom prst="rect">
            <a:avLst/>
          </a:prstGeom>
        </p:spPr>
      </p:pic>
    </p:spTree>
    <p:extLst>
      <p:ext uri="{BB962C8B-B14F-4D97-AF65-F5344CB8AC3E}">
        <p14:creationId xmlns:p14="http://schemas.microsoft.com/office/powerpoint/2010/main" val="180526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anim calcmode="lin" valueType="num">
                                      <p:cBhvr>
                                        <p:cTn id="15" dur="750" fill="hold"/>
                                        <p:tgtEl>
                                          <p:spTgt spid="2"/>
                                        </p:tgtEl>
                                        <p:attrNameLst>
                                          <p:attrName>ppt_x</p:attrName>
                                        </p:attrNameLst>
                                      </p:cBhvr>
                                      <p:tavLst>
                                        <p:tav tm="0">
                                          <p:val>
                                            <p:strVal val="#ppt_x"/>
                                          </p:val>
                                        </p:tav>
                                        <p:tav tm="100000">
                                          <p:val>
                                            <p:strVal val="#ppt_x"/>
                                          </p:val>
                                        </p:tav>
                                      </p:tavLst>
                                    </p:anim>
                                    <p:anim calcmode="lin" valueType="num">
                                      <p:cBhvr>
                                        <p:cTn id="1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AD1F940-C08D-8A43-B920-41781CECA060}"/>
              </a:ext>
            </a:extLst>
          </p:cNvPr>
          <p:cNvSpPr/>
          <p:nvPr/>
        </p:nvSpPr>
        <p:spPr>
          <a:xfrm>
            <a:off x="1002053" y="634721"/>
            <a:ext cx="10673272" cy="1323439"/>
          </a:xfrm>
          <a:prstGeom prst="rect">
            <a:avLst/>
          </a:prstGeom>
          <a:ln>
            <a:solidFill>
              <a:schemeClr val="accent1"/>
            </a:solidFill>
          </a:ln>
        </p:spPr>
        <p:txBody>
          <a:bodyPr wrap="square">
            <a:spAutoFit/>
          </a:bodyPr>
          <a:lstStyle/>
          <a:p>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お小遣いの</a:t>
            </a:r>
            <a:r>
              <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3</a:t>
            </a:r>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割を使って</a:t>
            </a:r>
            <a:r>
              <a:rPr lang="en-US" altLang="ja-JP"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600</a:t>
            </a:r>
            <a:r>
              <a:rPr lang="ja-JP" altLang="en-US" sz="4000" b="0" i="0" u="none" strike="noStrike" baseline="0" dirty="0">
                <a:solidFill>
                  <a:srgbClr val="000000"/>
                </a:solidFill>
                <a:latin typeface="UD デジタル 教科書体 NP-R" panose="02020400000000000000" pitchFamily="18" charset="-128"/>
                <a:ea typeface="UD デジタル 教科書体 NP-R" panose="02020400000000000000" pitchFamily="18" charset="-128"/>
              </a:rPr>
              <a:t>円の図鑑を買いました。お小遣いは何円持っていましたか？</a:t>
            </a:r>
          </a:p>
        </p:txBody>
      </p:sp>
      <p:sp>
        <p:nvSpPr>
          <p:cNvPr id="7" name="テキスト ボックス 6">
            <a:extLst>
              <a:ext uri="{FF2B5EF4-FFF2-40B4-BE49-F238E27FC236}">
                <a16:creationId xmlns:a16="http://schemas.microsoft.com/office/drawing/2014/main" id="{F6B06A38-8CE5-5139-E7CA-3355F60BD001}"/>
              </a:ext>
            </a:extLst>
          </p:cNvPr>
          <p:cNvSpPr txBox="1"/>
          <p:nvPr/>
        </p:nvSpPr>
        <p:spPr>
          <a:xfrm>
            <a:off x="1002053" y="2263677"/>
            <a:ext cx="10673273" cy="1754326"/>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公式の</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「全体の量＝一部分の量</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割合」</a:t>
            </a:r>
            <a:r>
              <a:rPr lang="ja-JP" altLang="en-US" sz="3600" dirty="0">
                <a:latin typeface="UD デジタル 教科書体 NP-R" panose="02020400000000000000" pitchFamily="18" charset="-128"/>
                <a:ea typeface="UD デジタル 教科書体 NP-R" panose="02020400000000000000" pitchFamily="18" charset="-128"/>
              </a:rPr>
              <a:t>にあてはめて</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600÷0.3</a:t>
            </a:r>
            <a:r>
              <a:rPr lang="ja-JP" altLang="en-US" sz="3600" dirty="0">
                <a:latin typeface="UD デジタル 教科書体 NP-R" panose="02020400000000000000" pitchFamily="18" charset="-128"/>
                <a:ea typeface="UD デジタル 教科書体 NP-R" panose="02020400000000000000" pitchFamily="18" charset="-128"/>
              </a:rPr>
              <a:t>＝</a:t>
            </a:r>
            <a:r>
              <a:rPr lang="en-US" altLang="ja-JP" sz="3600" dirty="0">
                <a:latin typeface="UD デジタル 教科書体 NP-R" panose="02020400000000000000" pitchFamily="18" charset="-128"/>
                <a:ea typeface="UD デジタル 教科書体 NP-R" panose="02020400000000000000" pitchFamily="18" charset="-128"/>
              </a:rPr>
              <a:t>2000</a:t>
            </a:r>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latin typeface="UD デジタル 教科書体 NP-R" panose="02020400000000000000" pitchFamily="18" charset="-128"/>
                <a:ea typeface="UD デジタル 教科書体 NP-R" panose="02020400000000000000" pitchFamily="18" charset="-128"/>
              </a:rPr>
              <a:t>2000</a:t>
            </a:r>
            <a:r>
              <a:rPr lang="ja-JP" altLang="en-US" sz="3600" dirty="0">
                <a:latin typeface="UD デジタル 教科書体 NP-R" panose="02020400000000000000" pitchFamily="18" charset="-128"/>
                <a:ea typeface="UD デジタル 教科書体 NP-R" panose="02020400000000000000" pitchFamily="18" charset="-128"/>
              </a:rPr>
              <a:t>円　</a:t>
            </a:r>
            <a:r>
              <a:rPr lang="ja-JP" altLang="en-US" sz="2800" dirty="0">
                <a:solidFill>
                  <a:srgbClr val="0000FF"/>
                </a:solidFill>
                <a:latin typeface="UD デジタル 教科書体 NP-R" panose="02020400000000000000" pitchFamily="18" charset="-128"/>
                <a:ea typeface="UD デジタル 教科書体 NP-R" panose="02020400000000000000" pitchFamily="18" charset="-128"/>
              </a:rPr>
              <a:t>この式を説明できる？</a:t>
            </a:r>
            <a:endParaRPr lang="en-US" altLang="ja-JP" sz="3600" dirty="0">
              <a:solidFill>
                <a:srgbClr val="0000FF"/>
              </a:solidFill>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16FCA3CE-F483-4C9C-E227-213729522B41}"/>
              </a:ext>
            </a:extLst>
          </p:cNvPr>
          <p:cNvSpPr txBox="1"/>
          <p:nvPr/>
        </p:nvSpPr>
        <p:spPr>
          <a:xfrm>
            <a:off x="1002053" y="4323520"/>
            <a:ext cx="10673272" cy="2308324"/>
          </a:xfrm>
          <a:prstGeom prst="rect">
            <a:avLst/>
          </a:prstGeom>
          <a:noFill/>
          <a:ln>
            <a:solidFill>
              <a:schemeClr val="accent1"/>
            </a:solidFill>
          </a:ln>
        </p:spPr>
        <p:txBody>
          <a:bodyPr wrap="squar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これに必要な基本的な知識とは</a:t>
            </a:r>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１割とは</a:t>
            </a:r>
            <a:r>
              <a:rPr lang="en-US" altLang="ja-JP" sz="3600" dirty="0">
                <a:solidFill>
                  <a:srgbClr val="FF0000"/>
                </a:solidFill>
                <a:latin typeface="UD デジタル 教科書体 NP-R" panose="02020400000000000000" pitchFamily="18" charset="-128"/>
                <a:ea typeface="UD デジタル 教科書体 NP-R" panose="02020400000000000000" pitchFamily="18" charset="-128"/>
              </a:rPr>
              <a:t>10</a:t>
            </a:r>
            <a:r>
              <a:rPr lang="ja-JP" altLang="en-US" sz="3600" dirty="0">
                <a:solidFill>
                  <a:srgbClr val="FF0000"/>
                </a:solidFill>
                <a:latin typeface="UD デジタル 教科書体 NP-R" panose="02020400000000000000" pitchFamily="18" charset="-128"/>
                <a:ea typeface="UD デジタル 教科書体 NP-R" panose="02020400000000000000" pitchFamily="18" charset="-128"/>
              </a:rPr>
              <a:t>等分したうちの１こ分</a:t>
            </a:r>
            <a:endParaRPr lang="en-US" altLang="ja-JP" sz="36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1</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割分のお小遣いは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600÷3</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200</a:t>
            </a:r>
          </a:p>
          <a:p>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　お小遣い</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10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割分は　 </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200×10</a:t>
            </a:r>
            <a:r>
              <a:rPr lang="ja-JP" altLang="en-US" sz="3600" dirty="0">
                <a:solidFill>
                  <a:srgbClr val="0000FF"/>
                </a:solidFill>
                <a:latin typeface="UD デジタル 教科書体 NP-R" panose="02020400000000000000" pitchFamily="18" charset="-128"/>
                <a:ea typeface="UD デジタル 教科書体 NP-R" panose="02020400000000000000" pitchFamily="18" charset="-128"/>
              </a:rPr>
              <a:t>＝</a:t>
            </a:r>
            <a:r>
              <a:rPr lang="en-US" altLang="ja-JP" sz="3600" dirty="0">
                <a:solidFill>
                  <a:srgbClr val="0000FF"/>
                </a:solidFill>
                <a:latin typeface="UD デジタル 教科書体 NP-R" panose="02020400000000000000" pitchFamily="18" charset="-128"/>
                <a:ea typeface="UD デジタル 教科書体 NP-R" panose="02020400000000000000" pitchFamily="18" charset="-128"/>
              </a:rPr>
              <a:t>2000</a:t>
            </a:r>
          </a:p>
        </p:txBody>
      </p:sp>
    </p:spTree>
    <p:extLst>
      <p:ext uri="{BB962C8B-B14F-4D97-AF65-F5344CB8AC3E}">
        <p14:creationId xmlns:p14="http://schemas.microsoft.com/office/powerpoint/2010/main" val="32181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anim calcmode="lin" valueType="num">
                                      <p:cBhvr>
                                        <p:cTn id="15" dur="750" fill="hold"/>
                                        <p:tgtEl>
                                          <p:spTgt spid="2"/>
                                        </p:tgtEl>
                                        <p:attrNameLst>
                                          <p:attrName>ppt_x</p:attrName>
                                        </p:attrNameLst>
                                      </p:cBhvr>
                                      <p:tavLst>
                                        <p:tav tm="0">
                                          <p:val>
                                            <p:strVal val="#ppt_x"/>
                                          </p:val>
                                        </p:tav>
                                        <p:tav tm="100000">
                                          <p:val>
                                            <p:strVal val="#ppt_x"/>
                                          </p:val>
                                        </p:tav>
                                      </p:tavLst>
                                    </p:anim>
                                    <p:anim calcmode="lin" valueType="num">
                                      <p:cBhvr>
                                        <p:cTn id="1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79699-E226-0BA8-6DEA-614C63613BF0}"/>
              </a:ext>
            </a:extLst>
          </p:cNvPr>
          <p:cNvSpPr>
            <a:spLocks noGrp="1"/>
          </p:cNvSpPr>
          <p:nvPr>
            <p:ph type="ctrTitle"/>
          </p:nvPr>
        </p:nvSpPr>
        <p:spPr/>
        <p:txBody>
          <a:bodyPr>
            <a:normAutofit/>
          </a:bodyPr>
          <a:lstStyle/>
          <a:p>
            <a:r>
              <a:rPr kumimoji="1" lang="ja-JP" altLang="en-US" sz="8000" dirty="0">
                <a:latin typeface="UD デジタル 教科書体 NP-R" panose="02020400000000000000" pitchFamily="18" charset="-128"/>
                <a:ea typeface="UD デジタル 教科書体 NP-R" panose="02020400000000000000" pitchFamily="18" charset="-128"/>
              </a:rPr>
              <a:t>面積の問題</a:t>
            </a:r>
          </a:p>
        </p:txBody>
      </p:sp>
    </p:spTree>
    <p:extLst>
      <p:ext uri="{BB962C8B-B14F-4D97-AF65-F5344CB8AC3E}">
        <p14:creationId xmlns:p14="http://schemas.microsoft.com/office/powerpoint/2010/main" val="24521262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2705</TotalTime>
  <Words>2222</Words>
  <Application>Microsoft Office PowerPoint</Application>
  <PresentationFormat>ワイド画面</PresentationFormat>
  <Paragraphs>257</Paragraphs>
  <Slides>43</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UD デジタル 教科書体 NP-R</vt:lpstr>
      <vt:lpstr>游ゴシック</vt:lpstr>
      <vt:lpstr>UD デジタル 教科書体 NP-B</vt:lpstr>
      <vt:lpstr>Tosho-J Roman Italic</vt:lpstr>
      <vt:lpstr>游ゴシック Light</vt:lpstr>
      <vt:lpstr>Arial</vt:lpstr>
      <vt:lpstr>Office テーマ</vt:lpstr>
      <vt:lpstr>まなびの広場７</vt:lpstr>
      <vt:lpstr>PowerPoint プレゼンテーション</vt:lpstr>
      <vt:lpstr>PowerPoint プレゼンテーション</vt:lpstr>
      <vt:lpstr>割合の問題</vt:lpstr>
      <vt:lpstr>PowerPoint プレゼンテーション</vt:lpstr>
      <vt:lpstr>PowerPoint プレゼンテーション</vt:lpstr>
      <vt:lpstr>PowerPoint プレゼンテーション</vt:lpstr>
      <vt:lpstr>PowerPoint プレゼンテーション</vt:lpstr>
      <vt:lpstr>面積の問題</vt:lpstr>
      <vt:lpstr>PowerPoint プレゼンテーション</vt:lpstr>
      <vt:lpstr>PowerPoint プレゼンテーション</vt:lpstr>
      <vt:lpstr>PowerPoint プレゼンテーション</vt:lpstr>
      <vt:lpstr>PowerPoint プレゼンテーション</vt:lpstr>
      <vt:lpstr>速さの問題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かけ算のかける順番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等式と計算式の区別がついていない？</vt:lpstr>
      <vt:lpstr>PowerPoint プレゼンテーション</vt:lpstr>
      <vt:lpstr>PowerPoint プレゼンテーション</vt:lpstr>
      <vt:lpstr>業者テスト・問題 模範解答が間違え！ 問題の意味が不明！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言葉遣いだけで何算？ その場合だけに あてはまる約束です</vt:lpstr>
      <vt:lpstr>PowerPoint プレゼンテーション</vt:lpstr>
      <vt:lpstr>PowerPoint プレゼンテーション</vt:lpstr>
      <vt:lpstr>PowerPoint プレゼンテーション</vt:lpstr>
      <vt:lpstr>PowerPoint プレゼンテーション</vt:lpstr>
      <vt:lpstr>まなびの広場７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 </dc:title>
  <dc:creator>伊藤努</dc:creator>
  <cp:lastModifiedBy>tutomu ito</cp:lastModifiedBy>
  <cp:revision>205</cp:revision>
  <cp:lastPrinted>2022-06-29T13:33:09Z</cp:lastPrinted>
  <dcterms:created xsi:type="dcterms:W3CDTF">2021-04-05T12:55:03Z</dcterms:created>
  <dcterms:modified xsi:type="dcterms:W3CDTF">2024-04-08T14:08:24Z</dcterms:modified>
</cp:coreProperties>
</file>