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4"/>
  </p:notesMasterIdLst>
  <p:sldIdLst>
    <p:sldId id="291" r:id="rId2"/>
    <p:sldId id="320" r:id="rId3"/>
    <p:sldId id="328" r:id="rId4"/>
    <p:sldId id="329" r:id="rId5"/>
    <p:sldId id="322" r:id="rId6"/>
    <p:sldId id="362" r:id="rId7"/>
    <p:sldId id="290" r:id="rId8"/>
    <p:sldId id="295" r:id="rId9"/>
    <p:sldId id="296" r:id="rId10"/>
    <p:sldId id="331" r:id="rId11"/>
    <p:sldId id="330" r:id="rId12"/>
    <p:sldId id="332" r:id="rId13"/>
    <p:sldId id="298" r:id="rId14"/>
    <p:sldId id="279" r:id="rId15"/>
    <p:sldId id="292" r:id="rId16"/>
    <p:sldId id="325" r:id="rId17"/>
    <p:sldId id="354" r:id="rId18"/>
    <p:sldId id="317" r:id="rId19"/>
    <p:sldId id="334" r:id="rId20"/>
    <p:sldId id="355" r:id="rId21"/>
    <p:sldId id="344" r:id="rId22"/>
    <p:sldId id="333" r:id="rId23"/>
    <p:sldId id="316" r:id="rId24"/>
    <p:sldId id="345" r:id="rId25"/>
    <p:sldId id="343" r:id="rId26"/>
    <p:sldId id="312" r:id="rId27"/>
    <p:sldId id="313" r:id="rId28"/>
    <p:sldId id="346" r:id="rId29"/>
    <p:sldId id="287" r:id="rId30"/>
    <p:sldId id="257" r:id="rId31"/>
    <p:sldId id="353" r:id="rId32"/>
    <p:sldId id="351" r:id="rId33"/>
    <p:sldId id="300" r:id="rId34"/>
    <p:sldId id="352" r:id="rId35"/>
    <p:sldId id="342" r:id="rId36"/>
    <p:sldId id="356" r:id="rId37"/>
    <p:sldId id="288" r:id="rId38"/>
    <p:sldId id="347" r:id="rId39"/>
    <p:sldId id="311" r:id="rId40"/>
    <p:sldId id="294" r:id="rId41"/>
    <p:sldId id="349" r:id="rId42"/>
    <p:sldId id="361" r:id="rId43"/>
    <p:sldId id="340" r:id="rId44"/>
    <p:sldId id="341" r:id="rId45"/>
    <p:sldId id="321" r:id="rId46"/>
    <p:sldId id="289" r:id="rId47"/>
    <p:sldId id="297" r:id="rId48"/>
    <p:sldId id="301" r:id="rId49"/>
    <p:sldId id="358" r:id="rId50"/>
    <p:sldId id="357" r:id="rId51"/>
    <p:sldId id="304" r:id="rId52"/>
    <p:sldId id="310" r:id="rId53"/>
    <p:sldId id="302" r:id="rId54"/>
    <p:sldId id="303" r:id="rId55"/>
    <p:sldId id="323" r:id="rId56"/>
    <p:sldId id="307" r:id="rId57"/>
    <p:sldId id="324" r:id="rId58"/>
    <p:sldId id="336" r:id="rId59"/>
    <p:sldId id="335" r:id="rId60"/>
    <p:sldId id="337" r:id="rId61"/>
    <p:sldId id="308" r:id="rId62"/>
    <p:sldId id="309" r:id="rId63"/>
  </p:sldIdLst>
  <p:sldSz cx="12192000" cy="6858000"/>
  <p:notesSz cx="7099300" cy="10234613"/>
  <p:embeddedFontLst>
    <p:embeddedFont>
      <p:font typeface="Century" panose="02040604050505020304" pitchFamily="18" charset="0"/>
      <p:regular r:id="rId65"/>
    </p:embeddedFont>
    <p:embeddedFont>
      <p:font typeface="Tosho-J Roman Italic" panose="020B0600000000000000" pitchFamily="34" charset="0"/>
      <p:regular r:id="rId66"/>
    </p:embeddedFont>
    <p:embeddedFont>
      <p:font typeface="UD デジタル 教科書体 NP-B" panose="02020700000000000000" pitchFamily="18" charset="-128"/>
      <p:bold r:id="rId67"/>
    </p:embeddedFont>
    <p:embeddedFont>
      <p:font typeface="游ゴシック" panose="020B0400000000000000" pitchFamily="50" charset="-128"/>
      <p:regular r:id="rId68"/>
      <p:bold r:id="rId69"/>
    </p:embeddedFont>
    <p:embeddedFont>
      <p:font typeface="游ゴシック Light" panose="020B0300000000000000" pitchFamily="50" charset="-128"/>
      <p:regular r:id="rId70"/>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FFCC"/>
    <a:srgbClr val="CCFFFF"/>
    <a:srgbClr val="99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9" autoAdjust="0"/>
  </p:normalViewPr>
  <p:slideViewPr>
    <p:cSldViewPr snapToGrid="0" showGuides="1">
      <p:cViewPr varScale="1">
        <p:scale>
          <a:sx n="57" d="100"/>
          <a:sy n="57" d="100"/>
        </p:scale>
        <p:origin x="308" y="36"/>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7B6A90D-4A3F-45E6-B6F4-E80321A35D3A}" type="datetimeFigureOut">
              <a:rPr kumimoji="1" lang="ja-JP" altLang="en-US" smtClean="0"/>
              <a:t>2024/1/8</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57361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246428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12</a:t>
            </a:fld>
            <a:endParaRPr kumimoji="1" lang="ja-JP" altLang="en-US"/>
          </a:p>
        </p:txBody>
      </p:sp>
    </p:spTree>
    <p:extLst>
      <p:ext uri="{BB962C8B-B14F-4D97-AF65-F5344CB8AC3E}">
        <p14:creationId xmlns:p14="http://schemas.microsoft.com/office/powerpoint/2010/main" val="344286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13</a:t>
            </a:fld>
            <a:endParaRPr kumimoji="1" lang="ja-JP" altLang="en-US"/>
          </a:p>
        </p:txBody>
      </p:sp>
    </p:spTree>
    <p:extLst>
      <p:ext uri="{BB962C8B-B14F-4D97-AF65-F5344CB8AC3E}">
        <p14:creationId xmlns:p14="http://schemas.microsoft.com/office/powerpoint/2010/main" val="420291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14</a:t>
            </a:fld>
            <a:endParaRPr kumimoji="1" lang="ja-JP" altLang="en-US"/>
          </a:p>
        </p:txBody>
      </p:sp>
    </p:spTree>
    <p:extLst>
      <p:ext uri="{BB962C8B-B14F-4D97-AF65-F5344CB8AC3E}">
        <p14:creationId xmlns:p14="http://schemas.microsoft.com/office/powerpoint/2010/main" val="147164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15</a:t>
            </a:fld>
            <a:endParaRPr kumimoji="1" lang="ja-JP" altLang="en-US"/>
          </a:p>
        </p:txBody>
      </p:sp>
    </p:spTree>
    <p:extLst>
      <p:ext uri="{BB962C8B-B14F-4D97-AF65-F5344CB8AC3E}">
        <p14:creationId xmlns:p14="http://schemas.microsoft.com/office/powerpoint/2010/main" val="2571659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16</a:t>
            </a:fld>
            <a:endParaRPr kumimoji="1" lang="ja-JP" altLang="en-US"/>
          </a:p>
        </p:txBody>
      </p:sp>
    </p:spTree>
    <p:extLst>
      <p:ext uri="{BB962C8B-B14F-4D97-AF65-F5344CB8AC3E}">
        <p14:creationId xmlns:p14="http://schemas.microsoft.com/office/powerpoint/2010/main" val="804340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17</a:t>
            </a:fld>
            <a:endParaRPr kumimoji="1" lang="ja-JP" altLang="en-US"/>
          </a:p>
        </p:txBody>
      </p:sp>
    </p:spTree>
    <p:extLst>
      <p:ext uri="{BB962C8B-B14F-4D97-AF65-F5344CB8AC3E}">
        <p14:creationId xmlns:p14="http://schemas.microsoft.com/office/powerpoint/2010/main" val="1805663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18</a:t>
            </a:fld>
            <a:endParaRPr kumimoji="1" lang="ja-JP" altLang="en-US"/>
          </a:p>
        </p:txBody>
      </p:sp>
    </p:spTree>
    <p:extLst>
      <p:ext uri="{BB962C8B-B14F-4D97-AF65-F5344CB8AC3E}">
        <p14:creationId xmlns:p14="http://schemas.microsoft.com/office/powerpoint/2010/main" val="174918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19</a:t>
            </a:fld>
            <a:endParaRPr kumimoji="1" lang="ja-JP" altLang="en-US"/>
          </a:p>
        </p:txBody>
      </p:sp>
    </p:spTree>
    <p:extLst>
      <p:ext uri="{BB962C8B-B14F-4D97-AF65-F5344CB8AC3E}">
        <p14:creationId xmlns:p14="http://schemas.microsoft.com/office/powerpoint/2010/main" val="317359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2894997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20</a:t>
            </a:fld>
            <a:endParaRPr kumimoji="1" lang="ja-JP" altLang="en-US"/>
          </a:p>
        </p:txBody>
      </p:sp>
    </p:spTree>
    <p:extLst>
      <p:ext uri="{BB962C8B-B14F-4D97-AF65-F5344CB8AC3E}">
        <p14:creationId xmlns:p14="http://schemas.microsoft.com/office/powerpoint/2010/main" val="1582493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21</a:t>
            </a:fld>
            <a:endParaRPr kumimoji="1" lang="ja-JP" altLang="en-US"/>
          </a:p>
        </p:txBody>
      </p:sp>
    </p:spTree>
    <p:extLst>
      <p:ext uri="{BB962C8B-B14F-4D97-AF65-F5344CB8AC3E}">
        <p14:creationId xmlns:p14="http://schemas.microsoft.com/office/powerpoint/2010/main" val="3702586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22</a:t>
            </a:fld>
            <a:endParaRPr kumimoji="1" lang="ja-JP" altLang="en-US"/>
          </a:p>
        </p:txBody>
      </p:sp>
    </p:spTree>
    <p:extLst>
      <p:ext uri="{BB962C8B-B14F-4D97-AF65-F5344CB8AC3E}">
        <p14:creationId xmlns:p14="http://schemas.microsoft.com/office/powerpoint/2010/main" val="347644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23</a:t>
            </a:fld>
            <a:endParaRPr kumimoji="1" lang="ja-JP" altLang="en-US"/>
          </a:p>
        </p:txBody>
      </p:sp>
    </p:spTree>
    <p:extLst>
      <p:ext uri="{BB962C8B-B14F-4D97-AF65-F5344CB8AC3E}">
        <p14:creationId xmlns:p14="http://schemas.microsoft.com/office/powerpoint/2010/main" val="2670511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24</a:t>
            </a:fld>
            <a:endParaRPr kumimoji="1" lang="ja-JP" altLang="en-US"/>
          </a:p>
        </p:txBody>
      </p:sp>
    </p:spTree>
    <p:extLst>
      <p:ext uri="{BB962C8B-B14F-4D97-AF65-F5344CB8AC3E}">
        <p14:creationId xmlns:p14="http://schemas.microsoft.com/office/powerpoint/2010/main" val="519976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25</a:t>
            </a:fld>
            <a:endParaRPr kumimoji="1" lang="ja-JP" altLang="en-US"/>
          </a:p>
        </p:txBody>
      </p:sp>
    </p:spTree>
    <p:extLst>
      <p:ext uri="{BB962C8B-B14F-4D97-AF65-F5344CB8AC3E}">
        <p14:creationId xmlns:p14="http://schemas.microsoft.com/office/powerpoint/2010/main" val="3976666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26</a:t>
            </a:fld>
            <a:endParaRPr kumimoji="1" lang="ja-JP" altLang="en-US"/>
          </a:p>
        </p:txBody>
      </p:sp>
    </p:spTree>
    <p:extLst>
      <p:ext uri="{BB962C8B-B14F-4D97-AF65-F5344CB8AC3E}">
        <p14:creationId xmlns:p14="http://schemas.microsoft.com/office/powerpoint/2010/main" val="207874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27</a:t>
            </a:fld>
            <a:endParaRPr kumimoji="1" lang="ja-JP" altLang="en-US"/>
          </a:p>
        </p:txBody>
      </p:sp>
    </p:spTree>
    <p:extLst>
      <p:ext uri="{BB962C8B-B14F-4D97-AF65-F5344CB8AC3E}">
        <p14:creationId xmlns:p14="http://schemas.microsoft.com/office/powerpoint/2010/main" val="122247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28</a:t>
            </a:fld>
            <a:endParaRPr kumimoji="1" lang="ja-JP" altLang="en-US"/>
          </a:p>
        </p:txBody>
      </p:sp>
    </p:spTree>
    <p:extLst>
      <p:ext uri="{BB962C8B-B14F-4D97-AF65-F5344CB8AC3E}">
        <p14:creationId xmlns:p14="http://schemas.microsoft.com/office/powerpoint/2010/main" val="742649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29</a:t>
            </a:fld>
            <a:endParaRPr kumimoji="1" lang="ja-JP" altLang="en-US"/>
          </a:p>
        </p:txBody>
      </p:sp>
    </p:spTree>
    <p:extLst>
      <p:ext uri="{BB962C8B-B14F-4D97-AF65-F5344CB8AC3E}">
        <p14:creationId xmlns:p14="http://schemas.microsoft.com/office/powerpoint/2010/main" val="367745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1471644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30</a:t>
            </a:fld>
            <a:endParaRPr kumimoji="1" lang="ja-JP" altLang="en-US"/>
          </a:p>
        </p:txBody>
      </p:sp>
    </p:spTree>
    <p:extLst>
      <p:ext uri="{BB962C8B-B14F-4D97-AF65-F5344CB8AC3E}">
        <p14:creationId xmlns:p14="http://schemas.microsoft.com/office/powerpoint/2010/main" val="866431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31</a:t>
            </a:fld>
            <a:endParaRPr kumimoji="1" lang="ja-JP" altLang="en-US"/>
          </a:p>
        </p:txBody>
      </p:sp>
    </p:spTree>
    <p:extLst>
      <p:ext uri="{BB962C8B-B14F-4D97-AF65-F5344CB8AC3E}">
        <p14:creationId xmlns:p14="http://schemas.microsoft.com/office/powerpoint/2010/main" val="1241887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32</a:t>
            </a:fld>
            <a:endParaRPr kumimoji="1" lang="ja-JP" altLang="en-US"/>
          </a:p>
        </p:txBody>
      </p:sp>
    </p:spTree>
    <p:extLst>
      <p:ext uri="{BB962C8B-B14F-4D97-AF65-F5344CB8AC3E}">
        <p14:creationId xmlns:p14="http://schemas.microsoft.com/office/powerpoint/2010/main" val="1262664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33</a:t>
            </a:fld>
            <a:endParaRPr kumimoji="1" lang="ja-JP" altLang="en-US"/>
          </a:p>
        </p:txBody>
      </p:sp>
    </p:spTree>
    <p:extLst>
      <p:ext uri="{BB962C8B-B14F-4D97-AF65-F5344CB8AC3E}">
        <p14:creationId xmlns:p14="http://schemas.microsoft.com/office/powerpoint/2010/main" val="3612972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34</a:t>
            </a:fld>
            <a:endParaRPr kumimoji="1" lang="ja-JP" altLang="en-US"/>
          </a:p>
        </p:txBody>
      </p:sp>
    </p:spTree>
    <p:extLst>
      <p:ext uri="{BB962C8B-B14F-4D97-AF65-F5344CB8AC3E}">
        <p14:creationId xmlns:p14="http://schemas.microsoft.com/office/powerpoint/2010/main" val="3885997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36</a:t>
            </a:fld>
            <a:endParaRPr kumimoji="1" lang="ja-JP" altLang="en-US"/>
          </a:p>
        </p:txBody>
      </p:sp>
    </p:spTree>
    <p:extLst>
      <p:ext uri="{BB962C8B-B14F-4D97-AF65-F5344CB8AC3E}">
        <p14:creationId xmlns:p14="http://schemas.microsoft.com/office/powerpoint/2010/main" val="2934811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37</a:t>
            </a:fld>
            <a:endParaRPr kumimoji="1" lang="ja-JP" altLang="en-US"/>
          </a:p>
        </p:txBody>
      </p:sp>
    </p:spTree>
    <p:extLst>
      <p:ext uri="{BB962C8B-B14F-4D97-AF65-F5344CB8AC3E}">
        <p14:creationId xmlns:p14="http://schemas.microsoft.com/office/powerpoint/2010/main" val="635390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38</a:t>
            </a:fld>
            <a:endParaRPr kumimoji="1" lang="ja-JP" altLang="en-US"/>
          </a:p>
        </p:txBody>
      </p:sp>
    </p:spTree>
    <p:extLst>
      <p:ext uri="{BB962C8B-B14F-4D97-AF65-F5344CB8AC3E}">
        <p14:creationId xmlns:p14="http://schemas.microsoft.com/office/powerpoint/2010/main" val="2374452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39</a:t>
            </a:fld>
            <a:endParaRPr kumimoji="1" lang="ja-JP" altLang="en-US"/>
          </a:p>
        </p:txBody>
      </p:sp>
    </p:spTree>
    <p:extLst>
      <p:ext uri="{BB962C8B-B14F-4D97-AF65-F5344CB8AC3E}">
        <p14:creationId xmlns:p14="http://schemas.microsoft.com/office/powerpoint/2010/main" val="2863976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何それって感じですね。</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40</a:t>
            </a:fld>
            <a:endParaRPr kumimoji="1" lang="ja-JP" altLang="en-US"/>
          </a:p>
        </p:txBody>
      </p:sp>
    </p:spTree>
    <p:extLst>
      <p:ext uri="{BB962C8B-B14F-4D97-AF65-F5344CB8AC3E}">
        <p14:creationId xmlns:p14="http://schemas.microsoft.com/office/powerpoint/2010/main" val="274423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1766375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41</a:t>
            </a:fld>
            <a:endParaRPr kumimoji="1" lang="ja-JP" altLang="en-US"/>
          </a:p>
        </p:txBody>
      </p:sp>
    </p:spTree>
    <p:extLst>
      <p:ext uri="{BB962C8B-B14F-4D97-AF65-F5344CB8AC3E}">
        <p14:creationId xmlns:p14="http://schemas.microsoft.com/office/powerpoint/2010/main" val="2515249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42</a:t>
            </a:fld>
            <a:endParaRPr kumimoji="1" lang="ja-JP" altLang="en-US"/>
          </a:p>
        </p:txBody>
      </p:sp>
    </p:spTree>
    <p:extLst>
      <p:ext uri="{BB962C8B-B14F-4D97-AF65-F5344CB8AC3E}">
        <p14:creationId xmlns:p14="http://schemas.microsoft.com/office/powerpoint/2010/main" val="3868565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わり算を入れて考えると無理が出てきます。</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43</a:t>
            </a:fld>
            <a:endParaRPr kumimoji="1" lang="ja-JP" altLang="en-US"/>
          </a:p>
        </p:txBody>
      </p:sp>
    </p:spTree>
    <p:extLst>
      <p:ext uri="{BB962C8B-B14F-4D97-AF65-F5344CB8AC3E}">
        <p14:creationId xmlns:p14="http://schemas.microsoft.com/office/powerpoint/2010/main" val="299896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わり算を入れて考えると無理が出てきます。</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44</a:t>
            </a:fld>
            <a:endParaRPr kumimoji="1" lang="ja-JP" altLang="en-US"/>
          </a:p>
        </p:txBody>
      </p:sp>
    </p:spTree>
    <p:extLst>
      <p:ext uri="{BB962C8B-B14F-4D97-AF65-F5344CB8AC3E}">
        <p14:creationId xmlns:p14="http://schemas.microsoft.com/office/powerpoint/2010/main" val="1212731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45</a:t>
            </a:fld>
            <a:endParaRPr kumimoji="1" lang="ja-JP" altLang="en-US"/>
          </a:p>
        </p:txBody>
      </p:sp>
    </p:spTree>
    <p:extLst>
      <p:ext uri="{BB962C8B-B14F-4D97-AF65-F5344CB8AC3E}">
        <p14:creationId xmlns:p14="http://schemas.microsoft.com/office/powerpoint/2010/main" val="1527200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46</a:t>
            </a:fld>
            <a:endParaRPr kumimoji="1" lang="ja-JP" altLang="en-US"/>
          </a:p>
        </p:txBody>
      </p:sp>
    </p:spTree>
    <p:extLst>
      <p:ext uri="{BB962C8B-B14F-4D97-AF65-F5344CB8AC3E}">
        <p14:creationId xmlns:p14="http://schemas.microsoft.com/office/powerpoint/2010/main" val="1823696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47</a:t>
            </a:fld>
            <a:endParaRPr kumimoji="1" lang="ja-JP" altLang="en-US"/>
          </a:p>
        </p:txBody>
      </p:sp>
    </p:spTree>
    <p:extLst>
      <p:ext uri="{BB962C8B-B14F-4D97-AF65-F5344CB8AC3E}">
        <p14:creationId xmlns:p14="http://schemas.microsoft.com/office/powerpoint/2010/main" val="971070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48</a:t>
            </a:fld>
            <a:endParaRPr kumimoji="1" lang="ja-JP" altLang="en-US"/>
          </a:p>
        </p:txBody>
      </p:sp>
    </p:spTree>
    <p:extLst>
      <p:ext uri="{BB962C8B-B14F-4D97-AF65-F5344CB8AC3E}">
        <p14:creationId xmlns:p14="http://schemas.microsoft.com/office/powerpoint/2010/main" val="533074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49</a:t>
            </a:fld>
            <a:endParaRPr kumimoji="1" lang="ja-JP" altLang="en-US"/>
          </a:p>
        </p:txBody>
      </p:sp>
    </p:spTree>
    <p:extLst>
      <p:ext uri="{BB962C8B-B14F-4D97-AF65-F5344CB8AC3E}">
        <p14:creationId xmlns:p14="http://schemas.microsoft.com/office/powerpoint/2010/main" val="2102637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50</a:t>
            </a:fld>
            <a:endParaRPr kumimoji="1" lang="ja-JP" altLang="en-US"/>
          </a:p>
        </p:txBody>
      </p:sp>
    </p:spTree>
    <p:extLst>
      <p:ext uri="{BB962C8B-B14F-4D97-AF65-F5344CB8AC3E}">
        <p14:creationId xmlns:p14="http://schemas.microsoft.com/office/powerpoint/2010/main" val="226321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3140822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51</a:t>
            </a:fld>
            <a:endParaRPr kumimoji="1" lang="ja-JP" altLang="en-US"/>
          </a:p>
        </p:txBody>
      </p:sp>
    </p:spTree>
    <p:extLst>
      <p:ext uri="{BB962C8B-B14F-4D97-AF65-F5344CB8AC3E}">
        <p14:creationId xmlns:p14="http://schemas.microsoft.com/office/powerpoint/2010/main" val="33112323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52</a:t>
            </a:fld>
            <a:endParaRPr kumimoji="1" lang="ja-JP" altLang="en-US"/>
          </a:p>
        </p:txBody>
      </p:sp>
    </p:spTree>
    <p:extLst>
      <p:ext uri="{BB962C8B-B14F-4D97-AF65-F5344CB8AC3E}">
        <p14:creationId xmlns:p14="http://schemas.microsoft.com/office/powerpoint/2010/main" val="2999918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53</a:t>
            </a:fld>
            <a:endParaRPr kumimoji="1" lang="ja-JP" altLang="en-US"/>
          </a:p>
        </p:txBody>
      </p:sp>
    </p:spTree>
    <p:extLst>
      <p:ext uri="{BB962C8B-B14F-4D97-AF65-F5344CB8AC3E}">
        <p14:creationId xmlns:p14="http://schemas.microsoft.com/office/powerpoint/2010/main" val="1294878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54</a:t>
            </a:fld>
            <a:endParaRPr kumimoji="1" lang="ja-JP" altLang="en-US"/>
          </a:p>
        </p:txBody>
      </p:sp>
    </p:spTree>
    <p:extLst>
      <p:ext uri="{BB962C8B-B14F-4D97-AF65-F5344CB8AC3E}">
        <p14:creationId xmlns:p14="http://schemas.microsoft.com/office/powerpoint/2010/main" val="34066783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55</a:t>
            </a:fld>
            <a:endParaRPr kumimoji="1" lang="ja-JP" altLang="en-US"/>
          </a:p>
        </p:txBody>
      </p:sp>
    </p:spTree>
    <p:extLst>
      <p:ext uri="{BB962C8B-B14F-4D97-AF65-F5344CB8AC3E}">
        <p14:creationId xmlns:p14="http://schemas.microsoft.com/office/powerpoint/2010/main" val="372893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56</a:t>
            </a:fld>
            <a:endParaRPr kumimoji="1" lang="ja-JP" altLang="en-US"/>
          </a:p>
        </p:txBody>
      </p:sp>
    </p:spTree>
    <p:extLst>
      <p:ext uri="{BB962C8B-B14F-4D97-AF65-F5344CB8AC3E}">
        <p14:creationId xmlns:p14="http://schemas.microsoft.com/office/powerpoint/2010/main" val="2560892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57</a:t>
            </a:fld>
            <a:endParaRPr kumimoji="1" lang="ja-JP" altLang="en-US"/>
          </a:p>
        </p:txBody>
      </p:sp>
    </p:spTree>
    <p:extLst>
      <p:ext uri="{BB962C8B-B14F-4D97-AF65-F5344CB8AC3E}">
        <p14:creationId xmlns:p14="http://schemas.microsoft.com/office/powerpoint/2010/main" val="46536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58</a:t>
            </a:fld>
            <a:endParaRPr kumimoji="1" lang="ja-JP" altLang="en-US"/>
          </a:p>
        </p:txBody>
      </p:sp>
    </p:spTree>
    <p:extLst>
      <p:ext uri="{BB962C8B-B14F-4D97-AF65-F5344CB8AC3E}">
        <p14:creationId xmlns:p14="http://schemas.microsoft.com/office/powerpoint/2010/main" val="450898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59</a:t>
            </a:fld>
            <a:endParaRPr kumimoji="1" lang="ja-JP" altLang="en-US"/>
          </a:p>
        </p:txBody>
      </p:sp>
    </p:spTree>
    <p:extLst>
      <p:ext uri="{BB962C8B-B14F-4D97-AF65-F5344CB8AC3E}">
        <p14:creationId xmlns:p14="http://schemas.microsoft.com/office/powerpoint/2010/main" val="25783261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60</a:t>
            </a:fld>
            <a:endParaRPr kumimoji="1" lang="ja-JP" altLang="en-US"/>
          </a:p>
        </p:txBody>
      </p:sp>
    </p:spTree>
    <p:extLst>
      <p:ext uri="{BB962C8B-B14F-4D97-AF65-F5344CB8AC3E}">
        <p14:creationId xmlns:p14="http://schemas.microsoft.com/office/powerpoint/2010/main" val="220113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2515425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順番でこれが良いという教師側からの指示はしない。</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61</a:t>
            </a:fld>
            <a:endParaRPr kumimoji="1" lang="ja-JP" altLang="en-US"/>
          </a:p>
        </p:txBody>
      </p:sp>
    </p:spTree>
    <p:extLst>
      <p:ext uri="{BB962C8B-B14F-4D97-AF65-F5344CB8AC3E}">
        <p14:creationId xmlns:p14="http://schemas.microsoft.com/office/powerpoint/2010/main" val="430758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62</a:t>
            </a:fld>
            <a:endParaRPr kumimoji="1" lang="ja-JP" altLang="en-US"/>
          </a:p>
        </p:txBody>
      </p:sp>
    </p:spTree>
    <p:extLst>
      <p:ext uri="{BB962C8B-B14F-4D97-AF65-F5344CB8AC3E}">
        <p14:creationId xmlns:p14="http://schemas.microsoft.com/office/powerpoint/2010/main" val="388636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347486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49257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9</a:t>
            </a:fld>
            <a:endParaRPr kumimoji="1" lang="ja-JP" altLang="en-US"/>
          </a:p>
        </p:txBody>
      </p:sp>
    </p:spTree>
    <p:extLst>
      <p:ext uri="{BB962C8B-B14F-4D97-AF65-F5344CB8AC3E}">
        <p14:creationId xmlns:p14="http://schemas.microsoft.com/office/powerpoint/2010/main" val="29071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2024/1/8</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2024/1/8</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まなびの広場８</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708681" y="4181365"/>
            <a:ext cx="8648521" cy="1015663"/>
          </a:xfrm>
          <a:prstGeom prst="rect">
            <a:avLst/>
          </a:prstGeom>
          <a:noFill/>
        </p:spPr>
        <p:txBody>
          <a:bodyPr wrap="none" rtlCol="0">
            <a:spAutoFit/>
          </a:bodyPr>
          <a:lstStyle/>
          <a:p>
            <a:pPr algn="ctr"/>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文章題のかけ算順序問題</a:t>
            </a:r>
          </a:p>
        </p:txBody>
      </p:sp>
    </p:spTree>
    <p:extLst>
      <p:ext uri="{BB962C8B-B14F-4D97-AF65-F5344CB8AC3E}">
        <p14:creationId xmlns:p14="http://schemas.microsoft.com/office/powerpoint/2010/main" val="338732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1" y="1664906"/>
            <a:ext cx="10749454" cy="4379917"/>
          </a:xfrm>
          <a:prstGeom prst="rect">
            <a:avLst/>
          </a:prstGeom>
          <a:noFill/>
          <a:ln>
            <a:solidFill>
              <a:schemeClr val="accent1"/>
            </a:solidFill>
          </a:ln>
        </p:spPr>
        <p:txBody>
          <a:bodyPr wrap="square" rtlCol="0">
            <a:spAutoFit/>
          </a:bodyPr>
          <a:lstStyle/>
          <a:p>
            <a:pPr>
              <a:lnSpc>
                <a:spcPts val="4800"/>
              </a:lnSpc>
            </a:pPr>
            <a:r>
              <a:rPr lang="ja-JP" altLang="en-US" sz="3600" dirty="0">
                <a:latin typeface="UD デジタル 教科書体 NP-B" panose="02020700000000000000" pitchFamily="18" charset="-128"/>
                <a:ea typeface="UD デジタル 教科書体 NP-B" panose="02020700000000000000" pitchFamily="18" charset="-128"/>
              </a:rPr>
              <a:t>　あまり長い時間その話題を話したわけではないのですが「</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教える側が区別しなければいけない概念を教わる側に強要してしまうことが多い</a:t>
            </a:r>
            <a:r>
              <a:rPr lang="ja-JP" altLang="en-US" sz="3600" dirty="0">
                <a:latin typeface="UD デジタル 教科書体 NP-B" panose="02020700000000000000" pitchFamily="18" charset="-128"/>
                <a:ea typeface="UD デジタル 教科書体 NP-B" panose="02020700000000000000" pitchFamily="18" charset="-128"/>
              </a:rPr>
              <a:t>」というようなことを言っていました。Ｓさんとほぼ同じ意見でしたね。掛け算順序の話についても、「</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現在はかなり早い段階で交換法則をやる。交換法則の後は、逆順でも</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OK</a:t>
            </a:r>
            <a:r>
              <a:rPr lang="ja-JP" altLang="en-US" sz="3600" dirty="0">
                <a:latin typeface="UD デジタル 教科書体 NP-B" panose="02020700000000000000" pitchFamily="18" charset="-128"/>
                <a:ea typeface="UD デジタル 教科書体 NP-B" panose="02020700000000000000" pitchFamily="18" charset="-128"/>
              </a:rPr>
              <a:t>」でした。</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D3F7395D-73A0-C1FD-B911-12ECCA27C24B}"/>
              </a:ext>
            </a:extLst>
          </p:cNvPr>
          <p:cNvSpPr txBox="1"/>
          <p:nvPr/>
        </p:nvSpPr>
        <p:spPr>
          <a:xfrm>
            <a:off x="931984" y="653728"/>
            <a:ext cx="9741877"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文科省の教科書調査官と話した方より</a:t>
            </a:r>
            <a:endParaRPr lang="ja-JP" altLang="en-US" sz="900" dirty="0">
              <a:solidFill>
                <a:srgbClr val="0000FF"/>
              </a:solidFill>
            </a:endParaRPr>
          </a:p>
        </p:txBody>
      </p:sp>
    </p:spTree>
    <p:extLst>
      <p:ext uri="{BB962C8B-B14F-4D97-AF65-F5344CB8AC3E}">
        <p14:creationId xmlns:p14="http://schemas.microsoft.com/office/powerpoint/2010/main" val="137830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1" y="1575696"/>
            <a:ext cx="10749454" cy="4995470"/>
          </a:xfrm>
          <a:prstGeom prst="rect">
            <a:avLst/>
          </a:prstGeom>
          <a:noFill/>
          <a:ln>
            <a:solidFill>
              <a:schemeClr val="accent1"/>
            </a:solidFill>
          </a:ln>
        </p:spPr>
        <p:txBody>
          <a:bodyPr wrap="square" rtlCol="0">
            <a:spAutoFit/>
          </a:bodyPr>
          <a:lstStyle/>
          <a:p>
            <a:pPr>
              <a:lnSpc>
                <a:spcPts val="4800"/>
              </a:lnSpc>
            </a:pPr>
            <a:r>
              <a:rPr lang="ja-JP" altLang="en-US" sz="3600" dirty="0">
                <a:latin typeface="UD デジタル 教科書体 NP-B" panose="02020700000000000000" pitchFamily="18" charset="-128"/>
                <a:ea typeface="UD デジタル 教科書体 NP-B" panose="02020700000000000000" pitchFamily="18" charset="-128"/>
              </a:rPr>
              <a:t>　実際に順序に拘っている記述が多いことについても質問したのですが、直接それに関しては言及せず「</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色々な教え方があるのに、何故か一つの方向に向かってしまう。</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エビデンスに基づいた理論があるわけではないのに、数学教育の偉い先生が主張する方向になってしまう。</a:t>
            </a:r>
            <a:r>
              <a:rPr lang="ja-JP" altLang="en-US" sz="3600" dirty="0">
                <a:latin typeface="UD デジタル 教科書体 NP-B" panose="02020700000000000000" pitchFamily="18" charset="-128"/>
                <a:ea typeface="UD デジタル 教科書体 NP-B" panose="02020700000000000000" pitchFamily="18" charset="-128"/>
              </a:rPr>
              <a:t>教育学部の先生はもっとエビデンスに基づいた研究をして発表して欲しい。」と言っていました。</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F4030572-8EEA-EA7F-03EF-D581822C0AAA}"/>
              </a:ext>
            </a:extLst>
          </p:cNvPr>
          <p:cNvSpPr txBox="1"/>
          <p:nvPr/>
        </p:nvSpPr>
        <p:spPr>
          <a:xfrm>
            <a:off x="931984" y="653728"/>
            <a:ext cx="9741877"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文科省の教科書調査官と話した方より</a:t>
            </a:r>
            <a:endParaRPr lang="ja-JP" altLang="en-US" sz="900" dirty="0">
              <a:solidFill>
                <a:srgbClr val="0000FF"/>
              </a:solidFill>
            </a:endParaRPr>
          </a:p>
        </p:txBody>
      </p:sp>
    </p:spTree>
    <p:extLst>
      <p:ext uri="{BB962C8B-B14F-4D97-AF65-F5344CB8AC3E}">
        <p14:creationId xmlns:p14="http://schemas.microsoft.com/office/powerpoint/2010/main" val="180920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1" y="1575696"/>
            <a:ext cx="10749454" cy="4365169"/>
          </a:xfrm>
          <a:prstGeom prst="rect">
            <a:avLst/>
          </a:prstGeom>
          <a:noFill/>
          <a:ln>
            <a:solidFill>
              <a:schemeClr val="accent1"/>
            </a:solidFill>
          </a:ln>
        </p:spPr>
        <p:txBody>
          <a:bodyPr wrap="square" rtlCol="0">
            <a:spAutoFit/>
          </a:bodyPr>
          <a:lstStyle/>
          <a:p>
            <a:pPr>
              <a:lnSpc>
                <a:spcPts val="4800"/>
              </a:lnSpc>
            </a:pPr>
            <a:r>
              <a:rPr lang="ja-JP" altLang="en-US" sz="3600" dirty="0">
                <a:latin typeface="UD デジタル 教科書体 NP-B" panose="02020700000000000000" pitchFamily="18" charset="-128"/>
                <a:ea typeface="UD デジタル 教科書体 NP-B" panose="02020700000000000000" pitchFamily="18" charset="-128"/>
              </a:rPr>
              <a:t>　思い出したので追加ですが、「中学では順序拘りは無い」と言っていました。他のコメントと併せて解釈すると、</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小学校では順序拘りだが、それは小学校の教え方の「</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つ」として認めている</a:t>
            </a:r>
            <a:r>
              <a:rPr lang="ja-JP" altLang="en-US" sz="3600" dirty="0">
                <a:latin typeface="UD デジタル 教科書体 NP-B" panose="02020700000000000000" pitchFamily="18" charset="-128"/>
                <a:ea typeface="UD デジタル 教科書体 NP-B" panose="02020700000000000000" pitchFamily="18" charset="-128"/>
              </a:rPr>
              <a:t>。そして、</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すべての教科書がその教え方を採用しているのは、文部科学省の指導によるものではないとのこと。</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pPr>
              <a:lnSpc>
                <a:spcPts val="4800"/>
              </a:lnSpc>
            </a:pP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それなら他の教え方の教科書があってもよいことになる？</a:t>
            </a:r>
            <a:endPar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FF179CA8-DF41-BAA2-E683-23C3E972BEF4}"/>
              </a:ext>
            </a:extLst>
          </p:cNvPr>
          <p:cNvSpPr txBox="1"/>
          <p:nvPr/>
        </p:nvSpPr>
        <p:spPr>
          <a:xfrm>
            <a:off x="931984" y="653728"/>
            <a:ext cx="9741877"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文科省の教科書調査官と話した方より</a:t>
            </a:r>
            <a:endParaRPr lang="ja-JP" altLang="en-US" sz="900" dirty="0">
              <a:solidFill>
                <a:srgbClr val="0000FF"/>
              </a:solidFill>
            </a:endParaRPr>
          </a:p>
        </p:txBody>
      </p:sp>
    </p:spTree>
    <p:extLst>
      <p:ext uri="{BB962C8B-B14F-4D97-AF65-F5344CB8AC3E}">
        <p14:creationId xmlns:p14="http://schemas.microsoft.com/office/powerpoint/2010/main" val="85473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5B8ED44-895E-4C91-847C-FABA206D0A49}"/>
              </a:ext>
            </a:extLst>
          </p:cNvPr>
          <p:cNvSpPr txBox="1"/>
          <p:nvPr/>
        </p:nvSpPr>
        <p:spPr>
          <a:xfrm>
            <a:off x="977462" y="4186348"/>
            <a:ext cx="8905002" cy="707886"/>
          </a:xfrm>
          <a:prstGeom prst="rect">
            <a:avLst/>
          </a:prstGeom>
          <a:noFill/>
        </p:spPr>
        <p:txBody>
          <a:bodyPr wrap="none" rtlCol="0">
            <a:spAutoFit/>
          </a:bodyPr>
          <a:lstStyle/>
          <a:p>
            <a:r>
              <a:rPr kumimoji="1" lang="zh-TW" altLang="en-US" sz="4000" dirty="0">
                <a:latin typeface="UD デジタル 教科書体 NP-B" panose="02020700000000000000" pitchFamily="18" charset="-128"/>
                <a:ea typeface="UD デジタル 教科書体 NP-B" panose="02020700000000000000" pitchFamily="18" charset="-128"/>
              </a:rPr>
              <a:t>三島市教育委員会学校教育課指導係長</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EF8538FA-656C-46D5-955F-BB5B2879A3D8}"/>
              </a:ext>
            </a:extLst>
          </p:cNvPr>
          <p:cNvSpPr txBox="1"/>
          <p:nvPr/>
        </p:nvSpPr>
        <p:spPr>
          <a:xfrm>
            <a:off x="977462" y="1740625"/>
            <a:ext cx="4801314" cy="707886"/>
          </a:xfrm>
          <a:prstGeom prst="rect">
            <a:avLst/>
          </a:prstGeom>
          <a:noFill/>
        </p:spPr>
        <p:txBody>
          <a:bodyPr wrap="non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神奈川県教育委員会</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BDFF1452-1F26-4002-8900-2E2BE1EA8EFB}"/>
              </a:ext>
            </a:extLst>
          </p:cNvPr>
          <p:cNvSpPr txBox="1"/>
          <p:nvPr/>
        </p:nvSpPr>
        <p:spPr>
          <a:xfrm>
            <a:off x="1453243" y="2571410"/>
            <a:ext cx="10042071" cy="1569660"/>
          </a:xfrm>
          <a:prstGeom prst="rect">
            <a:avLst/>
          </a:prstGeom>
          <a:noFill/>
          <a:ln>
            <a:solidFill>
              <a:schemeClr val="accent1"/>
            </a:solidFill>
          </a:ln>
        </p:spPr>
        <p:txBody>
          <a:bodyPr wrap="square" rtlCol="0">
            <a:spAutoFit/>
          </a:bodyPr>
          <a:lstStyle/>
          <a:p>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かけ算の順番はどちらが前でも正解であると伝えている</a:t>
            </a:r>
            <a:r>
              <a:rPr kumimoji="1" lang="ja-JP" altLang="en-US" sz="3200" dirty="0">
                <a:latin typeface="UD デジタル 教科書体 NP-B" panose="02020700000000000000" pitchFamily="18" charset="-128"/>
                <a:ea typeface="UD デジタル 教科書体 NP-B" panose="02020700000000000000" pitchFamily="18" charset="-128"/>
              </a:rPr>
              <a:t>そうだが，何故か広がっていかない小学校文化があるとのこと。</a:t>
            </a:r>
          </a:p>
        </p:txBody>
      </p:sp>
      <p:sp>
        <p:nvSpPr>
          <p:cNvPr id="11" name="テキスト ボックス 10">
            <a:extLst>
              <a:ext uri="{FF2B5EF4-FFF2-40B4-BE49-F238E27FC236}">
                <a16:creationId xmlns:a16="http://schemas.microsoft.com/office/drawing/2014/main" id="{6FA45CC8-0E3A-4C20-B0CE-8E1DD02657BE}"/>
              </a:ext>
            </a:extLst>
          </p:cNvPr>
          <p:cNvSpPr txBox="1"/>
          <p:nvPr/>
        </p:nvSpPr>
        <p:spPr>
          <a:xfrm>
            <a:off x="1453243" y="4894234"/>
            <a:ext cx="10042071" cy="1077218"/>
          </a:xfrm>
          <a:prstGeom prst="rect">
            <a:avLst/>
          </a:prstGeom>
          <a:noFill/>
          <a:ln>
            <a:solidFill>
              <a:schemeClr val="accent1"/>
            </a:solidFill>
          </a:ln>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三島市内の小学校においては、</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かけ算の順序はどちら</a:t>
            </a:r>
            <a:endParaRPr kumimoji="1"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でも正解とする。</a:t>
            </a:r>
            <a:r>
              <a:rPr kumimoji="1" lang="ja-JP" altLang="en-US" sz="3200" dirty="0">
                <a:latin typeface="UD デジタル 教科書体 NP-B" panose="02020700000000000000" pitchFamily="18" charset="-128"/>
                <a:ea typeface="UD デジタル 教科書体 NP-B" panose="02020700000000000000" pitchFamily="18" charset="-128"/>
              </a:rPr>
              <a:t>公表しても構わないとのこと。</a:t>
            </a:r>
          </a:p>
        </p:txBody>
      </p:sp>
      <p:sp>
        <p:nvSpPr>
          <p:cNvPr id="5" name="テキスト ボックス 4">
            <a:extLst>
              <a:ext uri="{FF2B5EF4-FFF2-40B4-BE49-F238E27FC236}">
                <a16:creationId xmlns:a16="http://schemas.microsoft.com/office/drawing/2014/main" id="{FE000146-2FFA-1CF9-0032-6206A75D4410}"/>
              </a:ext>
            </a:extLst>
          </p:cNvPr>
          <p:cNvSpPr txBox="1"/>
          <p:nvPr/>
        </p:nvSpPr>
        <p:spPr>
          <a:xfrm>
            <a:off x="931984" y="653728"/>
            <a:ext cx="10328031"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他の組織・個人はなんと言っているの？</a:t>
            </a:r>
            <a:endParaRPr lang="ja-JP" altLang="en-US" dirty="0"/>
          </a:p>
        </p:txBody>
      </p:sp>
    </p:spTree>
    <p:extLst>
      <p:ext uri="{BB962C8B-B14F-4D97-AF65-F5344CB8AC3E}">
        <p14:creationId xmlns:p14="http://schemas.microsoft.com/office/powerpoint/2010/main" val="34806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anim calcmode="lin" valueType="num">
                                      <p:cBhvr>
                                        <p:cTn id="15" dur="750" fill="hold"/>
                                        <p:tgtEl>
                                          <p:spTgt spid="11"/>
                                        </p:tgtEl>
                                        <p:attrNameLst>
                                          <p:attrName>ppt_x</p:attrName>
                                        </p:attrNameLst>
                                      </p:cBhvr>
                                      <p:tavLst>
                                        <p:tav tm="0">
                                          <p:val>
                                            <p:strVal val="#ppt_x"/>
                                          </p:val>
                                        </p:tav>
                                        <p:tav tm="100000">
                                          <p:val>
                                            <p:strVal val="#ppt_x"/>
                                          </p:val>
                                        </p:tav>
                                      </p:tavLst>
                                    </p:anim>
                                    <p:anim calcmode="lin" valueType="num">
                                      <p:cBhvr>
                                        <p:cTn id="16"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656334"/>
            <a:ext cx="9751619"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京都府総合教育センター　研修支援部　</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2013</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9</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月</a:t>
            </a:r>
            <a:endPar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1079291" y="2353652"/>
            <a:ext cx="10792143" cy="2062103"/>
          </a:xfrm>
          <a:prstGeom prst="rect">
            <a:avLst/>
          </a:prstGeom>
          <a:noFill/>
          <a:ln>
            <a:solidFill>
              <a:schemeClr val="accent1"/>
            </a:solidFill>
          </a:ln>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「他の筋の通った考え方で説明できる計算式を</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正しくない</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と否定することについて」は、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ご指摘いただいたとおり、不適切でした。</a:t>
            </a:r>
            <a:r>
              <a:rPr lang="ja-JP" altLang="en-US" sz="3200" dirty="0">
                <a:latin typeface="UD デジタル 教科書体 NP-B" panose="02020700000000000000" pitchFamily="18" charset="-128"/>
                <a:ea typeface="UD デジタル 教科書体 NP-B" panose="02020700000000000000" pitchFamily="18" charset="-128"/>
              </a:rPr>
              <a:t>従いまして、当該単元指導パッケージについては、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当センターホームページから削除します。</a:t>
            </a:r>
            <a:endPar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49CBB0E3-FCE7-4B38-BA66-3A4E98383D35}"/>
              </a:ext>
            </a:extLst>
          </p:cNvPr>
          <p:cNvSpPr txBox="1"/>
          <p:nvPr/>
        </p:nvSpPr>
        <p:spPr>
          <a:xfrm>
            <a:off x="1079291" y="4830882"/>
            <a:ext cx="4580530"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朝日デジタル </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2019</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endPar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85E425FE-E87B-486B-B605-BFA37380F8F0}"/>
              </a:ext>
            </a:extLst>
          </p:cNvPr>
          <p:cNvSpPr txBox="1"/>
          <p:nvPr/>
        </p:nvSpPr>
        <p:spPr>
          <a:xfrm>
            <a:off x="1079291" y="5619497"/>
            <a:ext cx="9751619"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ジュース</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47</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ダースは何本か　</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47×12</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は不正解の怪</a:t>
            </a:r>
            <a:endPar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9733F711-44E2-FED5-6256-6F077EE650C2}"/>
              </a:ext>
            </a:extLst>
          </p:cNvPr>
          <p:cNvSpPr txBox="1"/>
          <p:nvPr/>
        </p:nvSpPr>
        <p:spPr>
          <a:xfrm>
            <a:off x="2086484" y="653728"/>
            <a:ext cx="8049975" cy="769441"/>
          </a:xfrm>
          <a:prstGeom prst="rect">
            <a:avLst/>
          </a:prstGeom>
          <a:solidFill>
            <a:schemeClr val="accent5">
              <a:lumMod val="20000"/>
              <a:lumOff val="80000"/>
            </a:schemeClr>
          </a:solidFill>
          <a:ln>
            <a:solidFill>
              <a:schemeClr val="tx1"/>
            </a:solidFill>
          </a:ln>
        </p:spPr>
        <p:txBody>
          <a:bodyPr wrap="square">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他にも色々と報道されています</a:t>
            </a:r>
            <a:endParaRPr lang="ja-JP" altLang="en-US" sz="900" dirty="0"/>
          </a:p>
        </p:txBody>
      </p:sp>
    </p:spTree>
    <p:extLst>
      <p:ext uri="{BB962C8B-B14F-4D97-AF65-F5344CB8AC3E}">
        <p14:creationId xmlns:p14="http://schemas.microsoft.com/office/powerpoint/2010/main" val="333620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656334"/>
            <a:ext cx="9814681"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フジテレビ　スーパーニュース　</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2013</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月</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13</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日</a:t>
            </a:r>
            <a:endPar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581015" y="2277895"/>
            <a:ext cx="11193517" cy="2862322"/>
          </a:xfrm>
          <a:prstGeom prst="rect">
            <a:avLst/>
          </a:prstGeom>
          <a:noFill/>
          <a:ln>
            <a:solidFill>
              <a:schemeClr val="accent1"/>
            </a:solidFill>
          </a:ln>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東京書籍</a:t>
            </a:r>
            <a:r>
              <a:rPr lang="ja-JP" altLang="en-US" sz="3600" dirty="0">
                <a:latin typeface="UD デジタル 教科書体 NP-B" panose="02020700000000000000" pitchFamily="18" charset="-128"/>
                <a:ea typeface="UD デジタル 教科書体 NP-B" panose="02020700000000000000" pitchFamily="18" charset="-128"/>
              </a:rPr>
              <a:t>の算数教科書の</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著作代表者</a:t>
            </a:r>
            <a:r>
              <a:rPr lang="ja-JP" altLang="en-US" sz="3600" dirty="0">
                <a:latin typeface="UD デジタル 教科書体 NP-B" panose="02020700000000000000" pitchFamily="18" charset="-128"/>
                <a:ea typeface="UD デジタル 教科書体 NP-B" panose="02020700000000000000" pitchFamily="18" charset="-128"/>
              </a:rPr>
              <a:t>の一人飯高茂さんにインタビューしに行くと、</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飯高さんは掛算順序固定強制の方針に「ナンセンス」とコメント</a:t>
            </a:r>
            <a:r>
              <a:rPr lang="ja-JP" altLang="en-US" sz="3600" dirty="0">
                <a:latin typeface="UD デジタル 教科書体 NP-B" panose="02020700000000000000" pitchFamily="18" charset="-128"/>
                <a:ea typeface="UD デジタル 教科書体 NP-B" panose="02020700000000000000" pitchFamily="18" charset="-128"/>
              </a:rPr>
              <a:t>。子供がもっと自由な発想で自分で考えて一番いい方法を考えることが必要だと話した。</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BB626B46-92CD-15FB-B602-F08BAAE9D894}"/>
              </a:ext>
            </a:extLst>
          </p:cNvPr>
          <p:cNvSpPr txBox="1"/>
          <p:nvPr/>
        </p:nvSpPr>
        <p:spPr>
          <a:xfrm>
            <a:off x="2086484" y="653728"/>
            <a:ext cx="8049975" cy="769441"/>
          </a:xfrm>
          <a:prstGeom prst="rect">
            <a:avLst/>
          </a:prstGeom>
          <a:solidFill>
            <a:schemeClr val="accent5">
              <a:lumMod val="20000"/>
              <a:lumOff val="80000"/>
            </a:schemeClr>
          </a:solidFill>
          <a:ln>
            <a:solidFill>
              <a:schemeClr val="tx1"/>
            </a:solidFill>
          </a:ln>
        </p:spPr>
        <p:txBody>
          <a:bodyPr wrap="square">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他にも色々と報道されています</a:t>
            </a:r>
            <a:endParaRPr lang="ja-JP" altLang="en-US" sz="900" dirty="0"/>
          </a:p>
        </p:txBody>
      </p:sp>
      <p:sp>
        <p:nvSpPr>
          <p:cNvPr id="5" name="テキスト ボックス 4">
            <a:extLst>
              <a:ext uri="{FF2B5EF4-FFF2-40B4-BE49-F238E27FC236}">
                <a16:creationId xmlns:a16="http://schemas.microsoft.com/office/drawing/2014/main" id="{B7174C3E-F356-CB71-3449-9C4C81FE92CA}"/>
              </a:ext>
            </a:extLst>
          </p:cNvPr>
          <p:cNvSpPr txBox="1"/>
          <p:nvPr/>
        </p:nvSpPr>
        <p:spPr>
          <a:xfrm>
            <a:off x="4282068" y="5415874"/>
            <a:ext cx="7299049"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詳細は算数教育レポート第</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13</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号へ</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0424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2" y="1942443"/>
            <a:ext cx="10515598" cy="1200329"/>
          </a:xfrm>
          <a:prstGeom prst="rect">
            <a:avLst/>
          </a:prstGeom>
          <a:noFill/>
          <a:ln>
            <a:solidFill>
              <a:schemeClr val="accent1"/>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「乗数と被乗数を入れ替えた式なども許容する」と毎年のように記載されている。</a:t>
            </a:r>
          </a:p>
        </p:txBody>
      </p:sp>
      <p:sp>
        <p:nvSpPr>
          <p:cNvPr id="7" name="テキスト ボックス 6">
            <a:extLst>
              <a:ext uri="{FF2B5EF4-FFF2-40B4-BE49-F238E27FC236}">
                <a16:creationId xmlns:a16="http://schemas.microsoft.com/office/drawing/2014/main" id="{52954DCB-A530-40CD-AE38-A91A58549850}"/>
              </a:ext>
            </a:extLst>
          </p:cNvPr>
          <p:cNvSpPr txBox="1"/>
          <p:nvPr/>
        </p:nvSpPr>
        <p:spPr>
          <a:xfrm>
            <a:off x="838201" y="3528859"/>
            <a:ext cx="10515598" cy="1200329"/>
          </a:xfrm>
          <a:prstGeom prst="rect">
            <a:avLst/>
          </a:prstGeom>
          <a:noFill/>
          <a:ln>
            <a:solidFill>
              <a:schemeClr val="accent1"/>
            </a:solidFill>
          </a:ln>
        </p:spPr>
        <p:txBody>
          <a:bodyPr wrap="square" rtlCol="0">
            <a:spAutoFit/>
          </a:bodyPr>
          <a:lstStyle/>
          <a:p>
            <a:r>
              <a:rPr lang="ja-JP" altLang="en-US" sz="3600" b="1" dirty="0">
                <a:latin typeface="UD デジタル 教科書体 NP-B" panose="02020700000000000000" pitchFamily="18" charset="-128"/>
                <a:ea typeface="UD デジタル 教科書体 NP-B" panose="02020700000000000000" pitchFamily="18" charset="-128"/>
              </a:rPr>
              <a:t>かけ算もたし算も順序を入れ替えた式が正答例として掲載されている</a:t>
            </a:r>
            <a:endParaRPr lang="en-US" altLang="ja-JP" sz="66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FF79E459-62C7-48D0-86C9-87515388F4DE}"/>
              </a:ext>
            </a:extLst>
          </p:cNvPr>
          <p:cNvSpPr txBox="1"/>
          <p:nvPr/>
        </p:nvSpPr>
        <p:spPr>
          <a:xfrm>
            <a:off x="5833241" y="5382420"/>
            <a:ext cx="5312979" cy="646331"/>
          </a:xfrm>
          <a:prstGeom prst="rect">
            <a:avLst/>
          </a:prstGeom>
          <a:noFill/>
        </p:spPr>
        <p:txBody>
          <a:bodyPr wrap="square" rtlCol="0">
            <a:spAutoFit/>
          </a:bodyPr>
          <a:lstStyle/>
          <a:p>
            <a:pPr algn="r"/>
            <a:r>
              <a:rPr lang="ja-JP" altLang="en-US" sz="3600" dirty="0">
                <a:latin typeface="UD デジタル 教科書体 NP-B" panose="02020700000000000000" pitchFamily="18" charset="-128"/>
                <a:ea typeface="UD デジタル 教科書体 NP-B" panose="02020700000000000000" pitchFamily="18" charset="-128"/>
              </a:rPr>
              <a:t>詳細は、</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学びの広場１へ</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9DCB6AA6-2D3B-B0F1-914C-74EC6A526662}"/>
              </a:ext>
            </a:extLst>
          </p:cNvPr>
          <p:cNvSpPr txBox="1"/>
          <p:nvPr/>
        </p:nvSpPr>
        <p:spPr>
          <a:xfrm>
            <a:off x="931984" y="653728"/>
            <a:ext cx="10421815"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全国学力・学習状況調査から分かること</a:t>
            </a:r>
            <a:endParaRPr lang="ja-JP" altLang="en-US" sz="900" dirty="0">
              <a:solidFill>
                <a:srgbClr val="0000FF"/>
              </a:solidFill>
            </a:endParaRPr>
          </a:p>
        </p:txBody>
      </p:sp>
    </p:spTree>
    <p:extLst>
      <p:ext uri="{BB962C8B-B14F-4D97-AF65-F5344CB8AC3E}">
        <p14:creationId xmlns:p14="http://schemas.microsoft.com/office/powerpoint/2010/main" val="231590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2947C8-72E5-43BD-BB5E-11E0228C1708}"/>
              </a:ext>
            </a:extLst>
          </p:cNvPr>
          <p:cNvSpPr txBox="1"/>
          <p:nvPr/>
        </p:nvSpPr>
        <p:spPr>
          <a:xfrm>
            <a:off x="725214" y="3241020"/>
            <a:ext cx="10905550" cy="2800767"/>
          </a:xfrm>
          <a:prstGeom prst="rect">
            <a:avLst/>
          </a:prstGeom>
          <a:noFill/>
          <a:ln w="57150">
            <a:solidFill>
              <a:srgbClr val="FF00FF"/>
            </a:solidFill>
            <a:prstDash val="sysDash"/>
          </a:ln>
        </p:spPr>
        <p:txBody>
          <a:bodyPr wrap="none" rtlCol="0">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☆かけ算はすべてこの式にあてはまるの？</a:t>
            </a:r>
            <a:endParaRPr kumimoji="1" lang="en-US" altLang="ja-JP" sz="44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0000FF"/>
                </a:solidFill>
                <a:latin typeface="Century" panose="02040604050505020304" pitchFamily="18" charset="0"/>
                <a:ea typeface="UD デジタル 教科書体 NP-B" panose="02020700000000000000" pitchFamily="18" charset="-128"/>
              </a:rPr>
              <a:t>☆「一つ分の数」と「いくつ分の数」は</a:t>
            </a:r>
            <a:endParaRPr lang="en-US" altLang="ja-JP" sz="4400" dirty="0">
              <a:solidFill>
                <a:srgbClr val="0000FF"/>
              </a:solidFill>
              <a:latin typeface="Century" panose="02040604050505020304" pitchFamily="18" charset="0"/>
              <a:ea typeface="UD デジタル 教科書体 NP-B" panose="02020700000000000000" pitchFamily="18" charset="-128"/>
            </a:endParaRPr>
          </a:p>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　いつも区別がつくものなの？</a:t>
            </a:r>
            <a:endParaRPr kumimoji="1" lang="en-US" altLang="ja-JP" sz="44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☆単位のサンドイッチって何なの？</a:t>
            </a:r>
          </a:p>
        </p:txBody>
      </p:sp>
      <p:sp>
        <p:nvSpPr>
          <p:cNvPr id="2" name="テキスト ボックス 1">
            <a:extLst>
              <a:ext uri="{FF2B5EF4-FFF2-40B4-BE49-F238E27FC236}">
                <a16:creationId xmlns:a16="http://schemas.microsoft.com/office/drawing/2014/main" id="{D44910FE-C961-6E2F-D21F-D566613686BA}"/>
              </a:ext>
            </a:extLst>
          </p:cNvPr>
          <p:cNvSpPr txBox="1"/>
          <p:nvPr/>
        </p:nvSpPr>
        <p:spPr>
          <a:xfrm>
            <a:off x="725214" y="680354"/>
            <a:ext cx="10738240" cy="2308324"/>
          </a:xfrm>
          <a:prstGeom prst="rect">
            <a:avLst/>
          </a:prstGeom>
          <a:noFill/>
        </p:spPr>
        <p:txBody>
          <a:bodyPr wrap="square">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小学校でのかけ算は</a:t>
            </a:r>
            <a:endParaRPr lang="en-US" altLang="ja-JP" sz="4800" dirty="0">
              <a:latin typeface="UD デジタル 教科書体 NP-B" panose="02020700000000000000" pitchFamily="18" charset="-128"/>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「一つ分の数」</a:t>
            </a:r>
            <a:r>
              <a:rPr lang="en-US" altLang="ja-JP" sz="4800" b="0" i="0" u="none" strike="noStrike" baseline="0" dirty="0">
                <a:latin typeface="Century" panose="02040604050505020304" pitchFamily="18" charset="0"/>
                <a:ea typeface="UD デジタル 教科書体 NP-B" panose="02020700000000000000" pitchFamily="18" charset="-128"/>
              </a:rPr>
              <a:t>×</a:t>
            </a:r>
            <a:r>
              <a:rPr lang="ja-JP" altLang="en-US" sz="4800" b="0" i="0" u="none" strike="noStrike" baseline="0" dirty="0">
                <a:latin typeface="Century" panose="02040604050505020304" pitchFamily="18" charset="0"/>
                <a:ea typeface="UD デジタル 教科書体 NP-B" panose="02020700000000000000" pitchFamily="18" charset="-128"/>
              </a:rPr>
              <a:t>「いくつ分の数」の</a:t>
            </a:r>
            <a:endParaRPr lang="en-US" altLang="ja-JP" sz="4800" b="0" i="0" u="none" strike="noStrike" baseline="0" dirty="0">
              <a:latin typeface="Century" panose="02040604050505020304" pitchFamily="18" charset="0"/>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順番で書くように指示されています</a:t>
            </a:r>
            <a:endParaRPr lang="ja-JP" altLang="en-US" sz="4800" dirty="0"/>
          </a:p>
        </p:txBody>
      </p:sp>
    </p:spTree>
    <p:extLst>
      <p:ext uri="{BB962C8B-B14F-4D97-AF65-F5344CB8AC3E}">
        <p14:creationId xmlns:p14="http://schemas.microsoft.com/office/powerpoint/2010/main" val="417426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2E206E-1A49-470E-99EF-F2AB00221FCC}"/>
              </a:ext>
            </a:extLst>
          </p:cNvPr>
          <p:cNvSpPr txBox="1"/>
          <p:nvPr/>
        </p:nvSpPr>
        <p:spPr>
          <a:xfrm>
            <a:off x="1009559" y="1707035"/>
            <a:ext cx="7879080" cy="707886"/>
          </a:xfrm>
          <a:prstGeom prst="rect">
            <a:avLst/>
          </a:prstGeom>
          <a:no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１週間は７日間、３週間は何日？</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C5A96BFC-F74A-44FA-BCE4-1BE881A9500A}"/>
              </a:ext>
            </a:extLst>
          </p:cNvPr>
          <p:cNvSpPr txBox="1"/>
          <p:nvPr/>
        </p:nvSpPr>
        <p:spPr>
          <a:xfrm>
            <a:off x="912533" y="4904743"/>
            <a:ext cx="10366934" cy="1323439"/>
          </a:xfrm>
          <a:prstGeom prst="rect">
            <a:avLst/>
          </a:prstGeom>
          <a:noFill/>
        </p:spPr>
        <p:txBody>
          <a:bodyPr wrap="squar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１週間は７日ずつなので　７日ずつ</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３こ分</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各曜日は３日ずつあるから３日ずつ</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７こ分</a:t>
            </a:r>
            <a:endParaRPr kumimoji="1"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3C060F0B-838D-D9E6-4C83-3FA248ED766E}"/>
              </a:ext>
            </a:extLst>
          </p:cNvPr>
          <p:cNvSpPr txBox="1"/>
          <p:nvPr/>
        </p:nvSpPr>
        <p:spPr>
          <a:xfrm>
            <a:off x="1059474" y="629818"/>
            <a:ext cx="10366935"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どちらが一つ分で、どちらがいくつ分？</a:t>
            </a:r>
            <a:endParaRPr lang="ja-JP" altLang="en-US" sz="4400" dirty="0"/>
          </a:p>
        </p:txBody>
      </p:sp>
      <p:sp>
        <p:nvSpPr>
          <p:cNvPr id="2" name="テキスト ボックス 1">
            <a:extLst>
              <a:ext uri="{FF2B5EF4-FFF2-40B4-BE49-F238E27FC236}">
                <a16:creationId xmlns:a16="http://schemas.microsoft.com/office/drawing/2014/main" id="{5B404F9D-9F21-9A97-E8B9-86613FFF608A}"/>
              </a:ext>
            </a:extLst>
          </p:cNvPr>
          <p:cNvSpPr txBox="1"/>
          <p:nvPr/>
        </p:nvSpPr>
        <p:spPr>
          <a:xfrm>
            <a:off x="2172949" y="2486240"/>
            <a:ext cx="5827237"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月  火  水  木  金  土  日</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10 11 12 13 14 15 16</a:t>
            </a:r>
          </a:p>
          <a:p>
            <a:r>
              <a:rPr kumimoji="1" lang="en-US" altLang="ja-JP" sz="3600" dirty="0">
                <a:latin typeface="UD デジタル 教科書体 NP-B" panose="02020700000000000000" pitchFamily="18" charset="-128"/>
                <a:ea typeface="UD デジタル 教科書体 NP-B" panose="02020700000000000000" pitchFamily="18" charset="-128"/>
              </a:rPr>
              <a:t>17 18 19 20 21 22 23</a:t>
            </a:r>
          </a:p>
          <a:p>
            <a:r>
              <a:rPr lang="en-US" altLang="ja-JP" sz="3600" dirty="0">
                <a:latin typeface="UD デジタル 教科書体 NP-B" panose="02020700000000000000" pitchFamily="18" charset="-128"/>
                <a:ea typeface="UD デジタル 教科書体 NP-B" panose="02020700000000000000" pitchFamily="18" charset="-128"/>
              </a:rPr>
              <a:t>24 25 26 27 28 29 30</a:t>
            </a:r>
            <a:endParaRPr kumimoji="1"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952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E1FA58C-5DC3-49AD-B87B-8B85BA35EA77}"/>
              </a:ext>
            </a:extLst>
          </p:cNvPr>
          <p:cNvSpPr txBox="1"/>
          <p:nvPr/>
        </p:nvSpPr>
        <p:spPr>
          <a:xfrm>
            <a:off x="841462" y="1690688"/>
            <a:ext cx="10802957" cy="1200329"/>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田中家は四人家族、一日三食の食後にプリンを</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デザートとして食べる。プリンは一日で何個必要？</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C1643925-0C60-46B8-A42B-AFCB44AAFD54}"/>
              </a:ext>
            </a:extLst>
          </p:cNvPr>
          <p:cNvSpPr txBox="1"/>
          <p:nvPr/>
        </p:nvSpPr>
        <p:spPr>
          <a:xfrm>
            <a:off x="4991776" y="3252811"/>
            <a:ext cx="6186309" cy="2862322"/>
          </a:xfrm>
          <a:prstGeom prst="rect">
            <a:avLst/>
          </a:prstGeom>
          <a:noFill/>
        </p:spPr>
        <p:txBody>
          <a:bodyPr wrap="non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一日は三食ずつなので</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三食ずつ</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四人だけど</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一回の食事は四人ずつだから</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四人ずつ</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三食だね</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B359B365-C6B2-2D7D-1D6E-D9911FE7B435}"/>
              </a:ext>
            </a:extLst>
          </p:cNvPr>
          <p:cNvSpPr txBox="1"/>
          <p:nvPr/>
        </p:nvSpPr>
        <p:spPr>
          <a:xfrm>
            <a:off x="1059474" y="629818"/>
            <a:ext cx="10366935"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どちらが一つ分で、どちらがいくつ分？</a:t>
            </a:r>
            <a:endParaRPr lang="ja-JP" altLang="en-US" sz="4400" dirty="0"/>
          </a:p>
        </p:txBody>
      </p:sp>
      <p:sp>
        <p:nvSpPr>
          <p:cNvPr id="2" name="AutoShape 2" descr="フリーイラスト, ベクター, EPS, 人物（イラスト）, 家族（イラスト）, 親子, 父親（お父さん）, 母親（お母さん）, 兄弟（姉妹）, 息子, 娘, 四人, 全身（イラスト）">
            <a:extLst>
              <a:ext uri="{FF2B5EF4-FFF2-40B4-BE49-F238E27FC236}">
                <a16:creationId xmlns:a16="http://schemas.microsoft.com/office/drawing/2014/main" id="{128530F8-24B1-52DF-4E89-32341BCD7B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6" descr="フリーイラスト, ベクター, EPS, 人物（イラスト）, 家族（イラスト）, 親子, 父親（お父さん）, 母親（お母さん）, 兄弟（姉妹）, 息子, 娘, 四人, 全身（イラスト）">
            <a:extLst>
              <a:ext uri="{FF2B5EF4-FFF2-40B4-BE49-F238E27FC236}">
                <a16:creationId xmlns:a16="http://schemas.microsoft.com/office/drawing/2014/main" id="{45045715-AE1F-A925-E454-3870C36E769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8">
            <a:extLst>
              <a:ext uri="{FF2B5EF4-FFF2-40B4-BE49-F238E27FC236}">
                <a16:creationId xmlns:a16="http://schemas.microsoft.com/office/drawing/2014/main" id="{0AD38423-E276-15DA-3596-8787CF5FD13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a:extLst>
              <a:ext uri="{FF2B5EF4-FFF2-40B4-BE49-F238E27FC236}">
                <a16:creationId xmlns:a16="http://schemas.microsoft.com/office/drawing/2014/main" id="{090793F7-DF4F-BE5F-48C6-3BEDB34E0068}"/>
              </a:ext>
            </a:extLst>
          </p:cNvPr>
          <p:cNvPicPr>
            <a:picLocks noChangeAspect="1"/>
          </p:cNvPicPr>
          <p:nvPr/>
        </p:nvPicPr>
        <p:blipFill rotWithShape="1">
          <a:blip r:embed="rId3"/>
          <a:srcRect t="32926" r="21874"/>
          <a:stretch/>
        </p:blipFill>
        <p:spPr>
          <a:xfrm>
            <a:off x="1618154" y="4736847"/>
            <a:ext cx="2944386" cy="1845830"/>
          </a:xfrm>
          <a:prstGeom prst="rect">
            <a:avLst/>
          </a:prstGeom>
        </p:spPr>
      </p:pic>
      <p:pic>
        <p:nvPicPr>
          <p:cNvPr id="7" name="図 6">
            <a:extLst>
              <a:ext uri="{FF2B5EF4-FFF2-40B4-BE49-F238E27FC236}">
                <a16:creationId xmlns:a16="http://schemas.microsoft.com/office/drawing/2014/main" id="{7DD15696-2F4D-68C4-E739-3032526E83D1}"/>
              </a:ext>
            </a:extLst>
          </p:cNvPr>
          <p:cNvPicPr>
            <a:picLocks noChangeAspect="1"/>
          </p:cNvPicPr>
          <p:nvPr/>
        </p:nvPicPr>
        <p:blipFill>
          <a:blip r:embed="rId4"/>
          <a:stretch>
            <a:fillRect/>
          </a:stretch>
        </p:blipFill>
        <p:spPr>
          <a:xfrm>
            <a:off x="1618154" y="2891017"/>
            <a:ext cx="2944386" cy="1845830"/>
          </a:xfrm>
          <a:prstGeom prst="rect">
            <a:avLst/>
          </a:prstGeom>
        </p:spPr>
      </p:pic>
    </p:spTree>
    <p:extLst>
      <p:ext uri="{BB962C8B-B14F-4D97-AF65-F5344CB8AC3E}">
        <p14:creationId xmlns:p14="http://schemas.microsoft.com/office/powerpoint/2010/main" val="10071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9A101A4-ED71-4E2C-8774-EB99C187F8AF}"/>
              </a:ext>
            </a:extLst>
          </p:cNvPr>
          <p:cNvSpPr txBox="1"/>
          <p:nvPr/>
        </p:nvSpPr>
        <p:spPr>
          <a:xfrm>
            <a:off x="725214" y="680354"/>
            <a:ext cx="10738240" cy="2308324"/>
          </a:xfrm>
          <a:prstGeom prst="rect">
            <a:avLst/>
          </a:prstGeom>
          <a:noFill/>
        </p:spPr>
        <p:txBody>
          <a:bodyPr wrap="square">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小学校でのかけ算は</a:t>
            </a:r>
            <a:endParaRPr lang="en-US" altLang="ja-JP" sz="4800" dirty="0">
              <a:latin typeface="UD デジタル 教科書体 NP-B" panose="02020700000000000000" pitchFamily="18" charset="-128"/>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「一つ分の数」</a:t>
            </a:r>
            <a:r>
              <a:rPr lang="en-US" altLang="ja-JP" sz="4800" b="0" i="0" u="none" strike="noStrike" baseline="0" dirty="0">
                <a:latin typeface="Century" panose="02040604050505020304" pitchFamily="18" charset="0"/>
                <a:ea typeface="UD デジタル 教科書体 NP-B" panose="02020700000000000000" pitchFamily="18" charset="-128"/>
              </a:rPr>
              <a:t>×</a:t>
            </a:r>
            <a:r>
              <a:rPr lang="ja-JP" altLang="en-US" sz="4800" b="0" i="0" u="none" strike="noStrike" baseline="0" dirty="0">
                <a:latin typeface="Century" panose="02040604050505020304" pitchFamily="18" charset="0"/>
                <a:ea typeface="UD デジタル 教科書体 NP-B" panose="02020700000000000000" pitchFamily="18" charset="-128"/>
              </a:rPr>
              <a:t>「いくつ分の数」の</a:t>
            </a:r>
            <a:endParaRPr lang="en-US" altLang="ja-JP" sz="4800" b="0" i="0" u="none" strike="noStrike" baseline="0" dirty="0">
              <a:latin typeface="Century" panose="02040604050505020304" pitchFamily="18" charset="0"/>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順番で書くように指示されています</a:t>
            </a:r>
            <a:endParaRPr lang="ja-JP" altLang="en-US" sz="4800" dirty="0"/>
          </a:p>
        </p:txBody>
      </p:sp>
      <p:sp>
        <p:nvSpPr>
          <p:cNvPr id="9" name="テキスト ボックス 8">
            <a:extLst>
              <a:ext uri="{FF2B5EF4-FFF2-40B4-BE49-F238E27FC236}">
                <a16:creationId xmlns:a16="http://schemas.microsoft.com/office/drawing/2014/main" id="{5C74D953-30A8-4390-9746-BCB2A54831AF}"/>
              </a:ext>
            </a:extLst>
          </p:cNvPr>
          <p:cNvSpPr txBox="1"/>
          <p:nvPr/>
        </p:nvSpPr>
        <p:spPr>
          <a:xfrm>
            <a:off x="1311389" y="3429000"/>
            <a:ext cx="9212778" cy="2123658"/>
          </a:xfrm>
          <a:prstGeom prst="rect">
            <a:avLst/>
          </a:prstGeom>
          <a:noFill/>
          <a:ln w="57150">
            <a:solidFill>
              <a:srgbClr val="FF00FF"/>
            </a:solidFill>
            <a:prstDash val="sysDash"/>
            <a:extLst>
              <a:ext uri="{C807C97D-BFC1-408E-A445-0C87EB9F89A2}">
                <ask:lineSketchStyleProps xmlns:ask="http://schemas.microsoft.com/office/drawing/2018/sketchyshapes" sd="460188104">
                  <a:custGeom>
                    <a:avLst/>
                    <a:gdLst>
                      <a:gd name="connsiteX0" fmla="*/ 0 w 8648521"/>
                      <a:gd name="connsiteY0" fmla="*/ 0 h 2123658"/>
                      <a:gd name="connsiteX1" fmla="*/ 490083 w 8648521"/>
                      <a:gd name="connsiteY1" fmla="*/ 0 h 2123658"/>
                      <a:gd name="connsiteX2" fmla="*/ 1239621 w 8648521"/>
                      <a:gd name="connsiteY2" fmla="*/ 0 h 2123658"/>
                      <a:gd name="connsiteX3" fmla="*/ 1556734 w 8648521"/>
                      <a:gd name="connsiteY3" fmla="*/ 0 h 2123658"/>
                      <a:gd name="connsiteX4" fmla="*/ 1873846 w 8648521"/>
                      <a:gd name="connsiteY4" fmla="*/ 0 h 2123658"/>
                      <a:gd name="connsiteX5" fmla="*/ 2277444 w 8648521"/>
                      <a:gd name="connsiteY5" fmla="*/ 0 h 2123658"/>
                      <a:gd name="connsiteX6" fmla="*/ 2940497 w 8648521"/>
                      <a:gd name="connsiteY6" fmla="*/ 0 h 2123658"/>
                      <a:gd name="connsiteX7" fmla="*/ 3517065 w 8648521"/>
                      <a:gd name="connsiteY7" fmla="*/ 0 h 2123658"/>
                      <a:gd name="connsiteX8" fmla="*/ 4007148 w 8648521"/>
                      <a:gd name="connsiteY8" fmla="*/ 0 h 2123658"/>
                      <a:gd name="connsiteX9" fmla="*/ 4497231 w 8648521"/>
                      <a:gd name="connsiteY9" fmla="*/ 0 h 2123658"/>
                      <a:gd name="connsiteX10" fmla="*/ 4987314 w 8648521"/>
                      <a:gd name="connsiteY10" fmla="*/ 0 h 2123658"/>
                      <a:gd name="connsiteX11" fmla="*/ 5304426 w 8648521"/>
                      <a:gd name="connsiteY11" fmla="*/ 0 h 2123658"/>
                      <a:gd name="connsiteX12" fmla="*/ 5794509 w 8648521"/>
                      <a:gd name="connsiteY12" fmla="*/ 0 h 2123658"/>
                      <a:gd name="connsiteX13" fmla="*/ 6371077 w 8648521"/>
                      <a:gd name="connsiteY13" fmla="*/ 0 h 2123658"/>
                      <a:gd name="connsiteX14" fmla="*/ 7120616 w 8648521"/>
                      <a:gd name="connsiteY14" fmla="*/ 0 h 2123658"/>
                      <a:gd name="connsiteX15" fmla="*/ 7610698 w 8648521"/>
                      <a:gd name="connsiteY15" fmla="*/ 0 h 2123658"/>
                      <a:gd name="connsiteX16" fmla="*/ 8648521 w 8648521"/>
                      <a:gd name="connsiteY16" fmla="*/ 0 h 2123658"/>
                      <a:gd name="connsiteX17" fmla="*/ 8648521 w 8648521"/>
                      <a:gd name="connsiteY17" fmla="*/ 530915 h 2123658"/>
                      <a:gd name="connsiteX18" fmla="*/ 8648521 w 8648521"/>
                      <a:gd name="connsiteY18" fmla="*/ 998119 h 2123658"/>
                      <a:gd name="connsiteX19" fmla="*/ 8648521 w 8648521"/>
                      <a:gd name="connsiteY19" fmla="*/ 1571507 h 2123658"/>
                      <a:gd name="connsiteX20" fmla="*/ 8648521 w 8648521"/>
                      <a:gd name="connsiteY20" fmla="*/ 2123658 h 2123658"/>
                      <a:gd name="connsiteX21" fmla="*/ 8158438 w 8648521"/>
                      <a:gd name="connsiteY21" fmla="*/ 2123658 h 2123658"/>
                      <a:gd name="connsiteX22" fmla="*/ 7754840 w 8648521"/>
                      <a:gd name="connsiteY22" fmla="*/ 2123658 h 2123658"/>
                      <a:gd name="connsiteX23" fmla="*/ 7351243 w 8648521"/>
                      <a:gd name="connsiteY23" fmla="*/ 2123658 h 2123658"/>
                      <a:gd name="connsiteX24" fmla="*/ 6601704 w 8648521"/>
                      <a:gd name="connsiteY24" fmla="*/ 2123658 h 2123658"/>
                      <a:gd name="connsiteX25" fmla="*/ 5852166 w 8648521"/>
                      <a:gd name="connsiteY25" fmla="*/ 2123658 h 2123658"/>
                      <a:gd name="connsiteX26" fmla="*/ 5535053 w 8648521"/>
                      <a:gd name="connsiteY26" fmla="*/ 2123658 h 2123658"/>
                      <a:gd name="connsiteX27" fmla="*/ 5217941 w 8648521"/>
                      <a:gd name="connsiteY27" fmla="*/ 2123658 h 2123658"/>
                      <a:gd name="connsiteX28" fmla="*/ 4814343 w 8648521"/>
                      <a:gd name="connsiteY28" fmla="*/ 2123658 h 2123658"/>
                      <a:gd name="connsiteX29" fmla="*/ 4324261 w 8648521"/>
                      <a:gd name="connsiteY29" fmla="*/ 2123658 h 2123658"/>
                      <a:gd name="connsiteX30" fmla="*/ 3920663 w 8648521"/>
                      <a:gd name="connsiteY30" fmla="*/ 2123658 h 2123658"/>
                      <a:gd name="connsiteX31" fmla="*/ 3344095 w 8648521"/>
                      <a:gd name="connsiteY31" fmla="*/ 2123658 h 2123658"/>
                      <a:gd name="connsiteX32" fmla="*/ 2681042 w 8648521"/>
                      <a:gd name="connsiteY32" fmla="*/ 2123658 h 2123658"/>
                      <a:gd name="connsiteX33" fmla="*/ 2363929 w 8648521"/>
                      <a:gd name="connsiteY33" fmla="*/ 2123658 h 2123658"/>
                      <a:gd name="connsiteX34" fmla="*/ 1873846 w 8648521"/>
                      <a:gd name="connsiteY34" fmla="*/ 2123658 h 2123658"/>
                      <a:gd name="connsiteX35" fmla="*/ 1297278 w 8648521"/>
                      <a:gd name="connsiteY35" fmla="*/ 2123658 h 2123658"/>
                      <a:gd name="connsiteX36" fmla="*/ 634225 w 8648521"/>
                      <a:gd name="connsiteY36" fmla="*/ 2123658 h 2123658"/>
                      <a:gd name="connsiteX37" fmla="*/ 0 w 8648521"/>
                      <a:gd name="connsiteY37" fmla="*/ 2123658 h 2123658"/>
                      <a:gd name="connsiteX38" fmla="*/ 0 w 8648521"/>
                      <a:gd name="connsiteY38" fmla="*/ 1656453 h 2123658"/>
                      <a:gd name="connsiteX39" fmla="*/ 0 w 8648521"/>
                      <a:gd name="connsiteY39" fmla="*/ 1104302 h 2123658"/>
                      <a:gd name="connsiteX40" fmla="*/ 0 w 8648521"/>
                      <a:gd name="connsiteY40" fmla="*/ 573388 h 2123658"/>
                      <a:gd name="connsiteX41" fmla="*/ 0 w 8648521"/>
                      <a:gd name="connsiteY41" fmla="*/ 0 h 21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48521" h="2123658" extrusionOk="0">
                        <a:moveTo>
                          <a:pt x="0" y="0"/>
                        </a:moveTo>
                        <a:cubicBezTo>
                          <a:pt x="174023" y="-41997"/>
                          <a:pt x="320866" y="2275"/>
                          <a:pt x="490083" y="0"/>
                        </a:cubicBezTo>
                        <a:cubicBezTo>
                          <a:pt x="659300" y="-2275"/>
                          <a:pt x="905765" y="68866"/>
                          <a:pt x="1239621" y="0"/>
                        </a:cubicBezTo>
                        <a:cubicBezTo>
                          <a:pt x="1573477" y="-68866"/>
                          <a:pt x="1485842" y="3995"/>
                          <a:pt x="1556734" y="0"/>
                        </a:cubicBezTo>
                        <a:cubicBezTo>
                          <a:pt x="1627626" y="-3995"/>
                          <a:pt x="1743116" y="11205"/>
                          <a:pt x="1873846" y="0"/>
                        </a:cubicBezTo>
                        <a:cubicBezTo>
                          <a:pt x="2004576" y="-11205"/>
                          <a:pt x="2100091" y="48075"/>
                          <a:pt x="2277444" y="0"/>
                        </a:cubicBezTo>
                        <a:cubicBezTo>
                          <a:pt x="2454797" y="-48075"/>
                          <a:pt x="2777124" y="53354"/>
                          <a:pt x="2940497" y="0"/>
                        </a:cubicBezTo>
                        <a:cubicBezTo>
                          <a:pt x="3103870" y="-53354"/>
                          <a:pt x="3245414" y="8431"/>
                          <a:pt x="3517065" y="0"/>
                        </a:cubicBezTo>
                        <a:cubicBezTo>
                          <a:pt x="3788716" y="-8431"/>
                          <a:pt x="3791978" y="43237"/>
                          <a:pt x="4007148" y="0"/>
                        </a:cubicBezTo>
                        <a:cubicBezTo>
                          <a:pt x="4222318" y="-43237"/>
                          <a:pt x="4363628" y="43188"/>
                          <a:pt x="4497231" y="0"/>
                        </a:cubicBezTo>
                        <a:cubicBezTo>
                          <a:pt x="4630834" y="-43188"/>
                          <a:pt x="4811414" y="28212"/>
                          <a:pt x="4987314" y="0"/>
                        </a:cubicBezTo>
                        <a:cubicBezTo>
                          <a:pt x="5163214" y="-28212"/>
                          <a:pt x="5163984" y="10605"/>
                          <a:pt x="5304426" y="0"/>
                        </a:cubicBezTo>
                        <a:cubicBezTo>
                          <a:pt x="5444868" y="-10605"/>
                          <a:pt x="5667767" y="26803"/>
                          <a:pt x="5794509" y="0"/>
                        </a:cubicBezTo>
                        <a:cubicBezTo>
                          <a:pt x="5921251" y="-26803"/>
                          <a:pt x="6197550" y="8231"/>
                          <a:pt x="6371077" y="0"/>
                        </a:cubicBezTo>
                        <a:cubicBezTo>
                          <a:pt x="6544604" y="-8231"/>
                          <a:pt x="6944859" y="52959"/>
                          <a:pt x="7120616" y="0"/>
                        </a:cubicBezTo>
                        <a:cubicBezTo>
                          <a:pt x="7296373" y="-52959"/>
                          <a:pt x="7426068" y="40992"/>
                          <a:pt x="7610698" y="0"/>
                        </a:cubicBezTo>
                        <a:cubicBezTo>
                          <a:pt x="7795328" y="-40992"/>
                          <a:pt x="8170075" y="61912"/>
                          <a:pt x="8648521" y="0"/>
                        </a:cubicBezTo>
                        <a:cubicBezTo>
                          <a:pt x="8672800" y="174507"/>
                          <a:pt x="8644153" y="335559"/>
                          <a:pt x="8648521" y="530915"/>
                        </a:cubicBezTo>
                        <a:cubicBezTo>
                          <a:pt x="8652889" y="726272"/>
                          <a:pt x="8647235" y="805662"/>
                          <a:pt x="8648521" y="998119"/>
                        </a:cubicBezTo>
                        <a:cubicBezTo>
                          <a:pt x="8649807" y="1190576"/>
                          <a:pt x="8589007" y="1383418"/>
                          <a:pt x="8648521" y="1571507"/>
                        </a:cubicBezTo>
                        <a:cubicBezTo>
                          <a:pt x="8708035" y="1759596"/>
                          <a:pt x="8625143" y="1932451"/>
                          <a:pt x="8648521" y="2123658"/>
                        </a:cubicBezTo>
                        <a:cubicBezTo>
                          <a:pt x="8490344" y="2126943"/>
                          <a:pt x="8307099" y="2101570"/>
                          <a:pt x="8158438" y="2123658"/>
                        </a:cubicBezTo>
                        <a:cubicBezTo>
                          <a:pt x="8009777" y="2145746"/>
                          <a:pt x="7868750" y="2119122"/>
                          <a:pt x="7754840" y="2123658"/>
                        </a:cubicBezTo>
                        <a:cubicBezTo>
                          <a:pt x="7640930" y="2128194"/>
                          <a:pt x="7462640" y="2105218"/>
                          <a:pt x="7351243" y="2123658"/>
                        </a:cubicBezTo>
                        <a:cubicBezTo>
                          <a:pt x="7239846" y="2142098"/>
                          <a:pt x="6897408" y="2100086"/>
                          <a:pt x="6601704" y="2123658"/>
                        </a:cubicBezTo>
                        <a:cubicBezTo>
                          <a:pt x="6306000" y="2147230"/>
                          <a:pt x="6015894" y="2044797"/>
                          <a:pt x="5852166" y="2123658"/>
                        </a:cubicBezTo>
                        <a:cubicBezTo>
                          <a:pt x="5688438" y="2202519"/>
                          <a:pt x="5634779" y="2115521"/>
                          <a:pt x="5535053" y="2123658"/>
                        </a:cubicBezTo>
                        <a:cubicBezTo>
                          <a:pt x="5435327" y="2131795"/>
                          <a:pt x="5283779" y="2119992"/>
                          <a:pt x="5217941" y="2123658"/>
                        </a:cubicBezTo>
                        <a:cubicBezTo>
                          <a:pt x="5152103" y="2127324"/>
                          <a:pt x="4944040" y="2116233"/>
                          <a:pt x="4814343" y="2123658"/>
                        </a:cubicBezTo>
                        <a:cubicBezTo>
                          <a:pt x="4684646" y="2131083"/>
                          <a:pt x="4477831" y="2085534"/>
                          <a:pt x="4324261" y="2123658"/>
                        </a:cubicBezTo>
                        <a:cubicBezTo>
                          <a:pt x="4170691" y="2161782"/>
                          <a:pt x="4115268" y="2075699"/>
                          <a:pt x="3920663" y="2123658"/>
                        </a:cubicBezTo>
                        <a:cubicBezTo>
                          <a:pt x="3726058" y="2171617"/>
                          <a:pt x="3526784" y="2061815"/>
                          <a:pt x="3344095" y="2123658"/>
                        </a:cubicBezTo>
                        <a:cubicBezTo>
                          <a:pt x="3161406" y="2185501"/>
                          <a:pt x="2865658" y="2097551"/>
                          <a:pt x="2681042" y="2123658"/>
                        </a:cubicBezTo>
                        <a:cubicBezTo>
                          <a:pt x="2496426" y="2149765"/>
                          <a:pt x="2449762" y="2096874"/>
                          <a:pt x="2363929" y="2123658"/>
                        </a:cubicBezTo>
                        <a:cubicBezTo>
                          <a:pt x="2278096" y="2150442"/>
                          <a:pt x="2022968" y="2100730"/>
                          <a:pt x="1873846" y="2123658"/>
                        </a:cubicBezTo>
                        <a:cubicBezTo>
                          <a:pt x="1724724" y="2146586"/>
                          <a:pt x="1462701" y="2109567"/>
                          <a:pt x="1297278" y="2123658"/>
                        </a:cubicBezTo>
                        <a:cubicBezTo>
                          <a:pt x="1131855" y="2137749"/>
                          <a:pt x="806085" y="2072325"/>
                          <a:pt x="634225" y="2123658"/>
                        </a:cubicBezTo>
                        <a:cubicBezTo>
                          <a:pt x="462365" y="2174991"/>
                          <a:pt x="171678" y="2084616"/>
                          <a:pt x="0" y="2123658"/>
                        </a:cubicBezTo>
                        <a:cubicBezTo>
                          <a:pt x="-21338" y="1926497"/>
                          <a:pt x="518" y="1801419"/>
                          <a:pt x="0" y="1656453"/>
                        </a:cubicBezTo>
                        <a:cubicBezTo>
                          <a:pt x="-518" y="1511487"/>
                          <a:pt x="3278" y="1357620"/>
                          <a:pt x="0" y="1104302"/>
                        </a:cubicBezTo>
                        <a:cubicBezTo>
                          <a:pt x="-3278" y="850984"/>
                          <a:pt x="33334" y="703862"/>
                          <a:pt x="0" y="573388"/>
                        </a:cubicBezTo>
                        <a:cubicBezTo>
                          <a:pt x="-33334" y="442914"/>
                          <a:pt x="35062" y="254888"/>
                          <a:pt x="0" y="0"/>
                        </a:cubicBezTo>
                        <a:close/>
                      </a:path>
                    </a:pathLst>
                  </a:custGeom>
                  <ask:type>
                    <ask:lineSketchNone/>
                  </ask:type>
                </ask:lineSketchStyleProps>
              </a:ext>
            </a:extLst>
          </a:ln>
        </p:spPr>
        <p:txBody>
          <a:bodyPr wrap="none" rtlCol="0">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☆誰が決めたの？　</a:t>
            </a:r>
            <a:endParaRPr kumimoji="1" lang="en-US" altLang="ja-JP" sz="4400" dirty="0">
              <a:solidFill>
                <a:srgbClr val="0000FF"/>
              </a:solidFill>
              <a:latin typeface="UD デジタル 教科書体 NP-B" panose="02020700000000000000" pitchFamily="18" charset="-128"/>
              <a:ea typeface="UD デジタル 教科書体 NP-B" panose="02020700000000000000" pitchFamily="18" charset="-128"/>
            </a:endParaRPr>
          </a:p>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☆根拠はあるの？</a:t>
            </a:r>
            <a:endParaRPr kumimoji="1" lang="en-US" altLang="ja-JP" sz="44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☆文部科学省は何と言っているの？</a:t>
            </a:r>
          </a:p>
        </p:txBody>
      </p:sp>
    </p:spTree>
    <p:extLst>
      <p:ext uri="{BB962C8B-B14F-4D97-AF65-F5344CB8AC3E}">
        <p14:creationId xmlns:p14="http://schemas.microsoft.com/office/powerpoint/2010/main" val="65358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DA2E2AD-EC6B-4071-AD4C-2927ED20C209}"/>
              </a:ext>
            </a:extLst>
          </p:cNvPr>
          <p:cNvSpPr txBox="1"/>
          <p:nvPr/>
        </p:nvSpPr>
        <p:spPr>
          <a:xfrm>
            <a:off x="1059474" y="3267306"/>
            <a:ext cx="4801314" cy="2862322"/>
          </a:xfrm>
          <a:prstGeom prst="rect">
            <a:avLst/>
          </a:prstGeom>
          <a:noFill/>
        </p:spPr>
        <p:txBody>
          <a:bodyPr wrap="none" rtlCol="0">
            <a:spAutoFit/>
          </a:bodyPr>
          <a:lstStyle/>
          <a:p>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十の位が１の時の</a:t>
            </a:r>
            <a:endParaRPr kumimoji="1"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整数を数えると３通り</a:t>
            </a:r>
            <a:endParaRPr kumimoji="1"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kumimoji="1"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a:t>
            </a:r>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通りずつ</a:t>
            </a:r>
            <a:r>
              <a:rPr kumimoji="1"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×4</a:t>
            </a:r>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こ</a:t>
            </a:r>
            <a:endParaRPr kumimoji="1"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小学校では</a:t>
            </a:r>
            <a:endParaRPr kumimoji="1"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こちらで教えています</a:t>
            </a:r>
            <a:endParaRPr kumimoji="1"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B359B365-C6B2-2D7D-1D6E-D9911FE7B435}"/>
              </a:ext>
            </a:extLst>
          </p:cNvPr>
          <p:cNvSpPr txBox="1"/>
          <p:nvPr/>
        </p:nvSpPr>
        <p:spPr>
          <a:xfrm>
            <a:off x="1059474" y="629818"/>
            <a:ext cx="10366935"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どちらが一つ分で、どちらがいくつ分？</a:t>
            </a:r>
            <a:endParaRPr lang="ja-JP" altLang="en-US" sz="4400" dirty="0"/>
          </a:p>
        </p:txBody>
      </p:sp>
      <p:sp>
        <p:nvSpPr>
          <p:cNvPr id="3" name="テキスト ボックス 2">
            <a:extLst>
              <a:ext uri="{FF2B5EF4-FFF2-40B4-BE49-F238E27FC236}">
                <a16:creationId xmlns:a16="http://schemas.microsoft.com/office/drawing/2014/main" id="{1C550104-3E9A-D563-44CC-056DFFF629BD}"/>
              </a:ext>
            </a:extLst>
          </p:cNvPr>
          <p:cNvSpPr txBox="1"/>
          <p:nvPr/>
        </p:nvSpPr>
        <p:spPr>
          <a:xfrm>
            <a:off x="6331214" y="3267306"/>
            <a:ext cx="4634602" cy="1938992"/>
          </a:xfrm>
          <a:prstGeom prst="rect">
            <a:avLst/>
          </a:prstGeom>
          <a:noFill/>
        </p:spPr>
        <p:txBody>
          <a:bodyPr wrap="non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21</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31</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41</a:t>
            </a:r>
          </a:p>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13</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23</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32</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42</a:t>
            </a:r>
          </a:p>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14</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24</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34</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43</a:t>
            </a:r>
          </a:p>
        </p:txBody>
      </p:sp>
      <p:sp>
        <p:nvSpPr>
          <p:cNvPr id="4" name="テキスト ボックス 3">
            <a:extLst>
              <a:ext uri="{FF2B5EF4-FFF2-40B4-BE49-F238E27FC236}">
                <a16:creationId xmlns:a16="http://schemas.microsoft.com/office/drawing/2014/main" id="{4B4F3E30-B110-560C-67E1-40D5EA353C66}"/>
              </a:ext>
            </a:extLst>
          </p:cNvPr>
          <p:cNvSpPr txBox="1"/>
          <p:nvPr/>
        </p:nvSpPr>
        <p:spPr>
          <a:xfrm>
            <a:off x="1059474" y="1590717"/>
            <a:ext cx="7879080" cy="1323439"/>
          </a:xfrm>
          <a:prstGeom prst="rect">
            <a:avLst/>
          </a:prstGeom>
          <a:no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１</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２</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３</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４の数字を使って</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２桁の整数は何通りできますか？</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033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0B993E0-FB54-4268-A835-A2613D45985F}"/>
              </a:ext>
            </a:extLst>
          </p:cNvPr>
          <p:cNvSpPr txBox="1"/>
          <p:nvPr/>
        </p:nvSpPr>
        <p:spPr>
          <a:xfrm>
            <a:off x="1059474" y="1590717"/>
            <a:ext cx="7879080" cy="1323439"/>
          </a:xfrm>
          <a:prstGeom prst="rect">
            <a:avLst/>
          </a:prstGeom>
          <a:no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１</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２</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３</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４の数字を使って</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２桁の整数は何通りできますか？</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EDA2E2AD-EC6B-4071-AD4C-2927ED20C209}"/>
              </a:ext>
            </a:extLst>
          </p:cNvPr>
          <p:cNvSpPr txBox="1"/>
          <p:nvPr/>
        </p:nvSpPr>
        <p:spPr>
          <a:xfrm>
            <a:off x="1059474" y="2914156"/>
            <a:ext cx="5724644" cy="3416320"/>
          </a:xfrm>
          <a:prstGeom prst="rect">
            <a:avLst/>
          </a:prstGeom>
          <a:noFill/>
        </p:spPr>
        <p:txBody>
          <a:bodyPr wrap="none" rtlCol="0">
            <a:spAutoFit/>
          </a:bodyPr>
          <a:lstStyle/>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最初に十の位を</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４通りと考えると</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４通りずつ</a:t>
            </a:r>
            <a:r>
              <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×3</a:t>
            </a:r>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こになる</a:t>
            </a:r>
            <a:endParaRPr kumimoji="1"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3600" dirty="0">
                <a:latin typeface="UD デジタル 教科書体 NP-B" panose="02020700000000000000" pitchFamily="18" charset="-128"/>
                <a:ea typeface="UD デジタル 教科書体 NP-B" panose="02020700000000000000" pitchFamily="18" charset="-128"/>
              </a:rPr>
              <a:t>こちらは何けたになっても</a:t>
            </a:r>
            <a:endParaRPr kumimoji="1" lang="en-US" altLang="ja-JP" sz="3600" dirty="0">
              <a:latin typeface="UD デジタル 教科書体 NP-B" panose="02020700000000000000" pitchFamily="18" charset="-128"/>
              <a:ea typeface="UD デジタル 教科書体 NP-B" panose="02020700000000000000" pitchFamily="18" charset="-128"/>
            </a:endParaRPr>
          </a:p>
          <a:p>
            <a:r>
              <a:rPr kumimoji="1" lang="ja-JP" altLang="en-US" sz="3600" dirty="0">
                <a:latin typeface="UD デジタル 教科書体 NP-B" panose="02020700000000000000" pitchFamily="18" charset="-128"/>
                <a:ea typeface="UD デジタル 教科書体 NP-B" panose="02020700000000000000" pitchFamily="18" charset="-128"/>
              </a:rPr>
              <a:t>同じ考えで計算できるので</a:t>
            </a:r>
            <a:endParaRPr kumimoji="1" lang="en-US" altLang="ja-JP" sz="3600" dirty="0">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公式として使われます</a:t>
            </a:r>
            <a:endPar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B359B365-C6B2-2D7D-1D6E-D9911FE7B435}"/>
              </a:ext>
            </a:extLst>
          </p:cNvPr>
          <p:cNvSpPr txBox="1"/>
          <p:nvPr/>
        </p:nvSpPr>
        <p:spPr>
          <a:xfrm>
            <a:off x="1059474" y="629818"/>
            <a:ext cx="10366935"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どちらが一つ分で、どちらがいくつ分？</a:t>
            </a:r>
            <a:endParaRPr lang="ja-JP" altLang="en-US" sz="4400" dirty="0"/>
          </a:p>
        </p:txBody>
      </p:sp>
      <p:sp>
        <p:nvSpPr>
          <p:cNvPr id="2" name="テキスト ボックス 1">
            <a:extLst>
              <a:ext uri="{FF2B5EF4-FFF2-40B4-BE49-F238E27FC236}">
                <a16:creationId xmlns:a16="http://schemas.microsoft.com/office/drawing/2014/main" id="{4BEB2168-1230-A217-C91E-39CE036505AC}"/>
              </a:ext>
            </a:extLst>
          </p:cNvPr>
          <p:cNvSpPr txBox="1"/>
          <p:nvPr/>
        </p:nvSpPr>
        <p:spPr>
          <a:xfrm>
            <a:off x="7150244" y="3429000"/>
            <a:ext cx="4057521" cy="1938992"/>
          </a:xfrm>
          <a:prstGeom prst="rect">
            <a:avLst/>
          </a:prstGeom>
          <a:noFill/>
        </p:spPr>
        <p:txBody>
          <a:bodyPr wrap="none" rtlCol="0">
            <a:spAutoFit/>
          </a:bodyPr>
          <a:lstStyle/>
          <a:p>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  </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21  31  41</a:t>
            </a:r>
          </a:p>
          <a:p>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13  23  32  42</a:t>
            </a:r>
          </a:p>
          <a:p>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14  24  34  43</a:t>
            </a:r>
          </a:p>
        </p:txBody>
      </p:sp>
    </p:spTree>
    <p:extLst>
      <p:ext uri="{BB962C8B-B14F-4D97-AF65-F5344CB8AC3E}">
        <p14:creationId xmlns:p14="http://schemas.microsoft.com/office/powerpoint/2010/main" val="372748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65DE0D1-35FE-4F4A-A0DC-272C8A25F27E}"/>
              </a:ext>
            </a:extLst>
          </p:cNvPr>
          <p:cNvSpPr txBox="1"/>
          <p:nvPr/>
        </p:nvSpPr>
        <p:spPr>
          <a:xfrm>
            <a:off x="835214" y="1924148"/>
            <a:ext cx="7366119" cy="1323439"/>
          </a:xfrm>
          <a:prstGeom prst="rect">
            <a:avLst/>
          </a:prstGeom>
          <a:no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６人のこどもに、１人４こずつ</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みかんをあたえたい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5" name="図 4" descr="挿絵, 食品 が含まれている画像&#10;&#10;自動的に生成された説明">
            <a:extLst>
              <a:ext uri="{FF2B5EF4-FFF2-40B4-BE49-F238E27FC236}">
                <a16:creationId xmlns:a16="http://schemas.microsoft.com/office/drawing/2014/main" id="{8BACB639-AAF0-477C-AB49-3731E8336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333" y="1690688"/>
            <a:ext cx="3982617" cy="3765383"/>
          </a:xfrm>
          <a:prstGeom prst="rect">
            <a:avLst/>
          </a:prstGeom>
        </p:spPr>
      </p:pic>
      <p:sp>
        <p:nvSpPr>
          <p:cNvPr id="10" name="テキスト ボックス 9">
            <a:extLst>
              <a:ext uri="{FF2B5EF4-FFF2-40B4-BE49-F238E27FC236}">
                <a16:creationId xmlns:a16="http://schemas.microsoft.com/office/drawing/2014/main" id="{32700B26-8C55-4B65-AD99-464F26A5986E}"/>
              </a:ext>
            </a:extLst>
          </p:cNvPr>
          <p:cNvSpPr txBox="1"/>
          <p:nvPr/>
        </p:nvSpPr>
        <p:spPr>
          <a:xfrm>
            <a:off x="835214" y="3247587"/>
            <a:ext cx="8905002" cy="3170099"/>
          </a:xfrm>
          <a:prstGeom prst="rect">
            <a:avLst/>
          </a:prstGeom>
          <a:noFill/>
        </p:spPr>
        <p:txBody>
          <a:bodyPr wrap="non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人にまとめて</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つずつ配れば </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通りずつ</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×6</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こ</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トランプ配りのように、</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6</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こずつ</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4</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周で配れば、</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6</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通り</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×4</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こ</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総数が分からない場合はこちらが自然</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7A62A6D9-A05D-1ADC-CAAD-BA7153B5AD60}"/>
              </a:ext>
            </a:extLst>
          </p:cNvPr>
          <p:cNvSpPr txBox="1"/>
          <p:nvPr/>
        </p:nvSpPr>
        <p:spPr>
          <a:xfrm>
            <a:off x="1059474" y="629818"/>
            <a:ext cx="10366935"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どちらが一つ分で、どちらがいくつ分？</a:t>
            </a:r>
            <a:endParaRPr lang="ja-JP" altLang="en-US" sz="4400" dirty="0"/>
          </a:p>
        </p:txBody>
      </p:sp>
    </p:spTree>
    <p:extLst>
      <p:ext uri="{BB962C8B-B14F-4D97-AF65-F5344CB8AC3E}">
        <p14:creationId xmlns:p14="http://schemas.microsoft.com/office/powerpoint/2010/main" val="167367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65DE0D1-35FE-4F4A-A0DC-272C8A25F27E}"/>
              </a:ext>
            </a:extLst>
          </p:cNvPr>
          <p:cNvSpPr txBox="1"/>
          <p:nvPr/>
        </p:nvSpPr>
        <p:spPr>
          <a:xfrm>
            <a:off x="1235034" y="1763712"/>
            <a:ext cx="9930924" cy="707886"/>
          </a:xfrm>
          <a:prstGeom prst="rect">
            <a:avLst/>
          </a:prstGeom>
          <a:no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掲示物を、縦に４枚、横に８枚貼りました</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CF769BB7-47A8-4F50-9EF8-77E9F658C492}"/>
              </a:ext>
            </a:extLst>
          </p:cNvPr>
          <p:cNvSpPr txBox="1"/>
          <p:nvPr/>
        </p:nvSpPr>
        <p:spPr>
          <a:xfrm>
            <a:off x="1668479" y="5403192"/>
            <a:ext cx="9847568" cy="707886"/>
          </a:xfrm>
          <a:prstGeom prst="rect">
            <a:avLst/>
          </a:prstGeom>
          <a:noFill/>
        </p:spPr>
        <p:txBody>
          <a:bodyPr wrap="non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縦</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枚ずつ</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×8</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、それとも横</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8</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枚ずつ</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a:t>
            </a:r>
          </a:p>
        </p:txBody>
      </p:sp>
      <p:sp>
        <p:nvSpPr>
          <p:cNvPr id="5" name="テキスト ボックス 4">
            <a:extLst>
              <a:ext uri="{FF2B5EF4-FFF2-40B4-BE49-F238E27FC236}">
                <a16:creationId xmlns:a16="http://schemas.microsoft.com/office/drawing/2014/main" id="{49F45770-819E-421F-8943-D48A50A39951}"/>
              </a:ext>
            </a:extLst>
          </p:cNvPr>
          <p:cNvSpPr txBox="1"/>
          <p:nvPr/>
        </p:nvSpPr>
        <p:spPr>
          <a:xfrm>
            <a:off x="1059474" y="629818"/>
            <a:ext cx="10366935"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どちらが一つ分で、どちらがいくつ分？</a:t>
            </a:r>
            <a:endParaRPr lang="ja-JP" altLang="en-US" sz="4400" dirty="0"/>
          </a:p>
        </p:txBody>
      </p:sp>
      <p:sp>
        <p:nvSpPr>
          <p:cNvPr id="2" name="正方形/長方形 1">
            <a:extLst>
              <a:ext uri="{FF2B5EF4-FFF2-40B4-BE49-F238E27FC236}">
                <a16:creationId xmlns:a16="http://schemas.microsoft.com/office/drawing/2014/main" id="{75944721-E728-615D-5CC5-E4A9D05B6F1A}"/>
              </a:ext>
            </a:extLst>
          </p:cNvPr>
          <p:cNvSpPr/>
          <p:nvPr/>
        </p:nvSpPr>
        <p:spPr>
          <a:xfrm>
            <a:off x="1235034" y="2719449"/>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8055B33-B070-A15A-9407-BB2A619282FA}"/>
              </a:ext>
            </a:extLst>
          </p:cNvPr>
          <p:cNvSpPr/>
          <p:nvPr/>
        </p:nvSpPr>
        <p:spPr>
          <a:xfrm>
            <a:off x="2280062" y="2719449"/>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6BA8DD1-8B07-16D4-FEC0-01ED2BD8660F}"/>
              </a:ext>
            </a:extLst>
          </p:cNvPr>
          <p:cNvSpPr/>
          <p:nvPr/>
        </p:nvSpPr>
        <p:spPr>
          <a:xfrm>
            <a:off x="3325090" y="2719449"/>
            <a:ext cx="890649" cy="5106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9476DC3-DE19-0C91-3723-C9BA4E7778C0}"/>
              </a:ext>
            </a:extLst>
          </p:cNvPr>
          <p:cNvSpPr/>
          <p:nvPr/>
        </p:nvSpPr>
        <p:spPr>
          <a:xfrm>
            <a:off x="4370118" y="2719449"/>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CC4AB8B-81B4-3E81-E8AA-1197F8556BB0}"/>
              </a:ext>
            </a:extLst>
          </p:cNvPr>
          <p:cNvSpPr/>
          <p:nvPr/>
        </p:nvSpPr>
        <p:spPr>
          <a:xfrm>
            <a:off x="5415146" y="2719449"/>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4ED35B7-31B3-1382-8D39-C5A875468FBD}"/>
              </a:ext>
            </a:extLst>
          </p:cNvPr>
          <p:cNvSpPr/>
          <p:nvPr/>
        </p:nvSpPr>
        <p:spPr>
          <a:xfrm>
            <a:off x="6460174" y="2719449"/>
            <a:ext cx="890649" cy="5106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FEAD54B-CCC1-C5BB-73FF-C7ADBF054E94}"/>
              </a:ext>
            </a:extLst>
          </p:cNvPr>
          <p:cNvSpPr/>
          <p:nvPr/>
        </p:nvSpPr>
        <p:spPr>
          <a:xfrm>
            <a:off x="7505202" y="2719449"/>
            <a:ext cx="890649" cy="5106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884BF0A-E220-D6DF-DDE2-14605D214F48}"/>
              </a:ext>
            </a:extLst>
          </p:cNvPr>
          <p:cNvSpPr/>
          <p:nvPr/>
        </p:nvSpPr>
        <p:spPr>
          <a:xfrm>
            <a:off x="8550230" y="2719449"/>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423CB06-AA46-B66F-0FF6-4FE41D55A143}"/>
              </a:ext>
            </a:extLst>
          </p:cNvPr>
          <p:cNvSpPr/>
          <p:nvPr/>
        </p:nvSpPr>
        <p:spPr>
          <a:xfrm>
            <a:off x="1235034" y="3296127"/>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2610073-31B4-D032-11A1-B0149CB2369C}"/>
              </a:ext>
            </a:extLst>
          </p:cNvPr>
          <p:cNvSpPr/>
          <p:nvPr/>
        </p:nvSpPr>
        <p:spPr>
          <a:xfrm>
            <a:off x="2280062" y="3296127"/>
            <a:ext cx="890649" cy="5106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D0FF7BD-E204-2E36-F20F-3E04B39E122B}"/>
              </a:ext>
            </a:extLst>
          </p:cNvPr>
          <p:cNvSpPr/>
          <p:nvPr/>
        </p:nvSpPr>
        <p:spPr>
          <a:xfrm>
            <a:off x="3325090" y="3296127"/>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8ECE82D-8A0C-E96A-545A-93AE64CFBACE}"/>
              </a:ext>
            </a:extLst>
          </p:cNvPr>
          <p:cNvSpPr/>
          <p:nvPr/>
        </p:nvSpPr>
        <p:spPr>
          <a:xfrm>
            <a:off x="4370118" y="3296127"/>
            <a:ext cx="890649" cy="5106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5980029-6E73-FA4D-AD62-5250EDE12946}"/>
              </a:ext>
            </a:extLst>
          </p:cNvPr>
          <p:cNvSpPr/>
          <p:nvPr/>
        </p:nvSpPr>
        <p:spPr>
          <a:xfrm>
            <a:off x="5415146" y="3296127"/>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16560749-D6AA-0C33-68B3-CCCF61B83504}"/>
              </a:ext>
            </a:extLst>
          </p:cNvPr>
          <p:cNvSpPr/>
          <p:nvPr/>
        </p:nvSpPr>
        <p:spPr>
          <a:xfrm>
            <a:off x="6460174" y="3296127"/>
            <a:ext cx="890649" cy="5106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6B4D874B-3E54-8831-31EE-859A0C5B6D23}"/>
              </a:ext>
            </a:extLst>
          </p:cNvPr>
          <p:cNvSpPr/>
          <p:nvPr/>
        </p:nvSpPr>
        <p:spPr>
          <a:xfrm>
            <a:off x="7505202" y="3296127"/>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AF7199C-7D79-5B75-04A0-72AD6A510E8D}"/>
              </a:ext>
            </a:extLst>
          </p:cNvPr>
          <p:cNvSpPr/>
          <p:nvPr/>
        </p:nvSpPr>
        <p:spPr>
          <a:xfrm>
            <a:off x="8550230" y="3296127"/>
            <a:ext cx="890649" cy="5106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057742E0-6F42-ECCE-ED74-C0D4DB40CB3B}"/>
              </a:ext>
            </a:extLst>
          </p:cNvPr>
          <p:cNvSpPr/>
          <p:nvPr/>
        </p:nvSpPr>
        <p:spPr>
          <a:xfrm>
            <a:off x="1235034" y="3877254"/>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BCA42FD-7496-61EF-E59A-3011F6D88B8A}"/>
              </a:ext>
            </a:extLst>
          </p:cNvPr>
          <p:cNvSpPr/>
          <p:nvPr/>
        </p:nvSpPr>
        <p:spPr>
          <a:xfrm>
            <a:off x="2280062" y="3877254"/>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B291EDC-6A75-2FF8-6D2D-625153A223B0}"/>
              </a:ext>
            </a:extLst>
          </p:cNvPr>
          <p:cNvSpPr/>
          <p:nvPr/>
        </p:nvSpPr>
        <p:spPr>
          <a:xfrm>
            <a:off x="3325090" y="3877254"/>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53C1140-BF3F-8799-ABA8-6F320F6AFB9C}"/>
              </a:ext>
            </a:extLst>
          </p:cNvPr>
          <p:cNvSpPr/>
          <p:nvPr/>
        </p:nvSpPr>
        <p:spPr>
          <a:xfrm>
            <a:off x="4370118" y="3877254"/>
            <a:ext cx="890649" cy="5106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B5148662-C0C5-541D-E893-F3395DE342FF}"/>
              </a:ext>
            </a:extLst>
          </p:cNvPr>
          <p:cNvSpPr/>
          <p:nvPr/>
        </p:nvSpPr>
        <p:spPr>
          <a:xfrm>
            <a:off x="5415146" y="3877254"/>
            <a:ext cx="890649" cy="5106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2F5BD00-3597-D244-1DBB-25493C666317}"/>
              </a:ext>
            </a:extLst>
          </p:cNvPr>
          <p:cNvSpPr/>
          <p:nvPr/>
        </p:nvSpPr>
        <p:spPr>
          <a:xfrm>
            <a:off x="6460174" y="3877254"/>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1A9B8B8C-C238-3EB8-65BA-742A23DA0E0C}"/>
              </a:ext>
            </a:extLst>
          </p:cNvPr>
          <p:cNvSpPr/>
          <p:nvPr/>
        </p:nvSpPr>
        <p:spPr>
          <a:xfrm>
            <a:off x="7505202" y="3877254"/>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FE695FA2-467C-0B05-141A-870A1686A16E}"/>
              </a:ext>
            </a:extLst>
          </p:cNvPr>
          <p:cNvSpPr/>
          <p:nvPr/>
        </p:nvSpPr>
        <p:spPr>
          <a:xfrm>
            <a:off x="8550230" y="3877254"/>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FABDF824-340F-50D9-272A-AFB86B33C861}"/>
              </a:ext>
            </a:extLst>
          </p:cNvPr>
          <p:cNvSpPr/>
          <p:nvPr/>
        </p:nvSpPr>
        <p:spPr>
          <a:xfrm>
            <a:off x="1235034" y="4458381"/>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E134E891-0AE3-2511-A7D0-CCC1AC0BD9F1}"/>
              </a:ext>
            </a:extLst>
          </p:cNvPr>
          <p:cNvSpPr/>
          <p:nvPr/>
        </p:nvSpPr>
        <p:spPr>
          <a:xfrm>
            <a:off x="2280062" y="4458381"/>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E79160D2-363A-FDD7-2723-30A622C55C24}"/>
              </a:ext>
            </a:extLst>
          </p:cNvPr>
          <p:cNvSpPr/>
          <p:nvPr/>
        </p:nvSpPr>
        <p:spPr>
          <a:xfrm>
            <a:off x="3325090" y="4458381"/>
            <a:ext cx="890649" cy="5106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05EC6EAB-5432-143E-F265-E9458170A2A7}"/>
              </a:ext>
            </a:extLst>
          </p:cNvPr>
          <p:cNvSpPr/>
          <p:nvPr/>
        </p:nvSpPr>
        <p:spPr>
          <a:xfrm>
            <a:off x="4370118" y="4458381"/>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1F716B7-1012-C88F-764E-9B787964FBAB}"/>
              </a:ext>
            </a:extLst>
          </p:cNvPr>
          <p:cNvSpPr/>
          <p:nvPr/>
        </p:nvSpPr>
        <p:spPr>
          <a:xfrm>
            <a:off x="5415146" y="4458381"/>
            <a:ext cx="890649" cy="5106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FA207AD-9D22-9EC2-DFBC-FA194BA63D39}"/>
              </a:ext>
            </a:extLst>
          </p:cNvPr>
          <p:cNvSpPr/>
          <p:nvPr/>
        </p:nvSpPr>
        <p:spPr>
          <a:xfrm>
            <a:off x="6460174" y="4458381"/>
            <a:ext cx="890649" cy="51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2060ED6-ADCE-8B57-0980-C6C00214E58D}"/>
              </a:ext>
            </a:extLst>
          </p:cNvPr>
          <p:cNvSpPr/>
          <p:nvPr/>
        </p:nvSpPr>
        <p:spPr>
          <a:xfrm>
            <a:off x="7505202" y="4458381"/>
            <a:ext cx="890649" cy="5106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9B7954BE-F9B0-F5A5-879C-59D01F16756C}"/>
              </a:ext>
            </a:extLst>
          </p:cNvPr>
          <p:cNvSpPr/>
          <p:nvPr/>
        </p:nvSpPr>
        <p:spPr>
          <a:xfrm>
            <a:off x="8550230" y="4458381"/>
            <a:ext cx="890649" cy="5106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657F2B9C-7FE6-212C-0449-1CBAAD4938A9}"/>
              </a:ext>
            </a:extLst>
          </p:cNvPr>
          <p:cNvSpPr/>
          <p:nvPr/>
        </p:nvSpPr>
        <p:spPr>
          <a:xfrm>
            <a:off x="1235034" y="3846024"/>
            <a:ext cx="890649" cy="5106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C70634F0-A1FB-CDC8-60B7-65B160CDAABC}"/>
              </a:ext>
            </a:extLst>
          </p:cNvPr>
          <p:cNvSpPr/>
          <p:nvPr/>
        </p:nvSpPr>
        <p:spPr>
          <a:xfrm>
            <a:off x="2280062" y="4427151"/>
            <a:ext cx="890649" cy="51063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24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65DE0D1-35FE-4F4A-A0DC-272C8A25F27E}"/>
              </a:ext>
            </a:extLst>
          </p:cNvPr>
          <p:cNvSpPr txBox="1"/>
          <p:nvPr/>
        </p:nvSpPr>
        <p:spPr>
          <a:xfrm>
            <a:off x="1059474" y="1763712"/>
            <a:ext cx="10294806" cy="1323439"/>
          </a:xfrm>
          <a:prstGeom prst="rect">
            <a:avLst/>
          </a:prstGeom>
          <a:noFill/>
        </p:spPr>
        <p:txBody>
          <a:bodyPr wrap="non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5</a:t>
            </a:r>
            <a:r>
              <a:rPr lang="ja-JP" altLang="en-US" sz="4000" dirty="0">
                <a:latin typeface="UD デジタル 教科書体 NP-B" panose="02020700000000000000" pitchFamily="18" charset="-128"/>
                <a:ea typeface="UD デジタル 教科書体 NP-B" panose="02020700000000000000" pitchFamily="18" charset="-128"/>
              </a:rPr>
              <a:t>枚のお皿それぞれに同じ形のお皿を重ねて</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latin typeface="UD デジタル 教科書体 NP-B" panose="02020700000000000000" pitchFamily="18" charset="-128"/>
                <a:ea typeface="UD デジタル 教科書体 NP-B" panose="02020700000000000000" pitchFamily="18" charset="-128"/>
              </a:rPr>
              <a:t>3</a:t>
            </a:r>
            <a:r>
              <a:rPr lang="ja-JP" altLang="en-US" sz="4000" dirty="0">
                <a:latin typeface="UD デジタル 教科書体 NP-B" panose="02020700000000000000" pitchFamily="18" charset="-128"/>
                <a:ea typeface="UD デジタル 教科書体 NP-B" panose="02020700000000000000" pitchFamily="18" charset="-128"/>
              </a:rPr>
              <a:t>枚重ねにしました</a:t>
            </a:r>
          </a:p>
        </p:txBody>
      </p:sp>
      <p:sp>
        <p:nvSpPr>
          <p:cNvPr id="10" name="テキスト ボックス 9">
            <a:extLst>
              <a:ext uri="{FF2B5EF4-FFF2-40B4-BE49-F238E27FC236}">
                <a16:creationId xmlns:a16="http://schemas.microsoft.com/office/drawing/2014/main" id="{CF769BB7-47A8-4F50-9EF8-77E9F658C492}"/>
              </a:ext>
            </a:extLst>
          </p:cNvPr>
          <p:cNvSpPr txBox="1"/>
          <p:nvPr/>
        </p:nvSpPr>
        <p:spPr>
          <a:xfrm>
            <a:off x="1727920" y="5141935"/>
            <a:ext cx="9847568" cy="707886"/>
          </a:xfrm>
          <a:prstGeom prst="rect">
            <a:avLst/>
          </a:prstGeom>
          <a:noFill/>
        </p:spPr>
        <p:txBody>
          <a:bodyPr wrap="non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5</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枚ずつの</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倍、それとも</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枚ずつの</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5</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倍？</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49F45770-819E-421F-8943-D48A50A39951}"/>
              </a:ext>
            </a:extLst>
          </p:cNvPr>
          <p:cNvSpPr txBox="1"/>
          <p:nvPr/>
        </p:nvSpPr>
        <p:spPr>
          <a:xfrm>
            <a:off x="1059474" y="629818"/>
            <a:ext cx="10366935"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どちらが一つ分で、どちらがいくつ分？</a:t>
            </a:r>
            <a:endParaRPr lang="ja-JP" altLang="en-US" sz="4400" dirty="0"/>
          </a:p>
        </p:txBody>
      </p:sp>
      <p:pic>
        <p:nvPicPr>
          <p:cNvPr id="1026" name="Picture 2" descr="ソース画像を表示">
            <a:extLst>
              <a:ext uri="{FF2B5EF4-FFF2-40B4-BE49-F238E27FC236}">
                <a16:creationId xmlns:a16="http://schemas.microsoft.com/office/drawing/2014/main" id="{C6CE77B0-85D6-5424-F573-CADE2D0348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9" t="19086" r="4231" b="20615"/>
          <a:stretch/>
        </p:blipFill>
        <p:spPr bwMode="auto">
          <a:xfrm>
            <a:off x="1520042" y="3451604"/>
            <a:ext cx="1650669" cy="10881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ソース画像を表示">
            <a:extLst>
              <a:ext uri="{FF2B5EF4-FFF2-40B4-BE49-F238E27FC236}">
                <a16:creationId xmlns:a16="http://schemas.microsoft.com/office/drawing/2014/main" id="{5CF2DA46-3150-80A7-B36D-D050EAFF2D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9" t="19086" r="4231" b="20615"/>
          <a:stretch/>
        </p:blipFill>
        <p:spPr bwMode="auto">
          <a:xfrm>
            <a:off x="3301341" y="3451604"/>
            <a:ext cx="1650669" cy="1088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ソース画像を表示">
            <a:extLst>
              <a:ext uri="{FF2B5EF4-FFF2-40B4-BE49-F238E27FC236}">
                <a16:creationId xmlns:a16="http://schemas.microsoft.com/office/drawing/2014/main" id="{8330B2CC-4338-5922-20A5-5093CD830C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9" t="19086" r="4231" b="20615"/>
          <a:stretch/>
        </p:blipFill>
        <p:spPr bwMode="auto">
          <a:xfrm>
            <a:off x="5082640" y="3451604"/>
            <a:ext cx="1650669" cy="1088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ソース画像を表示">
            <a:extLst>
              <a:ext uri="{FF2B5EF4-FFF2-40B4-BE49-F238E27FC236}">
                <a16:creationId xmlns:a16="http://schemas.microsoft.com/office/drawing/2014/main" id="{0DA2A5E7-0CA6-D82F-2601-27F558792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9" t="19086" r="4231" b="20615"/>
          <a:stretch/>
        </p:blipFill>
        <p:spPr bwMode="auto">
          <a:xfrm>
            <a:off x="6858001" y="3451604"/>
            <a:ext cx="1650669" cy="10881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ソース画像を表示">
            <a:extLst>
              <a:ext uri="{FF2B5EF4-FFF2-40B4-BE49-F238E27FC236}">
                <a16:creationId xmlns:a16="http://schemas.microsoft.com/office/drawing/2014/main" id="{FE34DB4F-CAF8-E98D-9975-1B46EC0F16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9" t="19086" r="4231" b="20615"/>
          <a:stretch/>
        </p:blipFill>
        <p:spPr bwMode="auto">
          <a:xfrm>
            <a:off x="8633362" y="3451604"/>
            <a:ext cx="1650669" cy="108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5B8ED44-895E-4C91-847C-FABA206D0A49}"/>
              </a:ext>
            </a:extLst>
          </p:cNvPr>
          <p:cNvSpPr txBox="1"/>
          <p:nvPr/>
        </p:nvSpPr>
        <p:spPr>
          <a:xfrm>
            <a:off x="764518" y="4823748"/>
            <a:ext cx="10956846" cy="1323439"/>
          </a:xfrm>
          <a:prstGeom prst="rect">
            <a:avLst/>
          </a:prstGeom>
          <a:noFill/>
        </p:spPr>
        <p:txBody>
          <a:bodyPr wrap="non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どうしてかけ算すれば良いのか、何故かけ算で</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表すことになったのかを考えることが大事</a:t>
            </a:r>
            <a:endParaRPr kumimoji="1"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34844D86-A167-477C-A4FC-6CFC1975F0B4}"/>
              </a:ext>
            </a:extLst>
          </p:cNvPr>
          <p:cNvSpPr txBox="1"/>
          <p:nvPr/>
        </p:nvSpPr>
        <p:spPr>
          <a:xfrm>
            <a:off x="940848" y="1566839"/>
            <a:ext cx="10431061" cy="3170099"/>
          </a:xfrm>
          <a:prstGeom prst="rect">
            <a:avLst/>
          </a:prstGeom>
          <a:no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電力</a:t>
            </a:r>
            <a:r>
              <a:rPr lang="en-US" altLang="ja-JP" sz="4000" dirty="0">
                <a:latin typeface="UD デジタル 教科書体 NP-B" panose="02020700000000000000" pitchFamily="18" charset="-128"/>
                <a:ea typeface="UD デジタル 教科書体 NP-B" panose="02020700000000000000" pitchFamily="18" charset="-128"/>
              </a:rPr>
              <a:t>(W)</a:t>
            </a:r>
            <a:r>
              <a:rPr lang="ja-JP" altLang="en-US" sz="4000" dirty="0">
                <a:latin typeface="UD デジタル 教科書体 NP-B" panose="02020700000000000000" pitchFamily="18" charset="-128"/>
                <a:ea typeface="UD デジタル 教科書体 NP-B" panose="02020700000000000000" pitchFamily="18" charset="-128"/>
              </a:rPr>
              <a:t>＝電圧</a:t>
            </a:r>
            <a:r>
              <a:rPr lang="en-US" altLang="ja-JP" sz="4000" dirty="0">
                <a:latin typeface="UD デジタル 教科書体 NP-B" panose="02020700000000000000" pitchFamily="18" charset="-128"/>
                <a:ea typeface="UD デジタル 教科書体 NP-B" panose="02020700000000000000" pitchFamily="18" charset="-128"/>
              </a:rPr>
              <a:t>(V)×</a:t>
            </a:r>
            <a:r>
              <a:rPr lang="ja-JP" altLang="en-US" sz="4000" dirty="0">
                <a:latin typeface="UD デジタル 教科書体 NP-B" panose="02020700000000000000" pitchFamily="18" charset="-128"/>
                <a:ea typeface="UD デジタル 教科書体 NP-B" panose="02020700000000000000" pitchFamily="18" charset="-128"/>
              </a:rPr>
              <a:t>電流</a:t>
            </a:r>
            <a:r>
              <a:rPr lang="en-US" altLang="ja-JP" sz="4000" dirty="0">
                <a:latin typeface="UD デジタル 教科書体 NP-B" panose="02020700000000000000" pitchFamily="18" charset="-128"/>
                <a:ea typeface="UD デジタル 教科書体 NP-B" panose="02020700000000000000" pitchFamily="18" charset="-128"/>
              </a:rPr>
              <a:t>(A)</a:t>
            </a:r>
          </a:p>
          <a:p>
            <a:r>
              <a:rPr lang="ja-JP" altLang="en-US" sz="4000" dirty="0">
                <a:latin typeface="UD デジタル 教科書体 NP-B" panose="02020700000000000000" pitchFamily="18" charset="-128"/>
                <a:ea typeface="UD デジタル 教科書体 NP-B" panose="02020700000000000000" pitchFamily="18" charset="-128"/>
              </a:rPr>
              <a:t>電圧</a:t>
            </a:r>
            <a:r>
              <a:rPr lang="en-US" altLang="ja-JP" sz="4000" dirty="0">
                <a:latin typeface="UD デジタル 教科書体 NP-B" panose="02020700000000000000" pitchFamily="18" charset="-128"/>
                <a:ea typeface="UD デジタル 教科書体 NP-B" panose="02020700000000000000" pitchFamily="18" charset="-128"/>
              </a:rPr>
              <a:t>(V)</a:t>
            </a:r>
            <a:r>
              <a:rPr lang="ja-JP" altLang="en-US" sz="4000" dirty="0">
                <a:latin typeface="UD デジタル 教科書体 NP-B" panose="02020700000000000000" pitchFamily="18" charset="-128"/>
                <a:ea typeface="UD デジタル 教科書体 NP-B" panose="02020700000000000000" pitchFamily="18" charset="-128"/>
              </a:rPr>
              <a:t>＝電流</a:t>
            </a:r>
            <a:r>
              <a:rPr lang="en-US" altLang="ja-JP" sz="4000" dirty="0">
                <a:latin typeface="UD デジタル 教科書体 NP-B" panose="02020700000000000000" pitchFamily="18" charset="-128"/>
                <a:ea typeface="UD デジタル 教科書体 NP-B" panose="02020700000000000000" pitchFamily="18" charset="-128"/>
              </a:rPr>
              <a:t>(A)×</a:t>
            </a:r>
            <a:r>
              <a:rPr lang="ja-JP" altLang="en-US" sz="4000" dirty="0">
                <a:latin typeface="UD デジタル 教科書体 NP-B" panose="02020700000000000000" pitchFamily="18" charset="-128"/>
                <a:ea typeface="UD デジタル 教科書体 NP-B" panose="02020700000000000000" pitchFamily="18" charset="-128"/>
              </a:rPr>
              <a:t>抵抗</a:t>
            </a:r>
            <a:r>
              <a:rPr lang="en-US" altLang="ja-JP" sz="4000" dirty="0">
                <a:latin typeface="UD デジタル 教科書体 NP-B" panose="02020700000000000000" pitchFamily="18" charset="-128"/>
                <a:ea typeface="UD デジタル 教科書体 NP-B" panose="02020700000000000000" pitchFamily="18" charset="-128"/>
              </a:rPr>
              <a:t> (Ω)</a:t>
            </a:r>
          </a:p>
          <a:p>
            <a:r>
              <a:rPr lang="ja-JP" altLang="en-US" sz="4000" dirty="0">
                <a:latin typeface="UD デジタル 教科書体 NP-B" panose="02020700000000000000" pitchFamily="18" charset="-128"/>
                <a:ea typeface="UD デジタル 教科書体 NP-B" panose="02020700000000000000" pitchFamily="18" charset="-128"/>
              </a:rPr>
              <a:t>食塩水の量</a:t>
            </a:r>
            <a:r>
              <a:rPr lang="en-US" altLang="ja-JP" sz="4000" dirty="0">
                <a:latin typeface="UD デジタル 教科書体 NP-B" panose="02020700000000000000" pitchFamily="18" charset="-128"/>
                <a:ea typeface="UD デジタル 教科書体 NP-B" panose="02020700000000000000" pitchFamily="18" charset="-128"/>
              </a:rPr>
              <a:t>(g)×</a:t>
            </a:r>
            <a:r>
              <a:rPr lang="ja-JP" altLang="en-US" sz="4000" dirty="0">
                <a:latin typeface="UD デジタル 教科書体 NP-B" panose="02020700000000000000" pitchFamily="18" charset="-128"/>
                <a:ea typeface="UD デジタル 教科書体 NP-B" panose="02020700000000000000" pitchFamily="18" charset="-128"/>
              </a:rPr>
              <a:t>濃度</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＝食塩の量</a:t>
            </a:r>
            <a:r>
              <a:rPr lang="en-US" altLang="ja-JP" sz="4000" dirty="0">
                <a:latin typeface="UD デジタル 教科書体 NP-B" panose="02020700000000000000" pitchFamily="18" charset="-128"/>
                <a:ea typeface="UD デジタル 教科書体 NP-B" panose="02020700000000000000" pitchFamily="18" charset="-128"/>
              </a:rPr>
              <a:t>(g)</a:t>
            </a:r>
          </a:p>
          <a:p>
            <a:r>
              <a:rPr lang="ja-JP" altLang="en-US" sz="4000" dirty="0">
                <a:latin typeface="UD デジタル 教科書体 NP-B" panose="02020700000000000000" pitchFamily="18" charset="-128"/>
                <a:ea typeface="UD デジタル 教科書体 NP-B" panose="02020700000000000000" pitchFamily="18" charset="-128"/>
              </a:rPr>
              <a:t>水の重さ</a:t>
            </a:r>
            <a:r>
              <a:rPr lang="en-US" altLang="ja-JP" sz="4000" dirty="0">
                <a:latin typeface="UD デジタル 教科書体 NP-B" panose="02020700000000000000" pitchFamily="18" charset="-128"/>
                <a:ea typeface="UD デジタル 教科書体 NP-B" panose="02020700000000000000" pitchFamily="18" charset="-128"/>
              </a:rPr>
              <a:t>(g)×</a:t>
            </a:r>
            <a:r>
              <a:rPr lang="ja-JP" altLang="en-US" sz="4000" dirty="0">
                <a:latin typeface="UD デジタル 教科書体 NP-B" panose="02020700000000000000" pitchFamily="18" charset="-128"/>
                <a:ea typeface="UD デジタル 教科書体 NP-B" panose="02020700000000000000" pitchFamily="18" charset="-128"/>
              </a:rPr>
              <a:t>水の温度変化</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＝熱量</a:t>
            </a:r>
            <a:r>
              <a:rPr lang="en-US" altLang="ja-JP" sz="4000" dirty="0">
                <a:latin typeface="UD デジタル 教科書体 NP-B" panose="02020700000000000000" pitchFamily="18" charset="-128"/>
                <a:ea typeface="UD デジタル 教科書体 NP-B" panose="02020700000000000000" pitchFamily="18" charset="-128"/>
              </a:rPr>
              <a:t>(</a:t>
            </a:r>
            <a:r>
              <a:rPr lang="en-US" altLang="ja-JP" sz="4000" dirty="0" err="1">
                <a:latin typeface="UD デジタル 教科書体 NP-B" panose="02020700000000000000" pitchFamily="18" charset="-128"/>
                <a:ea typeface="UD デジタル 教科書体 NP-B" panose="02020700000000000000" pitchFamily="18" charset="-128"/>
              </a:rPr>
              <a:t>cal</a:t>
            </a:r>
            <a:r>
              <a:rPr lang="en-US" altLang="ja-JP" sz="4000" dirty="0">
                <a:latin typeface="UD デジタル 教科書体 NP-B" panose="02020700000000000000" pitchFamily="18" charset="-128"/>
                <a:ea typeface="UD デジタル 教科書体 NP-B" panose="02020700000000000000" pitchFamily="18" charset="-128"/>
              </a:rPr>
              <a:t>)</a:t>
            </a:r>
          </a:p>
          <a:p>
            <a:r>
              <a:rPr lang="en-US" altLang="ja-JP" sz="4000" i="1" dirty="0">
                <a:latin typeface="UD デジタル 教科書体 NP-B" panose="02020700000000000000" pitchFamily="18" charset="-128"/>
                <a:ea typeface="UD デジタル 教科書体 NP-B" panose="02020700000000000000" pitchFamily="18" charset="-128"/>
              </a:rPr>
              <a:t>F </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力</a:t>
            </a:r>
            <a:r>
              <a:rPr lang="en-US" altLang="ja-JP" sz="4000" dirty="0">
                <a:latin typeface="UD デジタル 教科書体 NP-B" panose="02020700000000000000" pitchFamily="18" charset="-128"/>
                <a:ea typeface="UD デジタル 教科書体 NP-B" panose="02020700000000000000" pitchFamily="18" charset="-128"/>
              </a:rPr>
              <a:t>)=</a:t>
            </a:r>
            <a:r>
              <a:rPr lang="en-US" altLang="ja-JP" sz="4000" i="1" dirty="0">
                <a:latin typeface="UD デジタル 教科書体 NP-B" panose="02020700000000000000" pitchFamily="18" charset="-128"/>
                <a:ea typeface="UD デジタル 教科書体 NP-B" panose="02020700000000000000" pitchFamily="18" charset="-128"/>
              </a:rPr>
              <a:t>m </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質量</a:t>
            </a:r>
            <a:r>
              <a:rPr lang="en-US" altLang="ja-JP" sz="4000" dirty="0">
                <a:latin typeface="UD デジタル 教科書体 NP-B" panose="02020700000000000000" pitchFamily="18" charset="-128"/>
                <a:ea typeface="UD デジタル 教科書体 NP-B" panose="02020700000000000000" pitchFamily="18" charset="-128"/>
              </a:rPr>
              <a:t>)×</a:t>
            </a:r>
            <a:r>
              <a:rPr lang="en-US" altLang="ja-JP" sz="4000" i="1" dirty="0">
                <a:latin typeface="UD デジタル 教科書体 NP-B" panose="02020700000000000000" pitchFamily="18" charset="-128"/>
                <a:ea typeface="UD デジタル 教科書体 NP-B" panose="02020700000000000000" pitchFamily="18" charset="-128"/>
              </a:rPr>
              <a:t>a </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加速度</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 </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3C060F0B-838D-D9E6-4C83-3FA248ED766E}"/>
              </a:ext>
            </a:extLst>
          </p:cNvPr>
          <p:cNvSpPr txBox="1"/>
          <p:nvPr/>
        </p:nvSpPr>
        <p:spPr>
          <a:xfrm>
            <a:off x="1059474" y="629818"/>
            <a:ext cx="10366935"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どちらが一つ分で、どちらがいくつ分？</a:t>
            </a:r>
            <a:endParaRPr lang="ja-JP" altLang="en-US" sz="4400" dirty="0"/>
          </a:p>
        </p:txBody>
      </p:sp>
    </p:spTree>
    <p:extLst>
      <p:ext uri="{BB962C8B-B14F-4D97-AF65-F5344CB8AC3E}">
        <p14:creationId xmlns:p14="http://schemas.microsoft.com/office/powerpoint/2010/main" val="364879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2154801" y="2632916"/>
            <a:ext cx="1868861"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たし算</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4196436" y="2632916"/>
            <a:ext cx="5029200"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２</a:t>
            </a:r>
            <a:r>
              <a:rPr lang="en-US" altLang="ja-JP" sz="4000" dirty="0">
                <a:latin typeface="UD デジタル 教科書体 NP-B" panose="02020700000000000000" pitchFamily="18" charset="-128"/>
                <a:ea typeface="UD デジタル 教科書体 NP-B" panose="02020700000000000000" pitchFamily="18" charset="-128"/>
              </a:rPr>
              <a:t>cm</a:t>
            </a:r>
            <a:r>
              <a:rPr lang="ja-JP" altLang="en-US" sz="4000" dirty="0">
                <a:latin typeface="UD デジタル 教科書体 NP-B" panose="02020700000000000000" pitchFamily="18" charset="-128"/>
                <a:ea typeface="UD デジタル 教科書体 NP-B" panose="02020700000000000000" pitchFamily="18" charset="-128"/>
              </a:rPr>
              <a:t>＋３</a:t>
            </a:r>
            <a:r>
              <a:rPr lang="en-US" altLang="ja-JP" sz="4000" dirty="0">
                <a:latin typeface="UD デジタル 教科書体 NP-B" panose="02020700000000000000" pitchFamily="18" charset="-128"/>
                <a:ea typeface="UD デジタル 教科書体 NP-B" panose="02020700000000000000" pitchFamily="18" charset="-128"/>
              </a:rPr>
              <a:t>cm</a:t>
            </a:r>
            <a:r>
              <a:rPr lang="ja-JP" altLang="en-US" sz="4000" dirty="0">
                <a:latin typeface="UD デジタル 教科書体 NP-B" panose="02020700000000000000" pitchFamily="18" charset="-128"/>
                <a:ea typeface="UD デジタル 教科書体 NP-B" panose="02020700000000000000" pitchFamily="18" charset="-128"/>
              </a:rPr>
              <a:t>＝５</a:t>
            </a:r>
            <a:r>
              <a:rPr lang="en-US" altLang="ja-JP" sz="4000" dirty="0">
                <a:latin typeface="UD デジタル 教科書体 NP-B" panose="02020700000000000000" pitchFamily="18" charset="-128"/>
                <a:ea typeface="UD デジタル 教科書体 NP-B" panose="02020700000000000000" pitchFamily="18" charset="-128"/>
              </a:rPr>
              <a:t>cm</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820495FB-E62C-447C-8700-5A4776D98B4C}"/>
              </a:ext>
            </a:extLst>
          </p:cNvPr>
          <p:cNvSpPr txBox="1"/>
          <p:nvPr/>
        </p:nvSpPr>
        <p:spPr>
          <a:xfrm>
            <a:off x="4196436" y="3392488"/>
            <a:ext cx="4871545" cy="1200329"/>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単位は揃えてたします</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単位は変わりません</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E92C4923-F342-45AC-8EA3-FF777F41A9D8}"/>
              </a:ext>
            </a:extLst>
          </p:cNvPr>
          <p:cNvSpPr txBox="1"/>
          <p:nvPr/>
        </p:nvSpPr>
        <p:spPr>
          <a:xfrm>
            <a:off x="2154801" y="4778169"/>
            <a:ext cx="1868861"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かけ算</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FB7AE903-466C-4DD4-9564-E4AC3D250143}"/>
              </a:ext>
            </a:extLst>
          </p:cNvPr>
          <p:cNvSpPr txBox="1"/>
          <p:nvPr/>
        </p:nvSpPr>
        <p:spPr>
          <a:xfrm>
            <a:off x="4196436" y="4778169"/>
            <a:ext cx="5502165" cy="1200329"/>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単位のサンドイッチとか</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言われる方がいますが？</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1B2A64D3-C075-4BB7-9C94-DD5917E9F3D1}"/>
              </a:ext>
            </a:extLst>
          </p:cNvPr>
          <p:cNvSpPr txBox="1"/>
          <p:nvPr/>
        </p:nvSpPr>
        <p:spPr>
          <a:xfrm>
            <a:off x="1305899" y="1690688"/>
            <a:ext cx="8272956" cy="707886"/>
          </a:xfrm>
          <a:prstGeom prst="rect">
            <a:avLst/>
          </a:prstGeom>
          <a:noFill/>
        </p:spPr>
        <p:txBody>
          <a:bodyPr wrap="square">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数学の式には単位は書きませんが</a:t>
            </a:r>
            <a:endParaRPr lang="ja-JP" altLang="en-US" sz="4000" dirty="0"/>
          </a:p>
        </p:txBody>
      </p:sp>
      <p:sp>
        <p:nvSpPr>
          <p:cNvPr id="11" name="テキスト ボックス 10">
            <a:extLst>
              <a:ext uri="{FF2B5EF4-FFF2-40B4-BE49-F238E27FC236}">
                <a16:creationId xmlns:a16="http://schemas.microsoft.com/office/drawing/2014/main" id="{106568F3-3254-F058-FE0C-F9710D294681}"/>
              </a:ext>
            </a:extLst>
          </p:cNvPr>
          <p:cNvSpPr txBox="1"/>
          <p:nvPr/>
        </p:nvSpPr>
        <p:spPr>
          <a:xfrm>
            <a:off x="1633077" y="669117"/>
            <a:ext cx="8726363" cy="769441"/>
          </a:xfrm>
          <a:prstGeom prst="rect">
            <a:avLst/>
          </a:prstGeom>
          <a:solidFill>
            <a:schemeClr val="accent5">
              <a:lumMod val="20000"/>
              <a:lumOff val="80000"/>
            </a:schemeClr>
          </a:solidFill>
          <a:ln>
            <a:solidFill>
              <a:schemeClr val="tx1"/>
            </a:solidFill>
          </a:ln>
        </p:spPr>
        <p:txBody>
          <a:bodyPr wrap="square">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単位のサンドイッチって何なの？</a:t>
            </a:r>
            <a:endParaRPr lang="ja-JP" altLang="en-US" sz="900" dirty="0"/>
          </a:p>
        </p:txBody>
      </p:sp>
    </p:spTree>
    <p:extLst>
      <p:ext uri="{BB962C8B-B14F-4D97-AF65-F5344CB8AC3E}">
        <p14:creationId xmlns:p14="http://schemas.microsoft.com/office/powerpoint/2010/main" val="84359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906517" y="1656334"/>
            <a:ext cx="1868861"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かけ算</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2948152" y="1656334"/>
            <a:ext cx="5156961"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２</a:t>
            </a:r>
            <a:r>
              <a:rPr lang="en-US" altLang="ja-JP" sz="4000" dirty="0">
                <a:latin typeface="UD デジタル 教科書体 NP-B" panose="02020700000000000000" pitchFamily="18" charset="-128"/>
                <a:ea typeface="UD デジタル 教科書体 NP-B" panose="02020700000000000000" pitchFamily="18" charset="-128"/>
              </a:rPr>
              <a:t>cm×</a:t>
            </a:r>
            <a:r>
              <a:rPr lang="ja-JP" altLang="en-US" sz="4000" dirty="0">
                <a:latin typeface="UD デジタル 教科書体 NP-B" panose="02020700000000000000" pitchFamily="18" charset="-128"/>
                <a:ea typeface="UD デジタル 教科書体 NP-B" panose="02020700000000000000" pitchFamily="18" charset="-128"/>
              </a:rPr>
              <a:t>３</a:t>
            </a:r>
            <a:r>
              <a:rPr lang="en-US" altLang="ja-JP" sz="4000" dirty="0">
                <a:latin typeface="UD デジタル 教科書体 NP-B" panose="02020700000000000000" pitchFamily="18" charset="-128"/>
                <a:ea typeface="UD デジタル 教科書体 NP-B" panose="02020700000000000000" pitchFamily="18" charset="-128"/>
              </a:rPr>
              <a:t>cm</a:t>
            </a:r>
            <a:r>
              <a:rPr lang="ja-JP" altLang="en-US" sz="4000" dirty="0">
                <a:latin typeface="UD デジタル 教科書体 NP-B" panose="02020700000000000000" pitchFamily="18" charset="-128"/>
                <a:ea typeface="UD デジタル 教科書体 NP-B" panose="02020700000000000000" pitchFamily="18" charset="-128"/>
              </a:rPr>
              <a:t>＝６</a:t>
            </a:r>
            <a:r>
              <a:rPr lang="en-US" altLang="ja-JP" sz="4000" dirty="0">
                <a:latin typeface="UD デジタル 教科書体 NP-B" panose="02020700000000000000" pitchFamily="18" charset="-128"/>
                <a:ea typeface="UD デジタル 教科書体 NP-B" panose="02020700000000000000" pitchFamily="18" charset="-128"/>
              </a:rPr>
              <a:t>cm</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820495FB-E62C-447C-8700-5A4776D98B4C}"/>
              </a:ext>
            </a:extLst>
          </p:cNvPr>
          <p:cNvSpPr txBox="1"/>
          <p:nvPr/>
        </p:nvSpPr>
        <p:spPr>
          <a:xfrm>
            <a:off x="6653050" y="2415906"/>
            <a:ext cx="3767957" cy="646331"/>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単位もかけます</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41AEC117-3D7F-4EF9-874C-284E46FE1768}"/>
              </a:ext>
            </a:extLst>
          </p:cNvPr>
          <p:cNvSpPr txBox="1"/>
          <p:nvPr/>
        </p:nvSpPr>
        <p:spPr>
          <a:xfrm>
            <a:off x="6676051" y="3873495"/>
            <a:ext cx="3098570" cy="646331"/>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約分もします</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757484A6-29C4-4174-9E54-65DE693D983C}"/>
              </a:ext>
            </a:extLst>
          </p:cNvPr>
          <p:cNvSpPr txBox="1"/>
          <p:nvPr/>
        </p:nvSpPr>
        <p:spPr>
          <a:xfrm>
            <a:off x="2948152" y="3113923"/>
            <a:ext cx="6087127"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２</a:t>
            </a:r>
            <a:r>
              <a:rPr lang="en-US" altLang="ja-JP" sz="4000" dirty="0">
                <a:latin typeface="UD デジタル 教科書体 NP-B" panose="02020700000000000000" pitchFamily="18" charset="-128"/>
                <a:ea typeface="UD デジタル 教科書体 NP-B" panose="02020700000000000000" pitchFamily="18" charset="-128"/>
              </a:rPr>
              <a:t>km/</a:t>
            </a:r>
            <a:r>
              <a:rPr lang="ja-JP" altLang="en-US" sz="4000" dirty="0">
                <a:latin typeface="UD デジタル 教科書体 NP-B" panose="02020700000000000000" pitchFamily="18" charset="-128"/>
                <a:ea typeface="UD デジタル 教科書体 NP-B" panose="02020700000000000000" pitchFamily="18" charset="-128"/>
              </a:rPr>
              <a:t>時</a:t>
            </a:r>
            <a:r>
              <a:rPr lang="en-US" altLang="ja-JP" sz="4000" dirty="0">
                <a:latin typeface="UD デジタル 教科書体 NP-B" panose="02020700000000000000" pitchFamily="18" charset="-128"/>
                <a:ea typeface="UD デジタル 教科書体 NP-B" panose="02020700000000000000" pitchFamily="18" charset="-128"/>
              </a:rPr>
              <a:t>×3</a:t>
            </a:r>
            <a:r>
              <a:rPr lang="ja-JP" altLang="en-US" sz="4000" dirty="0">
                <a:latin typeface="UD デジタル 教科書体 NP-B" panose="02020700000000000000" pitchFamily="18" charset="-128"/>
                <a:ea typeface="UD デジタル 教科書体 NP-B" panose="02020700000000000000" pitchFamily="18" charset="-128"/>
              </a:rPr>
              <a:t>時間＝６</a:t>
            </a:r>
            <a:r>
              <a:rPr lang="en-US" altLang="ja-JP" sz="4000" dirty="0">
                <a:latin typeface="UD デジタル 教科書体 NP-B" panose="02020700000000000000" pitchFamily="18" charset="-128"/>
                <a:ea typeface="UD デジタル 教科書体 NP-B" panose="02020700000000000000" pitchFamily="18" charset="-128"/>
              </a:rPr>
              <a:t>km</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9AB9CBBB-5597-4DBD-AC66-2D7C80754250}"/>
              </a:ext>
            </a:extLst>
          </p:cNvPr>
          <p:cNvSpPr txBox="1"/>
          <p:nvPr/>
        </p:nvSpPr>
        <p:spPr>
          <a:xfrm>
            <a:off x="2948152" y="4571512"/>
            <a:ext cx="8198069"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２円</a:t>
            </a:r>
            <a:r>
              <a:rPr lang="en-US" altLang="ja-JP" sz="4000" dirty="0">
                <a:latin typeface="UD デジタル 教科書体 NP-B" panose="02020700000000000000" pitchFamily="18" charset="-128"/>
                <a:ea typeface="UD デジタル 教科書体 NP-B" panose="02020700000000000000" pitchFamily="18" charset="-128"/>
              </a:rPr>
              <a:t>×3</a:t>
            </a:r>
            <a:r>
              <a:rPr lang="ja-JP" altLang="en-US" sz="4000" dirty="0">
                <a:latin typeface="UD デジタル 教科書体 NP-B" panose="02020700000000000000" pitchFamily="18" charset="-128"/>
                <a:ea typeface="UD デジタル 教科書体 NP-B" panose="02020700000000000000" pitchFamily="18" charset="-128"/>
              </a:rPr>
              <a:t>個＝６円個ではありません</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71B5A523-D942-49D0-B765-B0B2EB600A5B}"/>
              </a:ext>
            </a:extLst>
          </p:cNvPr>
          <p:cNvSpPr txBox="1"/>
          <p:nvPr/>
        </p:nvSpPr>
        <p:spPr>
          <a:xfrm>
            <a:off x="7602426" y="1494413"/>
            <a:ext cx="391510" cy="461665"/>
          </a:xfrm>
          <a:prstGeom prst="rect">
            <a:avLst/>
          </a:prstGeom>
          <a:noFill/>
        </p:spPr>
        <p:txBody>
          <a:bodyPr wrap="square" rtlCol="0">
            <a:spAutoFit/>
          </a:bodyPr>
          <a:lstStyle/>
          <a:p>
            <a:r>
              <a:rPr lang="ja-JP" altLang="en-US" sz="2400" dirty="0">
                <a:latin typeface="UD デジタル 教科書体 NP-B" panose="02020700000000000000" pitchFamily="18" charset="-128"/>
                <a:ea typeface="UD デジタル 教科書体 NP-B" panose="02020700000000000000" pitchFamily="18" charset="-128"/>
              </a:rPr>
              <a:t>２</a:t>
            </a:r>
            <a:endParaRPr kumimoji="1" lang="ja-JP" altLang="en-US" sz="2400"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D3218D85-CAC8-4EAA-B7E4-873F8DD32F07}"/>
              </a:ext>
            </a:extLst>
          </p:cNvPr>
          <p:cNvSpPr txBox="1"/>
          <p:nvPr/>
        </p:nvSpPr>
        <p:spPr>
          <a:xfrm>
            <a:off x="2948153" y="5363587"/>
            <a:ext cx="7614746"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２円</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個</a:t>
            </a:r>
            <a:r>
              <a:rPr lang="en-US" altLang="ja-JP" sz="4000" dirty="0">
                <a:latin typeface="UD デジタル 教科書体 NP-B" panose="02020700000000000000" pitchFamily="18" charset="-128"/>
                <a:ea typeface="UD デジタル 教科書体 NP-B" panose="02020700000000000000" pitchFamily="18" charset="-128"/>
              </a:rPr>
              <a:t>×3</a:t>
            </a:r>
            <a:r>
              <a:rPr lang="ja-JP" altLang="en-US" sz="4000" dirty="0">
                <a:latin typeface="UD デジタル 教科書体 NP-B" panose="02020700000000000000" pitchFamily="18" charset="-128"/>
                <a:ea typeface="UD デジタル 教科書体 NP-B" panose="02020700000000000000" pitchFamily="18" charset="-128"/>
              </a:rPr>
              <a:t>個＝６円となります</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F2D3B13B-292B-950E-BCCA-482CBA312B07}"/>
              </a:ext>
            </a:extLst>
          </p:cNvPr>
          <p:cNvSpPr txBox="1"/>
          <p:nvPr/>
        </p:nvSpPr>
        <p:spPr>
          <a:xfrm>
            <a:off x="1633077" y="669117"/>
            <a:ext cx="8726363" cy="769441"/>
          </a:xfrm>
          <a:prstGeom prst="rect">
            <a:avLst/>
          </a:prstGeom>
          <a:solidFill>
            <a:schemeClr val="accent5">
              <a:lumMod val="20000"/>
              <a:lumOff val="80000"/>
            </a:schemeClr>
          </a:solidFill>
          <a:ln>
            <a:solidFill>
              <a:schemeClr val="tx1"/>
            </a:solidFill>
          </a:ln>
        </p:spPr>
        <p:txBody>
          <a:bodyPr wrap="square">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単位のサンドイッチって何なの？</a:t>
            </a:r>
            <a:endParaRPr lang="ja-JP" altLang="en-US" sz="900" dirty="0"/>
          </a:p>
        </p:txBody>
      </p:sp>
    </p:spTree>
    <p:extLst>
      <p:ext uri="{BB962C8B-B14F-4D97-AF65-F5344CB8AC3E}">
        <p14:creationId xmlns:p14="http://schemas.microsoft.com/office/powerpoint/2010/main" val="23252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250"/>
                                        <p:tgtEl>
                                          <p:spTgt spid="15"/>
                                        </p:tgtEl>
                                      </p:cBhvr>
                                    </p:animEffect>
                                  </p:childTnLst>
                                </p:cTn>
                              </p:par>
                            </p:childTnLst>
                          </p:cTn>
                        </p:par>
                        <p:par>
                          <p:cTn id="18" fill="hold">
                            <p:stCondLst>
                              <p:cond delay="1250"/>
                            </p:stCondLst>
                            <p:childTnLst>
                              <p:par>
                                <p:cTn id="19" presetID="22" presetClass="entr" presetSubtype="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5B8ED44-895E-4C91-847C-FABA206D0A49}"/>
              </a:ext>
            </a:extLst>
          </p:cNvPr>
          <p:cNvSpPr txBox="1"/>
          <p:nvPr/>
        </p:nvSpPr>
        <p:spPr>
          <a:xfrm>
            <a:off x="1041209" y="1789862"/>
            <a:ext cx="6340197" cy="707886"/>
          </a:xfrm>
          <a:prstGeom prst="rect">
            <a:avLst/>
          </a:prstGeom>
          <a:noFill/>
        </p:spPr>
        <p:txBody>
          <a:bodyPr wrap="non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先ほども出て参りましたが</a:t>
            </a:r>
            <a:endParaRPr kumimoji="1"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34844D86-A167-477C-A4FC-6CFC1975F0B4}"/>
              </a:ext>
            </a:extLst>
          </p:cNvPr>
          <p:cNvSpPr txBox="1"/>
          <p:nvPr/>
        </p:nvSpPr>
        <p:spPr>
          <a:xfrm>
            <a:off x="1041209" y="2646358"/>
            <a:ext cx="10431061" cy="2554545"/>
          </a:xfrm>
          <a:prstGeom prst="rect">
            <a:avLst/>
          </a:prstGeom>
          <a:no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電力</a:t>
            </a:r>
            <a:r>
              <a:rPr lang="en-US" altLang="ja-JP" sz="4000" dirty="0">
                <a:latin typeface="UD デジタル 教科書体 NP-B" panose="02020700000000000000" pitchFamily="18" charset="-128"/>
                <a:ea typeface="UD デジタル 教科書体 NP-B" panose="02020700000000000000" pitchFamily="18" charset="-128"/>
              </a:rPr>
              <a:t>(W)</a:t>
            </a:r>
            <a:r>
              <a:rPr lang="ja-JP" altLang="en-US" sz="4000" dirty="0">
                <a:latin typeface="UD デジタル 教科書体 NP-B" panose="02020700000000000000" pitchFamily="18" charset="-128"/>
                <a:ea typeface="UD デジタル 教科書体 NP-B" panose="02020700000000000000" pitchFamily="18" charset="-128"/>
              </a:rPr>
              <a:t>＝電圧</a:t>
            </a:r>
            <a:r>
              <a:rPr lang="en-US" altLang="ja-JP" sz="4000" dirty="0">
                <a:latin typeface="UD デジタル 教科書体 NP-B" panose="02020700000000000000" pitchFamily="18" charset="-128"/>
                <a:ea typeface="UD デジタル 教科書体 NP-B" panose="02020700000000000000" pitchFamily="18" charset="-128"/>
              </a:rPr>
              <a:t>(V)×</a:t>
            </a:r>
            <a:r>
              <a:rPr lang="ja-JP" altLang="en-US" sz="4000" dirty="0">
                <a:latin typeface="UD デジタル 教科書体 NP-B" panose="02020700000000000000" pitchFamily="18" charset="-128"/>
                <a:ea typeface="UD デジタル 教科書体 NP-B" panose="02020700000000000000" pitchFamily="18" charset="-128"/>
              </a:rPr>
              <a:t>電流</a:t>
            </a:r>
            <a:r>
              <a:rPr lang="en-US" altLang="ja-JP" sz="4000" dirty="0">
                <a:latin typeface="UD デジタル 教科書体 NP-B" panose="02020700000000000000" pitchFamily="18" charset="-128"/>
                <a:ea typeface="UD デジタル 教科書体 NP-B" panose="02020700000000000000" pitchFamily="18" charset="-128"/>
              </a:rPr>
              <a:t>(A)</a:t>
            </a:r>
          </a:p>
          <a:p>
            <a:r>
              <a:rPr lang="ja-JP" altLang="en-US" sz="4000" dirty="0">
                <a:latin typeface="UD デジタル 教科書体 NP-B" panose="02020700000000000000" pitchFamily="18" charset="-128"/>
                <a:ea typeface="UD デジタル 教科書体 NP-B" panose="02020700000000000000" pitchFamily="18" charset="-128"/>
              </a:rPr>
              <a:t>電圧</a:t>
            </a:r>
            <a:r>
              <a:rPr lang="en-US" altLang="ja-JP" sz="4000" dirty="0">
                <a:latin typeface="UD デジタル 教科書体 NP-B" panose="02020700000000000000" pitchFamily="18" charset="-128"/>
                <a:ea typeface="UD デジタル 教科書体 NP-B" panose="02020700000000000000" pitchFamily="18" charset="-128"/>
              </a:rPr>
              <a:t>(V)</a:t>
            </a:r>
            <a:r>
              <a:rPr lang="ja-JP" altLang="en-US" sz="4000" dirty="0">
                <a:latin typeface="UD デジタル 教科書体 NP-B" panose="02020700000000000000" pitchFamily="18" charset="-128"/>
                <a:ea typeface="UD デジタル 教科書体 NP-B" panose="02020700000000000000" pitchFamily="18" charset="-128"/>
              </a:rPr>
              <a:t>＝電流</a:t>
            </a:r>
            <a:r>
              <a:rPr lang="en-US" altLang="ja-JP" sz="4000" dirty="0">
                <a:latin typeface="UD デジタル 教科書体 NP-B" panose="02020700000000000000" pitchFamily="18" charset="-128"/>
                <a:ea typeface="UD デジタル 教科書体 NP-B" panose="02020700000000000000" pitchFamily="18" charset="-128"/>
              </a:rPr>
              <a:t>(A)×</a:t>
            </a:r>
            <a:r>
              <a:rPr lang="ja-JP" altLang="en-US" sz="4000" dirty="0">
                <a:latin typeface="UD デジタル 教科書体 NP-B" panose="02020700000000000000" pitchFamily="18" charset="-128"/>
                <a:ea typeface="UD デジタル 教科書体 NP-B" panose="02020700000000000000" pitchFamily="18" charset="-128"/>
              </a:rPr>
              <a:t>抵抗</a:t>
            </a:r>
            <a:r>
              <a:rPr lang="en-US" altLang="ja-JP" sz="4000" dirty="0">
                <a:latin typeface="UD デジタル 教科書体 NP-B" panose="02020700000000000000" pitchFamily="18" charset="-128"/>
                <a:ea typeface="UD デジタル 教科書体 NP-B" panose="02020700000000000000" pitchFamily="18" charset="-128"/>
              </a:rPr>
              <a:t> (Ω)</a:t>
            </a:r>
          </a:p>
          <a:p>
            <a:r>
              <a:rPr lang="ja-JP" altLang="en-US" sz="4000" dirty="0">
                <a:latin typeface="UD デジタル 教科書体 NP-B" panose="02020700000000000000" pitchFamily="18" charset="-128"/>
                <a:ea typeface="UD デジタル 教科書体 NP-B" panose="02020700000000000000" pitchFamily="18" charset="-128"/>
              </a:rPr>
              <a:t>水の重さ</a:t>
            </a:r>
            <a:r>
              <a:rPr lang="en-US" altLang="ja-JP" sz="4000" dirty="0">
                <a:latin typeface="UD デジタル 教科書体 NP-B" panose="02020700000000000000" pitchFamily="18" charset="-128"/>
                <a:ea typeface="UD デジタル 教科書体 NP-B" panose="02020700000000000000" pitchFamily="18" charset="-128"/>
              </a:rPr>
              <a:t>(g)×</a:t>
            </a:r>
            <a:r>
              <a:rPr lang="ja-JP" altLang="en-US" sz="4000" dirty="0">
                <a:latin typeface="UD デジタル 教科書体 NP-B" panose="02020700000000000000" pitchFamily="18" charset="-128"/>
                <a:ea typeface="UD デジタル 教科書体 NP-B" panose="02020700000000000000" pitchFamily="18" charset="-128"/>
              </a:rPr>
              <a:t>水の温度変化</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＝熱量</a:t>
            </a:r>
            <a:r>
              <a:rPr lang="en-US" altLang="ja-JP" sz="4000" dirty="0">
                <a:latin typeface="UD デジタル 教科書体 NP-B" panose="02020700000000000000" pitchFamily="18" charset="-128"/>
                <a:ea typeface="UD デジタル 教科書体 NP-B" panose="02020700000000000000" pitchFamily="18" charset="-128"/>
              </a:rPr>
              <a:t>(</a:t>
            </a:r>
            <a:r>
              <a:rPr lang="en-US" altLang="ja-JP" sz="4000" dirty="0" err="1">
                <a:latin typeface="UD デジタル 教科書体 NP-B" panose="02020700000000000000" pitchFamily="18" charset="-128"/>
                <a:ea typeface="UD デジタル 教科書体 NP-B" panose="02020700000000000000" pitchFamily="18" charset="-128"/>
              </a:rPr>
              <a:t>cal</a:t>
            </a:r>
            <a:r>
              <a:rPr lang="en-US" altLang="ja-JP" sz="4000" dirty="0">
                <a:latin typeface="UD デジタル 教科書体 NP-B" panose="02020700000000000000" pitchFamily="18" charset="-128"/>
                <a:ea typeface="UD デジタル 教科書体 NP-B" panose="02020700000000000000" pitchFamily="18" charset="-128"/>
              </a:rPr>
              <a:t>)</a:t>
            </a:r>
          </a:p>
          <a:p>
            <a:r>
              <a:rPr lang="en-US" altLang="ja-JP" sz="4000" i="1" dirty="0">
                <a:latin typeface="UD デジタル 教科書体 NP-B" panose="02020700000000000000" pitchFamily="18" charset="-128"/>
                <a:ea typeface="UD デジタル 教科書体 NP-B" panose="02020700000000000000" pitchFamily="18" charset="-128"/>
              </a:rPr>
              <a:t>F </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力</a:t>
            </a:r>
            <a:r>
              <a:rPr lang="en-US" altLang="ja-JP" sz="4000" dirty="0">
                <a:latin typeface="UD デジタル 教科書体 NP-B" panose="02020700000000000000" pitchFamily="18" charset="-128"/>
                <a:ea typeface="UD デジタル 教科書体 NP-B" panose="02020700000000000000" pitchFamily="18" charset="-128"/>
              </a:rPr>
              <a:t>)=</a:t>
            </a:r>
            <a:r>
              <a:rPr lang="en-US" altLang="ja-JP" sz="4000" i="1" dirty="0">
                <a:latin typeface="UD デジタル 教科書体 NP-B" panose="02020700000000000000" pitchFamily="18" charset="-128"/>
                <a:ea typeface="UD デジタル 教科書体 NP-B" panose="02020700000000000000" pitchFamily="18" charset="-128"/>
              </a:rPr>
              <a:t>m </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質量</a:t>
            </a:r>
            <a:r>
              <a:rPr lang="en-US" altLang="ja-JP" sz="4000" dirty="0">
                <a:latin typeface="UD デジタル 教科書体 NP-B" panose="02020700000000000000" pitchFamily="18" charset="-128"/>
                <a:ea typeface="UD デジタル 教科書体 NP-B" panose="02020700000000000000" pitchFamily="18" charset="-128"/>
              </a:rPr>
              <a:t>)×</a:t>
            </a:r>
            <a:r>
              <a:rPr lang="en-US" altLang="ja-JP" sz="4000" i="1" dirty="0">
                <a:latin typeface="UD デジタル 教科書体 NP-B" panose="02020700000000000000" pitchFamily="18" charset="-128"/>
                <a:ea typeface="UD デジタル 教科書体 NP-B" panose="02020700000000000000" pitchFamily="18" charset="-128"/>
              </a:rPr>
              <a:t>a </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加速度</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 </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76A66E44-E68D-2177-1F72-004DCA24F1D5}"/>
              </a:ext>
            </a:extLst>
          </p:cNvPr>
          <p:cNvSpPr txBox="1"/>
          <p:nvPr/>
        </p:nvSpPr>
        <p:spPr>
          <a:xfrm>
            <a:off x="1633077" y="669117"/>
            <a:ext cx="8726363" cy="769441"/>
          </a:xfrm>
          <a:prstGeom prst="rect">
            <a:avLst/>
          </a:prstGeom>
          <a:solidFill>
            <a:schemeClr val="accent5">
              <a:lumMod val="20000"/>
              <a:lumOff val="80000"/>
            </a:schemeClr>
          </a:solidFill>
          <a:ln>
            <a:solidFill>
              <a:schemeClr val="tx1"/>
            </a:solidFill>
          </a:ln>
        </p:spPr>
        <p:txBody>
          <a:bodyPr wrap="square">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単位のサンドイッチって何なの？</a:t>
            </a:r>
            <a:endParaRPr lang="ja-JP" altLang="en-US" sz="900" dirty="0"/>
          </a:p>
        </p:txBody>
      </p:sp>
      <p:sp>
        <p:nvSpPr>
          <p:cNvPr id="4" name="テキスト ボックス 3">
            <a:extLst>
              <a:ext uri="{FF2B5EF4-FFF2-40B4-BE49-F238E27FC236}">
                <a16:creationId xmlns:a16="http://schemas.microsoft.com/office/drawing/2014/main" id="{E01DA51D-52EF-A2CB-BBB2-1A241A6333FD}"/>
              </a:ext>
            </a:extLst>
          </p:cNvPr>
          <p:cNvSpPr txBox="1"/>
          <p:nvPr/>
        </p:nvSpPr>
        <p:spPr>
          <a:xfrm>
            <a:off x="1823083" y="5349513"/>
            <a:ext cx="9417963" cy="707886"/>
          </a:xfrm>
          <a:prstGeom prst="rect">
            <a:avLst/>
          </a:prstGeom>
          <a:noFill/>
        </p:spPr>
        <p:txBody>
          <a:bodyPr wrap="non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どれもサンドイッチにはなっていません</a:t>
            </a:r>
            <a:endParaRPr kumimoji="1"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40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2947C8-72E5-43BD-BB5E-11E0228C1708}"/>
              </a:ext>
            </a:extLst>
          </p:cNvPr>
          <p:cNvSpPr txBox="1"/>
          <p:nvPr/>
        </p:nvSpPr>
        <p:spPr>
          <a:xfrm>
            <a:off x="725214" y="3429000"/>
            <a:ext cx="10905550" cy="2123658"/>
          </a:xfrm>
          <a:prstGeom prst="rect">
            <a:avLst/>
          </a:prstGeom>
          <a:noFill/>
          <a:ln w="57150">
            <a:solidFill>
              <a:srgbClr val="FF00FF"/>
            </a:solidFill>
            <a:prstDash val="sysDash"/>
          </a:ln>
        </p:spPr>
        <p:txBody>
          <a:bodyPr wrap="none" rtlCol="0">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☆世の中のかけ算の基礎になっているの？</a:t>
            </a:r>
            <a:endParaRPr lang="en-US" altLang="ja-JP" sz="44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☆この考え方が使える場面があるの？</a:t>
            </a:r>
            <a:endParaRPr lang="en-US" altLang="ja-JP" sz="44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☆３つ、４つ、５つかけるときは？</a:t>
            </a:r>
          </a:p>
        </p:txBody>
      </p:sp>
      <p:sp>
        <p:nvSpPr>
          <p:cNvPr id="2" name="テキスト ボックス 1">
            <a:extLst>
              <a:ext uri="{FF2B5EF4-FFF2-40B4-BE49-F238E27FC236}">
                <a16:creationId xmlns:a16="http://schemas.microsoft.com/office/drawing/2014/main" id="{BAB7CEC1-DEF4-CEF8-5D64-1A029D75E51C}"/>
              </a:ext>
            </a:extLst>
          </p:cNvPr>
          <p:cNvSpPr txBox="1"/>
          <p:nvPr/>
        </p:nvSpPr>
        <p:spPr>
          <a:xfrm>
            <a:off x="725214" y="680354"/>
            <a:ext cx="10738240" cy="2308324"/>
          </a:xfrm>
          <a:prstGeom prst="rect">
            <a:avLst/>
          </a:prstGeom>
          <a:noFill/>
        </p:spPr>
        <p:txBody>
          <a:bodyPr wrap="square">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小学校でのかけ算は</a:t>
            </a:r>
            <a:endParaRPr lang="en-US" altLang="ja-JP" sz="4800" dirty="0">
              <a:latin typeface="UD デジタル 教科書体 NP-B" panose="02020700000000000000" pitchFamily="18" charset="-128"/>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「一つ分の数」</a:t>
            </a:r>
            <a:r>
              <a:rPr lang="en-US" altLang="ja-JP" sz="4800" b="0" i="0" u="none" strike="noStrike" baseline="0" dirty="0">
                <a:latin typeface="Century" panose="02040604050505020304" pitchFamily="18" charset="0"/>
                <a:ea typeface="UD デジタル 教科書体 NP-B" panose="02020700000000000000" pitchFamily="18" charset="-128"/>
              </a:rPr>
              <a:t>×</a:t>
            </a:r>
            <a:r>
              <a:rPr lang="ja-JP" altLang="en-US" sz="4800" b="0" i="0" u="none" strike="noStrike" baseline="0" dirty="0">
                <a:latin typeface="Century" panose="02040604050505020304" pitchFamily="18" charset="0"/>
                <a:ea typeface="UD デジタル 教科書体 NP-B" panose="02020700000000000000" pitchFamily="18" charset="-128"/>
              </a:rPr>
              <a:t>「いくつ分の数」の</a:t>
            </a:r>
            <a:endParaRPr lang="en-US" altLang="ja-JP" sz="4800" b="0" i="0" u="none" strike="noStrike" baseline="0" dirty="0">
              <a:latin typeface="Century" panose="02040604050505020304" pitchFamily="18" charset="0"/>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順番で書くように指示されています</a:t>
            </a:r>
            <a:endParaRPr lang="ja-JP" altLang="en-US" sz="4800" dirty="0"/>
          </a:p>
        </p:txBody>
      </p:sp>
    </p:spTree>
    <p:extLst>
      <p:ext uri="{BB962C8B-B14F-4D97-AF65-F5344CB8AC3E}">
        <p14:creationId xmlns:p14="http://schemas.microsoft.com/office/powerpoint/2010/main" val="30535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948721"/>
            <a:ext cx="10003868" cy="1323439"/>
          </a:xfrm>
          <a:prstGeom prst="rect">
            <a:avLst/>
          </a:prstGeom>
          <a:noFill/>
          <a:ln w="38100">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乗法の意味について理解し、</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それらが用いられる場合について知ること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0" y="3530193"/>
            <a:ext cx="10003868" cy="1323439"/>
          </a:xfrm>
          <a:prstGeom prst="rect">
            <a:avLst/>
          </a:prstGeom>
          <a:noFill/>
          <a:ln w="38100">
            <a:solidFill>
              <a:schemeClr val="accent1"/>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乗法が用いられている場合を</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式に表したり、式を読み取ったりすること</a:t>
            </a:r>
          </a:p>
        </p:txBody>
      </p:sp>
      <p:sp>
        <p:nvSpPr>
          <p:cNvPr id="8" name="テキスト ボックス 7">
            <a:extLst>
              <a:ext uri="{FF2B5EF4-FFF2-40B4-BE49-F238E27FC236}">
                <a16:creationId xmlns:a16="http://schemas.microsoft.com/office/drawing/2014/main" id="{50BCBA37-34DD-4AA2-A1E7-670C3F9706E8}"/>
              </a:ext>
            </a:extLst>
          </p:cNvPr>
          <p:cNvSpPr txBox="1"/>
          <p:nvPr/>
        </p:nvSpPr>
        <p:spPr>
          <a:xfrm>
            <a:off x="1079290" y="5111665"/>
            <a:ext cx="10003868" cy="1200329"/>
          </a:xfrm>
          <a:prstGeom prst="rect">
            <a:avLst/>
          </a:prstGeom>
          <a:noFill/>
          <a:ln w="28575">
            <a:noFill/>
          </a:ln>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乗法の意味とはどんなことか？乗法の順番はどうするか？については、記載されていない</a:t>
            </a:r>
          </a:p>
        </p:txBody>
      </p:sp>
      <p:sp>
        <p:nvSpPr>
          <p:cNvPr id="7" name="テキスト ボックス 6">
            <a:extLst>
              <a:ext uri="{FF2B5EF4-FFF2-40B4-BE49-F238E27FC236}">
                <a16:creationId xmlns:a16="http://schemas.microsoft.com/office/drawing/2014/main" id="{151B8D6B-FEF0-879A-A5DE-54A50AEE2BA0}"/>
              </a:ext>
            </a:extLst>
          </p:cNvPr>
          <p:cNvSpPr txBox="1"/>
          <p:nvPr/>
        </p:nvSpPr>
        <p:spPr>
          <a:xfrm>
            <a:off x="1401290" y="653728"/>
            <a:ext cx="9359867"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学習指導要領には何と書いてある？</a:t>
            </a:r>
            <a:endParaRPr lang="ja-JP" altLang="en-US" sz="4400" dirty="0"/>
          </a:p>
        </p:txBody>
      </p:sp>
    </p:spTree>
    <p:extLst>
      <p:ext uri="{BB962C8B-B14F-4D97-AF65-F5344CB8AC3E}">
        <p14:creationId xmlns:p14="http://schemas.microsoft.com/office/powerpoint/2010/main" val="235509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783519"/>
            <a:ext cx="9893509"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少しぐらいはあると思ったら </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ほぼ無かった</a:t>
            </a: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791308" y="2628626"/>
            <a:ext cx="10114256"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レンズの倍率の表し方 </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30X</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40X</a:t>
            </a:r>
            <a:r>
              <a:rPr lang="ja-JP" altLang="en-US" sz="3600" dirty="0">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倍率が前</a:t>
            </a:r>
            <a:r>
              <a:rPr lang="ja-JP" altLang="en-US" sz="3600" dirty="0">
                <a:latin typeface="UD デジタル 教科書体 NP-B" panose="02020700000000000000" pitchFamily="18" charset="-128"/>
                <a:ea typeface="UD デジタル 教科書体 NP-B" panose="02020700000000000000" pitchFamily="18" charset="-128"/>
              </a:rPr>
              <a:t>）</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0824F1B7-13A7-D957-F2AE-660022C4FBCA}"/>
              </a:ext>
            </a:extLst>
          </p:cNvPr>
          <p:cNvSpPr txBox="1"/>
          <p:nvPr/>
        </p:nvSpPr>
        <p:spPr>
          <a:xfrm>
            <a:off x="791308" y="629818"/>
            <a:ext cx="10803583"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小学校で習う順番は世間では見つからない</a:t>
            </a:r>
            <a:endParaRPr lang="ja-JP" altLang="en-US" sz="4400" dirty="0"/>
          </a:p>
        </p:txBody>
      </p:sp>
      <p:pic>
        <p:nvPicPr>
          <p:cNvPr id="1026" name="Picture 2">
            <a:extLst>
              <a:ext uri="{FF2B5EF4-FFF2-40B4-BE49-F238E27FC236}">
                <a16:creationId xmlns:a16="http://schemas.microsoft.com/office/drawing/2014/main" id="{CD4D6FF0-080B-C295-CA99-530EC272BF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766" t="3588" r="1272" b="41664"/>
          <a:stretch/>
        </p:blipFill>
        <p:spPr bwMode="auto">
          <a:xfrm>
            <a:off x="1079291" y="3729956"/>
            <a:ext cx="2977092" cy="24590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0FDF152-E691-4E18-6B2A-F373B745AA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94" t="33284" r="14572" b="22354"/>
          <a:stretch/>
        </p:blipFill>
        <p:spPr bwMode="auto">
          <a:xfrm>
            <a:off x="7648265" y="3729956"/>
            <a:ext cx="3106475" cy="25373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お気軽な“旅カメラ”に光学30倍以上の高倍率ズームコンデジはいかが ...">
            <a:extLst>
              <a:ext uri="{FF2B5EF4-FFF2-40B4-BE49-F238E27FC236}">
                <a16:creationId xmlns:a16="http://schemas.microsoft.com/office/drawing/2014/main" id="{B1074571-2E80-9841-5134-AA80D48630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174" t="11093" r="5876" b="12231"/>
          <a:stretch/>
        </p:blipFill>
        <p:spPr bwMode="auto">
          <a:xfrm>
            <a:off x="4655249" y="3614827"/>
            <a:ext cx="2169298" cy="284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28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783519"/>
            <a:ext cx="9804299"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少しぐらいはあると思ったら </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ほぼ無かった</a:t>
            </a: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1" y="2477011"/>
            <a:ext cx="8611120"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双眼鏡で</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en-US" altLang="ja-JP" sz="4000" dirty="0">
                <a:latin typeface="UD デジタル 教科書体 NP-B" panose="02020700000000000000" pitchFamily="18" charset="-128"/>
                <a:ea typeface="UD デジタル 教科書体 NP-B" panose="02020700000000000000" pitchFamily="18" charset="-128"/>
              </a:rPr>
              <a:t>×32</a:t>
            </a:r>
            <a:r>
              <a:rPr lang="ja-JP" altLang="en-US" sz="4000" dirty="0">
                <a:latin typeface="UD デジタル 教科書体 NP-B" panose="02020700000000000000" pitchFamily="18" charset="-128"/>
                <a:ea typeface="UD デジタル 教科書体 NP-B" panose="02020700000000000000" pitchFamily="18" charset="-128"/>
              </a:rPr>
              <a:t>とは</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双眼鏡の倍率</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対物レンズの有効径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1079291" y="5520296"/>
            <a:ext cx="9926964"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生物顕微鏡では、</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を使うことが多い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49CBB0E3-FCE7-4B38-BA66-3A4E98383D35}"/>
              </a:ext>
            </a:extLst>
          </p:cNvPr>
          <p:cNvSpPr txBox="1"/>
          <p:nvPr/>
        </p:nvSpPr>
        <p:spPr>
          <a:xfrm>
            <a:off x="1079291" y="4006966"/>
            <a:ext cx="10033418" cy="1323439"/>
          </a:xfrm>
          <a:prstGeom prst="rect">
            <a:avLst/>
          </a:prstGeom>
          <a:noFill/>
        </p:spPr>
        <p:txBody>
          <a:bodyPr wrap="square" rtlCol="0">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接眼レンズの倍率</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接眼レンズの焦点距離</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＝明視距離</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A2E01363-52F6-E01A-7926-D363F738BC1B}"/>
              </a:ext>
            </a:extLst>
          </p:cNvPr>
          <p:cNvSpPr txBox="1"/>
          <p:nvPr/>
        </p:nvSpPr>
        <p:spPr>
          <a:xfrm>
            <a:off x="791308" y="629818"/>
            <a:ext cx="10803583"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小学校で習う順番は世間では見つからない</a:t>
            </a:r>
            <a:endParaRPr lang="ja-JP" altLang="en-US" sz="4400" dirty="0"/>
          </a:p>
        </p:txBody>
      </p:sp>
    </p:spTree>
    <p:extLst>
      <p:ext uri="{BB962C8B-B14F-4D97-AF65-F5344CB8AC3E}">
        <p14:creationId xmlns:p14="http://schemas.microsoft.com/office/powerpoint/2010/main" val="1593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783519"/>
            <a:ext cx="9893509"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少しぐらいはあると思ったら </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ほぼ無かった</a:t>
            </a: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1079290" y="2584236"/>
            <a:ext cx="8008953" cy="1323439"/>
          </a:xfrm>
          <a:prstGeom prst="rect">
            <a:avLst/>
          </a:prstGeom>
          <a:noFill/>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CD</a:t>
            </a:r>
            <a:r>
              <a:rPr lang="ja-JP" altLang="en-US" sz="4000" dirty="0">
                <a:latin typeface="UD デジタル 教科書体 NP-B" panose="02020700000000000000" pitchFamily="18" charset="-128"/>
                <a:ea typeface="UD デジタル 教科書体 NP-B" panose="02020700000000000000" pitchFamily="18" charset="-128"/>
              </a:rPr>
              <a:t>の書き込み速度は</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latin typeface="UD デジタル 教科書体 NP-B" panose="02020700000000000000" pitchFamily="18" charset="-128"/>
                <a:ea typeface="UD デジタル 教科書体 NP-B" panose="02020700000000000000" pitchFamily="18" charset="-128"/>
              </a:rPr>
              <a:t>48</a:t>
            </a:r>
            <a:r>
              <a:rPr lang="ja-JP" altLang="en-US" sz="4000" dirty="0">
                <a:latin typeface="UD デジタル 教科書体 NP-B" panose="02020700000000000000" pitchFamily="18" charset="-128"/>
                <a:ea typeface="UD デジタル 教科書体 NP-B" panose="02020700000000000000" pitchFamily="18" charset="-128"/>
              </a:rPr>
              <a:t>倍速を</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48×</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52</a:t>
            </a:r>
            <a:r>
              <a:rPr lang="ja-JP" altLang="en-US" sz="4000" dirty="0">
                <a:latin typeface="UD デジタル 教科書体 NP-B" panose="02020700000000000000" pitchFamily="18" charset="-128"/>
                <a:ea typeface="UD デジタル 教科書体 NP-B" panose="02020700000000000000" pitchFamily="18" charset="-128"/>
              </a:rPr>
              <a:t>倍速を</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52×</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0" y="4215489"/>
            <a:ext cx="7752475" cy="1938992"/>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動画再生アプリや</a:t>
            </a:r>
            <a:r>
              <a:rPr lang="en-US" altLang="ja-JP" sz="4000" dirty="0">
                <a:latin typeface="UD デジタル 教科書体 NP-B" panose="02020700000000000000" pitchFamily="18" charset="-128"/>
                <a:ea typeface="UD デジタル 教科書体 NP-B" panose="02020700000000000000" pitchFamily="18" charset="-128"/>
              </a:rPr>
              <a:t>HD</a:t>
            </a:r>
            <a:r>
              <a:rPr lang="ja-JP" altLang="en-US" sz="4000" dirty="0">
                <a:latin typeface="UD デジタル 教科書体 NP-B" panose="02020700000000000000" pitchFamily="18" charset="-128"/>
                <a:ea typeface="UD デジタル 教科書体 NP-B" panose="02020700000000000000" pitchFamily="18" charset="-128"/>
              </a:rPr>
              <a:t>レコーダー</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などの再生速度表記は　</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latin typeface="UD デジタル 教科書体 NP-B" panose="02020700000000000000" pitchFamily="18" charset="-128"/>
                <a:ea typeface="UD デジタル 教科書体 NP-B" panose="02020700000000000000" pitchFamily="18" charset="-128"/>
              </a:rPr>
              <a:t>8×</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1.1×</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0824F1B7-13A7-D957-F2AE-660022C4FBCA}"/>
              </a:ext>
            </a:extLst>
          </p:cNvPr>
          <p:cNvSpPr txBox="1"/>
          <p:nvPr/>
        </p:nvSpPr>
        <p:spPr>
          <a:xfrm>
            <a:off x="791308" y="629818"/>
            <a:ext cx="10803583"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小学校で習う順番は世間では見つからない</a:t>
            </a:r>
            <a:endParaRPr lang="ja-JP" altLang="en-US" sz="4400" dirty="0"/>
          </a:p>
        </p:txBody>
      </p:sp>
      <p:pic>
        <p:nvPicPr>
          <p:cNvPr id="2050" name="Picture 2" descr="QuickTime Playerの再生速度表示">
            <a:extLst>
              <a:ext uri="{FF2B5EF4-FFF2-40B4-BE49-F238E27FC236}">
                <a16:creationId xmlns:a16="http://schemas.microsoft.com/office/drawing/2014/main" id="{3693FE84-8232-0A2E-5CF6-EFD6B6141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883" y="4046447"/>
            <a:ext cx="2570874" cy="228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97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783519"/>
            <a:ext cx="10051164"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よく基礎・基本だとか言われるが、何の基礎？</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040101CE-E696-414B-96D0-DB2EB2FA7F8C}"/>
              </a:ext>
            </a:extLst>
          </p:cNvPr>
          <p:cNvSpPr txBox="1"/>
          <p:nvPr/>
        </p:nvSpPr>
        <p:spPr>
          <a:xfrm>
            <a:off x="1182029" y="4512369"/>
            <a:ext cx="5988205"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一個</a:t>
            </a:r>
            <a:r>
              <a:rPr lang="en-US" altLang="ja-JP" sz="4000" b="1" dirty="0">
                <a:latin typeface="Tosho-J Roman Italic" panose="020B0600000000000000" pitchFamily="34" charset="0"/>
                <a:ea typeface="UD デジタル 教科書体 NP-B" panose="02020700000000000000" pitchFamily="18" charset="-128"/>
              </a:rPr>
              <a:t>a</a:t>
            </a:r>
            <a:r>
              <a:rPr lang="ja-JP" altLang="en-US" sz="4000" dirty="0">
                <a:latin typeface="UD デジタル 教科書体 NP-B" panose="02020700000000000000" pitchFamily="18" charset="-128"/>
                <a:ea typeface="UD デジタル 教科書体 NP-B" panose="02020700000000000000" pitchFamily="18" charset="-128"/>
              </a:rPr>
              <a:t>円のお菓子</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個を</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10</a:t>
            </a:r>
            <a:r>
              <a:rPr lang="en-US" altLang="ja-JP" sz="4000" b="1" dirty="0">
                <a:solidFill>
                  <a:srgbClr val="FF0000"/>
                </a:solidFill>
                <a:latin typeface="Tosho-J Roman Italic" panose="020B0600000000000000" pitchFamily="34" charset="0"/>
                <a:ea typeface="UD デジタル 教科書体 NP-B" panose="02020700000000000000" pitchFamily="18" charset="-128"/>
              </a:rPr>
              <a:t>a</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と書いたら不正解？</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A2E01363-52F6-E01A-7926-D363F738BC1B}"/>
              </a:ext>
            </a:extLst>
          </p:cNvPr>
          <p:cNvSpPr txBox="1"/>
          <p:nvPr/>
        </p:nvSpPr>
        <p:spPr>
          <a:xfrm>
            <a:off x="791308" y="629818"/>
            <a:ext cx="10803583"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小学校で習う順番は世間では見つからない</a:t>
            </a:r>
            <a:endParaRPr lang="ja-JP" altLang="en-US" sz="4400" dirty="0"/>
          </a:p>
        </p:txBody>
      </p:sp>
      <p:sp>
        <p:nvSpPr>
          <p:cNvPr id="2" name="テキスト ボックス 1">
            <a:extLst>
              <a:ext uri="{FF2B5EF4-FFF2-40B4-BE49-F238E27FC236}">
                <a16:creationId xmlns:a16="http://schemas.microsoft.com/office/drawing/2014/main" id="{428A65D7-A439-A27E-13A2-94C97E053EDC}"/>
              </a:ext>
            </a:extLst>
          </p:cNvPr>
          <p:cNvSpPr txBox="1"/>
          <p:nvPr/>
        </p:nvSpPr>
        <p:spPr>
          <a:xfrm>
            <a:off x="1159727" y="2767280"/>
            <a:ext cx="8932127"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陸上競技では（オリンピックも）</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a:t>
            </a:r>
            <a:r>
              <a:rPr lang="en-US" altLang="ja-JP" sz="4000" dirty="0">
                <a:latin typeface="UD デジタル 教科書体 NP-B" panose="02020700000000000000" pitchFamily="18" charset="-128"/>
                <a:ea typeface="UD デジタル 教科書体 NP-B" panose="02020700000000000000" pitchFamily="18" charset="-128"/>
              </a:rPr>
              <a:t>100m</a:t>
            </a:r>
            <a:r>
              <a:rPr lang="ja-JP" altLang="en-US" sz="4000" dirty="0">
                <a:latin typeface="UD デジタル 教科書体 NP-B" panose="02020700000000000000" pitchFamily="18" charset="-128"/>
                <a:ea typeface="UD デジタル 教科書体 NP-B" panose="02020700000000000000" pitchFamily="18" charset="-128"/>
              </a:rPr>
              <a:t>リレー，</a:t>
            </a:r>
            <a:r>
              <a:rPr lang="en-US" altLang="ja-JP" sz="4000" dirty="0">
                <a:latin typeface="UD デジタル 教科書体 NP-B" panose="02020700000000000000" pitchFamily="18" charset="-128"/>
                <a:ea typeface="UD デジタル 教科書体 NP-B" panose="02020700000000000000" pitchFamily="18" charset="-128"/>
              </a:rPr>
              <a:t> </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a:t>
            </a:r>
            <a:r>
              <a:rPr lang="en-US" altLang="ja-JP" sz="4000" dirty="0">
                <a:latin typeface="UD デジタル 教科書体 NP-B" panose="02020700000000000000" pitchFamily="18" charset="-128"/>
                <a:ea typeface="UD デジタル 教科書体 NP-B" panose="02020700000000000000" pitchFamily="18" charset="-128"/>
              </a:rPr>
              <a:t>400m</a:t>
            </a:r>
            <a:r>
              <a:rPr lang="ja-JP" altLang="en-US" sz="4000" dirty="0">
                <a:latin typeface="UD デジタル 教科書体 NP-B" panose="02020700000000000000" pitchFamily="18" charset="-128"/>
                <a:ea typeface="UD デジタル 教科書体 NP-B" panose="02020700000000000000" pitchFamily="18" charset="-128"/>
              </a:rPr>
              <a:t>リレー</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12" name="図 11">
            <a:extLst>
              <a:ext uri="{FF2B5EF4-FFF2-40B4-BE49-F238E27FC236}">
                <a16:creationId xmlns:a16="http://schemas.microsoft.com/office/drawing/2014/main" id="{0566C74D-7739-0E2A-0E12-2043C5552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195" y="4233203"/>
            <a:ext cx="2390078" cy="1792559"/>
          </a:xfrm>
          <a:prstGeom prst="rect">
            <a:avLst/>
          </a:prstGeom>
        </p:spPr>
      </p:pic>
    </p:spTree>
    <p:extLst>
      <p:ext uri="{BB962C8B-B14F-4D97-AF65-F5344CB8AC3E}">
        <p14:creationId xmlns:p14="http://schemas.microsoft.com/office/powerpoint/2010/main" val="267417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783519"/>
            <a:ext cx="9893509"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よく基礎・基本だとか言われるが、何の基礎？</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1079292" y="2579934"/>
            <a:ext cx="8510758" cy="1323439"/>
          </a:xfrm>
          <a:prstGeom prst="rect">
            <a:avLst/>
          </a:prstGeom>
          <a:noFill/>
          <a:ln w="38100">
            <a:solidFill>
              <a:schemeClr val="accent1"/>
            </a:solidFill>
          </a:ln>
        </p:spPr>
        <p:txBody>
          <a:bodyPr wrap="square" rtlCol="0">
            <a:spAutoFit/>
          </a:bodyPr>
          <a:lstStyle/>
          <a:p>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請求書は</a:t>
            </a:r>
            <a:endParaRPr kumimoji="1"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数量</a:t>
            </a:r>
            <a:r>
              <a:rPr kumimoji="1"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単価と商法で決まっています</a:t>
            </a:r>
          </a:p>
        </p:txBody>
      </p:sp>
      <p:sp>
        <p:nvSpPr>
          <p:cNvPr id="9" name="テキスト ボックス 8">
            <a:extLst>
              <a:ext uri="{FF2B5EF4-FFF2-40B4-BE49-F238E27FC236}">
                <a16:creationId xmlns:a16="http://schemas.microsoft.com/office/drawing/2014/main" id="{040101CE-E696-414B-96D0-DB2EB2FA7F8C}"/>
              </a:ext>
            </a:extLst>
          </p:cNvPr>
          <p:cNvSpPr txBox="1"/>
          <p:nvPr/>
        </p:nvSpPr>
        <p:spPr>
          <a:xfrm>
            <a:off x="1079291" y="4053457"/>
            <a:ext cx="10071929" cy="2308324"/>
          </a:xfrm>
          <a:prstGeom prst="rect">
            <a:avLst/>
          </a:prstGeom>
          <a:noFill/>
        </p:spPr>
        <p:txBody>
          <a:bodyPr wrap="square" rtlCol="0">
            <a:spAutoFit/>
          </a:bodyPr>
          <a:lstStyle/>
          <a:p>
            <a:r>
              <a:rPr lang="ja-JP" altLang="en-US" sz="3600" b="1" dirty="0">
                <a:latin typeface="UD デジタル 教科書体 NP-B" panose="02020700000000000000" pitchFamily="18" charset="-128"/>
                <a:ea typeface="UD デジタル 教科書体 NP-B" panose="02020700000000000000" pitchFamily="18" charset="-128"/>
              </a:rPr>
              <a:t>数量により単価設定が変わります</a:t>
            </a:r>
            <a:r>
              <a:rPr lang="ja-JP" altLang="en-US" sz="3600" dirty="0">
                <a:latin typeface="UD デジタル 教科書体 NP-B" panose="02020700000000000000" pitchFamily="18" charset="-128"/>
                <a:ea typeface="UD デジタル 教科書体 NP-B" panose="02020700000000000000" pitchFamily="18" charset="-128"/>
              </a:rPr>
              <a:t>。</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100</a:t>
            </a:r>
            <a:r>
              <a:rPr lang="ja-JP" altLang="en-US" sz="3600" dirty="0">
                <a:latin typeface="UD デジタル 教科書体 NP-B" panose="02020700000000000000" pitchFamily="18" charset="-128"/>
                <a:ea typeface="UD デジタル 教科書体 NP-B" panose="02020700000000000000" pitchFamily="18" charset="-128"/>
              </a:rPr>
              <a:t>個だったら、</a:t>
            </a: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個当たり</a:t>
            </a:r>
            <a:r>
              <a:rPr lang="en-US" altLang="ja-JP" sz="3600" dirty="0">
                <a:latin typeface="UD デジタル 教科書体 NP-B" panose="02020700000000000000" pitchFamily="18" charset="-128"/>
                <a:ea typeface="UD デジタル 教科書体 NP-B" panose="02020700000000000000" pitchFamily="18" charset="-128"/>
              </a:rPr>
              <a:t>100</a:t>
            </a:r>
            <a:r>
              <a:rPr lang="ja-JP" altLang="en-US" sz="3600" dirty="0">
                <a:latin typeface="UD デジタル 教科書体 NP-B" panose="02020700000000000000" pitchFamily="18" charset="-128"/>
                <a:ea typeface="UD デジタル 教科書体 NP-B" panose="02020700000000000000" pitchFamily="18" charset="-128"/>
              </a:rPr>
              <a:t>円でも、</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1000</a:t>
            </a:r>
            <a:r>
              <a:rPr lang="ja-JP" altLang="en-US" sz="3600" dirty="0">
                <a:latin typeface="UD デジタル 教科書体 NP-B" panose="02020700000000000000" pitchFamily="18" charset="-128"/>
                <a:ea typeface="UD デジタル 教科書体 NP-B" panose="02020700000000000000" pitchFamily="18" charset="-128"/>
              </a:rPr>
              <a:t>個になれば、</a:t>
            </a: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個当たり</a:t>
            </a:r>
            <a:r>
              <a:rPr lang="en-US" altLang="ja-JP" sz="3600" dirty="0">
                <a:latin typeface="UD デジタル 教科書体 NP-B" panose="02020700000000000000" pitchFamily="18" charset="-128"/>
                <a:ea typeface="UD デジタル 教科書体 NP-B" panose="02020700000000000000" pitchFamily="18" charset="-128"/>
              </a:rPr>
              <a:t>80</a:t>
            </a:r>
            <a:r>
              <a:rPr lang="ja-JP" altLang="en-US" sz="3600" dirty="0">
                <a:latin typeface="UD デジタル 教科書体 NP-B" panose="02020700000000000000" pitchFamily="18" charset="-128"/>
                <a:ea typeface="UD デジタル 教科書体 NP-B" panose="02020700000000000000" pitchFamily="18" charset="-128"/>
              </a:rPr>
              <a:t>円になるとか　</a:t>
            </a:r>
            <a:r>
              <a:rPr lang="ja-JP" altLang="en-US" sz="3600" b="1" dirty="0">
                <a:solidFill>
                  <a:srgbClr val="FF0000"/>
                </a:solidFill>
                <a:latin typeface="UD デジタル 教科書体 NP-B" panose="02020700000000000000" pitchFamily="18" charset="-128"/>
                <a:ea typeface="UD デジタル 教科書体 NP-B" panose="02020700000000000000" pitchFamily="18" charset="-128"/>
              </a:rPr>
              <a:t>数量があっての単価</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となります</a:t>
            </a:r>
            <a:r>
              <a:rPr lang="ja-JP" altLang="en-US" sz="3600" dirty="0">
                <a:latin typeface="UD デジタル 教科書体 NP-B" panose="02020700000000000000" pitchFamily="18" charset="-128"/>
                <a:ea typeface="UD デジタル 教科書体 NP-B" panose="02020700000000000000" pitchFamily="18" charset="-128"/>
              </a:rPr>
              <a:t>。</a:t>
            </a:r>
          </a:p>
        </p:txBody>
      </p:sp>
      <p:sp>
        <p:nvSpPr>
          <p:cNvPr id="11" name="テキスト ボックス 10">
            <a:extLst>
              <a:ext uri="{FF2B5EF4-FFF2-40B4-BE49-F238E27FC236}">
                <a16:creationId xmlns:a16="http://schemas.microsoft.com/office/drawing/2014/main" id="{0824F1B7-13A7-D957-F2AE-660022C4FBCA}"/>
              </a:ext>
            </a:extLst>
          </p:cNvPr>
          <p:cNvSpPr txBox="1"/>
          <p:nvPr/>
        </p:nvSpPr>
        <p:spPr>
          <a:xfrm>
            <a:off x="791308" y="629818"/>
            <a:ext cx="10803583"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小学校で習う順番は世間では見つからない</a:t>
            </a:r>
            <a:endParaRPr lang="ja-JP" altLang="en-US" sz="4400" dirty="0"/>
          </a:p>
        </p:txBody>
      </p:sp>
    </p:spTree>
    <p:extLst>
      <p:ext uri="{BB962C8B-B14F-4D97-AF65-F5344CB8AC3E}">
        <p14:creationId xmlns:p14="http://schemas.microsoft.com/office/powerpoint/2010/main" val="29089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1C314E0-118E-4AF6-8EA1-834984927362}"/>
              </a:ext>
            </a:extLst>
          </p:cNvPr>
          <p:cNvSpPr txBox="1"/>
          <p:nvPr/>
        </p:nvSpPr>
        <p:spPr>
          <a:xfrm>
            <a:off x="675040" y="1657402"/>
            <a:ext cx="9036520"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土成小学校だより　</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No.63</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H24.11.22</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より</a:t>
            </a:r>
            <a:endPar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FB64BA04-1196-4296-BC69-C1D1174AEBA5}"/>
              </a:ext>
            </a:extLst>
          </p:cNvPr>
          <p:cNvSpPr txBox="1"/>
          <p:nvPr/>
        </p:nvSpPr>
        <p:spPr>
          <a:xfrm>
            <a:off x="675040" y="2291572"/>
            <a:ext cx="10565774" cy="156966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◇もちつき大会について　③</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もちの数は、８臼</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５５個</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１臼から取るおもちの数</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６学年＝</a:t>
            </a:r>
            <a:r>
              <a:rPr lang="en-US" altLang="ja-JP" sz="3200" dirty="0">
                <a:latin typeface="UD デジタル 教科書体 NP-B" panose="02020700000000000000" pitchFamily="18" charset="-128"/>
                <a:ea typeface="UD デジタル 教科書体 NP-B" panose="02020700000000000000" pitchFamily="18" charset="-128"/>
              </a:rPr>
              <a:t>2,640</a:t>
            </a:r>
            <a:r>
              <a:rPr lang="ja-JP" altLang="en-US" sz="3200" dirty="0">
                <a:latin typeface="UD デジタル 教科書体 NP-B" panose="02020700000000000000" pitchFamily="18" charset="-128"/>
                <a:ea typeface="UD デジタル 教科書体 NP-B" panose="02020700000000000000" pitchFamily="18" charset="-128"/>
              </a:rPr>
              <a:t>個作る予定です。</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AD80EF59-A00E-48F5-80EA-D21097E2E8E4}"/>
              </a:ext>
            </a:extLst>
          </p:cNvPr>
          <p:cNvSpPr txBox="1"/>
          <p:nvPr/>
        </p:nvSpPr>
        <p:spPr>
          <a:xfrm>
            <a:off x="675040" y="3928977"/>
            <a:ext cx="9036520"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東京五輪　スポーツクライミング　順位表より</a:t>
            </a:r>
            <a:endPar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2EB42CB0-3BB9-484E-9A89-0DC6C4CCFE31}"/>
              </a:ext>
            </a:extLst>
          </p:cNvPr>
          <p:cNvSpPr txBox="1"/>
          <p:nvPr/>
        </p:nvSpPr>
        <p:spPr>
          <a:xfrm>
            <a:off x="675040" y="4581497"/>
            <a:ext cx="10691898" cy="1077218"/>
          </a:xfrm>
          <a:prstGeom prst="rect">
            <a:avLst/>
          </a:prstGeom>
          <a:noFill/>
        </p:spPr>
        <p:txBody>
          <a:bodyPr wrap="square" rtlCol="0">
            <a:spAutoFit/>
          </a:bodyPr>
          <a:lstStyle/>
          <a:p>
            <a:r>
              <a:rPr lang="ja-JP" altLang="en-US" sz="3200" b="1" i="0" dirty="0">
                <a:solidFill>
                  <a:srgbClr val="333333"/>
                </a:solidFill>
                <a:effectLst/>
                <a:latin typeface="UD デジタル 教科書体 NP-B" panose="02020700000000000000" pitchFamily="18" charset="-128"/>
                <a:ea typeface="UD デジタル 教科書体 NP-B" panose="02020700000000000000" pitchFamily="18" charset="-128"/>
              </a:rPr>
              <a:t>「スピード２位」「ボルダリング３位」「リード６位」</a:t>
            </a:r>
            <a:br>
              <a:rPr lang="ja-JP" altLang="en-US" sz="3200" dirty="0">
                <a:latin typeface="UD デジタル 教科書体 NP-B" panose="02020700000000000000" pitchFamily="18" charset="-128"/>
                <a:ea typeface="UD デジタル 教科書体 NP-B" panose="02020700000000000000" pitchFamily="18" charset="-128"/>
              </a:rPr>
            </a:br>
            <a:r>
              <a:rPr lang="ja-JP" altLang="en-US" sz="3200" b="1" i="0" dirty="0">
                <a:solidFill>
                  <a:srgbClr val="333333"/>
                </a:solidFill>
                <a:effectLst/>
                <a:latin typeface="UD デジタル 教科書体 NP-B" panose="02020700000000000000" pitchFamily="18" charset="-128"/>
                <a:ea typeface="UD デジタル 教科書体 NP-B" panose="02020700000000000000" pitchFamily="18" charset="-128"/>
              </a:rPr>
              <a:t>２</a:t>
            </a:r>
            <a:r>
              <a:rPr lang="en-US" altLang="ja-JP" sz="3200" b="1" i="0" dirty="0">
                <a:solidFill>
                  <a:srgbClr val="333333"/>
                </a:solidFill>
                <a:effectLst/>
                <a:latin typeface="UD デジタル 教科書体 NP-B" panose="02020700000000000000" pitchFamily="18" charset="-128"/>
                <a:ea typeface="UD デジタル 教科書体 NP-B" panose="02020700000000000000" pitchFamily="18" charset="-128"/>
              </a:rPr>
              <a:t>×</a:t>
            </a:r>
            <a:r>
              <a:rPr lang="ja-JP" altLang="en-US" sz="3200" b="1" i="0" dirty="0">
                <a:solidFill>
                  <a:srgbClr val="333333"/>
                </a:solidFill>
                <a:effectLst/>
                <a:latin typeface="UD デジタル 教科書体 NP-B" panose="02020700000000000000" pitchFamily="18" charset="-128"/>
                <a:ea typeface="UD デジタル 教科書体 NP-B" panose="02020700000000000000" pitchFamily="18" charset="-128"/>
              </a:rPr>
              <a:t>３</a:t>
            </a:r>
            <a:r>
              <a:rPr lang="en-US" altLang="ja-JP" sz="3200" b="1" i="0" dirty="0">
                <a:solidFill>
                  <a:srgbClr val="333333"/>
                </a:solidFill>
                <a:effectLst/>
                <a:latin typeface="UD デジタル 教科書体 NP-B" panose="02020700000000000000" pitchFamily="18" charset="-128"/>
                <a:ea typeface="UD デジタル 教科書体 NP-B" panose="02020700000000000000" pitchFamily="18" charset="-128"/>
              </a:rPr>
              <a:t>×</a:t>
            </a:r>
            <a:r>
              <a:rPr lang="ja-JP" altLang="en-US" sz="3200" b="1" i="0" dirty="0">
                <a:solidFill>
                  <a:srgbClr val="333333"/>
                </a:solidFill>
                <a:effectLst/>
                <a:latin typeface="UD デジタル 教科書体 NP-B" panose="02020700000000000000" pitchFamily="18" charset="-128"/>
                <a:ea typeface="UD デジタル 教科書体 NP-B" panose="02020700000000000000" pitchFamily="18" charset="-128"/>
              </a:rPr>
              <a:t>６＝３６　　　３６ポイント　</a:t>
            </a:r>
            <a:r>
              <a:rPr lang="ja-JP" altLang="en-US" sz="3200" b="0" i="0" dirty="0">
                <a:solidFill>
                  <a:srgbClr val="333333"/>
                </a:solidFill>
                <a:effectLst/>
                <a:latin typeface="UD デジタル 教科書体 NP-B" panose="02020700000000000000" pitchFamily="18" charset="-128"/>
                <a:ea typeface="UD デジタル 教科書体 NP-B" panose="02020700000000000000" pitchFamily="18" charset="-128"/>
              </a:rPr>
              <a:t>楢崎選手</a:t>
            </a:r>
            <a:endPar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8E6E968C-C6D5-47F4-A47B-22226CE3671C}"/>
              </a:ext>
            </a:extLst>
          </p:cNvPr>
          <p:cNvSpPr txBox="1"/>
          <p:nvPr/>
        </p:nvSpPr>
        <p:spPr>
          <a:xfrm>
            <a:off x="880946" y="5835233"/>
            <a:ext cx="10281426"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３つ、</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4</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つとかけ算が増えた場合はどうするの？</a:t>
            </a:r>
            <a:endPar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EBFAA18B-6E51-40E4-9D1A-05F0CEFD2433}"/>
              </a:ext>
            </a:extLst>
          </p:cNvPr>
          <p:cNvSpPr txBox="1"/>
          <p:nvPr/>
        </p:nvSpPr>
        <p:spPr>
          <a:xfrm>
            <a:off x="1462454" y="629818"/>
            <a:ext cx="9267092" cy="769441"/>
          </a:xfrm>
          <a:prstGeom prst="rect">
            <a:avLst/>
          </a:prstGeom>
          <a:solidFill>
            <a:srgbClr val="CCFFFF"/>
          </a:solidFill>
          <a:ln>
            <a:solidFill>
              <a:schemeClr val="accent1"/>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３つかけるとき、決まりはあるの？</a:t>
            </a:r>
          </a:p>
        </p:txBody>
      </p:sp>
    </p:spTree>
    <p:extLst>
      <p:ext uri="{BB962C8B-B14F-4D97-AF65-F5344CB8AC3E}">
        <p14:creationId xmlns:p14="http://schemas.microsoft.com/office/powerpoint/2010/main" val="59120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2947C8-72E5-43BD-BB5E-11E0228C1708}"/>
              </a:ext>
            </a:extLst>
          </p:cNvPr>
          <p:cNvSpPr txBox="1"/>
          <p:nvPr/>
        </p:nvSpPr>
        <p:spPr>
          <a:xfrm>
            <a:off x="923687" y="3568012"/>
            <a:ext cx="9777035" cy="769441"/>
          </a:xfrm>
          <a:prstGeom prst="rect">
            <a:avLst/>
          </a:prstGeom>
          <a:noFill/>
          <a:ln w="57150">
            <a:solidFill>
              <a:srgbClr val="FF00FF"/>
            </a:solidFill>
            <a:prstDash val="sysDash"/>
          </a:ln>
        </p:spPr>
        <p:txBody>
          <a:bodyPr wrap="none" rtlCol="0">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小学校の間は守らないといけないの？</a:t>
            </a:r>
          </a:p>
        </p:txBody>
      </p:sp>
      <p:sp>
        <p:nvSpPr>
          <p:cNvPr id="2" name="テキスト ボックス 1">
            <a:extLst>
              <a:ext uri="{FF2B5EF4-FFF2-40B4-BE49-F238E27FC236}">
                <a16:creationId xmlns:a16="http://schemas.microsoft.com/office/drawing/2014/main" id="{BAB7CEC1-DEF4-CEF8-5D64-1A029D75E51C}"/>
              </a:ext>
            </a:extLst>
          </p:cNvPr>
          <p:cNvSpPr txBox="1"/>
          <p:nvPr/>
        </p:nvSpPr>
        <p:spPr>
          <a:xfrm>
            <a:off x="725214" y="680354"/>
            <a:ext cx="10738240" cy="2308324"/>
          </a:xfrm>
          <a:prstGeom prst="rect">
            <a:avLst/>
          </a:prstGeom>
          <a:noFill/>
        </p:spPr>
        <p:txBody>
          <a:bodyPr wrap="square">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小学校でのかけ算は</a:t>
            </a:r>
            <a:endParaRPr lang="en-US" altLang="ja-JP" sz="4800" dirty="0">
              <a:latin typeface="UD デジタル 教科書体 NP-B" panose="02020700000000000000" pitchFamily="18" charset="-128"/>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「一つ分の数」</a:t>
            </a:r>
            <a:r>
              <a:rPr lang="en-US" altLang="ja-JP" sz="4800" b="0" i="0" u="none" strike="noStrike" baseline="0" dirty="0">
                <a:latin typeface="Century" panose="02040604050505020304" pitchFamily="18" charset="0"/>
                <a:ea typeface="UD デジタル 教科書体 NP-B" panose="02020700000000000000" pitchFamily="18" charset="-128"/>
              </a:rPr>
              <a:t>×</a:t>
            </a:r>
            <a:r>
              <a:rPr lang="ja-JP" altLang="en-US" sz="4800" b="0" i="0" u="none" strike="noStrike" baseline="0" dirty="0">
                <a:latin typeface="Century" panose="02040604050505020304" pitchFamily="18" charset="0"/>
                <a:ea typeface="UD デジタル 教科書体 NP-B" panose="02020700000000000000" pitchFamily="18" charset="-128"/>
              </a:rPr>
              <a:t>「いくつ分の数」の</a:t>
            </a:r>
            <a:endParaRPr lang="en-US" altLang="ja-JP" sz="4800" b="0" i="0" u="none" strike="noStrike" baseline="0" dirty="0">
              <a:latin typeface="Century" panose="02040604050505020304" pitchFamily="18" charset="0"/>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順番で書くように指示されています</a:t>
            </a:r>
            <a:endParaRPr lang="ja-JP" altLang="en-US" sz="4800" dirty="0"/>
          </a:p>
        </p:txBody>
      </p:sp>
    </p:spTree>
    <p:extLst>
      <p:ext uri="{BB962C8B-B14F-4D97-AF65-F5344CB8AC3E}">
        <p14:creationId xmlns:p14="http://schemas.microsoft.com/office/powerpoint/2010/main" val="156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74674"/>
            <a:ext cx="10515600" cy="1754326"/>
          </a:xfrm>
          <a:prstGeom prst="rect">
            <a:avLst/>
          </a:prstGeom>
          <a:noFill/>
          <a:ln>
            <a:solidFill>
              <a:schemeClr val="accent5"/>
            </a:solidFill>
          </a:ln>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正三角形の一辺の長さを</a:t>
            </a:r>
            <a:r>
              <a:rPr lang="en-US" altLang="ja-JP" sz="3600" b="1" dirty="0">
                <a:solidFill>
                  <a:srgbClr val="0000FF"/>
                </a:solidFill>
                <a:latin typeface="Tosho-J Roman Italic" panose="020B0600000000000000" pitchFamily="34" charset="0"/>
                <a:ea typeface="UD デジタル 教科書体 NP-B" panose="02020700000000000000" pitchFamily="18" charset="-128"/>
              </a:rPr>
              <a:t>x</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 cm</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，周の長さを</a:t>
            </a:r>
            <a:r>
              <a:rPr lang="en-US" altLang="ja-JP" sz="3600" b="1" dirty="0">
                <a:solidFill>
                  <a:srgbClr val="0000FF"/>
                </a:solidFill>
                <a:latin typeface="Tosho-J Roman Italic" panose="020B0600000000000000" pitchFamily="34" charset="0"/>
                <a:ea typeface="UD デジタル 教科書体 NP-B" panose="02020700000000000000" pitchFamily="18" charset="-128"/>
              </a:rPr>
              <a:t>y</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 cm </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とすると，</a:t>
            </a:r>
            <a:r>
              <a:rPr lang="en-US" altLang="ja-JP" sz="3600" b="1" dirty="0">
                <a:solidFill>
                  <a:srgbClr val="0000FF"/>
                </a:solidFill>
                <a:latin typeface="Tosho-J Roman Italic" panose="020B0600000000000000" pitchFamily="34" charset="0"/>
                <a:ea typeface="UD デジタル 教科書体 NP-B" panose="02020700000000000000" pitchFamily="18" charset="-128"/>
              </a:rPr>
              <a:t>y</a:t>
            </a:r>
            <a:r>
              <a:rPr lang="ja-JP" altLang="en-US" sz="3600" b="1" dirty="0">
                <a:solidFill>
                  <a:srgbClr val="0000FF"/>
                </a:solidFill>
                <a:latin typeface="Tosho-J Roman Italic" panose="020B0600000000000000" pitchFamily="34" charset="0"/>
                <a:ea typeface="UD デジタル 教科書体 NP-B" panose="02020700000000000000" pitchFamily="18" charset="-128"/>
              </a:rPr>
              <a:t> </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は </a:t>
            </a:r>
            <a:r>
              <a:rPr lang="en-US" altLang="ja-JP" sz="3600" b="1" dirty="0">
                <a:solidFill>
                  <a:srgbClr val="0000FF"/>
                </a:solidFill>
                <a:latin typeface="Tosho-J Roman Italic" panose="020B0600000000000000" pitchFamily="34" charset="0"/>
                <a:ea typeface="UD デジタル 教科書体 NP-B" panose="02020700000000000000" pitchFamily="18" charset="-128"/>
              </a:rPr>
              <a:t>x</a:t>
            </a:r>
            <a:r>
              <a:rPr lang="ja-JP" altLang="en-US" sz="3600" b="1" dirty="0">
                <a:solidFill>
                  <a:srgbClr val="0000FF"/>
                </a:solidFill>
                <a:latin typeface="Tosho-J Roman Italic" panose="020B0600000000000000" pitchFamily="34" charset="0"/>
                <a:ea typeface="UD デジタル 教科書体 NP-B" panose="02020700000000000000" pitchFamily="18" charset="-128"/>
              </a:rPr>
              <a:t> </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に比例する。</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この関係を式に表しなさい。（</a:t>
            </a:r>
            <a:r>
              <a:rPr lang="en-US" altLang="ja-JP" sz="3600" dirty="0">
                <a:latin typeface="UD デジタル 教科書体 NP-B" panose="02020700000000000000" pitchFamily="18" charset="-128"/>
                <a:ea typeface="UD デジタル 教科書体 NP-B" panose="02020700000000000000" pitchFamily="18" charset="-128"/>
              </a:rPr>
              <a:t>6</a:t>
            </a:r>
            <a:r>
              <a:rPr lang="ja-JP" altLang="en-US" sz="3600" dirty="0">
                <a:latin typeface="UD デジタル 教科書体 NP-B" panose="02020700000000000000" pitchFamily="18" charset="-128"/>
                <a:ea typeface="UD デジタル 教科書体 NP-B" panose="02020700000000000000" pitchFamily="18" charset="-128"/>
              </a:rPr>
              <a:t>年）</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63F72F82-652F-4B5A-B5DA-B8A97B9C3601}"/>
              </a:ext>
            </a:extLst>
          </p:cNvPr>
          <p:cNvSpPr txBox="1"/>
          <p:nvPr/>
        </p:nvSpPr>
        <p:spPr>
          <a:xfrm>
            <a:off x="1282262" y="3694739"/>
            <a:ext cx="9756228"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比例式では，</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「決まった数」が３となるので，</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en-US" altLang="ja-JP" sz="3600" b="1" dirty="0">
                <a:solidFill>
                  <a:schemeClr val="accent6"/>
                </a:solidFill>
                <a:latin typeface="Tosho-J Roman Italic" panose="020B0600000000000000" pitchFamily="34" charset="0"/>
                <a:ea typeface="UD デジタル 教科書体 NP-B" panose="02020700000000000000" pitchFamily="18" charset="-128"/>
              </a:rPr>
              <a:t>y</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＝３</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a:t>
            </a:r>
            <a:r>
              <a:rPr lang="en-US" altLang="ja-JP" sz="3600" b="1" dirty="0">
                <a:solidFill>
                  <a:schemeClr val="accent6"/>
                </a:solidFill>
                <a:latin typeface="Tosho-J Roman Italic" panose="020B0600000000000000" pitchFamily="34" charset="0"/>
                <a:ea typeface="UD デジタル 教科書体 NP-B" panose="02020700000000000000" pitchFamily="18" charset="-128"/>
              </a:rPr>
              <a:t>x</a:t>
            </a:r>
            <a:r>
              <a:rPr lang="ja-JP" altLang="en-US" sz="3600" b="1" dirty="0">
                <a:solidFill>
                  <a:schemeClr val="accent6"/>
                </a:solidFill>
                <a:latin typeface="Tosho-J Roman Italic" panose="020B0600000000000000" pitchFamily="34" charset="0"/>
                <a:ea typeface="UD デジタル 教科書体 NP-B" panose="02020700000000000000" pitchFamily="18" charset="-128"/>
              </a:rPr>
              <a:t> </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が正解です。</a:t>
            </a:r>
            <a:r>
              <a:rPr lang="ja-JP" altLang="en-US" sz="3600" dirty="0">
                <a:latin typeface="UD デジタル 教科書体 NP-B" panose="02020700000000000000" pitchFamily="18" charset="-128"/>
                <a:ea typeface="UD デジタル 教科書体 NP-B" panose="02020700000000000000" pitchFamily="18" charset="-128"/>
              </a:rPr>
              <a:t>しかし，</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E9EBDB98-78FB-4371-A1AE-FFA79461E1F1}"/>
              </a:ext>
            </a:extLst>
          </p:cNvPr>
          <p:cNvSpPr txBox="1"/>
          <p:nvPr/>
        </p:nvSpPr>
        <p:spPr>
          <a:xfrm>
            <a:off x="1282262" y="5114406"/>
            <a:ext cx="10071538"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かけ算の順序固定に従うと，</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「一つ分の数」が</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en-US" altLang="ja-JP" sz="3600" b="1" dirty="0">
                <a:solidFill>
                  <a:srgbClr val="FF0000"/>
                </a:solidFill>
                <a:latin typeface="Tosho-J Roman Italic" panose="020B0600000000000000" pitchFamily="34" charset="0"/>
                <a:ea typeface="UD デジタル 教科書体 NP-B" panose="02020700000000000000" pitchFamily="18" charset="-128"/>
              </a:rPr>
              <a:t>x</a:t>
            </a:r>
            <a:r>
              <a:rPr lang="ja-JP" altLang="en-US" sz="3600" b="1" dirty="0">
                <a:solidFill>
                  <a:srgbClr val="FF0000"/>
                </a:solidFill>
                <a:latin typeface="Tosho-J Roman Italic" panose="020B0600000000000000" pitchFamily="34" charset="0"/>
                <a:ea typeface="UD デジタル 教科書体 NP-B" panose="02020700000000000000" pitchFamily="18" charset="-128"/>
              </a:rPr>
              <a:t> </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なので，</a:t>
            </a:r>
            <a:r>
              <a:rPr lang="en-US" altLang="ja-JP" sz="3600" b="1" dirty="0">
                <a:solidFill>
                  <a:srgbClr val="FF0000"/>
                </a:solidFill>
                <a:latin typeface="Tosho-J Roman Italic" panose="020B0600000000000000" pitchFamily="34" charset="0"/>
                <a:ea typeface="UD デジタル 教科書体 NP-B" panose="02020700000000000000" pitchFamily="18" charset="-128"/>
              </a:rPr>
              <a:t> y</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en-US" altLang="ja-JP" sz="3600" b="1" dirty="0">
                <a:solidFill>
                  <a:srgbClr val="FF0000"/>
                </a:solidFill>
                <a:latin typeface="Tosho-J Roman Italic" panose="020B0600000000000000" pitchFamily="34" charset="0"/>
                <a:ea typeface="UD デジタル 教科書体 NP-B" panose="02020700000000000000" pitchFamily="18" charset="-128"/>
              </a:rPr>
              <a:t>x</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３が正解</a:t>
            </a:r>
            <a:r>
              <a:rPr lang="ja-JP" altLang="en-US" sz="3600" dirty="0">
                <a:latin typeface="UD デジタル 教科書体 NP-B" panose="02020700000000000000" pitchFamily="18" charset="-128"/>
                <a:ea typeface="UD デジタル 教科書体 NP-B" panose="02020700000000000000" pitchFamily="18" charset="-128"/>
              </a:rPr>
              <a:t>となります。</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FB5FD3DE-F529-E446-1467-33B4C1431237}"/>
              </a:ext>
            </a:extLst>
          </p:cNvPr>
          <p:cNvSpPr txBox="1"/>
          <p:nvPr/>
        </p:nvSpPr>
        <p:spPr>
          <a:xfrm>
            <a:off x="1597168" y="653728"/>
            <a:ext cx="9126415"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在学中にも</a:t>
            </a:r>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順序理論は破綻している</a:t>
            </a:r>
            <a:endParaRPr lang="ja-JP" altLang="en-US" sz="200" dirty="0">
              <a:solidFill>
                <a:srgbClr val="0000FF"/>
              </a:solidFill>
            </a:endParaRPr>
          </a:p>
        </p:txBody>
      </p:sp>
    </p:spTree>
    <p:extLst>
      <p:ext uri="{BB962C8B-B14F-4D97-AF65-F5344CB8AC3E}">
        <p14:creationId xmlns:p14="http://schemas.microsoft.com/office/powerpoint/2010/main" val="1347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931985" y="1674674"/>
            <a:ext cx="9371742" cy="1077218"/>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順序理論が破綻していることに気づいていない</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先生も多い中、</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なんと小学生が気づいてしまった</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63F72F82-652F-4B5A-B5DA-B8A97B9C3601}"/>
              </a:ext>
            </a:extLst>
          </p:cNvPr>
          <p:cNvSpPr txBox="1"/>
          <p:nvPr/>
        </p:nvSpPr>
        <p:spPr>
          <a:xfrm>
            <a:off x="931984" y="2751892"/>
            <a:ext cx="10564923" cy="3970318"/>
          </a:xfrm>
          <a:prstGeom prst="rect">
            <a:avLst/>
          </a:prstGeom>
          <a:noFill/>
          <a:ln>
            <a:solidFill>
              <a:schemeClr val="accent5"/>
            </a:solidFill>
          </a:ln>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興味を持ってこのトピを拝見させてもらっています。特に、決算報告書や商習慣に基づいた話は、普段、意識したことがなかっただけに大変参考になります。僕は理系の人間ですが、トピ主さんが執着しておられた小学校で教えられた</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掛ける数と掛けられる数の順番は、どちらかが変数になった時点で破綻していることを同じ小学時代に感じましたよ。</a:t>
            </a:r>
            <a:r>
              <a:rPr lang="ja-JP" altLang="en-US" sz="2800" dirty="0">
                <a:latin typeface="UD デジタル 教科書体 NP-B" panose="02020700000000000000" pitchFamily="18" charset="-128"/>
                <a:ea typeface="UD デジタル 教科書体 NP-B" panose="02020700000000000000" pitchFamily="18" charset="-128"/>
              </a:rPr>
              <a:t>例えば、１個</a:t>
            </a:r>
            <a:r>
              <a:rPr lang="en-US" altLang="ja-JP" sz="2800" b="1" dirty="0">
                <a:latin typeface="Tosho-J Roman Italic" panose="020B0600000000000000" pitchFamily="34" charset="0"/>
                <a:ea typeface="UD デジタル 教科書体 NP-B" panose="02020700000000000000" pitchFamily="18" charset="-128"/>
              </a:rPr>
              <a:t>x</a:t>
            </a:r>
            <a:r>
              <a:rPr lang="ja-JP" altLang="en-US" sz="2800" dirty="0">
                <a:latin typeface="UD デジタル 教科書体 NP-B" panose="02020700000000000000" pitchFamily="18" charset="-128"/>
                <a:ea typeface="UD デジタル 教科書体 NP-B" panose="02020700000000000000" pitchFamily="18" charset="-128"/>
              </a:rPr>
              <a:t>円のりんごを５個買うときの代金を</a:t>
            </a:r>
            <a:r>
              <a:rPr lang="en-US" altLang="ja-JP" sz="2800" b="1" dirty="0">
                <a:latin typeface="Tosho-J Roman Italic" panose="020B0600000000000000" pitchFamily="34" charset="0"/>
                <a:ea typeface="UD デジタル 教科書体 NP-B" panose="02020700000000000000" pitchFamily="18" charset="-128"/>
              </a:rPr>
              <a:t>y</a:t>
            </a:r>
            <a:r>
              <a:rPr lang="ja-JP" altLang="en-US" sz="2800" dirty="0">
                <a:latin typeface="UD デジタル 教科書体 NP-B" panose="02020700000000000000" pitchFamily="18" charset="-128"/>
                <a:ea typeface="UD デジタル 教科書体 NP-B" panose="02020700000000000000" pitchFamily="18" charset="-128"/>
              </a:rPr>
              <a:t>円とすると</a:t>
            </a:r>
            <a:r>
              <a:rPr lang="en-US" altLang="ja-JP" sz="2800" b="1" dirty="0">
                <a:latin typeface="Tosho-J Roman Italic" panose="020B0600000000000000" pitchFamily="34" charset="0"/>
                <a:ea typeface="UD デジタル 教科書体 NP-B" panose="02020700000000000000" pitchFamily="18" charset="-128"/>
              </a:rPr>
              <a:t>y</a:t>
            </a:r>
            <a:r>
              <a:rPr lang="ja-JP" altLang="en-US" sz="2800" dirty="0">
                <a:latin typeface="UD デジタル 教科書体 NP-B" panose="02020700000000000000" pitchFamily="18" charset="-128"/>
                <a:ea typeface="UD デジタル 教科書体 NP-B" panose="02020700000000000000" pitchFamily="18" charset="-128"/>
              </a:rPr>
              <a:t>＝５</a:t>
            </a:r>
            <a:r>
              <a:rPr lang="en-US" altLang="ja-JP" sz="2800" b="1" dirty="0">
                <a:latin typeface="Tosho-J Roman Italic" panose="020B0600000000000000" pitchFamily="34" charset="0"/>
                <a:ea typeface="UD デジタル 教科書体 NP-B" panose="02020700000000000000" pitchFamily="18" charset="-128"/>
              </a:rPr>
              <a:t>x</a:t>
            </a:r>
            <a:r>
              <a:rPr lang="ja-JP" altLang="en-US" sz="2800" dirty="0">
                <a:latin typeface="UD デジタル 教科書体 NP-B" panose="02020700000000000000" pitchFamily="18" charset="-128"/>
                <a:ea typeface="UD デジタル 教科書体 NP-B" panose="02020700000000000000" pitchFamily="18" charset="-128"/>
              </a:rPr>
              <a:t>と記述しますが、これで破綻してしまいますよね。電卓でも変数のほうを後にすると、計算が便利ですし。</a:t>
            </a:r>
            <a:endParaRPr lang="en-US" altLang="ja-JP" sz="48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2C04304D-9199-BDAE-C261-BB56F1657FA0}"/>
              </a:ext>
            </a:extLst>
          </p:cNvPr>
          <p:cNvSpPr txBox="1"/>
          <p:nvPr/>
        </p:nvSpPr>
        <p:spPr>
          <a:xfrm>
            <a:off x="1597168" y="653728"/>
            <a:ext cx="9126415"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在学中にも</a:t>
            </a:r>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順序理論は破綻している</a:t>
            </a:r>
            <a:endParaRPr lang="ja-JP" altLang="en-US" sz="200" dirty="0">
              <a:solidFill>
                <a:srgbClr val="0000FF"/>
              </a:solidFill>
            </a:endParaRPr>
          </a:p>
        </p:txBody>
      </p:sp>
    </p:spTree>
    <p:extLst>
      <p:ext uri="{BB962C8B-B14F-4D97-AF65-F5344CB8AC3E}">
        <p14:creationId xmlns:p14="http://schemas.microsoft.com/office/powerpoint/2010/main" val="9205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3F72F82-652F-4B5A-B5DA-B8A97B9C3601}"/>
              </a:ext>
            </a:extLst>
          </p:cNvPr>
          <p:cNvSpPr txBox="1"/>
          <p:nvPr/>
        </p:nvSpPr>
        <p:spPr>
          <a:xfrm>
            <a:off x="1217886" y="1929001"/>
            <a:ext cx="9756228" cy="1200329"/>
          </a:xfrm>
          <a:prstGeom prst="rect">
            <a:avLst/>
          </a:prstGeom>
          <a:noFill/>
          <a:ln w="28575">
            <a:solidFill>
              <a:srgbClr val="0000FF"/>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順序固定を強く押している校長先生も、比例での理論破綻のことは、 勿論ご存じでした。</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9B4E7988-E60B-4903-ACAA-CC2B515DFA80}"/>
              </a:ext>
            </a:extLst>
          </p:cNvPr>
          <p:cNvSpPr txBox="1"/>
          <p:nvPr/>
        </p:nvSpPr>
        <p:spPr>
          <a:xfrm>
            <a:off x="1217886" y="3521703"/>
            <a:ext cx="10071538" cy="1754326"/>
          </a:xfrm>
          <a:prstGeom prst="rect">
            <a:avLst/>
          </a:prstGeom>
          <a:noFill/>
        </p:spPr>
        <p:txBody>
          <a:bodyPr wrap="squar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中学校以降も、かけ算の順序というものは存在しません。それを教えてもらっていない場合に起こる悲劇の詳細は、</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学びの広場</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14</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へ</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9A6941AD-ED5F-8F24-00E0-E3AB1090E40A}"/>
              </a:ext>
            </a:extLst>
          </p:cNvPr>
          <p:cNvSpPr txBox="1"/>
          <p:nvPr/>
        </p:nvSpPr>
        <p:spPr>
          <a:xfrm>
            <a:off x="1597168" y="653728"/>
            <a:ext cx="9126415"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在学中にも</a:t>
            </a:r>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順序理論は破綻している</a:t>
            </a:r>
            <a:endParaRPr lang="ja-JP" altLang="en-US" sz="200" dirty="0">
              <a:solidFill>
                <a:srgbClr val="0000FF"/>
              </a:solidFill>
            </a:endParaRPr>
          </a:p>
        </p:txBody>
      </p:sp>
    </p:spTree>
    <p:extLst>
      <p:ext uri="{BB962C8B-B14F-4D97-AF65-F5344CB8AC3E}">
        <p14:creationId xmlns:p14="http://schemas.microsoft.com/office/powerpoint/2010/main" val="1458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079746D-C0A8-447E-BFC5-E678DCCC2465}"/>
              </a:ext>
            </a:extLst>
          </p:cNvPr>
          <p:cNvSpPr txBox="1"/>
          <p:nvPr/>
        </p:nvSpPr>
        <p:spPr>
          <a:xfrm>
            <a:off x="838200" y="1552821"/>
            <a:ext cx="8956298" cy="646331"/>
          </a:xfrm>
          <a:prstGeom prst="rect">
            <a:avLst/>
          </a:prstGeom>
          <a:noFill/>
        </p:spPr>
        <p:txBody>
          <a:bodyPr wrap="none" rtlCol="0">
            <a:spAutoFit/>
          </a:bodyPr>
          <a:lstStyle/>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解説には拘束力はないのだが調べてみると</a:t>
            </a:r>
          </a:p>
        </p:txBody>
      </p:sp>
      <p:sp>
        <p:nvSpPr>
          <p:cNvPr id="8" name="テキスト ボックス 7">
            <a:extLst>
              <a:ext uri="{FF2B5EF4-FFF2-40B4-BE49-F238E27FC236}">
                <a16:creationId xmlns:a16="http://schemas.microsoft.com/office/drawing/2014/main" id="{67B10D69-A711-45CC-A997-5699EFF7326B}"/>
              </a:ext>
            </a:extLst>
          </p:cNvPr>
          <p:cNvSpPr txBox="1"/>
          <p:nvPr/>
        </p:nvSpPr>
        <p:spPr>
          <a:xfrm>
            <a:off x="838200" y="2375088"/>
            <a:ext cx="10515600" cy="3970318"/>
          </a:xfrm>
          <a:prstGeom prst="rect">
            <a:avLst/>
          </a:prstGeom>
          <a:noFill/>
          <a:ln w="28575">
            <a:solidFill>
              <a:srgbClr val="0000FF"/>
            </a:solidFill>
          </a:ln>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一つ分の大きさである５を</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先に書く場合　</a:t>
            </a:r>
            <a:r>
              <a:rPr kumimoji="1" lang="en-US" altLang="ja-JP" sz="3600" dirty="0">
                <a:latin typeface="UD デジタル 教科書体 NP-B" panose="02020700000000000000" pitchFamily="18" charset="-128"/>
                <a:ea typeface="UD デジタル 教科書体 NP-B" panose="02020700000000000000" pitchFamily="18" charset="-128"/>
              </a:rPr>
              <a:t>…</a:t>
            </a:r>
            <a:r>
              <a:rPr kumimoji="1" lang="ja-JP" altLang="en-US" sz="3600" dirty="0">
                <a:latin typeface="UD デジタル 教科書体 NP-B" panose="02020700000000000000" pitchFamily="18" charset="-128"/>
                <a:ea typeface="UD デジタル 教科書体 NP-B" panose="02020700000000000000" pitchFamily="18" charset="-128"/>
              </a:rPr>
              <a:t>　</a:t>
            </a:r>
            <a:endParaRPr kumimoji="1" lang="en-US" altLang="ja-JP" sz="3600" dirty="0">
              <a:latin typeface="UD デジタル 教科書体 NP-B" panose="02020700000000000000" pitchFamily="18" charset="-128"/>
              <a:ea typeface="UD デジタル 教科書体 NP-B" panose="02020700000000000000" pitchFamily="18" charset="-128"/>
            </a:endParaRPr>
          </a:p>
          <a:p>
            <a:r>
              <a:rPr kumimoji="1" lang="ja-JP" altLang="en-US" sz="3600" dirty="0">
                <a:latin typeface="UD デジタル 教科書体 NP-B" panose="02020700000000000000" pitchFamily="18" charset="-128"/>
                <a:ea typeface="UD デジタル 教科書体 NP-B" panose="02020700000000000000" pitchFamily="18" charset="-128"/>
              </a:rPr>
              <a:t>一つ分に当たる大きさを先に，倍を表す数を</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後に表す場合　</a:t>
            </a:r>
            <a:r>
              <a:rPr kumimoji="1" lang="en-US" altLang="ja-JP" sz="3600" dirty="0">
                <a:latin typeface="UD デジタル 教科書体 NP-B" panose="02020700000000000000" pitchFamily="18" charset="-128"/>
                <a:ea typeface="UD デジタル 教科書体 NP-B" panose="02020700000000000000" pitchFamily="18" charset="-128"/>
              </a:rPr>
              <a:t>…</a:t>
            </a:r>
            <a:r>
              <a:rPr kumimoji="1" lang="ja-JP" altLang="en-US" sz="3600" dirty="0">
                <a:latin typeface="UD デジタル 教科書体 NP-B" panose="02020700000000000000" pitchFamily="18" charset="-128"/>
                <a:ea typeface="UD デジタル 教科書体 NP-B" panose="02020700000000000000" pitchFamily="18" charset="-128"/>
              </a:rPr>
              <a:t>　とわざわざ場合と書いてあり，</a:t>
            </a:r>
            <a:endParaRPr kumimoji="1" lang="en-US" altLang="ja-JP" sz="3600" dirty="0">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逆順は</a:t>
            </a:r>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とは読み取れない</a:t>
            </a:r>
            <a:r>
              <a:rPr kumimoji="1" lang="ja-JP" altLang="en-US" sz="3600" dirty="0">
                <a:latin typeface="UD デジタル 教科書体 NP-B" panose="02020700000000000000" pitchFamily="18" charset="-128"/>
                <a:ea typeface="UD デジタル 教科書体 NP-B" panose="02020700000000000000" pitchFamily="18" charset="-128"/>
              </a:rPr>
              <a:t>。さらに「４</a:t>
            </a:r>
            <a:r>
              <a:rPr kumimoji="1" lang="en-US" altLang="ja-JP" sz="3600" dirty="0">
                <a:latin typeface="UD デジタル 教科書体 NP-B" panose="02020700000000000000" pitchFamily="18" charset="-128"/>
                <a:ea typeface="UD デジタル 教科書体 NP-B" panose="02020700000000000000" pitchFamily="18" charset="-128"/>
              </a:rPr>
              <a:t>×100 </a:t>
            </a:r>
            <a:r>
              <a:rPr kumimoji="1" lang="ja-JP" altLang="en-US" sz="3600" dirty="0">
                <a:latin typeface="UD デジタル 教科書体 NP-B" panose="02020700000000000000" pitchFamily="18" charset="-128"/>
                <a:ea typeface="UD デジタル 教科書体 NP-B" panose="02020700000000000000" pitchFamily="18" charset="-128"/>
              </a:rPr>
              <a:t>ｍリレー」</a:t>
            </a:r>
            <a:r>
              <a:rPr kumimoji="1" lang="en-US" altLang="ja-JP" sz="3600" dirty="0">
                <a:latin typeface="UD デジタル 教科書体 NP-B" panose="02020700000000000000" pitchFamily="18" charset="-128"/>
                <a:ea typeface="UD デジタル 教科書体 NP-B" panose="02020700000000000000" pitchFamily="18" charset="-128"/>
              </a:rPr>
              <a:t>(</a:t>
            </a:r>
            <a:r>
              <a:rPr kumimoji="1" lang="ja-JP" altLang="en-US" sz="3600" dirty="0">
                <a:latin typeface="UD デジタル 教科書体 NP-B" panose="02020700000000000000" pitchFamily="18" charset="-128"/>
                <a:ea typeface="UD デジタル 教科書体 NP-B" panose="02020700000000000000" pitchFamily="18" charset="-128"/>
              </a:rPr>
              <a:t>一つ分は</a:t>
            </a:r>
            <a:r>
              <a:rPr kumimoji="1" lang="en-US" altLang="ja-JP" sz="3600" dirty="0">
                <a:latin typeface="UD デジタル 教科書体 NP-B" panose="02020700000000000000" pitchFamily="18" charset="-128"/>
                <a:ea typeface="UD デジタル 教科書体 NP-B" panose="02020700000000000000" pitchFamily="18" charset="-128"/>
              </a:rPr>
              <a:t>100m)</a:t>
            </a:r>
            <a:r>
              <a:rPr kumimoji="1" lang="ja-JP" altLang="en-US" sz="3600" dirty="0">
                <a:latin typeface="UD デジタル 教科書体 NP-B" panose="02020700000000000000" pitchFamily="18" charset="-128"/>
                <a:ea typeface="UD デジタル 教科書体 NP-B" panose="02020700000000000000" pitchFamily="18" charset="-128"/>
              </a:rPr>
              <a:t>のように，</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表す順序を日本と逆にする言語圏があることに留意する</a:t>
            </a:r>
            <a:r>
              <a:rPr kumimoji="1" lang="ja-JP" altLang="en-US" sz="3600" dirty="0">
                <a:latin typeface="UD デジタル 教科書体 NP-B" panose="02020700000000000000" pitchFamily="18" charset="-128"/>
                <a:ea typeface="UD デジタル 教科書体 NP-B" panose="02020700000000000000" pitchFamily="18" charset="-128"/>
              </a:rPr>
              <a:t>。</a:t>
            </a:r>
            <a:endParaRPr kumimoji="1" lang="en-US" altLang="ja-JP" sz="3600" dirty="0">
              <a:latin typeface="UD デジタル 教科書体 NP-B" panose="02020700000000000000" pitchFamily="18" charset="-128"/>
              <a:ea typeface="UD デジタル 教科書体 NP-B" panose="02020700000000000000" pitchFamily="18" charset="-128"/>
            </a:endParaRPr>
          </a:p>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とわざわざ書いてある。</a:t>
            </a:r>
          </a:p>
        </p:txBody>
      </p:sp>
      <p:sp>
        <p:nvSpPr>
          <p:cNvPr id="5" name="テキスト ボックス 4">
            <a:extLst>
              <a:ext uri="{FF2B5EF4-FFF2-40B4-BE49-F238E27FC236}">
                <a16:creationId xmlns:a16="http://schemas.microsoft.com/office/drawing/2014/main" id="{2DC744F8-CF73-91C3-8225-5749FC0DD3BE}"/>
              </a:ext>
            </a:extLst>
          </p:cNvPr>
          <p:cNvSpPr txBox="1"/>
          <p:nvPr/>
        </p:nvSpPr>
        <p:spPr>
          <a:xfrm>
            <a:off x="931984" y="653728"/>
            <a:ext cx="10328031"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学習指導要領解説には何と書いてある？</a:t>
            </a:r>
            <a:endParaRPr lang="ja-JP" altLang="en-US" sz="4400" dirty="0"/>
          </a:p>
        </p:txBody>
      </p:sp>
    </p:spTree>
    <p:extLst>
      <p:ext uri="{BB962C8B-B14F-4D97-AF65-F5344CB8AC3E}">
        <p14:creationId xmlns:p14="http://schemas.microsoft.com/office/powerpoint/2010/main" val="4102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083222" y="1641940"/>
            <a:ext cx="10491744" cy="1200329"/>
          </a:xfrm>
          <a:prstGeom prst="rect">
            <a:avLst/>
          </a:prstGeom>
          <a:noFill/>
          <a:ln w="28575">
            <a:solidFill>
              <a:srgbClr val="0000FF"/>
            </a:solidFill>
          </a:ln>
        </p:spPr>
        <p:txBody>
          <a:bodyPr wrap="square" rtlCol="0">
            <a:spAutoFit/>
          </a:bodyPr>
          <a:lstStyle/>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15÷3</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の式になる</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2</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つの問題があります。</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この</a:t>
            </a:r>
            <a:r>
              <a:rPr lang="en-US" altLang="ja-JP" sz="3600" dirty="0">
                <a:latin typeface="UD デジタル 教科書体 NP-B" panose="02020700000000000000" pitchFamily="18" charset="-128"/>
                <a:ea typeface="UD デジタル 教科書体 NP-B" panose="02020700000000000000" pitchFamily="18" charset="-128"/>
              </a:rPr>
              <a:t>2</a:t>
            </a:r>
            <a:r>
              <a:rPr lang="ja-JP" altLang="en-US" sz="3600" dirty="0">
                <a:latin typeface="UD デジタル 教科書体 NP-B" panose="02020700000000000000" pitchFamily="18" charset="-128"/>
                <a:ea typeface="UD デジタル 教科書体 NP-B" panose="02020700000000000000" pitchFamily="18" charset="-128"/>
              </a:rPr>
              <a:t>つの問題をくらべてみましょう。（</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年上）</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E9EBDB98-78FB-4371-A1AE-FFA79461E1F1}"/>
              </a:ext>
            </a:extLst>
          </p:cNvPr>
          <p:cNvSpPr txBox="1"/>
          <p:nvPr/>
        </p:nvSpPr>
        <p:spPr>
          <a:xfrm>
            <a:off x="1083222" y="3030846"/>
            <a:ext cx="9800368"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人分の数」</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３も３</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「人数」も３の段の九九を使って求めますと書いてあります</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a:t>
            </a:r>
          </a:p>
        </p:txBody>
      </p:sp>
      <p:sp>
        <p:nvSpPr>
          <p:cNvPr id="7" name="テキスト ボックス 6">
            <a:extLst>
              <a:ext uri="{FF2B5EF4-FFF2-40B4-BE49-F238E27FC236}">
                <a16:creationId xmlns:a16="http://schemas.microsoft.com/office/drawing/2014/main" id="{240018E6-5A60-462E-95C9-B5FD74C8BD17}"/>
              </a:ext>
            </a:extLst>
          </p:cNvPr>
          <p:cNvSpPr txBox="1"/>
          <p:nvPr/>
        </p:nvSpPr>
        <p:spPr>
          <a:xfrm>
            <a:off x="1083222" y="4449946"/>
            <a:ext cx="10491744" cy="1754326"/>
          </a:xfrm>
          <a:prstGeom prst="rect">
            <a:avLst/>
          </a:prstGeom>
          <a:noFill/>
          <a:ln>
            <a:solidFill>
              <a:schemeClr val="accent5"/>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さくらさんが</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×7</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7×</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□より</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7</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の段の九九</a:t>
            </a:r>
            <a:r>
              <a:rPr lang="ja-JP" altLang="en-US" sz="3600" dirty="0">
                <a:latin typeface="UD デジタル 教科書体 NP-B" panose="02020700000000000000" pitchFamily="18" charset="-128"/>
                <a:ea typeface="UD デジタル 教科書体 NP-B" panose="02020700000000000000" pitchFamily="18" charset="-128"/>
              </a:rPr>
              <a:t>でと既に学習しているから良いそうです。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かけ算の交換法則を</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p14</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以降に使っていいんだ？</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98EB3573-E294-A14A-D831-2E7381BD7E78}"/>
              </a:ext>
            </a:extLst>
          </p:cNvPr>
          <p:cNvSpPr txBox="1"/>
          <p:nvPr/>
        </p:nvSpPr>
        <p:spPr>
          <a:xfrm>
            <a:off x="1597168" y="653728"/>
            <a:ext cx="9126415"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在学中にも</a:t>
            </a:r>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順序理論は破綻している</a:t>
            </a:r>
            <a:endParaRPr lang="ja-JP" altLang="en-US" sz="200" dirty="0">
              <a:solidFill>
                <a:srgbClr val="0000FF"/>
              </a:solidFill>
            </a:endParaRPr>
          </a:p>
        </p:txBody>
      </p:sp>
    </p:spTree>
    <p:extLst>
      <p:ext uri="{BB962C8B-B14F-4D97-AF65-F5344CB8AC3E}">
        <p14:creationId xmlns:p14="http://schemas.microsoft.com/office/powerpoint/2010/main" val="1713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5ECDA1B-7FA3-44AD-A001-EFEF10F38B9B}"/>
              </a:ext>
            </a:extLst>
          </p:cNvPr>
          <p:cNvSpPr txBox="1"/>
          <p:nvPr/>
        </p:nvSpPr>
        <p:spPr>
          <a:xfrm>
            <a:off x="1007117" y="4672646"/>
            <a:ext cx="10462634" cy="1815882"/>
          </a:xfrm>
          <a:prstGeom prst="rect">
            <a:avLst/>
          </a:prstGeom>
          <a:noFill/>
        </p:spPr>
        <p:txBody>
          <a:bodyPr wrap="square" rtlCol="0">
            <a:spAutoFit/>
          </a:bodyPr>
          <a:lstStyle/>
          <a:p>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　「かけ算順序」の考え方では，□に入る数を求める計算のときに論理的整合性が失われます。</a:t>
            </a:r>
            <a:r>
              <a:rPr lang="ja-JP" altLang="en-US" sz="2800" dirty="0">
                <a:latin typeface="UD デジタル 教科書体 NP-B" panose="02020700000000000000" pitchFamily="18" charset="-128"/>
                <a:ea typeface="UD デジタル 教科書体 NP-B" panose="02020700000000000000" pitchFamily="18" charset="-128"/>
              </a:rPr>
              <a:t>だから，最悪でも逆算を学習するまでには，「かけ算順序」は解除されなければ指導上の悪影響が予想できます。（</a:t>
            </a:r>
            <a:r>
              <a:rPr lang="en-US" altLang="ja-JP" sz="2800" dirty="0">
                <a:latin typeface="UD デジタル 教科書体 NP-B" panose="02020700000000000000" pitchFamily="18" charset="-128"/>
                <a:ea typeface="UD デジタル 教科書体 NP-B" panose="02020700000000000000" pitchFamily="18" charset="-128"/>
              </a:rPr>
              <a:t>numachi11111</a:t>
            </a:r>
            <a:r>
              <a:rPr lang="ja-JP" altLang="en-US" sz="2800" dirty="0">
                <a:latin typeface="UD デジタル 教科書体 NP-B" panose="02020700000000000000" pitchFamily="18" charset="-128"/>
                <a:ea typeface="UD デジタル 教科書体 NP-B" panose="02020700000000000000" pitchFamily="18" charset="-128"/>
              </a:rPr>
              <a:t>）</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C145A871-6618-EB83-B36E-5F2EBF922545}"/>
              </a:ext>
            </a:extLst>
          </p:cNvPr>
          <p:cNvSpPr txBox="1"/>
          <p:nvPr/>
        </p:nvSpPr>
        <p:spPr>
          <a:xfrm>
            <a:off x="1597168" y="653728"/>
            <a:ext cx="9126415"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在学中にも</a:t>
            </a:r>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順序理論は破綻している</a:t>
            </a:r>
            <a:endParaRPr lang="ja-JP" altLang="en-US" sz="200" dirty="0">
              <a:solidFill>
                <a:srgbClr val="0000FF"/>
              </a:solidFill>
            </a:endParaRPr>
          </a:p>
        </p:txBody>
      </p:sp>
      <p:pic>
        <p:nvPicPr>
          <p:cNvPr id="6" name="図 5" descr="画像1">
            <a:extLst>
              <a:ext uri="{FF2B5EF4-FFF2-40B4-BE49-F238E27FC236}">
                <a16:creationId xmlns:a16="http://schemas.microsoft.com/office/drawing/2014/main" id="{1EDDE1D5-375F-CB15-8942-B3C83E1451E1}"/>
              </a:ext>
            </a:extLst>
          </p:cNvPr>
          <p:cNvPicPr/>
          <p:nvPr/>
        </p:nvPicPr>
        <p:blipFill rotWithShape="1">
          <a:blip r:embed="rId3">
            <a:extLst>
              <a:ext uri="{28A0092B-C50C-407E-A947-70E740481C1C}">
                <a14:useLocalDpi xmlns:a14="http://schemas.microsoft.com/office/drawing/2010/main" val="0"/>
              </a:ext>
            </a:extLst>
          </a:blip>
          <a:srcRect r="21858"/>
          <a:stretch/>
        </p:blipFill>
        <p:spPr bwMode="auto">
          <a:xfrm>
            <a:off x="1470213" y="2729518"/>
            <a:ext cx="4690162" cy="1738312"/>
          </a:xfrm>
          <a:prstGeom prst="rect">
            <a:avLst/>
          </a:prstGeom>
          <a:noFill/>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57B87038-F296-437F-8392-FC4EFCD83909}"/>
              </a:ext>
            </a:extLst>
          </p:cNvPr>
          <p:cNvSpPr>
            <a:spLocks noGrp="1"/>
          </p:cNvSpPr>
          <p:nvPr>
            <p:ph type="title"/>
          </p:nvPr>
        </p:nvSpPr>
        <p:spPr>
          <a:xfrm>
            <a:off x="1336237" y="1651374"/>
            <a:ext cx="9519525" cy="1078144"/>
          </a:xfrm>
        </p:spPr>
        <p:txBody>
          <a:bodyPr>
            <a:no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かけ算順序固定の考えは、３年生以降の</a:t>
            </a:r>
            <a:br>
              <a:rPr kumimoji="1" lang="en-US" altLang="ja-JP" sz="3600" dirty="0">
                <a:latin typeface="UD デジタル 教科書体 NP-B" panose="02020700000000000000" pitchFamily="18" charset="-128"/>
                <a:ea typeface="UD デジタル 教科書体 NP-B" panose="02020700000000000000" pitchFamily="18" charset="-128"/>
              </a:rPr>
            </a:b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他の場面では気にしていないことが多い</a:t>
            </a:r>
            <a:r>
              <a:rPr kumimoji="1" lang="en-US" altLang="ja-JP" sz="2800" dirty="0">
                <a:latin typeface="UD デジタル 教科書体 NP-B" panose="02020700000000000000" pitchFamily="18" charset="-128"/>
                <a:ea typeface="UD デジタル 教科書体 NP-B" panose="02020700000000000000" pitchFamily="18" charset="-128"/>
              </a:rPr>
              <a:t>(4</a:t>
            </a:r>
            <a:r>
              <a:rPr kumimoji="1" lang="ja-JP" altLang="en-US" sz="2800" dirty="0">
                <a:latin typeface="UD デジタル 教科書体 NP-B" panose="02020700000000000000" pitchFamily="18" charset="-128"/>
                <a:ea typeface="UD デジタル 教科書体 NP-B" panose="02020700000000000000" pitchFamily="18" charset="-128"/>
              </a:rPr>
              <a:t>年</a:t>
            </a:r>
            <a:r>
              <a:rPr kumimoji="1" lang="en-US" altLang="ja-JP" sz="2800" dirty="0">
                <a:latin typeface="UD デジタル 教科書体 NP-B" panose="02020700000000000000" pitchFamily="18" charset="-128"/>
                <a:ea typeface="UD デジタル 教科書体 NP-B" panose="02020700000000000000" pitchFamily="18" charset="-128"/>
              </a:rPr>
              <a:t>)</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ABCEFB81-F279-A2C0-6AAE-1CF7883221E6}"/>
              </a:ext>
            </a:extLst>
          </p:cNvPr>
          <p:cNvSpPr txBox="1"/>
          <p:nvPr/>
        </p:nvSpPr>
        <p:spPr>
          <a:xfrm>
            <a:off x="6362224" y="2727711"/>
            <a:ext cx="4493538" cy="1815882"/>
          </a:xfrm>
          <a:prstGeom prst="rect">
            <a:avLst/>
          </a:prstGeom>
          <a:noFill/>
          <a:ln w="19050">
            <a:solidFill>
              <a:srgbClr val="0000FF"/>
            </a:solidFill>
          </a:ln>
        </p:spPr>
        <p:txBody>
          <a:bodyPr wrap="none" rtlCol="0">
            <a:spAutoFit/>
          </a:bodyPr>
          <a:lstStyle/>
          <a:p>
            <a:r>
              <a:rPr kumimoji="1"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かけ算の順序を守るには</a:t>
            </a:r>
            <a:endParaRPr kumimoji="1" lang="en-US" altLang="ja-JP" sz="28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問題の内容によって</a:t>
            </a:r>
            <a:endParaRPr kumimoji="1" lang="en-US" altLang="ja-JP" sz="28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答えを求めるかけ算の式を</a:t>
            </a:r>
            <a:endParaRPr kumimoji="1" lang="en-US" altLang="ja-JP" sz="2800" dirty="0">
              <a:solidFill>
                <a:schemeClr val="accent6"/>
              </a:solidFill>
              <a:latin typeface="UD デジタル 教科書体 NP-B" panose="02020700000000000000" pitchFamily="18" charset="-128"/>
              <a:ea typeface="UD デジタル 教科書体 NP-B" panose="02020700000000000000" pitchFamily="18" charset="-128"/>
            </a:endParaRPr>
          </a:p>
          <a:p>
            <a:r>
              <a:rPr kumimoji="1"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変えなければならない</a:t>
            </a:r>
            <a:endParaRPr kumimoji="1" lang="en-US" altLang="ja-JP" sz="28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082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145A871-6618-EB83-B36E-5F2EBF922545}"/>
              </a:ext>
            </a:extLst>
          </p:cNvPr>
          <p:cNvSpPr txBox="1"/>
          <p:nvPr/>
        </p:nvSpPr>
        <p:spPr>
          <a:xfrm>
            <a:off x="1597168" y="653728"/>
            <a:ext cx="9126415"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在学中にも</a:t>
            </a:r>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順序理論は破綻している</a:t>
            </a:r>
            <a:endParaRPr lang="ja-JP" altLang="en-US" sz="200" dirty="0">
              <a:solidFill>
                <a:srgbClr val="0000FF"/>
              </a:solidFill>
            </a:endParaRPr>
          </a:p>
        </p:txBody>
      </p:sp>
      <p:pic>
        <p:nvPicPr>
          <p:cNvPr id="3" name="図 2" descr="画像1">
            <a:extLst>
              <a:ext uri="{FF2B5EF4-FFF2-40B4-BE49-F238E27FC236}">
                <a16:creationId xmlns:a16="http://schemas.microsoft.com/office/drawing/2014/main" id="{9A004221-C0B9-6F0F-F24D-1F4856C517A6}"/>
              </a:ext>
            </a:extLst>
          </p:cNvPr>
          <p:cNvPicPr/>
          <p:nvPr/>
        </p:nvPicPr>
        <p:blipFill rotWithShape="1">
          <a:blip r:embed="rId3">
            <a:extLst>
              <a:ext uri="{28A0092B-C50C-407E-A947-70E740481C1C}">
                <a14:useLocalDpi xmlns:a14="http://schemas.microsoft.com/office/drawing/2010/main" val="0"/>
              </a:ext>
            </a:extLst>
          </a:blip>
          <a:srcRect r="21858"/>
          <a:stretch/>
        </p:blipFill>
        <p:spPr bwMode="auto">
          <a:xfrm>
            <a:off x="1597168" y="1599222"/>
            <a:ext cx="4498832" cy="1544469"/>
          </a:xfrm>
          <a:prstGeom prst="rect">
            <a:avLst/>
          </a:prstGeom>
          <a:noFill/>
          <a:ln>
            <a:noFill/>
          </a:ln>
          <a:extLst>
            <a:ext uri="{53640926-AAD7-44D8-BBD7-CCE9431645EC}">
              <a14:shadowObscured xmlns:a14="http://schemas.microsoft.com/office/drawing/2010/main"/>
            </a:ext>
          </a:extLst>
        </p:spPr>
      </p:pic>
      <p:sp>
        <p:nvSpPr>
          <p:cNvPr id="6" name="テキスト ボックス 5">
            <a:extLst>
              <a:ext uri="{FF2B5EF4-FFF2-40B4-BE49-F238E27FC236}">
                <a16:creationId xmlns:a16="http://schemas.microsoft.com/office/drawing/2014/main" id="{6D6C05B1-6EDD-72F7-98F9-C2B15735FC03}"/>
              </a:ext>
            </a:extLst>
          </p:cNvPr>
          <p:cNvSpPr txBox="1"/>
          <p:nvPr/>
        </p:nvSpPr>
        <p:spPr>
          <a:xfrm>
            <a:off x="1597168" y="3319744"/>
            <a:ext cx="8516988" cy="1569660"/>
          </a:xfrm>
          <a:prstGeom prst="rect">
            <a:avLst/>
          </a:prstGeom>
          <a:noFill/>
          <a:ln w="19050">
            <a:solidFill>
              <a:srgbClr val="0000FF"/>
            </a:solidFill>
          </a:ln>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÷9</a:t>
            </a:r>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7</a:t>
            </a:r>
            <a:r>
              <a:rPr lang="ja-JP" altLang="en-US" sz="3200" dirty="0">
                <a:latin typeface="UD デジタル 教科書体 NP-B" panose="02020700000000000000" pitchFamily="18" charset="-128"/>
                <a:ea typeface="UD デジタル 教科書体 NP-B" panose="02020700000000000000" pitchFamily="18" charset="-128"/>
              </a:rPr>
              <a:t>の問題を，□個のおはじきを</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en-US" altLang="ja-JP" sz="3200" dirty="0">
                <a:latin typeface="UD デジタル 教科書体 NP-B" panose="02020700000000000000" pitchFamily="18" charset="-128"/>
                <a:ea typeface="UD デジタル 教科書体 NP-B" panose="02020700000000000000" pitchFamily="18" charset="-128"/>
              </a:rPr>
              <a:t>9 </a:t>
            </a:r>
            <a:r>
              <a:rPr lang="ja-JP" altLang="en-US" sz="3200" dirty="0">
                <a:latin typeface="UD デジタル 教科書体 NP-B" panose="02020700000000000000" pitchFamily="18" charset="-128"/>
                <a:ea typeface="UD デジタル 教科書体 NP-B" panose="02020700000000000000" pitchFamily="18" charset="-128"/>
              </a:rPr>
              <a:t>人で分けたら，</a:t>
            </a:r>
            <a:r>
              <a:rPr lang="en-US" altLang="ja-JP" sz="3200" dirty="0">
                <a:latin typeface="UD デジタル 教科書体 NP-B" panose="02020700000000000000" pitchFamily="18" charset="-128"/>
                <a:ea typeface="UD デジタル 教科書体 NP-B" panose="02020700000000000000" pitchFamily="18" charset="-128"/>
              </a:rPr>
              <a:t>7 </a:t>
            </a:r>
            <a:r>
              <a:rPr lang="ja-JP" altLang="en-US" sz="3200" dirty="0">
                <a:latin typeface="UD デジタル 教科書体 NP-B" panose="02020700000000000000" pitchFamily="18" charset="-128"/>
                <a:ea typeface="UD デジタル 教科書体 NP-B" panose="02020700000000000000" pitchFamily="18" charset="-128"/>
              </a:rPr>
              <a:t>個ずつ配れたと考えれば</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□個＝</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7</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個ずつ</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人</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×9</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人</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BF0C3469-5D24-8380-7925-F488548D3E71}"/>
              </a:ext>
            </a:extLst>
          </p:cNvPr>
          <p:cNvSpPr txBox="1"/>
          <p:nvPr/>
        </p:nvSpPr>
        <p:spPr>
          <a:xfrm>
            <a:off x="1597169" y="4900820"/>
            <a:ext cx="8516988" cy="1569660"/>
          </a:xfrm>
          <a:prstGeom prst="rect">
            <a:avLst/>
          </a:prstGeom>
          <a:noFill/>
          <a:ln w="19050">
            <a:solidFill>
              <a:srgbClr val="0000FF"/>
            </a:solidFill>
          </a:ln>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÷9</a:t>
            </a:r>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7</a:t>
            </a:r>
            <a:r>
              <a:rPr lang="ja-JP" altLang="en-US" sz="3200" dirty="0">
                <a:latin typeface="UD デジタル 教科書体 NP-B" panose="02020700000000000000" pitchFamily="18" charset="-128"/>
                <a:ea typeface="UD デジタル 教科書体 NP-B" panose="02020700000000000000" pitchFamily="18" charset="-128"/>
              </a:rPr>
              <a:t>の問題を，□個のおはじきを</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en-US" altLang="ja-JP" sz="3200" dirty="0">
                <a:latin typeface="UD デジタル 教科書体 NP-B" panose="02020700000000000000" pitchFamily="18" charset="-128"/>
                <a:ea typeface="UD デジタル 教科書体 NP-B" panose="02020700000000000000" pitchFamily="18" charset="-128"/>
              </a:rPr>
              <a:t>9 </a:t>
            </a:r>
            <a:r>
              <a:rPr lang="ja-JP" altLang="en-US" sz="3200" dirty="0">
                <a:latin typeface="UD デジタル 教科書体 NP-B" panose="02020700000000000000" pitchFamily="18" charset="-128"/>
                <a:ea typeface="UD デジタル 教科書体 NP-B" panose="02020700000000000000" pitchFamily="18" charset="-128"/>
              </a:rPr>
              <a:t>個ずつ配ったら，</a:t>
            </a:r>
            <a:r>
              <a:rPr lang="en-US" altLang="ja-JP" sz="3200" dirty="0">
                <a:latin typeface="UD デジタル 教科書体 NP-B" panose="02020700000000000000" pitchFamily="18" charset="-128"/>
                <a:ea typeface="UD デジタル 教科書体 NP-B" panose="02020700000000000000" pitchFamily="18" charset="-128"/>
              </a:rPr>
              <a:t>7 </a:t>
            </a:r>
            <a:r>
              <a:rPr lang="ja-JP" altLang="en-US" sz="3200" dirty="0">
                <a:latin typeface="UD デジタル 教科書体 NP-B" panose="02020700000000000000" pitchFamily="18" charset="-128"/>
                <a:ea typeface="UD デジタル 教科書体 NP-B" panose="02020700000000000000" pitchFamily="18" charset="-128"/>
              </a:rPr>
              <a:t>人に配れたと考えれば</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□個＝</a:t>
            </a:r>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9</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個ずつ</a:t>
            </a:r>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人</a:t>
            </a:r>
            <a:r>
              <a:rPr lang="en-US" altLang="ja-JP" sz="3200" dirty="0">
                <a:solidFill>
                  <a:schemeClr val="accent6"/>
                </a:solidFill>
                <a:latin typeface="UD デジタル 教科書体 NP-B" panose="02020700000000000000" pitchFamily="18" charset="-128"/>
                <a:ea typeface="UD デジタル 教科書体 NP-B" panose="02020700000000000000" pitchFamily="18" charset="-128"/>
              </a:rPr>
              <a:t>×7</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人</a:t>
            </a:r>
            <a:endPar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7422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36B154F-5AC3-414E-0E9D-ACF6175D6BBC}"/>
              </a:ext>
            </a:extLst>
          </p:cNvPr>
          <p:cNvSpPr txBox="1"/>
          <p:nvPr/>
        </p:nvSpPr>
        <p:spPr>
          <a:xfrm>
            <a:off x="735981" y="1690688"/>
            <a:ext cx="10783230" cy="1323439"/>
          </a:xfrm>
          <a:prstGeom prst="rect">
            <a:avLst/>
          </a:prstGeom>
          <a:noFill/>
          <a:ln w="28575">
            <a:solidFill>
              <a:srgbClr val="0000FF"/>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「みかん</a:t>
            </a:r>
            <a:r>
              <a:rPr lang="en-US" altLang="ja-JP" sz="4000" dirty="0">
                <a:latin typeface="UD デジタル 教科書体 NP-B" panose="02020700000000000000" pitchFamily="18" charset="-128"/>
                <a:ea typeface="UD デジタル 教科書体 NP-B" panose="02020700000000000000" pitchFamily="18" charset="-128"/>
              </a:rPr>
              <a:t>16</a:t>
            </a:r>
            <a:r>
              <a:rPr lang="ja-JP" altLang="en-US" sz="4000" dirty="0">
                <a:latin typeface="UD デジタル 教科書体 NP-B" panose="02020700000000000000" pitchFamily="18" charset="-128"/>
                <a:ea typeface="UD デジタル 教科書体 NP-B" panose="02020700000000000000" pitchFamily="18" charset="-128"/>
              </a:rPr>
              <a:t>こを，</a:t>
            </a:r>
            <a:r>
              <a:rPr lang="en-US" altLang="ja-JP" sz="4000" dirty="0">
                <a:latin typeface="UD デジタル 教科書体 NP-B" panose="02020700000000000000" pitchFamily="18" charset="-128"/>
                <a:ea typeface="UD デジタル 教科書体 NP-B" panose="02020700000000000000" pitchFamily="18" charset="-128"/>
              </a:rPr>
              <a:t>3</a:t>
            </a:r>
            <a:r>
              <a:rPr lang="ja-JP" altLang="en-US" sz="4000" dirty="0">
                <a:latin typeface="UD デジタル 教科書体 NP-B" panose="02020700000000000000" pitchFamily="18" charset="-128"/>
                <a:ea typeface="UD デジタル 教科書体 NP-B" panose="02020700000000000000" pitchFamily="18" charset="-128"/>
              </a:rPr>
              <a:t>人で同じ数ずつ分けます</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１人何こになって，何こあまりますか」</a:t>
            </a:r>
            <a:r>
              <a:rPr lang="ja-JP" altLang="en-US" sz="2400" dirty="0">
                <a:latin typeface="UD デジタル 教科書体 NP-B" panose="02020700000000000000" pitchFamily="18" charset="-128"/>
                <a:ea typeface="UD デジタル 教科書体 NP-B" panose="02020700000000000000" pitchFamily="18" charset="-128"/>
              </a:rPr>
              <a:t>（</a:t>
            </a:r>
            <a:r>
              <a:rPr lang="en-US" altLang="ja-JP" sz="2400" dirty="0">
                <a:latin typeface="UD デジタル 教科書体 NP-B" panose="02020700000000000000" pitchFamily="18" charset="-128"/>
                <a:ea typeface="UD デジタル 教科書体 NP-B" panose="02020700000000000000" pitchFamily="18" charset="-128"/>
              </a:rPr>
              <a:t>3</a:t>
            </a:r>
            <a:r>
              <a:rPr lang="ja-JP" altLang="en-US" sz="2400" dirty="0">
                <a:latin typeface="UD デジタル 教科書体 NP-B" panose="02020700000000000000" pitchFamily="18" charset="-128"/>
                <a:ea typeface="UD デジタル 教科書体 NP-B" panose="02020700000000000000" pitchFamily="18" charset="-128"/>
              </a:rPr>
              <a:t>年上）</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CB2424ED-98A3-02CE-B50B-3CE2812188BB}"/>
              </a:ext>
            </a:extLst>
          </p:cNvPr>
          <p:cNvSpPr txBox="1"/>
          <p:nvPr/>
        </p:nvSpPr>
        <p:spPr>
          <a:xfrm>
            <a:off x="1371855" y="3341950"/>
            <a:ext cx="9577039" cy="2862322"/>
          </a:xfrm>
          <a:prstGeom prst="rect">
            <a:avLst/>
          </a:prstGeom>
          <a:noFill/>
          <a:ln>
            <a:solidFill>
              <a:schemeClr val="accent5"/>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問題を解いた式は、</a:t>
            </a:r>
            <a:r>
              <a:rPr lang="en-US" altLang="ja-JP" sz="3600" dirty="0">
                <a:latin typeface="UD デジタル 教科書体 NP-B" panose="02020700000000000000" pitchFamily="18" charset="-128"/>
                <a:ea typeface="UD デジタル 教科書体 NP-B" panose="02020700000000000000" pitchFamily="18" charset="-128"/>
              </a:rPr>
              <a:t>16÷3</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5</a:t>
            </a:r>
            <a:r>
              <a:rPr lang="ja-JP" altLang="en-US" sz="3600" dirty="0">
                <a:latin typeface="UD デジタル 教科書体 NP-B" panose="02020700000000000000" pitchFamily="18" charset="-128"/>
                <a:ea typeface="UD デジタル 教科書体 NP-B" panose="02020700000000000000" pitchFamily="18" charset="-128"/>
              </a:rPr>
              <a:t>あまり</a:t>
            </a:r>
            <a:r>
              <a:rPr lang="en-US" altLang="ja-JP" sz="3600" dirty="0">
                <a:latin typeface="UD デジタル 教科書体 NP-B" panose="02020700000000000000" pitchFamily="18" charset="-128"/>
                <a:ea typeface="UD デジタル 教科書体 NP-B" panose="02020700000000000000" pitchFamily="18" charset="-128"/>
              </a:rPr>
              <a:t>1</a:t>
            </a:r>
          </a:p>
          <a:p>
            <a:r>
              <a:rPr lang="ja-JP" altLang="en-US" sz="3600" dirty="0">
                <a:latin typeface="UD デジタル 教科書体 NP-B" panose="02020700000000000000" pitchFamily="18" charset="-128"/>
                <a:ea typeface="UD デジタル 教科書体 NP-B" panose="02020700000000000000" pitchFamily="18" charset="-128"/>
              </a:rPr>
              <a:t>たしかめの式は，</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3×5</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16</a:t>
            </a:r>
            <a:r>
              <a:rPr lang="ja-JP" altLang="en-US" sz="3600" dirty="0">
                <a:latin typeface="UD デジタル 教科書体 NP-B" panose="02020700000000000000" pitchFamily="18" charset="-128"/>
                <a:ea typeface="UD デジタル 教科書体 NP-B" panose="02020700000000000000" pitchFamily="18" charset="-128"/>
              </a:rPr>
              <a:t>となります。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これだと，</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3</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倍</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×5</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ずつ</a:t>
            </a:r>
            <a:r>
              <a:rPr lang="ja-JP" altLang="en-US" sz="3600" dirty="0">
                <a:latin typeface="UD デジタル 教科書体 NP-B" panose="02020700000000000000" pitchFamily="18" charset="-128"/>
                <a:ea typeface="UD デジタル 教科書体 NP-B" panose="02020700000000000000" pitchFamily="18" charset="-128"/>
              </a:rPr>
              <a:t>になってしまうので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このページには，</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教科書に</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たしかめの式は書いてありません。</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0521A2DC-D08F-6D76-8E8E-38C3CE0AE4E7}"/>
              </a:ext>
            </a:extLst>
          </p:cNvPr>
          <p:cNvSpPr txBox="1"/>
          <p:nvPr/>
        </p:nvSpPr>
        <p:spPr>
          <a:xfrm>
            <a:off x="1597168" y="653728"/>
            <a:ext cx="9126415"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在学中にも</a:t>
            </a:r>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順序理論は破綻している</a:t>
            </a:r>
            <a:endParaRPr lang="ja-JP" altLang="en-US" sz="200" dirty="0">
              <a:solidFill>
                <a:srgbClr val="0000FF"/>
              </a:solidFill>
            </a:endParaRPr>
          </a:p>
        </p:txBody>
      </p:sp>
    </p:spTree>
    <p:extLst>
      <p:ext uri="{BB962C8B-B14F-4D97-AF65-F5344CB8AC3E}">
        <p14:creationId xmlns:p14="http://schemas.microsoft.com/office/powerpoint/2010/main" val="415587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C4FC307-8DFF-C9F8-8573-EC643C3BD51F}"/>
              </a:ext>
            </a:extLst>
          </p:cNvPr>
          <p:cNvSpPr txBox="1"/>
          <p:nvPr/>
        </p:nvSpPr>
        <p:spPr>
          <a:xfrm>
            <a:off x="838200" y="1690688"/>
            <a:ext cx="10714892" cy="1323439"/>
          </a:xfrm>
          <a:prstGeom prst="rect">
            <a:avLst/>
          </a:prstGeom>
          <a:noFill/>
          <a:ln w="28575">
            <a:solidFill>
              <a:srgbClr val="0000FF"/>
            </a:solidFill>
          </a:ln>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「あめ</a:t>
            </a:r>
            <a:r>
              <a:rPr lang="en-US" altLang="ja-JP" sz="4000" dirty="0">
                <a:latin typeface="UD デジタル 教科書体 NP-B" panose="02020700000000000000" pitchFamily="18" charset="-128"/>
                <a:ea typeface="UD デジタル 教科書体 NP-B" panose="02020700000000000000" pitchFamily="18" charset="-128"/>
              </a:rPr>
              <a:t>23</a:t>
            </a:r>
            <a:r>
              <a:rPr lang="ja-JP" altLang="en-US" sz="4000" dirty="0">
                <a:latin typeface="UD デジタル 教科書体 NP-B" panose="02020700000000000000" pitchFamily="18" charset="-128"/>
                <a:ea typeface="UD デジタル 教科書体 NP-B" panose="02020700000000000000" pitchFamily="18" charset="-128"/>
              </a:rPr>
              <a:t>こを，</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ふくろに</a:t>
            </a:r>
            <a:r>
              <a:rPr lang="en-US" altLang="ja-JP" sz="4000" dirty="0">
                <a:latin typeface="UD デジタル 教科書体 NP-B" panose="02020700000000000000" pitchFamily="18" charset="-128"/>
                <a:ea typeface="UD デジタル 教科書体 NP-B" panose="02020700000000000000" pitchFamily="18" charset="-128"/>
              </a:rPr>
              <a:t>5</a:t>
            </a:r>
            <a:r>
              <a:rPr lang="ja-JP" altLang="en-US" sz="4000" dirty="0">
                <a:latin typeface="UD デジタル 教科書体 NP-B" panose="02020700000000000000" pitchFamily="18" charset="-128"/>
                <a:ea typeface="UD デジタル 教科書体 NP-B" panose="02020700000000000000" pitchFamily="18" charset="-128"/>
              </a:rPr>
              <a:t>こずつ入れると，何ふくろできて，何こあまりますか」 </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3</a:t>
            </a:r>
            <a:r>
              <a:rPr lang="ja-JP" altLang="en-US" sz="2800" dirty="0">
                <a:latin typeface="UD デジタル 教科書体 NP-B" panose="02020700000000000000" pitchFamily="18" charset="-128"/>
                <a:ea typeface="UD デジタル 教科書体 NP-B" panose="02020700000000000000" pitchFamily="18" charset="-128"/>
              </a:rPr>
              <a:t>年上）</a:t>
            </a:r>
            <a:r>
              <a:rPr lang="en-US" altLang="ja-JP" sz="2800" dirty="0">
                <a:latin typeface="UD デジタル 教科書体 NP-B" panose="02020700000000000000" pitchFamily="18" charset="-128"/>
                <a:ea typeface="UD デジタル 教科書体 NP-B" panose="02020700000000000000" pitchFamily="18" charset="-128"/>
              </a:rPr>
              <a:t> </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9487DF6A-AEC9-E379-8B87-4B75B8E90D4F}"/>
              </a:ext>
            </a:extLst>
          </p:cNvPr>
          <p:cNvSpPr txBox="1"/>
          <p:nvPr/>
        </p:nvSpPr>
        <p:spPr>
          <a:xfrm>
            <a:off x="1427356" y="3281646"/>
            <a:ext cx="9797704" cy="2862322"/>
          </a:xfrm>
          <a:prstGeom prst="rect">
            <a:avLst/>
          </a:prstGeom>
          <a:noFill/>
          <a:ln>
            <a:solidFill>
              <a:schemeClr val="accent5"/>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問題を解いた式は、</a:t>
            </a:r>
            <a:r>
              <a:rPr lang="en-US" altLang="ja-JP" sz="3600" dirty="0">
                <a:latin typeface="UD デジタル 教科書体 NP-B" panose="02020700000000000000" pitchFamily="18" charset="-128"/>
                <a:ea typeface="UD デジタル 教科書体 NP-B" panose="02020700000000000000" pitchFamily="18" charset="-128"/>
              </a:rPr>
              <a:t>23÷5</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あまり</a:t>
            </a:r>
            <a:r>
              <a:rPr lang="en-US" altLang="ja-JP" sz="3600" dirty="0">
                <a:latin typeface="UD デジタル 教科書体 NP-B" panose="02020700000000000000" pitchFamily="18" charset="-128"/>
                <a:ea typeface="UD デジタル 教科書体 NP-B" panose="02020700000000000000" pitchFamily="18" charset="-128"/>
              </a:rPr>
              <a:t>3</a:t>
            </a:r>
          </a:p>
          <a:p>
            <a:r>
              <a:rPr lang="ja-JP" altLang="en-US" sz="3600" dirty="0">
                <a:latin typeface="UD デジタル 教科書体 NP-B" panose="02020700000000000000" pitchFamily="18" charset="-128"/>
                <a:ea typeface="UD デジタル 教科書体 NP-B" panose="02020700000000000000" pitchFamily="18" charset="-128"/>
              </a:rPr>
              <a:t>たしかめの式は，</a:t>
            </a:r>
            <a:r>
              <a:rPr lang="en-US" altLang="ja-JP" sz="3600" dirty="0">
                <a:latin typeface="UD デジタル 教科書体 NP-B" panose="02020700000000000000" pitchFamily="18" charset="-128"/>
                <a:ea typeface="UD デジタル 教科書体 NP-B" panose="02020700000000000000" pitchFamily="18" charset="-128"/>
              </a:rPr>
              <a:t>5</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23</a:t>
            </a:r>
            <a:r>
              <a:rPr lang="ja-JP" altLang="en-US" sz="3600" dirty="0">
                <a:latin typeface="UD デジタル 教科書体 NP-B" panose="02020700000000000000" pitchFamily="18" charset="-128"/>
                <a:ea typeface="UD デジタル 教科書体 NP-B" panose="02020700000000000000" pitchFamily="18" charset="-128"/>
              </a:rPr>
              <a:t>となります。</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これだと，</a:t>
            </a:r>
            <a:r>
              <a:rPr lang="en-US" altLang="ja-JP" sz="3600" dirty="0">
                <a:latin typeface="UD デジタル 教科書体 NP-B" panose="02020700000000000000" pitchFamily="18" charset="-128"/>
                <a:ea typeface="UD デジタル 教科書体 NP-B" panose="02020700000000000000" pitchFamily="18" charset="-128"/>
              </a:rPr>
              <a:t>5</a:t>
            </a:r>
            <a:r>
              <a:rPr lang="ja-JP" altLang="en-US" sz="3600" dirty="0">
                <a:latin typeface="UD デジタル 教科書体 NP-B" panose="02020700000000000000" pitchFamily="18" charset="-128"/>
                <a:ea typeface="UD デジタル 教科書体 NP-B" panose="02020700000000000000" pitchFamily="18" charset="-128"/>
              </a:rPr>
              <a:t>ずつ</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×4</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倍</a:t>
            </a:r>
            <a:r>
              <a:rPr lang="ja-JP" altLang="en-US" sz="3600" dirty="0">
                <a:latin typeface="UD デジタル 教科書体 NP-B" panose="02020700000000000000" pitchFamily="18" charset="-128"/>
                <a:ea typeface="UD デジタル 教科書体 NP-B" panose="02020700000000000000" pitchFamily="18" charset="-128"/>
              </a:rPr>
              <a:t>と教えた通りなので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このページには，</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教科書に</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たしかめの式が書いてあります。</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B3C21B59-37FC-7B26-8D8E-6ABDCA866004}"/>
              </a:ext>
            </a:extLst>
          </p:cNvPr>
          <p:cNvSpPr txBox="1"/>
          <p:nvPr/>
        </p:nvSpPr>
        <p:spPr>
          <a:xfrm>
            <a:off x="1597168" y="653728"/>
            <a:ext cx="9126415" cy="769441"/>
          </a:xfrm>
          <a:prstGeom prst="rect">
            <a:avLst/>
          </a:prstGeom>
          <a:solidFill>
            <a:schemeClr val="accent4">
              <a:lumMod val="20000"/>
              <a:lumOff val="80000"/>
            </a:schemeClr>
          </a:solidFill>
          <a:ln>
            <a:solidFill>
              <a:schemeClr val="accent2"/>
            </a:solidFill>
          </a:ln>
        </p:spPr>
        <p:txBody>
          <a:bodyPr wrap="square">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在学中にも</a:t>
            </a:r>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順序理論は破綻している</a:t>
            </a:r>
            <a:endParaRPr lang="ja-JP" altLang="en-US" sz="200" dirty="0">
              <a:solidFill>
                <a:srgbClr val="0000FF"/>
              </a:solidFill>
            </a:endParaRPr>
          </a:p>
        </p:txBody>
      </p:sp>
    </p:spTree>
    <p:extLst>
      <p:ext uri="{BB962C8B-B14F-4D97-AF65-F5344CB8AC3E}">
        <p14:creationId xmlns:p14="http://schemas.microsoft.com/office/powerpoint/2010/main" val="398229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2947C8-72E5-43BD-BB5E-11E0228C1708}"/>
              </a:ext>
            </a:extLst>
          </p:cNvPr>
          <p:cNvSpPr txBox="1"/>
          <p:nvPr/>
        </p:nvSpPr>
        <p:spPr>
          <a:xfrm>
            <a:off x="1207482" y="3663616"/>
            <a:ext cx="8084264" cy="769441"/>
          </a:xfrm>
          <a:prstGeom prst="rect">
            <a:avLst/>
          </a:prstGeom>
          <a:noFill/>
          <a:ln w="57150">
            <a:solidFill>
              <a:srgbClr val="FF00FF"/>
            </a:solidFill>
            <a:prstDash val="sysDash"/>
          </a:ln>
        </p:spPr>
        <p:txBody>
          <a:bodyPr wrap="none" rtlCol="0">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☆専門家は何と言っているの？</a:t>
            </a:r>
            <a:endPar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AF77A237-6576-66A3-CC04-503CF3D78AE5}"/>
              </a:ext>
            </a:extLst>
          </p:cNvPr>
          <p:cNvSpPr txBox="1"/>
          <p:nvPr/>
        </p:nvSpPr>
        <p:spPr>
          <a:xfrm>
            <a:off x="725214" y="680354"/>
            <a:ext cx="10738240" cy="2308324"/>
          </a:xfrm>
          <a:prstGeom prst="rect">
            <a:avLst/>
          </a:prstGeom>
          <a:noFill/>
        </p:spPr>
        <p:txBody>
          <a:bodyPr wrap="square">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小学校でのかけ算は</a:t>
            </a:r>
            <a:endParaRPr lang="en-US" altLang="ja-JP" sz="4800" dirty="0">
              <a:latin typeface="UD デジタル 教科書体 NP-B" panose="02020700000000000000" pitchFamily="18" charset="-128"/>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「一つ分の数」</a:t>
            </a:r>
            <a:r>
              <a:rPr lang="en-US" altLang="ja-JP" sz="4800" b="0" i="0" u="none" strike="noStrike" baseline="0" dirty="0">
                <a:latin typeface="Century" panose="02040604050505020304" pitchFamily="18" charset="0"/>
                <a:ea typeface="UD デジタル 教科書体 NP-B" panose="02020700000000000000" pitchFamily="18" charset="-128"/>
              </a:rPr>
              <a:t>×</a:t>
            </a:r>
            <a:r>
              <a:rPr lang="ja-JP" altLang="en-US" sz="4800" b="0" i="0" u="none" strike="noStrike" baseline="0" dirty="0">
                <a:latin typeface="Century" panose="02040604050505020304" pitchFamily="18" charset="0"/>
                <a:ea typeface="UD デジタル 教科書体 NP-B" panose="02020700000000000000" pitchFamily="18" charset="-128"/>
              </a:rPr>
              <a:t>「いくつ分の数」の</a:t>
            </a:r>
            <a:endParaRPr lang="en-US" altLang="ja-JP" sz="4800" b="0" i="0" u="none" strike="noStrike" baseline="0" dirty="0">
              <a:latin typeface="Century" panose="02040604050505020304" pitchFamily="18" charset="0"/>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順番で書くように指示されています</a:t>
            </a:r>
            <a:endParaRPr lang="ja-JP" altLang="en-US" sz="4800" dirty="0"/>
          </a:p>
        </p:txBody>
      </p:sp>
    </p:spTree>
    <p:extLst>
      <p:ext uri="{BB962C8B-B14F-4D97-AF65-F5344CB8AC3E}">
        <p14:creationId xmlns:p14="http://schemas.microsoft.com/office/powerpoint/2010/main" val="3043359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718371" y="2831600"/>
            <a:ext cx="10828283" cy="3477875"/>
          </a:xfrm>
          <a:prstGeom prst="rect">
            <a:avLst/>
          </a:prstGeom>
          <a:noFill/>
          <a:ln>
            <a:solidFill>
              <a:schemeClr val="accent5"/>
            </a:solidFill>
          </a:ln>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順序は教育上有効な仕掛けですが、算数や数学は本来、どんな発想でも論理が正しければ正解という自由な教科</a:t>
            </a:r>
            <a:r>
              <a:rPr lang="ja-JP" altLang="en-US" sz="3200" dirty="0">
                <a:latin typeface="UD デジタル 教科書体 NP-B" panose="02020700000000000000" pitchFamily="18" charset="-128"/>
                <a:ea typeface="UD デジタル 教科書体 NP-B" panose="02020700000000000000" pitchFamily="18" charset="-128"/>
              </a:rPr>
              <a:t>。式の順序が逆の式を</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教科書と違う</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だけで不正解にするべきではありません。多忙な現場では困難でしょうが、</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児童と語り、理解度を確かめながら</a:t>
            </a:r>
            <a:r>
              <a:rPr lang="ja-JP" altLang="en-US" sz="3200" dirty="0">
                <a:latin typeface="UD デジタル 教科書体 NP-B" panose="02020700000000000000" pitchFamily="18" charset="-128"/>
                <a:ea typeface="UD デジタル 教科書体 NP-B" panose="02020700000000000000" pitchFamily="18" charset="-128"/>
              </a:rPr>
              <a:t>行う教育が望ましいです」と、</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中村光一・東京学芸大教授</a:t>
            </a:r>
            <a:r>
              <a:rPr lang="ja-JP" altLang="en-US" sz="2800" dirty="0">
                <a:latin typeface="UD デジタル 教科書体 NP-B" panose="02020700000000000000" pitchFamily="18" charset="-128"/>
                <a:ea typeface="UD デジタル 教科書体 NP-B" panose="02020700000000000000" pitchFamily="18" charset="-128"/>
              </a:rPr>
              <a:t>（数学教育平成</a:t>
            </a:r>
            <a:r>
              <a:rPr lang="en-US" altLang="ja-JP" sz="2800" dirty="0">
                <a:latin typeface="UD デジタル 教科書体 NP-B" panose="02020700000000000000" pitchFamily="18" charset="-128"/>
                <a:ea typeface="UD デジタル 教科書体 NP-B" panose="02020700000000000000" pitchFamily="18" charset="-128"/>
              </a:rPr>
              <a:t>27</a:t>
            </a:r>
            <a:r>
              <a:rPr lang="ja-JP" altLang="en-US" sz="2800" dirty="0">
                <a:latin typeface="UD デジタル 教科書体 NP-B" panose="02020700000000000000" pitchFamily="18" charset="-128"/>
                <a:ea typeface="UD デジタル 教科書体 NP-B" panose="02020700000000000000" pitchFamily="18" charset="-128"/>
              </a:rPr>
              <a:t>年度からの</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東京書籍</a:t>
            </a:r>
            <a:r>
              <a:rPr lang="ja-JP" altLang="en-US" sz="2800" dirty="0">
                <a:latin typeface="UD デジタル 教科書体 NP-B" panose="02020700000000000000" pitchFamily="18" charset="-128"/>
                <a:ea typeface="UD デジタル 教科書体 NP-B" panose="02020700000000000000" pitchFamily="18" charset="-128"/>
              </a:rPr>
              <a:t>の算数教科書</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新編 新しい算数</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の著作関係者）</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D57B1E7B-D2BE-48A0-9884-B3A4D6407F31}"/>
              </a:ext>
            </a:extLst>
          </p:cNvPr>
          <p:cNvSpPr txBox="1"/>
          <p:nvPr/>
        </p:nvSpPr>
        <p:spPr>
          <a:xfrm>
            <a:off x="905107" y="1506037"/>
            <a:ext cx="9376317" cy="1200329"/>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教育用に考えられた教室の共通言語のようなルールで本来の数学的な正否とは別物</a:t>
            </a:r>
          </a:p>
        </p:txBody>
      </p:sp>
      <p:sp>
        <p:nvSpPr>
          <p:cNvPr id="6" name="テキスト ボックス 5">
            <a:extLst>
              <a:ext uri="{FF2B5EF4-FFF2-40B4-BE49-F238E27FC236}">
                <a16:creationId xmlns:a16="http://schemas.microsoft.com/office/drawing/2014/main" id="{68A295FA-8D48-D55A-96FF-441CF2702D71}"/>
              </a:ext>
            </a:extLst>
          </p:cNvPr>
          <p:cNvSpPr txBox="1"/>
          <p:nvPr/>
        </p:nvSpPr>
        <p:spPr>
          <a:xfrm>
            <a:off x="2338754" y="611362"/>
            <a:ext cx="7227277" cy="76944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kumimoji="1" lang="ja-JP" altLang="en-US" sz="44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endParaRPr lang="ja-JP" altLang="en-US" sz="200" dirty="0"/>
          </a:p>
        </p:txBody>
      </p:sp>
    </p:spTree>
    <p:extLst>
      <p:ext uri="{BB962C8B-B14F-4D97-AF65-F5344CB8AC3E}">
        <p14:creationId xmlns:p14="http://schemas.microsoft.com/office/powerpoint/2010/main" val="2398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2428049"/>
            <a:ext cx="10515600" cy="4031873"/>
          </a:xfrm>
          <a:prstGeom prst="rect">
            <a:avLst/>
          </a:prstGeom>
          <a:noFill/>
          <a:ln>
            <a:solidFill>
              <a:schemeClr val="accent5"/>
            </a:solidFill>
          </a:ln>
        </p:spPr>
        <p:txBody>
          <a:bodyPr wrap="square" rtlCol="0">
            <a:spAutoFit/>
          </a:bodyPr>
          <a:lstStyle/>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　教科書と違う計算はバツ、漢字などの先取り学習はダメ。</a:t>
            </a:r>
            <a:r>
              <a:rPr lang="ja-JP" altLang="en-US" sz="3200" dirty="0">
                <a:latin typeface="UD デジタル 教科書体 NP-B" panose="02020700000000000000" pitchFamily="18" charset="-128"/>
                <a:ea typeface="UD デジタル 教科書体 NP-B" panose="02020700000000000000" pitchFamily="18" charset="-128"/>
              </a:rPr>
              <a:t>児童が学ぶ内容やその進度を学習指導要領や教科書の範囲に縛るような指導について、</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油布佐和子・早稲田大教授</a:t>
            </a:r>
            <a:r>
              <a:rPr lang="ja-JP" altLang="en-US" sz="3200" dirty="0">
                <a:latin typeface="UD デジタル 教科書体 NP-B" panose="02020700000000000000" pitchFamily="18" charset="-128"/>
                <a:ea typeface="UD デジタル 教科書体 NP-B" panose="02020700000000000000" pitchFamily="18" charset="-128"/>
              </a:rPr>
              <a:t>（教育社会学）は「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柔軟性と批判性に欠けるマニュアル的な指導ですね</a:t>
            </a:r>
            <a:r>
              <a:rPr lang="ja-JP" altLang="en-US" sz="3200" dirty="0">
                <a:latin typeface="UD デジタル 教科書体 NP-B" panose="02020700000000000000" pitchFamily="18" charset="-128"/>
                <a:ea typeface="UD デジタル 教科書体 NP-B" panose="02020700000000000000" pitchFamily="18" charset="-128"/>
              </a:rPr>
              <a:t>」と指摘します。でも、ほぼ全教科を１人で担う小学校教師は大変で、学びは広く浅くになりがち。かつてのように、</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教師が教えながら、得意教科の研究ができる時間を、行政は確保すべきです</a:t>
            </a:r>
            <a:r>
              <a:rPr lang="ja-JP" altLang="en-US" sz="3200" dirty="0">
                <a:latin typeface="UD デジタル 教科書体 NP-B" panose="02020700000000000000" pitchFamily="18" charset="-128"/>
                <a:ea typeface="UD デジタル 教科書体 NP-B" panose="02020700000000000000" pitchFamily="18" charset="-128"/>
              </a:rPr>
              <a:t>」</a:t>
            </a:r>
          </a:p>
        </p:txBody>
      </p:sp>
      <p:sp>
        <p:nvSpPr>
          <p:cNvPr id="8" name="テキスト ボックス 7">
            <a:extLst>
              <a:ext uri="{FF2B5EF4-FFF2-40B4-BE49-F238E27FC236}">
                <a16:creationId xmlns:a16="http://schemas.microsoft.com/office/drawing/2014/main" id="{52954DCB-A530-40CD-AE38-A91A58549850}"/>
              </a:ext>
            </a:extLst>
          </p:cNvPr>
          <p:cNvSpPr txBox="1"/>
          <p:nvPr/>
        </p:nvSpPr>
        <p:spPr>
          <a:xfrm>
            <a:off x="838200" y="1637016"/>
            <a:ext cx="6650421" cy="646331"/>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「主体的に学ぶ楽しさ知って」</a:t>
            </a:r>
          </a:p>
        </p:txBody>
      </p:sp>
      <p:sp>
        <p:nvSpPr>
          <p:cNvPr id="6" name="テキスト ボックス 5">
            <a:extLst>
              <a:ext uri="{FF2B5EF4-FFF2-40B4-BE49-F238E27FC236}">
                <a16:creationId xmlns:a16="http://schemas.microsoft.com/office/drawing/2014/main" id="{F7B0D744-C2B7-8566-40C2-4401EBE1E3BE}"/>
              </a:ext>
            </a:extLst>
          </p:cNvPr>
          <p:cNvSpPr txBox="1"/>
          <p:nvPr/>
        </p:nvSpPr>
        <p:spPr>
          <a:xfrm>
            <a:off x="2338754" y="611362"/>
            <a:ext cx="7227277" cy="76944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kumimoji="1" lang="ja-JP" altLang="en-US" sz="44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endParaRPr lang="ja-JP" altLang="en-US" sz="200" dirty="0"/>
          </a:p>
        </p:txBody>
      </p:sp>
    </p:spTree>
    <p:extLst>
      <p:ext uri="{BB962C8B-B14F-4D97-AF65-F5344CB8AC3E}">
        <p14:creationId xmlns:p14="http://schemas.microsoft.com/office/powerpoint/2010/main" val="365642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677917" y="3078398"/>
            <a:ext cx="10972799" cy="3046988"/>
          </a:xfrm>
          <a:prstGeom prst="rect">
            <a:avLst/>
          </a:prstGeom>
          <a:noFill/>
          <a:ln>
            <a:solidFill>
              <a:schemeClr val="accent5"/>
            </a:solidFill>
          </a:ln>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いわゆる落ちこぼれの児童を減らすためでしたが、</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児童が自主的に教科書を超えた学習をするのもダメとの誤解を生んだ可能性もある</a:t>
            </a:r>
            <a:r>
              <a:rPr lang="ja-JP" altLang="en-US" sz="3200" dirty="0">
                <a:latin typeface="UD デジタル 教科書体 NP-B" panose="02020700000000000000" pitchFamily="18" charset="-128"/>
                <a:ea typeface="UD デジタル 教科書体 NP-B" panose="02020700000000000000" pitchFamily="18" charset="-128"/>
              </a:rPr>
              <a:t>と、</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石井英真・京都大准教授</a:t>
            </a:r>
            <a:r>
              <a:rPr lang="ja-JP" altLang="en-US" sz="3200" dirty="0">
                <a:latin typeface="UD デジタル 教科書体 NP-B" panose="02020700000000000000" pitchFamily="18" charset="-128"/>
                <a:ea typeface="UD デジタル 教科書体 NP-B" panose="02020700000000000000" pitchFamily="18" charset="-128"/>
              </a:rPr>
              <a:t>（学習指導論）さんはみます。新たな指導法も教科書に入りましたが、</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教師の理解度が低いと、論理性のない形式的な内容の押しつけが起きかねない</a:t>
            </a:r>
            <a:r>
              <a:rPr lang="ja-JP" altLang="en-US" sz="3200" dirty="0">
                <a:latin typeface="UD デジタル 教科書体 NP-B" panose="02020700000000000000" pitchFamily="18" charset="-128"/>
                <a:ea typeface="UD デジタル 教科書体 NP-B" panose="02020700000000000000" pitchFamily="18" charset="-128"/>
              </a:rPr>
              <a:t>と考えます。</a:t>
            </a:r>
          </a:p>
        </p:txBody>
      </p:sp>
      <p:sp>
        <p:nvSpPr>
          <p:cNvPr id="8" name="テキスト ボックス 7">
            <a:extLst>
              <a:ext uri="{FF2B5EF4-FFF2-40B4-BE49-F238E27FC236}">
                <a16:creationId xmlns:a16="http://schemas.microsoft.com/office/drawing/2014/main" id="{52954DCB-A530-40CD-AE38-A91A58549850}"/>
              </a:ext>
            </a:extLst>
          </p:cNvPr>
          <p:cNvSpPr txBox="1"/>
          <p:nvPr/>
        </p:nvSpPr>
        <p:spPr>
          <a:xfrm>
            <a:off x="543909" y="1667794"/>
            <a:ext cx="11240814" cy="1200329"/>
          </a:xfrm>
          <a:prstGeom prst="rect">
            <a:avLst/>
          </a:prstGeom>
          <a:no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「学問」は児童にも大切です。「主体的に学び、深める楽しさ、いわば</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学問の香り</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を知ることは重要。</a:t>
            </a:r>
          </a:p>
        </p:txBody>
      </p:sp>
      <p:sp>
        <p:nvSpPr>
          <p:cNvPr id="6" name="テキスト ボックス 5">
            <a:extLst>
              <a:ext uri="{FF2B5EF4-FFF2-40B4-BE49-F238E27FC236}">
                <a16:creationId xmlns:a16="http://schemas.microsoft.com/office/drawing/2014/main" id="{6D1E8ACB-4AE4-4F11-A3AC-85A2FBED7FD6}"/>
              </a:ext>
            </a:extLst>
          </p:cNvPr>
          <p:cNvSpPr txBox="1"/>
          <p:nvPr/>
        </p:nvSpPr>
        <p:spPr>
          <a:xfrm>
            <a:off x="2338754" y="611362"/>
            <a:ext cx="7227277" cy="76944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kumimoji="1" lang="ja-JP" altLang="en-US" sz="44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endParaRPr lang="ja-JP" altLang="en-US" sz="200" dirty="0"/>
          </a:p>
        </p:txBody>
      </p:sp>
    </p:spTree>
    <p:extLst>
      <p:ext uri="{BB962C8B-B14F-4D97-AF65-F5344CB8AC3E}">
        <p14:creationId xmlns:p14="http://schemas.microsoft.com/office/powerpoint/2010/main" val="21661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677917" y="3332851"/>
            <a:ext cx="10972799" cy="2554545"/>
          </a:xfrm>
          <a:prstGeom prst="rect">
            <a:avLst/>
          </a:prstGeom>
          <a:noFill/>
          <a:ln>
            <a:solidFill>
              <a:schemeClr val="accent5"/>
            </a:solidFill>
          </a:ln>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プリンストン大学名誉教授の志村五郎氏</a:t>
            </a:r>
            <a:r>
              <a:rPr lang="ja-JP" altLang="en-US" sz="3200" dirty="0">
                <a:latin typeface="UD デジタル 教科書体 NP-B" panose="02020700000000000000" pitchFamily="18" charset="-128"/>
                <a:ea typeface="UD デジタル 教科書体 NP-B" panose="02020700000000000000" pitchFamily="18" charset="-128"/>
              </a:rPr>
              <a:t>は，著書に「掛け算の順序」の章を設けて，結局どちらでもよいのに</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どちらが正しいかを考えさせるのは，余計なあるいは無駄なことを考えさせているわけである。</a:t>
            </a:r>
            <a:r>
              <a:rPr lang="ja-JP" altLang="en-US" sz="3200" dirty="0">
                <a:latin typeface="UD デジタル 教科書体 NP-B" panose="02020700000000000000" pitchFamily="18" charset="-128"/>
                <a:ea typeface="UD デジタル 教科書体 NP-B" panose="02020700000000000000" pitchFamily="18" charset="-128"/>
              </a:rPr>
              <a:t>だからそんなことはやめるべきであると結論づけています。</a:t>
            </a:r>
            <a:r>
              <a:rPr lang="ja-JP" altLang="en-US" sz="2800" dirty="0">
                <a:latin typeface="UD デジタル 教科書体 NP-B" panose="02020700000000000000" pitchFamily="18" charset="-128"/>
                <a:ea typeface="UD デジタル 教科書体 NP-B" panose="02020700000000000000" pitchFamily="18" charset="-128"/>
              </a:rPr>
              <a:t>詳しくは</a:t>
            </a:r>
            <a:r>
              <a:rPr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学びの広場</a:t>
            </a:r>
            <a:r>
              <a:rPr lang="en-US" altLang="ja-JP" sz="2800" dirty="0">
                <a:solidFill>
                  <a:schemeClr val="accent6"/>
                </a:solidFill>
                <a:latin typeface="UD デジタル 教科書体 NP-B" panose="02020700000000000000" pitchFamily="18" charset="-128"/>
                <a:ea typeface="UD デジタル 教科書体 NP-B" panose="02020700000000000000" pitchFamily="18" charset="-128"/>
              </a:rPr>
              <a:t>3</a:t>
            </a:r>
            <a:r>
              <a:rPr lang="ja-JP" altLang="en-US" sz="2800" dirty="0">
                <a:solidFill>
                  <a:schemeClr val="accent6"/>
                </a:solidFill>
                <a:latin typeface="UD デジタル 教科書体 NP-B" panose="02020700000000000000" pitchFamily="18" charset="-128"/>
                <a:ea typeface="UD デジタル 教科書体 NP-B" panose="02020700000000000000" pitchFamily="18" charset="-128"/>
              </a:rPr>
              <a:t>へ</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52954DCB-A530-40CD-AE38-A91A58549850}"/>
              </a:ext>
            </a:extLst>
          </p:cNvPr>
          <p:cNvSpPr txBox="1"/>
          <p:nvPr/>
        </p:nvSpPr>
        <p:spPr>
          <a:xfrm>
            <a:off x="543909" y="1667794"/>
            <a:ext cx="11240814" cy="1569660"/>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1950</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年代に一部の教育家が「乗数」と「被乗数」という言葉を発明して「掛け算の順序」という愚劣なことを言い出したのが始まりらしい。</a:t>
            </a:r>
          </a:p>
        </p:txBody>
      </p:sp>
      <p:sp>
        <p:nvSpPr>
          <p:cNvPr id="6" name="テキスト ボックス 5">
            <a:extLst>
              <a:ext uri="{FF2B5EF4-FFF2-40B4-BE49-F238E27FC236}">
                <a16:creationId xmlns:a16="http://schemas.microsoft.com/office/drawing/2014/main" id="{6D1E8ACB-4AE4-4F11-A3AC-85A2FBED7FD6}"/>
              </a:ext>
            </a:extLst>
          </p:cNvPr>
          <p:cNvSpPr txBox="1"/>
          <p:nvPr/>
        </p:nvSpPr>
        <p:spPr>
          <a:xfrm>
            <a:off x="2338754" y="611362"/>
            <a:ext cx="7227277" cy="769441"/>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kumimoji="1" lang="ja-JP" altLang="en-US" sz="44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endParaRPr lang="ja-JP" altLang="en-US" sz="200" dirty="0"/>
          </a:p>
        </p:txBody>
      </p:sp>
    </p:spTree>
    <p:extLst>
      <p:ext uri="{BB962C8B-B14F-4D97-AF65-F5344CB8AC3E}">
        <p14:creationId xmlns:p14="http://schemas.microsoft.com/office/powerpoint/2010/main" val="387163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2" y="1658664"/>
            <a:ext cx="10118832"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2024</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月</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6</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日　教育新聞　から</a:t>
            </a:r>
            <a:endParaRPr kumimoji="1" lang="zh-TW"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2" y="2284642"/>
            <a:ext cx="10513739" cy="584775"/>
          </a:xfrm>
          <a:prstGeom prst="rect">
            <a:avLst/>
          </a:prstGeom>
          <a:noFill/>
        </p:spPr>
        <p:txBody>
          <a:bodyPr wrap="square" rtlCol="0">
            <a:spAutoFit/>
          </a:bodyPr>
          <a:lstStyle/>
          <a:p>
            <a:r>
              <a:rPr lang="ja-JP" altLang="en-US" sz="3200" b="1" i="0" u="none" strike="noStrike" baseline="0" dirty="0">
                <a:solidFill>
                  <a:srgbClr val="000000"/>
                </a:solidFill>
                <a:latin typeface="Century" panose="02040604050505020304" pitchFamily="18" charset="0"/>
                <a:ea typeface="UD デジタル 教科書体 NP-B" panose="02020700000000000000" pitchFamily="18" charset="-128"/>
              </a:rPr>
              <a:t>盛山文科相に聞く㊤</a:t>
            </a:r>
            <a:r>
              <a:rPr lang="ja-JP" altLang="en-US" sz="3200" b="1" i="0" u="none" strike="noStrike" baseline="0" dirty="0">
                <a:solidFill>
                  <a:srgbClr val="000000"/>
                </a:solidFill>
                <a:latin typeface="UD デジタル 教科書体 NP-B" panose="02020700000000000000" pitchFamily="18" charset="-128"/>
                <a:ea typeface="ＭＳ 明朝" panose="02020609040205080304" pitchFamily="17" charset="-128"/>
              </a:rPr>
              <a:t> </a:t>
            </a:r>
            <a:r>
              <a:rPr lang="ja-JP" altLang="en-US" sz="3200" b="1" i="0" u="none" strike="noStrike" baseline="0" dirty="0">
                <a:solidFill>
                  <a:srgbClr val="000000"/>
                </a:solidFill>
                <a:latin typeface="Century" panose="02040604050505020304" pitchFamily="18" charset="0"/>
                <a:ea typeface="UD デジタル 教科書体 NP-B" panose="02020700000000000000" pitchFamily="18" charset="-128"/>
              </a:rPr>
              <a:t>「先生は子どもの好奇心伸ばして」</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52954DCB-A530-40CD-AE38-A91A58549850}"/>
              </a:ext>
            </a:extLst>
          </p:cNvPr>
          <p:cNvSpPr txBox="1"/>
          <p:nvPr/>
        </p:nvSpPr>
        <p:spPr>
          <a:xfrm>
            <a:off x="838200" y="2945432"/>
            <a:ext cx="10700656" cy="3354765"/>
          </a:xfrm>
          <a:prstGeom prst="rect">
            <a:avLst/>
          </a:prstGeom>
          <a:noFill/>
          <a:ln w="28575">
            <a:solidFill>
              <a:srgbClr val="0000FF"/>
            </a:solidFill>
          </a:ln>
        </p:spPr>
        <p:txBody>
          <a:bodyPr wrap="square" rtlCol="0">
            <a:spAutoFit/>
          </a:bodyPr>
          <a:lstStyle/>
          <a:p>
            <a:r>
              <a:rPr lang="ja-JP" altLang="en-US" sz="3600" b="1" dirty="0">
                <a:latin typeface="UD デジタル 教科書体 NP-B" panose="02020700000000000000" pitchFamily="18" charset="-128"/>
                <a:ea typeface="UD デジタル 教科書体 NP-B" panose="02020700000000000000" pitchFamily="18" charset="-128"/>
              </a:rPr>
              <a:t>　そうすると、今まで丁寧にやっていたものを軽くしたり、場合によってはなくしたりすることも必要となる。また、</a:t>
            </a:r>
            <a:r>
              <a:rPr lang="ja-JP" altLang="en-US" sz="3600" b="1" dirty="0">
                <a:solidFill>
                  <a:srgbClr val="FF0000"/>
                </a:solidFill>
                <a:latin typeface="UD デジタル 教科書体 NP-B" panose="02020700000000000000" pitchFamily="18" charset="-128"/>
                <a:ea typeface="UD デジタル 教科書体 NP-B" panose="02020700000000000000" pitchFamily="18" charset="-128"/>
              </a:rPr>
              <a:t>文科省はベースとなるものを学習指導要領としてお示ししているだけだ。</a:t>
            </a:r>
            <a:r>
              <a:rPr lang="ja-JP" altLang="en-US" sz="3600" b="1" dirty="0">
                <a:latin typeface="UD デジタル 教科書体 NP-B" panose="02020700000000000000" pitchFamily="18" charset="-128"/>
                <a:ea typeface="UD デジタル 教科書体 NP-B" panose="02020700000000000000" pitchFamily="18" charset="-128"/>
              </a:rPr>
              <a:t>実際には学校の先生や教育委員会の判断になる。</a:t>
            </a:r>
            <a:endParaRPr lang="en-US" altLang="ja-JP" sz="3600" b="1" dirty="0">
              <a:latin typeface="UD デジタル 教科書体 NP-B" panose="02020700000000000000" pitchFamily="18" charset="-128"/>
              <a:ea typeface="UD デジタル 教科書体 NP-B" panose="02020700000000000000" pitchFamily="18" charset="-128"/>
            </a:endParaRPr>
          </a:p>
          <a:p>
            <a:r>
              <a:rPr lang="ja-JP" altLang="en-US" sz="3200" b="1" dirty="0">
                <a:solidFill>
                  <a:schemeClr val="accent6"/>
                </a:solidFill>
                <a:latin typeface="UD デジタル 教科書体 NP-B" panose="02020700000000000000" pitchFamily="18" charset="-128"/>
                <a:ea typeface="UD デジタル 教科書体 NP-B" panose="02020700000000000000" pitchFamily="18" charset="-128"/>
              </a:rPr>
              <a:t>　　　　　　　　　　最低ラインではなかったのかな？</a:t>
            </a:r>
            <a:endParaRPr lang="en-US" altLang="ja-JP" sz="6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029B1894-C8CD-7C82-2B6D-3C9A2DB3FBF9}"/>
              </a:ext>
            </a:extLst>
          </p:cNvPr>
          <p:cNvSpPr txBox="1"/>
          <p:nvPr/>
        </p:nvSpPr>
        <p:spPr>
          <a:xfrm>
            <a:off x="931985" y="653728"/>
            <a:ext cx="8732278"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文部科学省は何と言っているの？</a:t>
            </a:r>
            <a:endParaRPr lang="ja-JP" altLang="en-US" sz="900" dirty="0">
              <a:solidFill>
                <a:srgbClr val="0000FF"/>
              </a:solidFill>
            </a:endParaRPr>
          </a:p>
        </p:txBody>
      </p:sp>
    </p:spTree>
    <p:extLst>
      <p:ext uri="{BB962C8B-B14F-4D97-AF65-F5344CB8AC3E}">
        <p14:creationId xmlns:p14="http://schemas.microsoft.com/office/powerpoint/2010/main" val="12087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C74D953-30A8-4390-9746-BCB2A54831AF}"/>
              </a:ext>
            </a:extLst>
          </p:cNvPr>
          <p:cNvSpPr txBox="1"/>
          <p:nvPr/>
        </p:nvSpPr>
        <p:spPr>
          <a:xfrm>
            <a:off x="923687" y="3601220"/>
            <a:ext cx="10341293" cy="2123658"/>
          </a:xfrm>
          <a:prstGeom prst="rect">
            <a:avLst/>
          </a:prstGeom>
          <a:noFill/>
          <a:ln w="57150">
            <a:solidFill>
              <a:srgbClr val="FF00FF"/>
            </a:solidFill>
            <a:prstDash val="sysDash"/>
          </a:ln>
        </p:spPr>
        <p:txBody>
          <a:bodyPr wrap="none" rtlCol="0">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☆式を見て、何が分かるの？</a:t>
            </a:r>
            <a:endParaRPr lang="en-US" altLang="ja-JP" sz="44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☆一つ分の数って何なの？</a:t>
            </a:r>
          </a:p>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☆算数に言葉を持ち込んでどうするの？</a:t>
            </a:r>
          </a:p>
        </p:txBody>
      </p:sp>
      <p:sp>
        <p:nvSpPr>
          <p:cNvPr id="2" name="テキスト ボックス 1">
            <a:extLst>
              <a:ext uri="{FF2B5EF4-FFF2-40B4-BE49-F238E27FC236}">
                <a16:creationId xmlns:a16="http://schemas.microsoft.com/office/drawing/2014/main" id="{C7B32E2C-53F4-F34B-75DA-1B015A694AD0}"/>
              </a:ext>
            </a:extLst>
          </p:cNvPr>
          <p:cNvSpPr txBox="1"/>
          <p:nvPr/>
        </p:nvSpPr>
        <p:spPr>
          <a:xfrm>
            <a:off x="725214" y="680354"/>
            <a:ext cx="10738240" cy="2308324"/>
          </a:xfrm>
          <a:prstGeom prst="rect">
            <a:avLst/>
          </a:prstGeom>
          <a:noFill/>
        </p:spPr>
        <p:txBody>
          <a:bodyPr wrap="square">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小学校でのかけ算は</a:t>
            </a:r>
            <a:endParaRPr lang="en-US" altLang="ja-JP" sz="4800" dirty="0">
              <a:latin typeface="UD デジタル 教科書体 NP-B" panose="02020700000000000000" pitchFamily="18" charset="-128"/>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「一つ分の数」</a:t>
            </a:r>
            <a:r>
              <a:rPr lang="en-US" altLang="ja-JP" sz="4800" b="0" i="0" u="none" strike="noStrike" baseline="0" dirty="0">
                <a:latin typeface="Century" panose="02040604050505020304" pitchFamily="18" charset="0"/>
                <a:ea typeface="UD デジタル 教科書体 NP-B" panose="02020700000000000000" pitchFamily="18" charset="-128"/>
              </a:rPr>
              <a:t>×</a:t>
            </a:r>
            <a:r>
              <a:rPr lang="ja-JP" altLang="en-US" sz="4800" b="0" i="0" u="none" strike="noStrike" baseline="0" dirty="0">
                <a:latin typeface="Century" panose="02040604050505020304" pitchFamily="18" charset="0"/>
                <a:ea typeface="UD デジタル 教科書体 NP-B" panose="02020700000000000000" pitchFamily="18" charset="-128"/>
              </a:rPr>
              <a:t>「いくつ分の数」の</a:t>
            </a:r>
            <a:endParaRPr lang="en-US" altLang="ja-JP" sz="4800" b="0" i="0" u="none" strike="noStrike" baseline="0" dirty="0">
              <a:latin typeface="Century" panose="02040604050505020304" pitchFamily="18" charset="0"/>
              <a:ea typeface="UD デジタル 教科書体 NP-B" panose="02020700000000000000" pitchFamily="18" charset="-128"/>
            </a:endParaRPr>
          </a:p>
          <a:p>
            <a:r>
              <a:rPr lang="ja-JP" altLang="en-US" sz="4800" b="0" i="0" u="none" strike="noStrike" baseline="0" dirty="0">
                <a:latin typeface="Century" panose="02040604050505020304" pitchFamily="18" charset="0"/>
                <a:ea typeface="UD デジタル 教科書体 NP-B" panose="02020700000000000000" pitchFamily="18" charset="-128"/>
              </a:rPr>
              <a:t>順番で書くように指示されています</a:t>
            </a:r>
            <a:endParaRPr lang="ja-JP" altLang="en-US" sz="4800" dirty="0"/>
          </a:p>
        </p:txBody>
      </p:sp>
    </p:spTree>
    <p:extLst>
      <p:ext uri="{BB962C8B-B14F-4D97-AF65-F5344CB8AC3E}">
        <p14:creationId xmlns:p14="http://schemas.microsoft.com/office/powerpoint/2010/main" val="1057755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r>
              <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「２本足のタコ授業」に潜むカラクリ</a:t>
            </a:r>
          </a:p>
        </p:txBody>
      </p:sp>
      <p:sp>
        <p:nvSpPr>
          <p:cNvPr id="6" name="テキスト ボックス 5">
            <a:extLst>
              <a:ext uri="{FF2B5EF4-FFF2-40B4-BE49-F238E27FC236}">
                <a16:creationId xmlns:a16="http://schemas.microsoft.com/office/drawing/2014/main" id="{8DE7426F-8C12-401A-A462-82A140DCE261}"/>
              </a:ext>
            </a:extLst>
          </p:cNvPr>
          <p:cNvSpPr txBox="1"/>
          <p:nvPr/>
        </p:nvSpPr>
        <p:spPr>
          <a:xfrm>
            <a:off x="838200" y="1334621"/>
            <a:ext cx="6454698" cy="646331"/>
          </a:xfrm>
          <a:prstGeom prst="rect">
            <a:avLst/>
          </a:prstGeom>
          <a:noFill/>
        </p:spPr>
        <p:txBody>
          <a:bodyPr wrap="square">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２</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８</a:t>
            </a:r>
            <a:r>
              <a:rPr lang="ja-JP" altLang="en-US" sz="3600" dirty="0">
                <a:latin typeface="UD デジタル 教科書体 NP-B" panose="02020700000000000000" pitchFamily="18" charset="-128"/>
                <a:ea typeface="UD デジタル 教科書体 NP-B" panose="02020700000000000000" pitchFamily="18" charset="-128"/>
              </a:rPr>
              <a:t>と書いた子供に対して、</a:t>
            </a:r>
          </a:p>
        </p:txBody>
      </p:sp>
      <p:sp>
        <p:nvSpPr>
          <p:cNvPr id="3" name="テキスト ボックス 2">
            <a:extLst>
              <a:ext uri="{FF2B5EF4-FFF2-40B4-BE49-F238E27FC236}">
                <a16:creationId xmlns:a16="http://schemas.microsoft.com/office/drawing/2014/main" id="{AAF17F67-0646-DE7D-884C-3C0554CC0B47}"/>
              </a:ext>
            </a:extLst>
          </p:cNvPr>
          <p:cNvSpPr txBox="1"/>
          <p:nvPr/>
        </p:nvSpPr>
        <p:spPr>
          <a:xfrm>
            <a:off x="838200" y="1980952"/>
            <a:ext cx="10703311" cy="2308324"/>
          </a:xfrm>
          <a:prstGeom prst="rect">
            <a:avLst/>
          </a:prstGeom>
          <a:noFill/>
          <a:ln>
            <a:solidFill>
              <a:srgbClr val="0000FF"/>
            </a:solidFill>
          </a:ln>
        </p:spPr>
        <p:txBody>
          <a:bodyPr wrap="square">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★先生</a:t>
            </a:r>
            <a:r>
              <a:rPr lang="ja-JP" altLang="en-US" sz="3600" dirty="0">
                <a:latin typeface="UD デジタル 教科書体 NP-B" panose="02020700000000000000" pitchFamily="18" charset="-128"/>
                <a:ea typeface="UD デジタル 教科書体 NP-B" panose="02020700000000000000" pitchFamily="18" charset="-128"/>
              </a:rPr>
              <a:t>が、この順だと</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２本足のタコが８匹</a:t>
            </a:r>
            <a:r>
              <a:rPr lang="ja-JP" altLang="en-US" sz="3600" dirty="0">
                <a:latin typeface="UD デジタル 教科書体 NP-B" panose="02020700000000000000" pitchFamily="18" charset="-128"/>
                <a:ea typeface="UD デジタル 教科書体 NP-B" panose="02020700000000000000" pitchFamily="18" charset="-128"/>
              </a:rPr>
              <a:t>になってしまうと指摘。でもその見方は、</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先生が式のルール通り解釈し、</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本足のタコと読み取っているだけ</a:t>
            </a:r>
            <a:r>
              <a:rPr lang="ja-JP" altLang="en-US" sz="3600" dirty="0">
                <a:latin typeface="UD デジタル 教科書体 NP-B" panose="02020700000000000000" pitchFamily="18" charset="-128"/>
                <a:ea typeface="UD デジタル 教科書体 NP-B" panose="02020700000000000000" pitchFamily="18" charset="-128"/>
              </a:rPr>
              <a:t>です。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591425B9-ACE8-62F0-908B-FAE727EC5904}"/>
              </a:ext>
            </a:extLst>
          </p:cNvPr>
          <p:cNvSpPr txBox="1"/>
          <p:nvPr/>
        </p:nvSpPr>
        <p:spPr>
          <a:xfrm>
            <a:off x="838200" y="4289276"/>
            <a:ext cx="10703311" cy="2308324"/>
          </a:xfrm>
          <a:prstGeom prst="rect">
            <a:avLst/>
          </a:prstGeom>
          <a:noFill/>
          <a:ln>
            <a:solidFill>
              <a:srgbClr val="0000FF"/>
            </a:solidFill>
          </a:ln>
        </p:spPr>
        <p:txBody>
          <a:bodyPr wrap="square">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★子ども</a:t>
            </a:r>
            <a:r>
              <a:rPr lang="ja-JP" altLang="en-US" sz="3600" dirty="0">
                <a:latin typeface="UD デジタル 教科書体 NP-B" panose="02020700000000000000" pitchFamily="18" charset="-128"/>
                <a:ea typeface="UD デジタル 教科書体 NP-B" panose="02020700000000000000" pitchFamily="18" charset="-128"/>
              </a:rPr>
              <a:t>の頭の中では、</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８本の足</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２匹</a:t>
            </a:r>
            <a:r>
              <a:rPr lang="ja-JP" altLang="en-US" sz="3600" dirty="0">
                <a:latin typeface="UD デジタル 教科書体 NP-B" panose="02020700000000000000" pitchFamily="18" charset="-128"/>
                <a:ea typeface="UD デジタル 教科書体 NP-B" panose="02020700000000000000" pitchFamily="18" charset="-128"/>
              </a:rPr>
              <a:t>なのだが　</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式のルールを理解していないだけ</a:t>
            </a:r>
            <a:r>
              <a:rPr lang="ja-JP" altLang="en-US" sz="3600" dirty="0">
                <a:latin typeface="UD デジタル 教科書体 NP-B" panose="02020700000000000000" pitchFamily="18" charset="-128"/>
                <a:ea typeface="UD デジタル 教科書体 NP-B" panose="02020700000000000000" pitchFamily="18" charset="-128"/>
              </a:rPr>
              <a:t>です。</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2</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本足のタコといじわるに考えているのは先生の頭の中だけで子どもの頭の中にはない考えです。</a:t>
            </a:r>
          </a:p>
        </p:txBody>
      </p:sp>
    </p:spTree>
    <p:extLst>
      <p:ext uri="{BB962C8B-B14F-4D97-AF65-F5344CB8AC3E}">
        <p14:creationId xmlns:p14="http://schemas.microsoft.com/office/powerpoint/2010/main" val="32506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r>
              <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「２本足のタコ授業」に潜むカラクリ</a:t>
            </a:r>
          </a:p>
        </p:txBody>
      </p:sp>
      <p:sp>
        <p:nvSpPr>
          <p:cNvPr id="7" name="テキスト ボックス 6">
            <a:extLst>
              <a:ext uri="{FF2B5EF4-FFF2-40B4-BE49-F238E27FC236}">
                <a16:creationId xmlns:a16="http://schemas.microsoft.com/office/drawing/2014/main" id="{6982A672-CCC7-423C-BA2E-E8512DA4545A}"/>
              </a:ext>
            </a:extLst>
          </p:cNvPr>
          <p:cNvSpPr txBox="1"/>
          <p:nvPr/>
        </p:nvSpPr>
        <p:spPr>
          <a:xfrm>
            <a:off x="932793" y="1413063"/>
            <a:ext cx="10515600" cy="3539430"/>
          </a:xfrm>
          <a:prstGeom prst="rect">
            <a:avLst/>
          </a:prstGeom>
          <a:noFill/>
          <a:ln>
            <a:solidFill>
              <a:schemeClr val="accent5"/>
            </a:solidFill>
          </a:ln>
        </p:spPr>
        <p:txBody>
          <a:bodyPr wrap="squar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「かけ算の順序」について、「</a:t>
            </a:r>
            <a:r>
              <a:rPr lang="en-US" altLang="ja-JP" sz="3200" dirty="0">
                <a:latin typeface="UD デジタル 教科書体 NP-B" panose="02020700000000000000" pitchFamily="18" charset="-128"/>
                <a:ea typeface="UD デジタル 教科書体 NP-B" panose="02020700000000000000" pitchFamily="18" charset="-128"/>
              </a:rPr>
              <a:t>1</a:t>
            </a:r>
            <a:r>
              <a:rPr lang="ja-JP" altLang="en-US" sz="3200" dirty="0">
                <a:latin typeface="UD デジタル 教科書体 NP-B" panose="02020700000000000000" pitchFamily="18" charset="-128"/>
                <a:ea typeface="UD デジタル 教科書体 NP-B" panose="02020700000000000000" pitchFamily="18" charset="-128"/>
              </a:rPr>
              <a:t>当たり量</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いくつ分」にしなければならないかを、子どもたちにいかに教えたかという小学校教師の奮闘記が新聞で紹介されたことがあるが、</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そんな先生の苦労を解放してやらなければならない。「意味のないこと」「無駄なこと」「間違ったこと」を一生懸命教える先生がいなくなることを願うばかりである。　</a:t>
            </a:r>
            <a:r>
              <a:rPr lang="ja-JP" altLang="en-US" sz="2400" dirty="0">
                <a:solidFill>
                  <a:schemeClr val="accent6"/>
                </a:solidFill>
                <a:latin typeface="UD デジタル 教科書体 NP-B" panose="02020700000000000000" pitchFamily="18" charset="-128"/>
                <a:ea typeface="UD デジタル 教科書体 NP-B" panose="02020700000000000000" pitchFamily="18" charset="-128"/>
              </a:rPr>
              <a:t>中央大学名誉教授</a:t>
            </a:r>
            <a:r>
              <a:rPr lang="en-US" altLang="ja-JP" sz="24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2400" dirty="0">
                <a:solidFill>
                  <a:schemeClr val="accent6"/>
                </a:solidFill>
                <a:latin typeface="UD デジタル 教科書体 NP-B" panose="02020700000000000000" pitchFamily="18" charset="-128"/>
                <a:ea typeface="UD デジタル 教科書体 NP-B" panose="02020700000000000000" pitchFamily="18" charset="-128"/>
              </a:rPr>
              <a:t>元数学教育協議会委員長</a:t>
            </a:r>
            <a:r>
              <a:rPr lang="en-US" altLang="ja-JP" sz="24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2400" dirty="0">
                <a:solidFill>
                  <a:schemeClr val="accent6"/>
                </a:solidFill>
                <a:latin typeface="UD デジタル 教科書体 NP-B" panose="02020700000000000000" pitchFamily="18" charset="-128"/>
                <a:ea typeface="UD デジタル 教科書体 NP-B" panose="02020700000000000000" pitchFamily="18" charset="-128"/>
              </a:rPr>
              <a:t>小林道正</a:t>
            </a:r>
            <a:endPar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7720B01D-C907-4BF5-AE80-DBF57CD725C2}"/>
              </a:ext>
            </a:extLst>
          </p:cNvPr>
          <p:cNvSpPr txBox="1"/>
          <p:nvPr/>
        </p:nvSpPr>
        <p:spPr>
          <a:xfrm>
            <a:off x="932793" y="5139238"/>
            <a:ext cx="8668407" cy="1077218"/>
          </a:xfrm>
          <a:prstGeom prst="rect">
            <a:avLst/>
          </a:prstGeom>
          <a:noFill/>
        </p:spPr>
        <p:txBody>
          <a:bodyPr wrap="square">
            <a:spAutoFit/>
          </a:bodyPr>
          <a:lstStyle/>
          <a:p>
            <a:r>
              <a:rPr lang="ja-JP" altLang="en-US" sz="3200" b="0" i="0" u="none" strike="noStrike" baseline="0" dirty="0">
                <a:solidFill>
                  <a:schemeClr val="accent6"/>
                </a:solidFill>
                <a:latin typeface="UD デジタル 教科書体 NP-B" panose="02020700000000000000" pitchFamily="18" charset="-128"/>
                <a:ea typeface="UD デジタル 教科書体 NP-B" panose="02020700000000000000" pitchFamily="18" charset="-128"/>
              </a:rPr>
              <a:t>生徒は数学者ではありません。</a:t>
            </a:r>
            <a:endParaRPr lang="en-US" altLang="ja-JP" sz="3200" b="0" i="0" u="none" strike="noStrike" baseline="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3200" b="0" i="0" u="none" strike="noStrike" baseline="0" dirty="0">
                <a:solidFill>
                  <a:schemeClr val="accent6"/>
                </a:solidFill>
                <a:latin typeface="UD デジタル 教科書体 NP-B" panose="02020700000000000000" pitchFamily="18" charset="-128"/>
                <a:ea typeface="UD デジタル 教科書体 NP-B" panose="02020700000000000000" pitchFamily="18" charset="-128"/>
              </a:rPr>
              <a:t>生徒に分かりやすい楽しい算数にして欲しい。</a:t>
            </a:r>
            <a:endParaRPr kumimoji="1" lang="en-US" altLang="ja-JP" sz="3200" b="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570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1822938" y="342823"/>
            <a:ext cx="8546123" cy="1325563"/>
          </a:xfrm>
          <a:solidFill>
            <a:srgbClr val="FFFFCC"/>
          </a:solidFill>
          <a:ln>
            <a:solidFill>
              <a:schemeClr val="accent6"/>
            </a:solidFill>
          </a:ln>
        </p:spPr>
        <p:txBody>
          <a:bodyPr>
            <a:normAutofit/>
          </a:bodyPr>
          <a:lstStyle/>
          <a:p>
            <a:r>
              <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式の順番で「文章題の意味を</a:t>
            </a:r>
            <a:br>
              <a:rPr kumimoji="1"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br>
            <a:r>
              <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理解しているか」を判断できるの？</a:t>
            </a:r>
          </a:p>
        </p:txBody>
      </p:sp>
      <p:sp>
        <p:nvSpPr>
          <p:cNvPr id="8" name="テキスト ボックス 7">
            <a:extLst>
              <a:ext uri="{FF2B5EF4-FFF2-40B4-BE49-F238E27FC236}">
                <a16:creationId xmlns:a16="http://schemas.microsoft.com/office/drawing/2014/main" id="{52954DCB-A530-40CD-AE38-A91A58549850}"/>
              </a:ext>
            </a:extLst>
          </p:cNvPr>
          <p:cNvSpPr txBox="1"/>
          <p:nvPr/>
        </p:nvSpPr>
        <p:spPr>
          <a:xfrm>
            <a:off x="1008992" y="1885799"/>
            <a:ext cx="10344807" cy="1938992"/>
          </a:xfrm>
          <a:prstGeom prst="rect">
            <a:avLst/>
          </a:prstGeom>
          <a:noFill/>
          <a:ln>
            <a:solidFill>
              <a:srgbClr val="0000FF"/>
            </a:solidFill>
          </a:ln>
        </p:spPr>
        <p:txBody>
          <a:bodyPr wrap="square" rtlCol="0">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4</a:t>
            </a:r>
            <a:r>
              <a:rPr lang="ja-JP" altLang="en-US" sz="4000" dirty="0">
                <a:latin typeface="UD デジタル 教科書体 NP-B" panose="02020700000000000000" pitchFamily="18" charset="-128"/>
                <a:ea typeface="UD デジタル 教科書体 NP-B" panose="02020700000000000000" pitchFamily="18" charset="-128"/>
              </a:rPr>
              <a:t>まいのふくろがあります。</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まいのふくろにりんごを</a:t>
            </a:r>
            <a:r>
              <a:rPr lang="en-US" altLang="ja-JP" sz="4000" dirty="0">
                <a:latin typeface="UD デジタル 教科書体 NP-B" panose="02020700000000000000" pitchFamily="18" charset="-128"/>
                <a:ea typeface="UD デジタル 教科書体 NP-B" panose="02020700000000000000" pitchFamily="18" charset="-128"/>
              </a:rPr>
              <a:t>3</a:t>
            </a:r>
            <a:r>
              <a:rPr lang="ja-JP" altLang="en-US" sz="4000" dirty="0">
                <a:latin typeface="UD デジタル 教科書体 NP-B" panose="02020700000000000000" pitchFamily="18" charset="-128"/>
                <a:ea typeface="UD デジタル 教科書体 NP-B" panose="02020700000000000000" pitchFamily="18" charset="-128"/>
              </a:rPr>
              <a:t>こずつ入れました。</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りんごはぜんぶで何こありますか。</a:t>
            </a:r>
          </a:p>
        </p:txBody>
      </p:sp>
      <p:sp>
        <p:nvSpPr>
          <p:cNvPr id="5" name="テキスト ボックス 4">
            <a:extLst>
              <a:ext uri="{FF2B5EF4-FFF2-40B4-BE49-F238E27FC236}">
                <a16:creationId xmlns:a16="http://schemas.microsoft.com/office/drawing/2014/main" id="{6A9EF025-2EC5-4096-B720-F959B6EC8978}"/>
              </a:ext>
            </a:extLst>
          </p:cNvPr>
          <p:cNvSpPr txBox="1"/>
          <p:nvPr/>
        </p:nvSpPr>
        <p:spPr>
          <a:xfrm>
            <a:off x="1008992" y="3934451"/>
            <a:ext cx="10344806"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絵を描かせた場合には、</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絵を見ることによって</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児童が正しく問題文を読み取っているか判断できる</a:t>
            </a:r>
            <a:r>
              <a:rPr lang="ja-JP" altLang="en-US" sz="3600" dirty="0">
                <a:latin typeface="UD デジタル 教科書体 NP-B" panose="02020700000000000000" pitchFamily="18" charset="-128"/>
                <a:ea typeface="UD デジタル 教科書体 NP-B" panose="02020700000000000000" pitchFamily="18" charset="-128"/>
              </a:rPr>
              <a:t>ので、式と答えと内容を表す絵を書かせてみたレポートがありました。</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27002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199" y="365125"/>
            <a:ext cx="10766261" cy="1325563"/>
          </a:xfrm>
        </p:spPr>
        <p:txBody>
          <a:bodyPr>
            <a:normAutofit/>
          </a:bodyPr>
          <a:lstStyle/>
          <a:p>
            <a:pPr>
              <a:lnSpc>
                <a:spcPct val="100000"/>
              </a:lnSpc>
            </a:pPr>
            <a:r>
              <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結果は次の通りです。見て何が分かりますか。</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660564" y="1545828"/>
            <a:ext cx="10382859" cy="4947047"/>
          </a:xfrm>
          <a:prstGeom prst="rect">
            <a:avLst/>
          </a:prstGeom>
          <a:noFill/>
          <a:ln w="57150">
            <a:solidFill>
              <a:srgbClr val="FF0000"/>
            </a:solidFill>
            <a:prstDash val="sysDot"/>
          </a:ln>
        </p:spPr>
        <p:txBody>
          <a:bodyPr wrap="square" rtlCol="0">
            <a:spAutoFit/>
          </a:bodyPr>
          <a:lstStyle/>
          <a:p>
            <a:r>
              <a:rPr lang="ja-JP" altLang="en-US" sz="4000" u="sng" dirty="0">
                <a:latin typeface="UD デジタル 教科書体 NP-B" panose="02020700000000000000" pitchFamily="18" charset="-128"/>
                <a:ea typeface="UD デジタル 教科書体 NP-B" panose="02020700000000000000" pitchFamily="18" charset="-128"/>
              </a:rPr>
              <a:t>式が習った通りにかけた子供は</a:t>
            </a:r>
            <a:r>
              <a:rPr lang="en-US" altLang="ja-JP" sz="4000" u="sng" dirty="0">
                <a:latin typeface="UD デジタル 教科書体 NP-B" panose="02020700000000000000" pitchFamily="18" charset="-128"/>
                <a:ea typeface="UD デジタル 教科書体 NP-B" panose="02020700000000000000" pitchFamily="18" charset="-128"/>
              </a:rPr>
              <a:t>9</a:t>
            </a:r>
            <a:r>
              <a:rPr lang="ja-JP" altLang="en-US" sz="4000" u="sng" dirty="0">
                <a:latin typeface="UD デジタル 教科書体 NP-B" panose="02020700000000000000" pitchFamily="18" charset="-128"/>
                <a:ea typeface="UD デジタル 教科書体 NP-B" panose="02020700000000000000" pitchFamily="18" charset="-128"/>
              </a:rPr>
              <a:t>名でした</a:t>
            </a:r>
            <a:endParaRPr lang="en-US" altLang="ja-JP" sz="4000" u="sng" dirty="0">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sz="3600" dirty="0">
                <a:latin typeface="UD デジタル 教科書体 NP-B" panose="02020700000000000000" pitchFamily="18" charset="-128"/>
                <a:ea typeface="UD デジタル 教科書体 NP-B" panose="02020700000000000000" pitchFamily="18" charset="-128"/>
              </a:rPr>
              <a:t>式：</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3×4(8</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名</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3</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3(1</a:t>
            </a:r>
            <a:r>
              <a:rPr lang="ja-JP" altLang="en-US" sz="3600" dirty="0">
                <a:latin typeface="UD デジタル 教科書体 NP-B" panose="02020700000000000000" pitchFamily="18" charset="-128"/>
                <a:ea typeface="UD デジタル 教科書体 NP-B" panose="02020700000000000000" pitchFamily="18" charset="-128"/>
              </a:rPr>
              <a:t>名</a:t>
            </a:r>
            <a:r>
              <a:rPr lang="en-US" altLang="ja-JP" sz="3600" dirty="0">
                <a:latin typeface="UD デジタル 教科書体 NP-B" panose="02020700000000000000" pitchFamily="18" charset="-128"/>
                <a:ea typeface="UD デジタル 教科書体 NP-B" panose="02020700000000000000" pitchFamily="18" charset="-128"/>
              </a:rPr>
              <a:t>)</a:t>
            </a: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sz="3600" dirty="0">
                <a:latin typeface="UD デジタル 教科書体 NP-B" panose="02020700000000000000" pitchFamily="18" charset="-128"/>
                <a:ea typeface="UD デジタル 教科書体 NP-B" panose="02020700000000000000" pitchFamily="18" charset="-128"/>
              </a:rPr>
              <a:t>絵：</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正しい</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(8</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名</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sz="3600" dirty="0">
                <a:latin typeface="UD デジタル 教科書体 NP-B" panose="02020700000000000000" pitchFamily="18" charset="-128"/>
                <a:ea typeface="UD デジタル 教科書体 NP-B" panose="02020700000000000000" pitchFamily="18" charset="-128"/>
              </a:rPr>
              <a:t>絵は正しくない</a:t>
            </a:r>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名</a:t>
            </a:r>
            <a:r>
              <a:rPr lang="en-US" altLang="ja-JP" sz="3600" dirty="0">
                <a:latin typeface="UD デジタル 教科書体 NP-B" panose="02020700000000000000" pitchFamily="18" charset="-128"/>
                <a:ea typeface="UD デジタル 教科書体 NP-B" panose="02020700000000000000" pitchFamily="18" charset="-128"/>
              </a:rPr>
              <a:t>)</a:t>
            </a:r>
          </a:p>
          <a:p>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4000" u="sng" dirty="0">
                <a:latin typeface="UD デジタル 教科書体 NP-B" panose="02020700000000000000" pitchFamily="18" charset="-128"/>
                <a:ea typeface="UD デジタル 教科書体 NP-B" panose="02020700000000000000" pitchFamily="18" charset="-128"/>
              </a:rPr>
              <a:t>式が誤答と判断された子供は</a:t>
            </a:r>
            <a:r>
              <a:rPr lang="en-US" altLang="ja-JP" sz="4000" u="sng" dirty="0">
                <a:latin typeface="UD デジタル 教科書体 NP-B" panose="02020700000000000000" pitchFamily="18" charset="-128"/>
                <a:ea typeface="UD デジタル 教科書体 NP-B" panose="02020700000000000000" pitchFamily="18" charset="-128"/>
              </a:rPr>
              <a:t>25</a:t>
            </a:r>
            <a:r>
              <a:rPr lang="ja-JP" altLang="en-US" sz="4000" u="sng" dirty="0">
                <a:latin typeface="UD デジタル 教科書体 NP-B" panose="02020700000000000000" pitchFamily="18" charset="-128"/>
                <a:ea typeface="UD デジタル 教科書体 NP-B" panose="02020700000000000000" pitchFamily="18" charset="-128"/>
              </a:rPr>
              <a:t>名でした</a:t>
            </a:r>
            <a:endParaRPr lang="en-US" altLang="ja-JP" sz="4000" u="sng" dirty="0">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sz="3600" dirty="0">
                <a:latin typeface="UD デジタル 教科書体 NP-B" panose="02020700000000000000" pitchFamily="18" charset="-128"/>
                <a:ea typeface="UD デジタル 教科書体 NP-B" panose="02020700000000000000" pitchFamily="18" charset="-128"/>
              </a:rPr>
              <a:t>式：</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4×3(21</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名</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4÷3(2</a:t>
            </a:r>
            <a:r>
              <a:rPr lang="ja-JP" altLang="en-US" sz="3600" dirty="0">
                <a:latin typeface="UD デジタル 教科書体 NP-B" panose="02020700000000000000" pitchFamily="18" charset="-128"/>
                <a:ea typeface="UD デジタル 教科書体 NP-B" panose="02020700000000000000" pitchFamily="18" charset="-128"/>
              </a:rPr>
              <a:t>名</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　</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1(1</a:t>
            </a:r>
            <a:r>
              <a:rPr lang="ja-JP" altLang="en-US" sz="3600" dirty="0">
                <a:latin typeface="UD デジタル 教科書体 NP-B" panose="02020700000000000000" pitchFamily="18" charset="-128"/>
                <a:ea typeface="UD デジタル 教科書体 NP-B" panose="02020700000000000000" pitchFamily="18" charset="-128"/>
              </a:rPr>
              <a:t>名</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　   </a:t>
            </a:r>
            <a:r>
              <a:rPr lang="en-US" altLang="ja-JP" sz="3600" dirty="0">
                <a:latin typeface="UD デジタル 教科書体 NP-B" panose="02020700000000000000" pitchFamily="18" charset="-128"/>
                <a:ea typeface="UD デジタル 教科書体 NP-B" panose="02020700000000000000" pitchFamily="18" charset="-128"/>
              </a:rPr>
              <a:t>1÷3(1</a:t>
            </a:r>
            <a:r>
              <a:rPr lang="ja-JP" altLang="en-US" sz="3600" dirty="0">
                <a:latin typeface="UD デジタル 教科書体 NP-B" panose="02020700000000000000" pitchFamily="18" charset="-128"/>
                <a:ea typeface="UD デジタル 教科書体 NP-B" panose="02020700000000000000" pitchFamily="18" charset="-128"/>
              </a:rPr>
              <a:t>名</a:t>
            </a:r>
            <a:r>
              <a:rPr lang="en-US" altLang="ja-JP" sz="3600" dirty="0">
                <a:latin typeface="UD デジタル 教科書体 NP-B" panose="02020700000000000000" pitchFamily="18" charset="-128"/>
                <a:ea typeface="UD デジタル 教科書体 NP-B" panose="02020700000000000000" pitchFamily="18" charset="-128"/>
              </a:rPr>
              <a:t>)</a:t>
            </a:r>
          </a:p>
          <a:p>
            <a:r>
              <a:rPr lang="ja-JP" altLang="en-US" sz="3600" dirty="0">
                <a:latin typeface="UD デジタル 教科書体 NP-B" panose="02020700000000000000" pitchFamily="18" charset="-128"/>
                <a:ea typeface="UD デジタル 教科書体 NP-B" panose="02020700000000000000" pitchFamily="18" charset="-128"/>
              </a:rPr>
              <a:t>　絵：</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正しい</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(21</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名</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600" dirty="0">
                <a:latin typeface="UD デジタル 教科書体 NP-B" panose="02020700000000000000" pitchFamily="18" charset="-128"/>
                <a:ea typeface="UD デジタル 教科書体 NP-B" panose="02020700000000000000" pitchFamily="18" charset="-128"/>
              </a:rPr>
              <a:t>正しくない</a:t>
            </a:r>
            <a:r>
              <a:rPr lang="en-US" altLang="ja-JP" sz="3600" dirty="0">
                <a:latin typeface="UD デジタル 教科書体 NP-B" panose="02020700000000000000" pitchFamily="18" charset="-128"/>
                <a:ea typeface="UD デジタル 教科書体 NP-B" panose="02020700000000000000" pitchFamily="18" charset="-128"/>
              </a:rPr>
              <a:t>(4</a:t>
            </a:r>
            <a:r>
              <a:rPr lang="ja-JP" altLang="en-US" sz="3600" dirty="0">
                <a:latin typeface="UD デジタル 教科書体 NP-B" panose="02020700000000000000" pitchFamily="18" charset="-128"/>
                <a:ea typeface="UD デジタル 教科書体 NP-B" panose="02020700000000000000" pitchFamily="18" charset="-128"/>
              </a:rPr>
              <a:t>名</a:t>
            </a:r>
            <a:r>
              <a:rPr lang="en-US" altLang="ja-JP" sz="3600" dirty="0">
                <a:latin typeface="UD デジタル 教科書体 NP-B" panose="02020700000000000000" pitchFamily="18" charset="-128"/>
                <a:ea typeface="UD デジタル 教科書体 NP-B" panose="02020700000000000000" pitchFamily="18" charset="-128"/>
              </a:rPr>
              <a:t>)</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92153A6C-A4AC-3819-8BEA-3B1FAA9156E2}"/>
              </a:ext>
            </a:extLst>
          </p:cNvPr>
          <p:cNvSpPr/>
          <p:nvPr/>
        </p:nvSpPr>
        <p:spPr>
          <a:xfrm>
            <a:off x="1148576" y="2207941"/>
            <a:ext cx="9043639" cy="1221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FC7DB71-9434-0B0B-BA22-5DED9D143745}"/>
              </a:ext>
            </a:extLst>
          </p:cNvPr>
          <p:cNvSpPr/>
          <p:nvPr/>
        </p:nvSpPr>
        <p:spPr>
          <a:xfrm>
            <a:off x="1237785" y="4565623"/>
            <a:ext cx="8954430" cy="17507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5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750"/>
                                        <p:tgtEl>
                                          <p:spTgt spid="4"/>
                                        </p:tgtEl>
                                      </p:cBhvr>
                                    </p:animEffect>
                                    <p:set>
                                      <p:cBhvr>
                                        <p:cTn id="7" dur="1" fill="hold">
                                          <p:stCondLst>
                                            <p:cond delay="174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1750"/>
                                        <p:tgtEl>
                                          <p:spTgt spid="6"/>
                                        </p:tgtEl>
                                      </p:cBhvr>
                                    </p:animEffect>
                                    <p:set>
                                      <p:cBhvr>
                                        <p:cTn id="12"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65125"/>
            <a:ext cx="7592122" cy="1325563"/>
          </a:xfrm>
        </p:spPr>
        <p:txBody>
          <a:bodyPr>
            <a:normAutofit/>
          </a:bodyPr>
          <a:lstStyle/>
          <a:p>
            <a:r>
              <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結果を見て分かることは？</a:t>
            </a:r>
          </a:p>
        </p:txBody>
      </p:sp>
      <p:sp>
        <p:nvSpPr>
          <p:cNvPr id="7" name="テキスト ボックス 6">
            <a:extLst>
              <a:ext uri="{FF2B5EF4-FFF2-40B4-BE49-F238E27FC236}">
                <a16:creationId xmlns:a16="http://schemas.microsoft.com/office/drawing/2014/main" id="{6982A672-CCC7-423C-BA2E-E8512DA4545A}"/>
              </a:ext>
            </a:extLst>
          </p:cNvPr>
          <p:cNvSpPr txBox="1"/>
          <p:nvPr/>
        </p:nvSpPr>
        <p:spPr>
          <a:xfrm>
            <a:off x="838200" y="1563468"/>
            <a:ext cx="10515600" cy="4524315"/>
          </a:xfrm>
          <a:prstGeom prst="rect">
            <a:avLst/>
          </a:prstGeom>
          <a:noFill/>
          <a:ln>
            <a:solidFill>
              <a:schemeClr val="accent5"/>
            </a:solidFill>
          </a:ln>
        </p:spPr>
        <p:txBody>
          <a:bodyPr wrap="squar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これをまとめたのは、順序固定派の先生ですが、</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文章の意味は理解しているが、式を立てるときの順序のルールを理解していないことが分かります</a:t>
            </a:r>
            <a:r>
              <a:rPr lang="ja-JP" altLang="en-US" sz="3600" dirty="0">
                <a:latin typeface="UD デジタル 教科書体 NP-B" panose="02020700000000000000" pitchFamily="18" charset="-128"/>
                <a:ea typeface="UD デジタル 教科書体 NP-B" panose="02020700000000000000" pitchFamily="18" charset="-128"/>
              </a:rPr>
              <a:t>と解説しました。</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式を逆に書く児童は、文章の意味を理解していないということを否定するレポートとなりました。</a:t>
            </a:r>
            <a:r>
              <a:rPr lang="ja-JP" altLang="en-US" sz="3600" dirty="0">
                <a:latin typeface="UD デジタル 教科書体 NP-B" panose="02020700000000000000" pitchFamily="18" charset="-128"/>
                <a:ea typeface="UD デジタル 教科書体 NP-B" panose="02020700000000000000" pitchFamily="18" charset="-128"/>
              </a:rPr>
              <a:t>この方は、必死に順序を教えているのに、こどもが理解できない理由は何故でしょうか？</a:t>
            </a:r>
          </a:p>
        </p:txBody>
      </p:sp>
    </p:spTree>
    <p:extLst>
      <p:ext uri="{BB962C8B-B14F-4D97-AF65-F5344CB8AC3E}">
        <p14:creationId xmlns:p14="http://schemas.microsoft.com/office/powerpoint/2010/main" val="27451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ln>
            <a:solidFill>
              <a:srgbClr val="0000FF"/>
            </a:solidFill>
          </a:ln>
        </p:spPr>
        <p:txBody>
          <a:bodyPr>
            <a:norm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一つ分の数やいくつ分の数という用語が</a:t>
            </a:r>
            <a:b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b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年生には難しすぎること</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大人にもだが</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982A672-CCC7-423C-BA2E-E8512DA4545A}"/>
              </a:ext>
            </a:extLst>
          </p:cNvPr>
          <p:cNvSpPr txBox="1"/>
          <p:nvPr/>
        </p:nvSpPr>
        <p:spPr>
          <a:xfrm>
            <a:off x="665198" y="1883652"/>
            <a:ext cx="10861603" cy="3970318"/>
          </a:xfrm>
          <a:prstGeom prst="rect">
            <a:avLst/>
          </a:prstGeom>
          <a:noFill/>
          <a:ln>
            <a:solidFill>
              <a:schemeClr val="accent5"/>
            </a:solidFill>
          </a:ln>
        </p:spPr>
        <p:txBody>
          <a:bodyPr wrap="squar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私</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臨床心理士</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公認心理師</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脳・神経由来の異文化相互理解視点の発達障害支援</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の立場からすると、　　</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そもそも算数の立式に、言語的な意味理解を必須とすること自体をやめたほうがいいと感じます。</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一つ分</a:t>
            </a:r>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いくつ分という概念は言語理解能力の発達に依存します。</a:t>
            </a:r>
            <a:r>
              <a:rPr lang="ja-JP" altLang="en-US" sz="3600" dirty="0">
                <a:latin typeface="UD デジタル 教科書体 NP-B" panose="02020700000000000000" pitchFamily="18" charset="-128"/>
                <a:ea typeface="UD デジタル 教科書体 NP-B" panose="02020700000000000000" pitchFamily="18" charset="-128"/>
              </a:rPr>
              <a:t>言語理解必須で、不必要に難しくなる子が発生すると思います。</a:t>
            </a:r>
          </a:p>
        </p:txBody>
      </p:sp>
    </p:spTree>
    <p:extLst>
      <p:ext uri="{BB962C8B-B14F-4D97-AF65-F5344CB8AC3E}">
        <p14:creationId xmlns:p14="http://schemas.microsoft.com/office/powerpoint/2010/main" val="24669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ln>
            <a:solidFill>
              <a:srgbClr val="0000FF"/>
            </a:solidFill>
          </a:ln>
        </p:spPr>
        <p:txBody>
          <a:bodyPr>
            <a:norm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一つ分の数やいくつ分の数という用語が</a:t>
            </a:r>
            <a:b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b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　</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2</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年生には難しすぎること</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大人にもだが</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9E1E2F1A-8424-46C4-BFBE-867EDF4DD2FD}"/>
              </a:ext>
            </a:extLst>
          </p:cNvPr>
          <p:cNvSpPr txBox="1"/>
          <p:nvPr/>
        </p:nvSpPr>
        <p:spPr>
          <a:xfrm>
            <a:off x="694521" y="1872130"/>
            <a:ext cx="10861602" cy="1754326"/>
          </a:xfrm>
          <a:prstGeom prst="rect">
            <a:avLst/>
          </a:prstGeom>
          <a:noFill/>
        </p:spPr>
        <p:txBody>
          <a:bodyPr wrap="squar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それは、</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数的な処理能力と言語の処理能力が根本的に別の能力であり、それぞれの発達スピードが子どもによって異なっている</a:t>
            </a:r>
            <a:r>
              <a:rPr lang="ja-JP" altLang="en-US" sz="3600" dirty="0">
                <a:latin typeface="UD デジタル 教科書体 NP-B" panose="02020700000000000000" pitchFamily="18" charset="-128"/>
                <a:ea typeface="UD デジタル 教科書体 NP-B" panose="02020700000000000000" pitchFamily="18" charset="-128"/>
              </a:rPr>
              <a:t>と考えているからです。</a:t>
            </a:r>
          </a:p>
        </p:txBody>
      </p:sp>
      <p:sp>
        <p:nvSpPr>
          <p:cNvPr id="4" name="テキスト ボックス 3">
            <a:extLst>
              <a:ext uri="{FF2B5EF4-FFF2-40B4-BE49-F238E27FC236}">
                <a16:creationId xmlns:a16="http://schemas.microsoft.com/office/drawing/2014/main" id="{0081F3BA-1882-46BA-9D42-6A0B9D3A0C65}"/>
              </a:ext>
            </a:extLst>
          </p:cNvPr>
          <p:cNvSpPr txBox="1"/>
          <p:nvPr/>
        </p:nvSpPr>
        <p:spPr>
          <a:xfrm>
            <a:off x="694521" y="3630553"/>
            <a:ext cx="10861602" cy="2862322"/>
          </a:xfrm>
          <a:prstGeom prst="rect">
            <a:avLst/>
          </a:prstGeom>
          <a:noFill/>
        </p:spPr>
        <p:txBody>
          <a:bodyPr wrap="squar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私が掛け算の順序問題から感じたのは、過度な言語理解重視の教育的価値観の存在です。</a:t>
            </a:r>
            <a:r>
              <a:rPr lang="ja-JP" altLang="en-US" sz="3600" dirty="0">
                <a:latin typeface="UD デジタル 教科書体 NP-B" panose="02020700000000000000" pitchFamily="18" charset="-128"/>
                <a:ea typeface="UD デジタル 教科書体 NP-B" panose="02020700000000000000" pitchFamily="18" charset="-128"/>
              </a:rPr>
              <a:t>つまり、「言葉で説明できないということは、理解できていないし身についていない」とする考え方です。</a:t>
            </a:r>
            <a:endParaRPr lang="en-US" altLang="ja-JP" sz="3600" dirty="0">
              <a:latin typeface="UD デジタル 教科書体 NP-B" panose="02020700000000000000" pitchFamily="18" charset="-128"/>
              <a:ea typeface="UD デジタル 教科書体 NP-B" panose="02020700000000000000" pitchFamily="18" charset="-128"/>
            </a:endParaRPr>
          </a:p>
          <a:p>
            <a:pPr algn="r"/>
            <a:r>
              <a:rPr lang="ja-JP" altLang="en-US" sz="3600" dirty="0">
                <a:latin typeface="UD デジタル 教科書体 NP-B" panose="02020700000000000000" pitchFamily="18" charset="-128"/>
                <a:ea typeface="UD デジタル 教科書体 NP-B" panose="02020700000000000000" pitchFamily="18" charset="-128"/>
              </a:rPr>
              <a:t>詳しくは</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学びの広場</a:t>
            </a:r>
            <a:r>
              <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rPr>
              <a:t>13</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へ</a:t>
            </a:r>
            <a:endParaRPr lang="ja-JP" altLang="en-US"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57143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2947C8-72E5-43BD-BB5E-11E0228C1708}"/>
              </a:ext>
            </a:extLst>
          </p:cNvPr>
          <p:cNvSpPr txBox="1"/>
          <p:nvPr/>
        </p:nvSpPr>
        <p:spPr>
          <a:xfrm>
            <a:off x="725214" y="792397"/>
            <a:ext cx="3005951" cy="769441"/>
          </a:xfrm>
          <a:prstGeom prst="rect">
            <a:avLst/>
          </a:prstGeom>
          <a:noFill/>
        </p:spPr>
        <p:txBody>
          <a:bodyPr wrap="none" rtlCol="0">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元校長より</a:t>
            </a:r>
            <a:endPar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5C74D953-30A8-4390-9746-BCB2A54831AF}"/>
              </a:ext>
            </a:extLst>
          </p:cNvPr>
          <p:cNvSpPr txBox="1"/>
          <p:nvPr/>
        </p:nvSpPr>
        <p:spPr>
          <a:xfrm>
            <a:off x="906976" y="1698474"/>
            <a:ext cx="10601083" cy="1200329"/>
          </a:xfrm>
          <a:prstGeom prst="rect">
            <a:avLst/>
          </a:prstGeom>
          <a:noFill/>
          <a:ln>
            <a:solidFill>
              <a:schemeClr val="accent5"/>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逆順でバツにする教師の言い分は、「〇個ずついくつ分」をその順序で書くことを求めます。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E76EDF15-2C6C-48F4-AA30-A263AA7314DF}"/>
              </a:ext>
            </a:extLst>
          </p:cNvPr>
          <p:cNvSpPr txBox="1"/>
          <p:nvPr/>
        </p:nvSpPr>
        <p:spPr>
          <a:xfrm>
            <a:off x="906976" y="3035439"/>
            <a:ext cx="10601083" cy="2308324"/>
          </a:xfrm>
          <a:prstGeom prst="rect">
            <a:avLst/>
          </a:prstGeom>
          <a:noFill/>
          <a:ln>
            <a:solidFill>
              <a:schemeClr val="accent5"/>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しかし、</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この順序は数学的な意味に基づくものではなく、単に一般的な日本語の語順に基づくものです。</a:t>
            </a:r>
            <a:r>
              <a:rPr lang="ja-JP" altLang="en-US" sz="3600" dirty="0">
                <a:latin typeface="UD デジタル 教科書体 NP-B" panose="02020700000000000000" pitchFamily="18" charset="-128"/>
                <a:ea typeface="UD デジタル 教科書体 NP-B" panose="02020700000000000000" pitchFamily="18" charset="-128"/>
              </a:rPr>
              <a:t>しかも、この語順は日本語の表し方でさまざまに入れ替えうるものです。</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4DD3E287-5DA0-3F98-F9CA-028CA0E2A730}"/>
              </a:ext>
            </a:extLst>
          </p:cNvPr>
          <p:cNvSpPr txBox="1"/>
          <p:nvPr/>
        </p:nvSpPr>
        <p:spPr>
          <a:xfrm>
            <a:off x="906976" y="5465438"/>
            <a:ext cx="10601083" cy="646331"/>
          </a:xfrm>
          <a:prstGeom prst="rect">
            <a:avLst/>
          </a:prstGeom>
          <a:noFill/>
          <a:ln>
            <a:solidFill>
              <a:schemeClr val="accent5"/>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逆順になる問題文をわざとつくっていますね</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545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anim calcmode="lin" valueType="num">
                                      <p:cBhvr>
                                        <p:cTn id="15" dur="750" fill="hold"/>
                                        <p:tgtEl>
                                          <p:spTgt spid="2"/>
                                        </p:tgtEl>
                                        <p:attrNameLst>
                                          <p:attrName>ppt_x</p:attrName>
                                        </p:attrNameLst>
                                      </p:cBhvr>
                                      <p:tavLst>
                                        <p:tav tm="0">
                                          <p:val>
                                            <p:strVal val="#ppt_x"/>
                                          </p:val>
                                        </p:tav>
                                        <p:tav tm="100000">
                                          <p:val>
                                            <p:strVal val="#ppt_x"/>
                                          </p:val>
                                        </p:tav>
                                      </p:tavLst>
                                    </p:anim>
                                    <p:anim calcmode="lin" valueType="num">
                                      <p:cBhvr>
                                        <p:cTn id="1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2947C8-72E5-43BD-BB5E-11E0228C1708}"/>
              </a:ext>
            </a:extLst>
          </p:cNvPr>
          <p:cNvSpPr txBox="1"/>
          <p:nvPr/>
        </p:nvSpPr>
        <p:spPr>
          <a:xfrm>
            <a:off x="725214" y="792397"/>
            <a:ext cx="3005951" cy="769441"/>
          </a:xfrm>
          <a:prstGeom prst="rect">
            <a:avLst/>
          </a:prstGeom>
          <a:noFill/>
        </p:spPr>
        <p:txBody>
          <a:bodyPr wrap="none" rtlCol="0">
            <a:spAutoFit/>
          </a:bodyPr>
          <a:lstStyle/>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元校長より</a:t>
            </a:r>
          </a:p>
        </p:txBody>
      </p:sp>
      <p:sp>
        <p:nvSpPr>
          <p:cNvPr id="9" name="テキスト ボックス 8">
            <a:extLst>
              <a:ext uri="{FF2B5EF4-FFF2-40B4-BE49-F238E27FC236}">
                <a16:creationId xmlns:a16="http://schemas.microsoft.com/office/drawing/2014/main" id="{5C74D953-30A8-4390-9746-BCB2A54831AF}"/>
              </a:ext>
            </a:extLst>
          </p:cNvPr>
          <p:cNvSpPr txBox="1"/>
          <p:nvPr/>
        </p:nvSpPr>
        <p:spPr>
          <a:xfrm>
            <a:off x="725215" y="1812774"/>
            <a:ext cx="10994718" cy="3970318"/>
          </a:xfrm>
          <a:prstGeom prst="rect">
            <a:avLst/>
          </a:prstGeom>
          <a:noFill/>
          <a:ln>
            <a:solidFill>
              <a:schemeClr val="accent5"/>
            </a:solidFill>
          </a:ln>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ですから、</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そのような数学的な根拠に基づかない教師のローカルールを子供に押し付けることには反対です。</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600" dirty="0">
                <a:latin typeface="UD デジタル 教科書体 NP-B" panose="02020700000000000000" pitchFamily="18" charset="-128"/>
                <a:ea typeface="UD デジタル 教科書体 NP-B" panose="02020700000000000000" pitchFamily="18" charset="-128"/>
              </a:rPr>
              <a:t>強制する側には、「掛け算の意味の理解を順序の表現で見取りたい」という意図はあるようですが、教師の恣意的なルールを子供に強制するべきではありません。</a:t>
            </a:r>
          </a:p>
        </p:txBody>
      </p:sp>
    </p:spTree>
    <p:extLst>
      <p:ext uri="{BB962C8B-B14F-4D97-AF65-F5344CB8AC3E}">
        <p14:creationId xmlns:p14="http://schemas.microsoft.com/office/powerpoint/2010/main" val="272610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2" y="1658664"/>
            <a:ext cx="10118832"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2021</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9</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月</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27</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日　東洋経済</a:t>
            </a:r>
            <a:r>
              <a:rPr lang="en-US" altLang="ja-JP" sz="3200" dirty="0" err="1">
                <a:solidFill>
                  <a:srgbClr val="0000FF"/>
                </a:solidFill>
                <a:latin typeface="UD デジタル 教科書体 NP-B" panose="02020700000000000000" pitchFamily="18" charset="-128"/>
                <a:ea typeface="UD デジタル 教科書体 NP-B" panose="02020700000000000000" pitchFamily="18" charset="-128"/>
              </a:rPr>
              <a:t>education×ICT</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　から</a:t>
            </a:r>
            <a:endParaRPr kumimoji="1" lang="zh-TW"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3" y="2284642"/>
            <a:ext cx="8826060"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掛け算の順序問題</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はやっぱり決着がつかない</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52954DCB-A530-40CD-AE38-A91A58549850}"/>
              </a:ext>
            </a:extLst>
          </p:cNvPr>
          <p:cNvSpPr txBox="1"/>
          <p:nvPr/>
        </p:nvSpPr>
        <p:spPr>
          <a:xfrm>
            <a:off x="838200" y="2945432"/>
            <a:ext cx="10700656" cy="3539430"/>
          </a:xfrm>
          <a:prstGeom prst="rect">
            <a:avLst/>
          </a:prstGeom>
          <a:noFill/>
          <a:ln w="28575">
            <a:solidFill>
              <a:srgbClr val="0000FF"/>
            </a:solidFill>
          </a:ln>
        </p:spPr>
        <p:txBody>
          <a:bodyPr wrap="square" rtlCol="0">
            <a:spAutoFit/>
          </a:bodyPr>
          <a:lstStyle/>
          <a:p>
            <a:r>
              <a:rPr lang="ja-JP" altLang="en-US" sz="3200" b="1" dirty="0">
                <a:latin typeface="UD デジタル 教科書体 NP-B" panose="02020700000000000000" pitchFamily="18" charset="-128"/>
                <a:ea typeface="UD デジタル 教科書体 NP-B" panose="02020700000000000000" pitchFamily="18" charset="-128"/>
              </a:rPr>
              <a:t>「</a:t>
            </a:r>
            <a:r>
              <a:rPr lang="en-US" altLang="ja-JP" sz="3200" b="1" dirty="0">
                <a:latin typeface="UD デジタル 教科書体 NP-B" panose="02020700000000000000" pitchFamily="18" charset="-128"/>
                <a:ea typeface="UD デジタル 教科書体 NP-B" panose="02020700000000000000" pitchFamily="18" charset="-128"/>
              </a:rPr>
              <a:t>『</a:t>
            </a:r>
            <a:r>
              <a:rPr lang="ja-JP" altLang="en-US" sz="3200" b="1" dirty="0">
                <a:latin typeface="UD デジタル 教科書体 NP-B" panose="02020700000000000000" pitchFamily="18" charset="-128"/>
                <a:ea typeface="UD デジタル 教科書体 NP-B" panose="02020700000000000000" pitchFamily="18" charset="-128"/>
              </a:rPr>
              <a:t>こういう式に当てはめればいい</a:t>
            </a:r>
            <a:r>
              <a:rPr lang="en-US" altLang="ja-JP" sz="3200" b="1" dirty="0">
                <a:latin typeface="UD デジタル 教科書体 NP-B" panose="02020700000000000000" pitchFamily="18" charset="-128"/>
                <a:ea typeface="UD デジタル 教科書体 NP-B" panose="02020700000000000000" pitchFamily="18" charset="-128"/>
              </a:rPr>
              <a:t>』</a:t>
            </a:r>
            <a:r>
              <a:rPr lang="ja-JP" altLang="en-US" sz="3200" b="1" dirty="0">
                <a:latin typeface="UD デジタル 教科書体 NP-B" panose="02020700000000000000" pitchFamily="18" charset="-128"/>
                <a:ea typeface="UD デジタル 教科書体 NP-B" panose="02020700000000000000" pitchFamily="18" charset="-128"/>
              </a:rPr>
              <a:t>ということだけを教えると、</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思考の固定化にもつながりかねませんし、応用問題が解けないことも起こりえます</a:t>
            </a:r>
            <a:r>
              <a:rPr lang="ja-JP" altLang="en-US" sz="3200" b="1" dirty="0">
                <a:latin typeface="UD デジタル 教科書体 NP-B" panose="02020700000000000000" pitchFamily="18" charset="-128"/>
                <a:ea typeface="UD デジタル 教科書体 NP-B" panose="02020700000000000000" pitchFamily="18" charset="-128"/>
              </a:rPr>
              <a:t>。一方で、</a:t>
            </a:r>
            <a:r>
              <a:rPr lang="en-US" altLang="ja-JP" sz="3200" b="1" dirty="0">
                <a:latin typeface="UD デジタル 教科書体 NP-B" panose="02020700000000000000" pitchFamily="18" charset="-128"/>
                <a:ea typeface="UD デジタル 教科書体 NP-B" panose="02020700000000000000" pitchFamily="18" charset="-128"/>
              </a:rPr>
              <a:t>『1</a:t>
            </a:r>
            <a:r>
              <a:rPr lang="ja-JP" altLang="en-US" sz="3200" b="1" dirty="0">
                <a:latin typeface="UD デジタル 教科書体 NP-B" panose="02020700000000000000" pitchFamily="18" charset="-128"/>
                <a:ea typeface="UD デジタル 教科書体 NP-B" panose="02020700000000000000" pitchFamily="18" charset="-128"/>
              </a:rPr>
              <a:t>つ分の数</a:t>
            </a:r>
            <a:r>
              <a:rPr lang="en-US" altLang="ja-JP" sz="3200" b="1" dirty="0">
                <a:latin typeface="UD デジタル 教科書体 NP-B" panose="02020700000000000000" pitchFamily="18" charset="-128"/>
                <a:ea typeface="UD デジタル 教科書体 NP-B" panose="02020700000000000000" pitchFamily="18" charset="-128"/>
              </a:rPr>
              <a:t>』『</a:t>
            </a:r>
            <a:r>
              <a:rPr lang="ja-JP" altLang="en-US" sz="3200" b="1" dirty="0">
                <a:latin typeface="UD デジタル 教科書体 NP-B" panose="02020700000000000000" pitchFamily="18" charset="-128"/>
                <a:ea typeface="UD デジタル 教科書体 NP-B" panose="02020700000000000000" pitchFamily="18" charset="-128"/>
              </a:rPr>
              <a:t>いくつ分</a:t>
            </a:r>
            <a:r>
              <a:rPr lang="en-US" altLang="ja-JP" sz="3200" b="1" dirty="0">
                <a:latin typeface="UD デジタル 教科書体 NP-B" panose="02020700000000000000" pitchFamily="18" charset="-128"/>
                <a:ea typeface="UD デジタル 教科書体 NP-B" panose="02020700000000000000" pitchFamily="18" charset="-128"/>
              </a:rPr>
              <a:t>』</a:t>
            </a:r>
            <a:r>
              <a:rPr lang="ja-JP" altLang="en-US" sz="3200" b="1" dirty="0">
                <a:latin typeface="UD デジタル 教科書体 NP-B" panose="02020700000000000000" pitchFamily="18" charset="-128"/>
                <a:ea typeface="UD デジタル 教科書体 NP-B" panose="02020700000000000000" pitchFamily="18" charset="-128"/>
              </a:rPr>
              <a:t>といった言葉だけだとイメージしづらいので、</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具体的な日常生活と掛け算とのつながりを意識しながら</a:t>
            </a:r>
            <a:r>
              <a:rPr lang="ja-JP" altLang="en-US" sz="3200" b="1" dirty="0">
                <a:latin typeface="UD デジタル 教科書体 NP-B" panose="02020700000000000000" pitchFamily="18" charset="-128"/>
                <a:ea typeface="UD デジタル 教科書体 NP-B" panose="02020700000000000000" pitchFamily="18" charset="-128"/>
              </a:rPr>
              <a:t>ご指導いただくことが大事だと思います」</a:t>
            </a:r>
            <a:r>
              <a:rPr lang="ja-JP" altLang="en-US" sz="2800" b="1" dirty="0">
                <a:latin typeface="UD デジタル 教科書体 NP-B" panose="02020700000000000000" pitchFamily="18" charset="-128"/>
                <a:ea typeface="UD デジタル 教科書体 NP-B" panose="02020700000000000000" pitchFamily="18" charset="-128"/>
              </a:rPr>
              <a:t>（文科省初等中等教育局教育課程課）</a:t>
            </a:r>
            <a:r>
              <a:rPr lang="ja-JP" altLang="en-US" sz="3200" b="1" dirty="0">
                <a:solidFill>
                  <a:schemeClr val="accent6"/>
                </a:solidFill>
                <a:latin typeface="UD デジタル 教科書体 NP-B" panose="02020700000000000000" pitchFamily="18" charset="-128"/>
                <a:ea typeface="UD デジタル 教科書体 NP-B" panose="02020700000000000000" pitchFamily="18" charset="-128"/>
              </a:rPr>
              <a:t>だからどうすれば良いの？</a:t>
            </a:r>
            <a:endParaRPr lang="en-US" altLang="ja-JP" sz="6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029B1894-C8CD-7C82-2B6D-3C9A2DB3FBF9}"/>
              </a:ext>
            </a:extLst>
          </p:cNvPr>
          <p:cNvSpPr txBox="1"/>
          <p:nvPr/>
        </p:nvSpPr>
        <p:spPr>
          <a:xfrm>
            <a:off x="931985" y="653728"/>
            <a:ext cx="8732278"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文部科学省は何と言っているの？</a:t>
            </a:r>
            <a:endParaRPr lang="ja-JP" altLang="en-US" sz="900" dirty="0">
              <a:solidFill>
                <a:srgbClr val="0000FF"/>
              </a:solidFill>
            </a:endParaRPr>
          </a:p>
        </p:txBody>
      </p:sp>
    </p:spTree>
    <p:extLst>
      <p:ext uri="{BB962C8B-B14F-4D97-AF65-F5344CB8AC3E}">
        <p14:creationId xmlns:p14="http://schemas.microsoft.com/office/powerpoint/2010/main" val="18661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2947C8-72E5-43BD-BB5E-11E0228C1708}"/>
              </a:ext>
            </a:extLst>
          </p:cNvPr>
          <p:cNvSpPr txBox="1"/>
          <p:nvPr/>
        </p:nvSpPr>
        <p:spPr>
          <a:xfrm>
            <a:off x="725214" y="445556"/>
            <a:ext cx="7024680" cy="769441"/>
          </a:xfrm>
          <a:prstGeom prst="rect">
            <a:avLst/>
          </a:prstGeom>
          <a:noFill/>
        </p:spPr>
        <p:txBody>
          <a:bodyPr wrap="non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先生</a:t>
            </a:r>
            <a:r>
              <a:rPr lang="en-US" altLang="ja-JP" sz="4400" dirty="0">
                <a:latin typeface="UD デジタル 教科書体 NP-B" panose="02020700000000000000" pitchFamily="18" charset="-128"/>
                <a:ea typeface="UD デジタル 教科書体 NP-B" panose="02020700000000000000" pitchFamily="18" charset="-128"/>
              </a:rPr>
              <a:t>100</a:t>
            </a:r>
            <a:r>
              <a:rPr lang="ja-JP" altLang="en-US" sz="4400" dirty="0">
                <a:latin typeface="UD デジタル 教科書体 NP-B" panose="02020700000000000000" pitchFamily="18" charset="-128"/>
                <a:ea typeface="UD デジタル 教科書体 NP-B" panose="02020700000000000000" pitchFamily="18" charset="-128"/>
              </a:rPr>
              <a:t>人超にアンケート</a:t>
            </a:r>
          </a:p>
        </p:txBody>
      </p:sp>
      <p:pic>
        <p:nvPicPr>
          <p:cNvPr id="3" name="図 2">
            <a:extLst>
              <a:ext uri="{FF2B5EF4-FFF2-40B4-BE49-F238E27FC236}">
                <a16:creationId xmlns:a16="http://schemas.microsoft.com/office/drawing/2014/main" id="{B846D642-0965-4265-A938-FB69F9A9B52B}"/>
              </a:ext>
            </a:extLst>
          </p:cNvPr>
          <p:cNvPicPr>
            <a:picLocks noChangeAspect="1"/>
          </p:cNvPicPr>
          <p:nvPr/>
        </p:nvPicPr>
        <p:blipFill>
          <a:blip r:embed="rId3"/>
          <a:stretch>
            <a:fillRect/>
          </a:stretch>
        </p:blipFill>
        <p:spPr>
          <a:xfrm>
            <a:off x="769441" y="1214997"/>
            <a:ext cx="8418786" cy="4981288"/>
          </a:xfrm>
          <a:prstGeom prst="rect">
            <a:avLst/>
          </a:prstGeom>
        </p:spPr>
      </p:pic>
      <p:sp>
        <p:nvSpPr>
          <p:cNvPr id="7" name="テキスト ボックス 6">
            <a:extLst>
              <a:ext uri="{FF2B5EF4-FFF2-40B4-BE49-F238E27FC236}">
                <a16:creationId xmlns:a16="http://schemas.microsoft.com/office/drawing/2014/main" id="{163980CA-68AA-4CD8-B0ED-8DCBCAF522B0}"/>
              </a:ext>
            </a:extLst>
          </p:cNvPr>
          <p:cNvSpPr txBox="1"/>
          <p:nvPr/>
        </p:nvSpPr>
        <p:spPr>
          <a:xfrm>
            <a:off x="9391001" y="1438784"/>
            <a:ext cx="2236510" cy="3046988"/>
          </a:xfrm>
          <a:prstGeom prst="rect">
            <a:avLst/>
          </a:prstGeom>
          <a:noFill/>
        </p:spPr>
        <p:txBody>
          <a:bodyPr wrap="non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詳細は</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算数研究</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レポート</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１号</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かけ算順序</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問題へ</a:t>
            </a:r>
          </a:p>
        </p:txBody>
      </p:sp>
    </p:spTree>
    <p:extLst>
      <p:ext uri="{BB962C8B-B14F-4D97-AF65-F5344CB8AC3E}">
        <p14:creationId xmlns:p14="http://schemas.microsoft.com/office/powerpoint/2010/main" val="8664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233678" y="537176"/>
            <a:ext cx="5724644" cy="830997"/>
          </a:xfrm>
          <a:prstGeom prst="rect">
            <a:avLst/>
          </a:prstGeom>
        </p:spPr>
        <p:txBody>
          <a:bodyPr wrap="none">
            <a:spAutoFit/>
          </a:bodyPr>
          <a:lstStyle/>
          <a:p>
            <a:pPr algn="ctr"/>
            <a:r>
              <a:rPr lang="ja-JP" altLang="en-US" sz="4800" dirty="0">
                <a:solidFill>
                  <a:schemeClr val="accent6"/>
                </a:solidFill>
                <a:latin typeface="UD デジタル 教科書体 NP-B" panose="02020700000000000000" pitchFamily="18" charset="-128"/>
                <a:ea typeface="UD デジタル 教科書体 NP-B" panose="02020700000000000000" pitchFamily="18" charset="-128"/>
              </a:rPr>
              <a:t>自ら学び　共に育つ</a:t>
            </a:r>
            <a:endPar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699668" y="2844225"/>
            <a:ext cx="5519460"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自ら進んで学習できる子ども</a:t>
            </a:r>
          </a:p>
        </p:txBody>
      </p:sp>
      <p:sp>
        <p:nvSpPr>
          <p:cNvPr id="10" name="正方形/長方形 9"/>
          <p:cNvSpPr/>
          <p:nvPr/>
        </p:nvSpPr>
        <p:spPr>
          <a:xfrm>
            <a:off x="699668" y="4726668"/>
            <a:ext cx="5109091"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p>
        </p:txBody>
      </p:sp>
      <p:sp>
        <p:nvSpPr>
          <p:cNvPr id="13" name="正方形/長方形 12">
            <a:extLst>
              <a:ext uri="{FF2B5EF4-FFF2-40B4-BE49-F238E27FC236}">
                <a16:creationId xmlns:a16="http://schemas.microsoft.com/office/drawing/2014/main" id="{84835D27-4767-4E07-B296-5EBBC693E265}"/>
              </a:ext>
            </a:extLst>
          </p:cNvPr>
          <p:cNvSpPr/>
          <p:nvPr/>
        </p:nvSpPr>
        <p:spPr>
          <a:xfrm>
            <a:off x="1634746" y="5311443"/>
            <a:ext cx="8956298"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自分の書いた式や方法の良さを説明できる</a:t>
            </a:r>
          </a:p>
        </p:txBody>
      </p:sp>
      <p:sp>
        <p:nvSpPr>
          <p:cNvPr id="15" name="正方形/長方形 14">
            <a:extLst>
              <a:ext uri="{FF2B5EF4-FFF2-40B4-BE49-F238E27FC236}">
                <a16:creationId xmlns:a16="http://schemas.microsoft.com/office/drawing/2014/main" id="{80C8FD5D-32D6-442A-B1CD-21431BD57A57}"/>
              </a:ext>
            </a:extLst>
          </p:cNvPr>
          <p:cNvSpPr/>
          <p:nvPr/>
        </p:nvSpPr>
        <p:spPr>
          <a:xfrm>
            <a:off x="1634746" y="2197894"/>
            <a:ext cx="9417963"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文章から、かけると答えがでることに気づく</a:t>
            </a:r>
          </a:p>
        </p:txBody>
      </p:sp>
      <p:sp>
        <p:nvSpPr>
          <p:cNvPr id="11" name="正方形/長方形 10">
            <a:extLst>
              <a:ext uri="{FF2B5EF4-FFF2-40B4-BE49-F238E27FC236}">
                <a16:creationId xmlns:a16="http://schemas.microsoft.com/office/drawing/2014/main" id="{B0A113B7-72B0-4C1C-883E-82A9F9A72C5D}"/>
              </a:ext>
            </a:extLst>
          </p:cNvPr>
          <p:cNvSpPr/>
          <p:nvPr/>
        </p:nvSpPr>
        <p:spPr>
          <a:xfrm>
            <a:off x="691132" y="1655932"/>
            <a:ext cx="4288353"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基礎・基本を身につけ</a:t>
            </a:r>
          </a:p>
        </p:txBody>
      </p:sp>
      <p:sp>
        <p:nvSpPr>
          <p:cNvPr id="16" name="正方形/長方形 15">
            <a:extLst>
              <a:ext uri="{FF2B5EF4-FFF2-40B4-BE49-F238E27FC236}">
                <a16:creationId xmlns:a16="http://schemas.microsoft.com/office/drawing/2014/main" id="{A65CEC45-3BB9-49D1-979B-5B6879D9F2CF}"/>
              </a:ext>
            </a:extLst>
          </p:cNvPr>
          <p:cNvSpPr/>
          <p:nvPr/>
        </p:nvSpPr>
        <p:spPr>
          <a:xfrm>
            <a:off x="1634746" y="3436816"/>
            <a:ext cx="8032968" cy="646331"/>
          </a:xfrm>
          <a:prstGeom prst="rect">
            <a:avLst/>
          </a:prstGeom>
        </p:spPr>
        <p:txBody>
          <a:bodyPr wrap="none">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かける以外の方法も考えることが大切</a:t>
            </a:r>
          </a:p>
        </p:txBody>
      </p:sp>
      <p:sp>
        <p:nvSpPr>
          <p:cNvPr id="17" name="正方形/長方形 16">
            <a:extLst>
              <a:ext uri="{FF2B5EF4-FFF2-40B4-BE49-F238E27FC236}">
                <a16:creationId xmlns:a16="http://schemas.microsoft.com/office/drawing/2014/main" id="{BE21C5B1-9419-4B6F-BE9E-04DD1AA1391A}"/>
              </a:ext>
            </a:extLst>
          </p:cNvPr>
          <p:cNvSpPr/>
          <p:nvPr/>
        </p:nvSpPr>
        <p:spPr>
          <a:xfrm>
            <a:off x="1634746" y="5957774"/>
            <a:ext cx="8956298"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お互いの方法を認め合い、さらに成長する</a:t>
            </a:r>
          </a:p>
        </p:txBody>
      </p:sp>
      <p:sp>
        <p:nvSpPr>
          <p:cNvPr id="18" name="正方形/長方形 17">
            <a:extLst>
              <a:ext uri="{FF2B5EF4-FFF2-40B4-BE49-F238E27FC236}">
                <a16:creationId xmlns:a16="http://schemas.microsoft.com/office/drawing/2014/main" id="{1C44701F-14BF-4A2C-A414-30AFC6DAE019}"/>
              </a:ext>
            </a:extLst>
          </p:cNvPr>
          <p:cNvSpPr/>
          <p:nvPr/>
        </p:nvSpPr>
        <p:spPr>
          <a:xfrm>
            <a:off x="1634746" y="4097667"/>
            <a:ext cx="8032968" cy="646331"/>
          </a:xfrm>
          <a:prstGeom prst="rect">
            <a:avLst/>
          </a:prstGeom>
        </p:spPr>
        <p:txBody>
          <a:bodyPr wrap="none">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かける場合、計算しやすい順を考える</a:t>
            </a:r>
          </a:p>
        </p:txBody>
      </p:sp>
    </p:spTree>
    <p:extLst>
      <p:ext uri="{BB962C8B-B14F-4D97-AF65-F5344CB8AC3E}">
        <p14:creationId xmlns:p14="http://schemas.microsoft.com/office/powerpoint/2010/main" val="38380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1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1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まなびの広場８</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2149835" y="2758716"/>
            <a:ext cx="8392041" cy="3170099"/>
          </a:xfrm>
          <a:prstGeom prst="rect">
            <a:avLst/>
          </a:prstGeom>
          <a:noFill/>
        </p:spPr>
        <p:txBody>
          <a:bodyPr wrap="non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　算数学者が考え出した</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計算の分類を発表するのは自由です</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　ただし、</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その内容を</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小学生に押しつけないで欲しい</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いろいろな解き方を認めてあげよう</a:t>
            </a:r>
          </a:p>
        </p:txBody>
      </p:sp>
    </p:spTree>
    <p:extLst>
      <p:ext uri="{BB962C8B-B14F-4D97-AF65-F5344CB8AC3E}">
        <p14:creationId xmlns:p14="http://schemas.microsoft.com/office/powerpoint/2010/main" val="416016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2" y="1658664"/>
            <a:ext cx="7217977" cy="584775"/>
          </a:xfrm>
          <a:prstGeom prst="rect">
            <a:avLst/>
          </a:prstGeom>
          <a:noFill/>
        </p:spPr>
        <p:txBody>
          <a:bodyPr wrap="square" rtlCol="0">
            <a:spAutoFit/>
          </a:bodyPr>
          <a:lstStyle/>
          <a:p>
            <a:r>
              <a:rPr kumimoji="1"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2017</a:t>
            </a:r>
            <a:r>
              <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r>
              <a:rPr kumimoji="1"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7</a:t>
            </a:r>
            <a:r>
              <a:rPr kumimoji="1"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月 東京新聞、中日新聞から</a:t>
            </a: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1" y="2360657"/>
            <a:ext cx="9094075" cy="1077218"/>
          </a:xfrm>
          <a:prstGeom prst="rect">
            <a:avLst/>
          </a:prstGeom>
          <a:noFill/>
          <a:ln w="28575">
            <a:solidFill>
              <a:srgbClr val="0000FF"/>
            </a:solidFill>
          </a:ln>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文部科学省担当官のコメント　</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式が５</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４でも、４</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５でもまったく問題ない。</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52954DCB-A530-40CD-AE38-A91A58549850}"/>
              </a:ext>
            </a:extLst>
          </p:cNvPr>
          <p:cNvSpPr txBox="1"/>
          <p:nvPr/>
        </p:nvSpPr>
        <p:spPr>
          <a:xfrm>
            <a:off x="838200" y="3678204"/>
            <a:ext cx="5105400" cy="584775"/>
          </a:xfrm>
          <a:prstGeom prst="rect">
            <a:avLst/>
          </a:prstGeom>
          <a:noFill/>
        </p:spPr>
        <p:txBody>
          <a:bodyPr wrap="square" rtlCol="0">
            <a:spAutoFit/>
          </a:bodyPr>
          <a:lstStyle/>
          <a:p>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2013</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月 朝日新聞から</a:t>
            </a:r>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52954DCB-A530-40CD-AE38-A91A58549850}"/>
              </a:ext>
            </a:extLst>
          </p:cNvPr>
          <p:cNvSpPr txBox="1"/>
          <p:nvPr/>
        </p:nvSpPr>
        <p:spPr>
          <a:xfrm>
            <a:off x="838201" y="4380197"/>
            <a:ext cx="10700656" cy="2062103"/>
          </a:xfrm>
          <a:prstGeom prst="rect">
            <a:avLst/>
          </a:prstGeom>
          <a:noFill/>
          <a:ln w="28575">
            <a:solidFill>
              <a:srgbClr val="0000FF"/>
            </a:solidFill>
          </a:ln>
        </p:spPr>
        <p:txBody>
          <a:bodyPr wrap="square" rtlCol="0">
            <a:spAutoFit/>
          </a:bodyPr>
          <a:lstStyle/>
          <a:p>
            <a:r>
              <a:rPr lang="ja-JP" altLang="en-US" sz="3200" b="1" dirty="0">
                <a:latin typeface="UD デジタル 教科書体 NP-B" panose="02020700000000000000" pitchFamily="18" charset="-128"/>
                <a:ea typeface="UD デジタル 教科書体 NP-B" panose="02020700000000000000" pitchFamily="18" charset="-128"/>
              </a:rPr>
              <a:t>「</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国として、</a:t>
            </a:r>
            <a:r>
              <a:rPr lang="en-US" altLang="ja-JP" sz="3200" b="1"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正しい順序</a:t>
            </a:r>
            <a:r>
              <a:rPr lang="en-US" altLang="ja-JP" sz="3200" b="1"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を決めてはいない</a:t>
            </a:r>
            <a:r>
              <a:rPr lang="ja-JP" altLang="en-US" sz="3200" b="1" dirty="0">
                <a:latin typeface="UD デジタル 教科書体 NP-B" panose="02020700000000000000" pitchFamily="18" charset="-128"/>
                <a:ea typeface="UD デジタル 教科書体 NP-B" panose="02020700000000000000" pitchFamily="18" charset="-128"/>
              </a:rPr>
              <a:t>」と意外な回答。学習指導要領自体にも「順序」の記述はない。ただ、「８</a:t>
            </a:r>
            <a:r>
              <a:rPr lang="en-US" altLang="ja-JP" sz="3200" b="1" dirty="0">
                <a:latin typeface="UD デジタル 教科書体 NP-B" panose="02020700000000000000" pitchFamily="18" charset="-128"/>
                <a:ea typeface="UD デジタル 教科書体 NP-B" panose="02020700000000000000" pitchFamily="18" charset="-128"/>
              </a:rPr>
              <a:t>×</a:t>
            </a:r>
            <a:r>
              <a:rPr lang="ja-JP" altLang="en-US" sz="3200" b="1" dirty="0">
                <a:latin typeface="UD デジタル 教科書体 NP-B" panose="02020700000000000000" pitchFamily="18" charset="-128"/>
                <a:ea typeface="UD デジタル 教科書体 NP-B" panose="02020700000000000000" pitchFamily="18" charset="-128"/>
              </a:rPr>
              <a:t>６＝４８」をバツとする指導については「学校現場に裁量があり、コメントする立場にない」。</a:t>
            </a:r>
            <a:endParaRPr lang="en-US" altLang="ja-JP" sz="60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0963DE89-2895-8BEC-A235-F5F63A008904}"/>
              </a:ext>
            </a:extLst>
          </p:cNvPr>
          <p:cNvSpPr txBox="1"/>
          <p:nvPr/>
        </p:nvSpPr>
        <p:spPr>
          <a:xfrm>
            <a:off x="931985" y="653728"/>
            <a:ext cx="8732278"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文部科学省は何と言っているの？</a:t>
            </a:r>
            <a:endParaRPr lang="ja-JP" altLang="en-US" sz="900" dirty="0">
              <a:solidFill>
                <a:srgbClr val="0000FF"/>
              </a:solidFill>
            </a:endParaRPr>
          </a:p>
        </p:txBody>
      </p:sp>
    </p:spTree>
    <p:extLst>
      <p:ext uri="{BB962C8B-B14F-4D97-AF65-F5344CB8AC3E}">
        <p14:creationId xmlns:p14="http://schemas.microsoft.com/office/powerpoint/2010/main" val="176885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2" y="1615636"/>
            <a:ext cx="5546831" cy="584775"/>
          </a:xfrm>
          <a:prstGeom prst="rect">
            <a:avLst/>
          </a:prstGeom>
          <a:noFill/>
        </p:spPr>
        <p:txBody>
          <a:bodyPr wrap="square" rtlCol="0">
            <a:spAutoFit/>
          </a:bodyPr>
          <a:lstStyle/>
          <a:p>
            <a:r>
              <a:rPr lang="en-US" altLang="zh-TW" sz="3200" dirty="0">
                <a:solidFill>
                  <a:srgbClr val="0000FF"/>
                </a:solidFill>
                <a:latin typeface="UD デジタル 教科書体 NP-B" panose="02020700000000000000" pitchFamily="18" charset="-128"/>
                <a:ea typeface="UD デジタル 教科書体 NP-B" panose="02020700000000000000" pitchFamily="18" charset="-128"/>
              </a:rPr>
              <a:t>2012</a:t>
            </a:r>
            <a:r>
              <a:rPr lang="zh-TW"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11</a:t>
            </a:r>
            <a:r>
              <a:rPr lang="zh-TW" altLang="en-US" sz="3200" dirty="0">
                <a:solidFill>
                  <a:srgbClr val="0000FF"/>
                </a:solidFill>
                <a:latin typeface="UD デジタル 教科書体 NP-B" panose="02020700000000000000" pitchFamily="18" charset="-128"/>
                <a:ea typeface="UD デジタル 教科書体 NP-B" panose="02020700000000000000" pitchFamily="18" charset="-128"/>
              </a:rPr>
              <a:t>月</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 </a:t>
            </a:r>
            <a:r>
              <a:rPr lang="zh-TW" altLang="en-US" sz="3200" dirty="0">
                <a:solidFill>
                  <a:srgbClr val="0000FF"/>
                </a:solidFill>
                <a:latin typeface="UD デジタル 教科書体 NP-B" panose="02020700000000000000" pitchFamily="18" charset="-128"/>
                <a:ea typeface="UD デジタル 教科書体 NP-B" panose="02020700000000000000" pitchFamily="18" charset="-128"/>
              </a:rPr>
              <a:t>中日新聞</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から</a:t>
            </a:r>
            <a:endParaRPr kumimoji="1" lang="zh-TW"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1" y="2259020"/>
            <a:ext cx="9094075"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正しい順序にこだわる？　算数嫌い助長の恐れ</a:t>
            </a:r>
          </a:p>
        </p:txBody>
      </p:sp>
      <p:sp>
        <p:nvSpPr>
          <p:cNvPr id="7" name="テキスト ボックス 6">
            <a:extLst>
              <a:ext uri="{FF2B5EF4-FFF2-40B4-BE49-F238E27FC236}">
                <a16:creationId xmlns:a16="http://schemas.microsoft.com/office/drawing/2014/main" id="{52954DCB-A530-40CD-AE38-A91A58549850}"/>
              </a:ext>
            </a:extLst>
          </p:cNvPr>
          <p:cNvSpPr txBox="1"/>
          <p:nvPr/>
        </p:nvSpPr>
        <p:spPr>
          <a:xfrm>
            <a:off x="838201" y="2902404"/>
            <a:ext cx="10700656" cy="2554545"/>
          </a:xfrm>
          <a:prstGeom prst="rect">
            <a:avLst/>
          </a:prstGeom>
          <a:noFill/>
          <a:ln w="28575">
            <a:solidFill>
              <a:srgbClr val="0000FF"/>
            </a:solidFill>
          </a:ln>
        </p:spPr>
        <p:txBody>
          <a:bodyPr wrap="square" rtlCol="0">
            <a:spAutoFit/>
          </a:bodyPr>
          <a:lstStyle/>
          <a:p>
            <a:r>
              <a:rPr lang="ja-JP" altLang="en-US" sz="3200" b="1" dirty="0">
                <a:latin typeface="UD デジタル 教科書体 NP-B" panose="02020700000000000000" pitchFamily="18" charset="-128"/>
                <a:ea typeface="UD デジタル 教科書体 NP-B" panose="02020700000000000000" pitchFamily="18" charset="-128"/>
              </a:rPr>
              <a:t>　文科省初等中等教育局教育課程課は「</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掛け算の意味を理解させるよう定めているが、順序については国が定めるものではない</a:t>
            </a:r>
            <a:r>
              <a:rPr lang="ja-JP" altLang="en-US" sz="3200" b="1" dirty="0">
                <a:latin typeface="UD デジタル 教科書体 NP-B" panose="02020700000000000000" pitchFamily="18" charset="-128"/>
                <a:ea typeface="UD デジタル 教科書体 NP-B" panose="02020700000000000000" pitchFamily="18" charset="-128"/>
              </a:rPr>
              <a:t>」と距離を置く。</a:t>
            </a:r>
            <a:endParaRPr lang="en-US" altLang="ja-JP" sz="3200" b="1" dirty="0">
              <a:latin typeface="UD デジタル 教科書体 NP-B" panose="02020700000000000000" pitchFamily="18" charset="-128"/>
              <a:ea typeface="UD デジタル 教科書体 NP-B" panose="02020700000000000000" pitchFamily="18" charset="-128"/>
            </a:endParaRPr>
          </a:p>
          <a:p>
            <a:r>
              <a:rPr lang="ja-JP" altLang="en-US" sz="3200" b="1" dirty="0">
                <a:latin typeface="UD デジタル 教科書体 NP-B" panose="02020700000000000000" pitchFamily="18" charset="-128"/>
                <a:ea typeface="UD デジタル 教科書体 NP-B" panose="02020700000000000000" pitchFamily="18" charset="-128"/>
              </a:rPr>
              <a:t>　ただ、指導要領の解説に対する教科書会社の解釈には「</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深く考えすぎだと思う</a:t>
            </a:r>
            <a:r>
              <a:rPr lang="ja-JP" altLang="en-US" sz="3200" b="1" dirty="0">
                <a:latin typeface="UD デジタル 教科書体 NP-B" panose="02020700000000000000" pitchFamily="18" charset="-128"/>
                <a:ea typeface="UD デジタル 教科書体 NP-B" panose="02020700000000000000" pitchFamily="18" charset="-128"/>
              </a:rPr>
              <a:t>」と打ち消す。</a:t>
            </a:r>
            <a:endParaRPr lang="en-US" altLang="ja-JP" sz="60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1476FFC7-DE4D-401E-98E7-B57605DA98EB}"/>
              </a:ext>
            </a:extLst>
          </p:cNvPr>
          <p:cNvSpPr txBox="1"/>
          <p:nvPr/>
        </p:nvSpPr>
        <p:spPr>
          <a:xfrm>
            <a:off x="838199" y="5515558"/>
            <a:ext cx="10954407" cy="1077218"/>
          </a:xfrm>
          <a:prstGeom prst="rect">
            <a:avLst/>
          </a:prstGeom>
          <a:noFill/>
        </p:spPr>
        <p:txBody>
          <a:bodyPr wrap="square">
            <a:spAutoFit/>
          </a:bodyPr>
          <a:lstStyle/>
          <a:p>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文部科学省はいつも中立の立場を取り、そこには踏み込まないようにしている。学校の独自性を尊重している？？？</a:t>
            </a:r>
            <a:endParaRPr kumimoji="1" lang="en-US" altLang="ja-JP"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86C4F01A-8E72-C732-0B4B-A61F3D8695C0}"/>
              </a:ext>
            </a:extLst>
          </p:cNvPr>
          <p:cNvSpPr txBox="1"/>
          <p:nvPr/>
        </p:nvSpPr>
        <p:spPr>
          <a:xfrm>
            <a:off x="931985" y="653728"/>
            <a:ext cx="8732278"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文部科学省は何と言っているの？</a:t>
            </a:r>
            <a:endParaRPr lang="ja-JP" altLang="en-US" sz="900" dirty="0">
              <a:solidFill>
                <a:srgbClr val="0000FF"/>
              </a:solidFill>
            </a:endParaRPr>
          </a:p>
        </p:txBody>
      </p:sp>
    </p:spTree>
    <p:extLst>
      <p:ext uri="{BB962C8B-B14F-4D97-AF65-F5344CB8AC3E}">
        <p14:creationId xmlns:p14="http://schemas.microsoft.com/office/powerpoint/2010/main" val="96967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2" y="1658664"/>
            <a:ext cx="6461231" cy="584775"/>
          </a:xfrm>
          <a:prstGeom prst="rect">
            <a:avLst/>
          </a:prstGeom>
          <a:noFill/>
        </p:spPr>
        <p:txBody>
          <a:bodyPr wrap="square" rtlCol="0">
            <a:spAutoFit/>
          </a:bodyPr>
          <a:lstStyle/>
          <a:p>
            <a:r>
              <a:rPr lang="en-US" altLang="zh-TW" sz="3200" dirty="0">
                <a:solidFill>
                  <a:srgbClr val="0000FF"/>
                </a:solidFill>
                <a:latin typeface="UD デジタル 教科書体 NP-B" panose="02020700000000000000" pitchFamily="18" charset="-128"/>
                <a:ea typeface="UD デジタル 教科書体 NP-B" panose="02020700000000000000" pitchFamily="18" charset="-128"/>
              </a:rPr>
              <a:t>1972</a:t>
            </a:r>
            <a:r>
              <a:rPr lang="zh-TW" altLang="en-US" sz="3200" dirty="0">
                <a:solidFill>
                  <a:srgbClr val="0000FF"/>
                </a:solidFill>
                <a:latin typeface="UD デジタル 教科書体 NP-B" panose="02020700000000000000" pitchFamily="18" charset="-128"/>
                <a:ea typeface="UD デジタル 教科書体 NP-B" panose="02020700000000000000" pitchFamily="18" charset="-128"/>
              </a:rPr>
              <a:t>年</a:t>
            </a:r>
            <a:r>
              <a:rPr lang="en-US" altLang="zh-TW" sz="3200" dirty="0">
                <a:solidFill>
                  <a:srgbClr val="0000FF"/>
                </a:solidFill>
                <a:latin typeface="UD デジタル 教科書体 NP-B" panose="02020700000000000000" pitchFamily="18" charset="-128"/>
                <a:ea typeface="UD デジタル 教科書体 NP-B" panose="02020700000000000000" pitchFamily="18" charset="-128"/>
              </a:rPr>
              <a:t>1</a:t>
            </a:r>
            <a:r>
              <a:rPr lang="zh-TW" altLang="en-US" sz="3200" dirty="0">
                <a:solidFill>
                  <a:srgbClr val="0000FF"/>
                </a:solidFill>
                <a:latin typeface="UD デジタル 教科書体 NP-B" panose="02020700000000000000" pitchFamily="18" charset="-128"/>
                <a:ea typeface="UD デジタル 教科書体 NP-B" panose="02020700000000000000" pitchFamily="18" charset="-128"/>
              </a:rPr>
              <a:t>月</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26</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日 </a:t>
            </a:r>
            <a:r>
              <a:rPr lang="zh-TW" altLang="en-US" sz="3200" dirty="0">
                <a:solidFill>
                  <a:srgbClr val="0000FF"/>
                </a:solidFill>
                <a:latin typeface="UD デジタル 教科書体 NP-B" panose="02020700000000000000" pitchFamily="18" charset="-128"/>
                <a:ea typeface="UD デジタル 教科書体 NP-B" panose="02020700000000000000" pitchFamily="18" charset="-128"/>
              </a:rPr>
              <a:t>朝日新聞 </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から</a:t>
            </a:r>
            <a:endParaRPr kumimoji="1" lang="zh-TW" altLang="en-US" sz="32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838202" y="2360657"/>
            <a:ext cx="7958958" cy="584775"/>
          </a:xfrm>
          <a:prstGeom prst="rect">
            <a:avLst/>
          </a:prstGeom>
          <a:noFill/>
        </p:spPr>
        <p:txBody>
          <a:bodyPr wrap="square" rtlCol="0">
            <a:spAutoFit/>
          </a:bodyPr>
          <a:lstStyle/>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とんでもない指導法 対 ありうる指導方法</a:t>
            </a:r>
          </a:p>
        </p:txBody>
      </p:sp>
      <p:sp>
        <p:nvSpPr>
          <p:cNvPr id="7" name="テキスト ボックス 6">
            <a:extLst>
              <a:ext uri="{FF2B5EF4-FFF2-40B4-BE49-F238E27FC236}">
                <a16:creationId xmlns:a16="http://schemas.microsoft.com/office/drawing/2014/main" id="{52954DCB-A530-40CD-AE38-A91A58549850}"/>
              </a:ext>
            </a:extLst>
          </p:cNvPr>
          <p:cNvSpPr txBox="1"/>
          <p:nvPr/>
        </p:nvSpPr>
        <p:spPr>
          <a:xfrm>
            <a:off x="838202" y="3157284"/>
            <a:ext cx="10700656" cy="3046988"/>
          </a:xfrm>
          <a:prstGeom prst="rect">
            <a:avLst/>
          </a:prstGeom>
          <a:noFill/>
          <a:ln w="28575">
            <a:solidFill>
              <a:srgbClr val="0000FF"/>
            </a:solidFill>
          </a:ln>
        </p:spPr>
        <p:txBody>
          <a:bodyPr wrap="square" rtlCol="0">
            <a:spAutoFit/>
          </a:bodyPr>
          <a:lstStyle/>
          <a:p>
            <a:r>
              <a:rPr lang="ja-JP" altLang="en-US" sz="3200" b="1" dirty="0">
                <a:latin typeface="UD デジタル 教科書体 NP-B" panose="02020700000000000000" pitchFamily="18" charset="-128"/>
                <a:ea typeface="UD デジタル 教科書体 NP-B" panose="02020700000000000000" pitchFamily="18" charset="-128"/>
              </a:rPr>
              <a:t>当時の文部省：指導の段階から見て、</a:t>
            </a:r>
            <a:r>
              <a:rPr lang="en-US" altLang="ja-JP" sz="3200" b="1" dirty="0">
                <a:latin typeface="UD デジタル 教科書体 NP-B" panose="02020700000000000000" pitchFamily="18" charset="-128"/>
                <a:ea typeface="UD デジタル 教科書体 NP-B" panose="02020700000000000000" pitchFamily="18" charset="-128"/>
              </a:rPr>
              <a:t>4×6</a:t>
            </a:r>
            <a:r>
              <a:rPr lang="ja-JP" altLang="en-US" sz="3200" b="1" dirty="0">
                <a:latin typeface="UD デジタル 教科書体 NP-B" panose="02020700000000000000" pitchFamily="18" charset="-128"/>
                <a:ea typeface="UD デジタル 教科書体 NP-B" panose="02020700000000000000" pitchFamily="18" charset="-128"/>
              </a:rPr>
              <a:t>だけを正しいとする指導もあるだろうと考えます。</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担任の先生は授業を通して、こどもを</a:t>
            </a:r>
            <a:r>
              <a:rPr lang="en-US" altLang="ja-JP" sz="3200" b="1" dirty="0">
                <a:solidFill>
                  <a:srgbClr val="FF0000"/>
                </a:solidFill>
                <a:latin typeface="UD デジタル 教科書体 NP-B" panose="02020700000000000000" pitchFamily="18" charset="-128"/>
                <a:ea typeface="UD デジタル 教科書体 NP-B" panose="02020700000000000000" pitchFamily="18" charset="-128"/>
              </a:rPr>
              <a:t>1</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つの考え方だけに固定しようなどとは考えていないと思います。</a:t>
            </a:r>
            <a:r>
              <a:rPr lang="en-US" altLang="ja-JP" sz="3200" b="1" dirty="0">
                <a:latin typeface="UD デジタル 教科書体 NP-B" panose="02020700000000000000" pitchFamily="18" charset="-128"/>
                <a:ea typeface="UD デジタル 教科書体 NP-B" panose="02020700000000000000" pitchFamily="18" charset="-128"/>
              </a:rPr>
              <a:t>……</a:t>
            </a:r>
            <a:r>
              <a:rPr lang="ja-JP" altLang="en-US" sz="3200" b="1" dirty="0">
                <a:latin typeface="UD デジタル 教科書体 NP-B" panose="02020700000000000000" pitchFamily="18" charset="-128"/>
                <a:ea typeface="UD デジタル 教科書体 NP-B" panose="02020700000000000000" pitchFamily="18" charset="-128"/>
              </a:rPr>
              <a:t>ご心配なされる親の学校不信などのことが起こりませんように、学校の先生方とお話し頂ければ幸いと存じます。</a:t>
            </a:r>
            <a:endParaRPr lang="en-US" altLang="ja-JP" sz="60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893FA54C-47B6-3357-E03B-5B5B808610EC}"/>
              </a:ext>
            </a:extLst>
          </p:cNvPr>
          <p:cNvSpPr txBox="1"/>
          <p:nvPr/>
        </p:nvSpPr>
        <p:spPr>
          <a:xfrm>
            <a:off x="931985" y="653728"/>
            <a:ext cx="8732278" cy="769441"/>
          </a:xfrm>
          <a:prstGeom prst="rect">
            <a:avLst/>
          </a:prstGeom>
          <a:solidFill>
            <a:schemeClr val="accent4">
              <a:lumMod val="20000"/>
              <a:lumOff val="80000"/>
            </a:schemeClr>
          </a:solidFill>
          <a:ln>
            <a:solidFill>
              <a:schemeClr val="accent2"/>
            </a:solidFill>
          </a:ln>
        </p:spPr>
        <p:txBody>
          <a:bodyPr wrap="square">
            <a:spAutoFit/>
          </a:bodyPr>
          <a:lstStyle/>
          <a:p>
            <a:r>
              <a:rPr kumimoji="1"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文部科学省は何と言っているの？</a:t>
            </a:r>
            <a:endParaRPr lang="ja-JP" altLang="en-US" sz="900" dirty="0">
              <a:solidFill>
                <a:srgbClr val="0000FF"/>
              </a:solidFill>
            </a:endParaRPr>
          </a:p>
        </p:txBody>
      </p:sp>
    </p:spTree>
    <p:extLst>
      <p:ext uri="{BB962C8B-B14F-4D97-AF65-F5344CB8AC3E}">
        <p14:creationId xmlns:p14="http://schemas.microsoft.com/office/powerpoint/2010/main" val="351168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5272</TotalTime>
  <Words>5075</Words>
  <Application>Microsoft Office PowerPoint</Application>
  <PresentationFormat>ワイド画面</PresentationFormat>
  <Paragraphs>410</Paragraphs>
  <Slides>62</Slides>
  <Notes>61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62</vt:i4>
      </vt:variant>
    </vt:vector>
  </HeadingPairs>
  <TitlesOfParts>
    <vt:vector size="69" baseType="lpstr">
      <vt:lpstr>UD デジタル 教科書体 NP-B</vt:lpstr>
      <vt:lpstr>Century</vt:lpstr>
      <vt:lpstr>Tosho-J Roman Italic</vt:lpstr>
      <vt:lpstr>游ゴシック</vt:lpstr>
      <vt:lpstr>游ゴシック Light</vt:lpstr>
      <vt:lpstr>Arial</vt:lpstr>
      <vt:lpstr>Office テーマ</vt:lpstr>
      <vt:lpstr>まなびの広場８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かけ算順序固定の考えは、３年生以降の 他の場面では気にしていないことが多い(4年)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「２本足のタコ授業」に潜むカラクリ</vt:lpstr>
      <vt:lpstr>「２本足のタコ授業」に潜むカラクリ</vt:lpstr>
      <vt:lpstr>式の順番で「文章題の意味を 理解しているか」を判断できるの？</vt:lpstr>
      <vt:lpstr>結果は次の通りです。見て何が分かりますか。</vt:lpstr>
      <vt:lpstr>結果を見て分かることは？</vt:lpstr>
      <vt:lpstr>　一つ分の数やいくつ分の数という用語が 　2年生には難しすぎること(大人にもだが)</vt:lpstr>
      <vt:lpstr>　一つ分の数やいくつ分の数という用語が 　2年生には難しすぎること(大人にもだが)</vt:lpstr>
      <vt:lpstr>PowerPoint プレゼンテーション</vt:lpstr>
      <vt:lpstr>PowerPoint プレゼンテーション</vt:lpstr>
      <vt:lpstr>PowerPoint プレゼンテーション</vt:lpstr>
      <vt:lpstr>PowerPoint プレゼンテーション</vt:lpstr>
      <vt:lpstr>まなびの広場８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 </dc:title>
  <dc:creator>伊藤努</dc:creator>
  <cp:lastModifiedBy>tutomu ito</cp:lastModifiedBy>
  <cp:revision>257</cp:revision>
  <cp:lastPrinted>2021-09-08T09:17:37Z</cp:lastPrinted>
  <dcterms:created xsi:type="dcterms:W3CDTF">2021-04-05T12:55:03Z</dcterms:created>
  <dcterms:modified xsi:type="dcterms:W3CDTF">2024-01-08T12:08:45Z</dcterms:modified>
</cp:coreProperties>
</file>