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9"/>
  </p:notesMasterIdLst>
  <p:sldIdLst>
    <p:sldId id="291" r:id="rId2"/>
    <p:sldId id="320" r:id="rId3"/>
    <p:sldId id="279" r:id="rId4"/>
    <p:sldId id="324" r:id="rId5"/>
    <p:sldId id="345" r:id="rId6"/>
    <p:sldId id="322" r:id="rId7"/>
    <p:sldId id="321" r:id="rId8"/>
    <p:sldId id="293" r:id="rId9"/>
    <p:sldId id="294" r:id="rId10"/>
    <p:sldId id="295" r:id="rId11"/>
    <p:sldId id="299" r:id="rId12"/>
    <p:sldId id="290" r:id="rId13"/>
    <p:sldId id="296" r:id="rId14"/>
    <p:sldId id="333" r:id="rId15"/>
    <p:sldId id="331" r:id="rId16"/>
    <p:sldId id="334" r:id="rId17"/>
    <p:sldId id="335" r:id="rId18"/>
    <p:sldId id="288" r:id="rId19"/>
    <p:sldId id="325" r:id="rId20"/>
    <p:sldId id="342" r:id="rId21"/>
    <p:sldId id="338" r:id="rId22"/>
    <p:sldId id="339" r:id="rId23"/>
    <p:sldId id="340" r:id="rId24"/>
    <p:sldId id="341" r:id="rId25"/>
    <p:sldId id="346" r:id="rId26"/>
    <p:sldId id="326" r:id="rId27"/>
    <p:sldId id="327" r:id="rId28"/>
    <p:sldId id="337" r:id="rId29"/>
    <p:sldId id="343" r:id="rId30"/>
    <p:sldId id="344" r:id="rId31"/>
    <p:sldId id="300" r:id="rId32"/>
    <p:sldId id="328" r:id="rId33"/>
    <p:sldId id="329" r:id="rId34"/>
    <p:sldId id="301" r:id="rId35"/>
    <p:sldId id="336" r:id="rId36"/>
    <p:sldId id="297" r:id="rId37"/>
    <p:sldId id="298" r:id="rId38"/>
  </p:sldIdLst>
  <p:sldSz cx="12192000" cy="6858000"/>
  <p:notesSz cx="6858000" cy="9144000"/>
  <p:embeddedFontLst>
    <p:embeddedFont>
      <p:font typeface="Century" panose="02040604050505020304" pitchFamily="18" charset="0"/>
      <p:regular r:id="rId40"/>
    </p:embeddedFont>
    <p:embeddedFont>
      <p:font typeface="UD デジタル 教科書体 NP-B" panose="02020700000000000000" pitchFamily="18" charset="-128"/>
      <p:bold r:id="rId41"/>
    </p:embeddedFont>
    <p:embeddedFont>
      <p:font typeface="游ゴシック" panose="020B0400000000000000" pitchFamily="50" charset="-128"/>
      <p:regular r:id="rId42"/>
      <p:bold r:id="rId43"/>
    </p:embeddedFont>
    <p:embeddedFont>
      <p:font typeface="游ゴシック Light" panose="020B0300000000000000" pitchFamily="50" charset="-128"/>
      <p:regular r:id="rId44"/>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149" autoAdjust="0"/>
  </p:normalViewPr>
  <p:slideViewPr>
    <p:cSldViewPr snapToGrid="0" showGuides="1">
      <p:cViewPr varScale="1">
        <p:scale>
          <a:sx n="55" d="100"/>
          <a:sy n="55" d="100"/>
        </p:scale>
        <p:origin x="552" y="66"/>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B6A90D-4A3F-45E6-B6F4-E80321A35D3A}" type="datetimeFigureOut">
              <a:rPr kumimoji="1" lang="ja-JP" altLang="en-US" smtClean="0"/>
              <a:t>2022/5/13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040802-AD99-41A1-A003-C51D9689D758}" type="slidenum">
              <a:rPr kumimoji="1" lang="ja-JP" altLang="en-US" smtClean="0"/>
              <a:t>‹#›</a:t>
            </a:fld>
            <a:endParaRPr kumimoji="1" lang="ja-JP" altLang="en-US"/>
          </a:p>
        </p:txBody>
      </p:sp>
    </p:spTree>
    <p:extLst>
      <p:ext uri="{BB962C8B-B14F-4D97-AF65-F5344CB8AC3E}">
        <p14:creationId xmlns:p14="http://schemas.microsoft.com/office/powerpoint/2010/main" val="35421239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1</a:t>
            </a:fld>
            <a:endParaRPr kumimoji="1" lang="ja-JP" altLang="en-US"/>
          </a:p>
        </p:txBody>
      </p:sp>
    </p:spTree>
    <p:extLst>
      <p:ext uri="{BB962C8B-B14F-4D97-AF65-F5344CB8AC3E}">
        <p14:creationId xmlns:p14="http://schemas.microsoft.com/office/powerpoint/2010/main" val="2332715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10</a:t>
            </a:fld>
            <a:endParaRPr kumimoji="1" lang="ja-JP" altLang="en-US"/>
          </a:p>
        </p:txBody>
      </p:sp>
    </p:spTree>
    <p:extLst>
      <p:ext uri="{BB962C8B-B14F-4D97-AF65-F5344CB8AC3E}">
        <p14:creationId xmlns:p14="http://schemas.microsoft.com/office/powerpoint/2010/main" val="2435220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11</a:t>
            </a:fld>
            <a:endParaRPr kumimoji="1" lang="ja-JP" altLang="en-US"/>
          </a:p>
        </p:txBody>
      </p:sp>
    </p:spTree>
    <p:extLst>
      <p:ext uri="{BB962C8B-B14F-4D97-AF65-F5344CB8AC3E}">
        <p14:creationId xmlns:p14="http://schemas.microsoft.com/office/powerpoint/2010/main" val="3633396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12</a:t>
            </a:fld>
            <a:endParaRPr kumimoji="1" lang="ja-JP" altLang="en-US"/>
          </a:p>
        </p:txBody>
      </p:sp>
    </p:spTree>
    <p:extLst>
      <p:ext uri="{BB962C8B-B14F-4D97-AF65-F5344CB8AC3E}">
        <p14:creationId xmlns:p14="http://schemas.microsoft.com/office/powerpoint/2010/main" val="3474867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13</a:t>
            </a:fld>
            <a:endParaRPr kumimoji="1" lang="ja-JP" altLang="en-US"/>
          </a:p>
        </p:txBody>
      </p:sp>
    </p:spTree>
    <p:extLst>
      <p:ext uri="{BB962C8B-B14F-4D97-AF65-F5344CB8AC3E}">
        <p14:creationId xmlns:p14="http://schemas.microsoft.com/office/powerpoint/2010/main" val="1774638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14</a:t>
            </a:fld>
            <a:endParaRPr kumimoji="1" lang="ja-JP" altLang="en-US"/>
          </a:p>
        </p:txBody>
      </p:sp>
    </p:spTree>
    <p:extLst>
      <p:ext uri="{BB962C8B-B14F-4D97-AF65-F5344CB8AC3E}">
        <p14:creationId xmlns:p14="http://schemas.microsoft.com/office/powerpoint/2010/main" val="1170492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15</a:t>
            </a:fld>
            <a:endParaRPr kumimoji="1" lang="ja-JP" altLang="en-US"/>
          </a:p>
        </p:txBody>
      </p:sp>
    </p:spTree>
    <p:extLst>
      <p:ext uri="{BB962C8B-B14F-4D97-AF65-F5344CB8AC3E}">
        <p14:creationId xmlns:p14="http://schemas.microsoft.com/office/powerpoint/2010/main" val="379907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16</a:t>
            </a:fld>
            <a:endParaRPr kumimoji="1" lang="ja-JP" altLang="en-US"/>
          </a:p>
        </p:txBody>
      </p:sp>
    </p:spTree>
    <p:extLst>
      <p:ext uri="{BB962C8B-B14F-4D97-AF65-F5344CB8AC3E}">
        <p14:creationId xmlns:p14="http://schemas.microsoft.com/office/powerpoint/2010/main" val="1369312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17</a:t>
            </a:fld>
            <a:endParaRPr kumimoji="1" lang="ja-JP" altLang="en-US"/>
          </a:p>
        </p:txBody>
      </p:sp>
    </p:spTree>
    <p:extLst>
      <p:ext uri="{BB962C8B-B14F-4D97-AF65-F5344CB8AC3E}">
        <p14:creationId xmlns:p14="http://schemas.microsoft.com/office/powerpoint/2010/main" val="3623350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18</a:t>
            </a:fld>
            <a:endParaRPr kumimoji="1" lang="ja-JP" altLang="en-US"/>
          </a:p>
        </p:txBody>
      </p:sp>
    </p:spTree>
    <p:extLst>
      <p:ext uri="{BB962C8B-B14F-4D97-AF65-F5344CB8AC3E}">
        <p14:creationId xmlns:p14="http://schemas.microsoft.com/office/powerpoint/2010/main" val="635390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19</a:t>
            </a:fld>
            <a:endParaRPr kumimoji="1" lang="ja-JP" altLang="en-US"/>
          </a:p>
        </p:txBody>
      </p:sp>
    </p:spTree>
    <p:extLst>
      <p:ext uri="{BB962C8B-B14F-4D97-AF65-F5344CB8AC3E}">
        <p14:creationId xmlns:p14="http://schemas.microsoft.com/office/powerpoint/2010/main" val="1745366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2</a:t>
            </a:fld>
            <a:endParaRPr kumimoji="1" lang="ja-JP" altLang="en-US"/>
          </a:p>
        </p:txBody>
      </p:sp>
    </p:spTree>
    <p:extLst>
      <p:ext uri="{BB962C8B-B14F-4D97-AF65-F5344CB8AC3E}">
        <p14:creationId xmlns:p14="http://schemas.microsoft.com/office/powerpoint/2010/main" val="28949974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20</a:t>
            </a:fld>
            <a:endParaRPr kumimoji="1" lang="ja-JP" altLang="en-US"/>
          </a:p>
        </p:txBody>
      </p:sp>
    </p:spTree>
    <p:extLst>
      <p:ext uri="{BB962C8B-B14F-4D97-AF65-F5344CB8AC3E}">
        <p14:creationId xmlns:p14="http://schemas.microsoft.com/office/powerpoint/2010/main" val="1544164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21</a:t>
            </a:fld>
            <a:endParaRPr kumimoji="1" lang="ja-JP" altLang="en-US"/>
          </a:p>
        </p:txBody>
      </p:sp>
    </p:spTree>
    <p:extLst>
      <p:ext uri="{BB962C8B-B14F-4D97-AF65-F5344CB8AC3E}">
        <p14:creationId xmlns:p14="http://schemas.microsoft.com/office/powerpoint/2010/main" val="4129940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22</a:t>
            </a:fld>
            <a:endParaRPr kumimoji="1" lang="ja-JP" altLang="en-US"/>
          </a:p>
        </p:txBody>
      </p:sp>
    </p:spTree>
    <p:extLst>
      <p:ext uri="{BB962C8B-B14F-4D97-AF65-F5344CB8AC3E}">
        <p14:creationId xmlns:p14="http://schemas.microsoft.com/office/powerpoint/2010/main" val="2943242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23</a:t>
            </a:fld>
            <a:endParaRPr kumimoji="1" lang="ja-JP" altLang="en-US"/>
          </a:p>
        </p:txBody>
      </p:sp>
    </p:spTree>
    <p:extLst>
      <p:ext uri="{BB962C8B-B14F-4D97-AF65-F5344CB8AC3E}">
        <p14:creationId xmlns:p14="http://schemas.microsoft.com/office/powerpoint/2010/main" val="1874831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24</a:t>
            </a:fld>
            <a:endParaRPr kumimoji="1" lang="ja-JP" altLang="en-US"/>
          </a:p>
        </p:txBody>
      </p:sp>
    </p:spTree>
    <p:extLst>
      <p:ext uri="{BB962C8B-B14F-4D97-AF65-F5344CB8AC3E}">
        <p14:creationId xmlns:p14="http://schemas.microsoft.com/office/powerpoint/2010/main" val="3045415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25</a:t>
            </a:fld>
            <a:endParaRPr kumimoji="1" lang="ja-JP" altLang="en-US"/>
          </a:p>
        </p:txBody>
      </p:sp>
    </p:spTree>
    <p:extLst>
      <p:ext uri="{BB962C8B-B14F-4D97-AF65-F5344CB8AC3E}">
        <p14:creationId xmlns:p14="http://schemas.microsoft.com/office/powerpoint/2010/main" val="1766526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26</a:t>
            </a:fld>
            <a:endParaRPr kumimoji="1" lang="ja-JP" altLang="en-US"/>
          </a:p>
        </p:txBody>
      </p:sp>
    </p:spTree>
    <p:extLst>
      <p:ext uri="{BB962C8B-B14F-4D97-AF65-F5344CB8AC3E}">
        <p14:creationId xmlns:p14="http://schemas.microsoft.com/office/powerpoint/2010/main" val="144921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27</a:t>
            </a:fld>
            <a:endParaRPr kumimoji="1" lang="ja-JP" altLang="en-US"/>
          </a:p>
        </p:txBody>
      </p:sp>
    </p:spTree>
    <p:extLst>
      <p:ext uri="{BB962C8B-B14F-4D97-AF65-F5344CB8AC3E}">
        <p14:creationId xmlns:p14="http://schemas.microsoft.com/office/powerpoint/2010/main" val="349272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28</a:t>
            </a:fld>
            <a:endParaRPr kumimoji="1" lang="ja-JP" altLang="en-US"/>
          </a:p>
        </p:txBody>
      </p:sp>
    </p:spTree>
    <p:extLst>
      <p:ext uri="{BB962C8B-B14F-4D97-AF65-F5344CB8AC3E}">
        <p14:creationId xmlns:p14="http://schemas.microsoft.com/office/powerpoint/2010/main" val="20485566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29</a:t>
            </a:fld>
            <a:endParaRPr kumimoji="1" lang="ja-JP" altLang="en-US"/>
          </a:p>
        </p:txBody>
      </p:sp>
    </p:spTree>
    <p:extLst>
      <p:ext uri="{BB962C8B-B14F-4D97-AF65-F5344CB8AC3E}">
        <p14:creationId xmlns:p14="http://schemas.microsoft.com/office/powerpoint/2010/main" val="875447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3</a:t>
            </a:fld>
            <a:endParaRPr kumimoji="1" lang="ja-JP" altLang="en-US"/>
          </a:p>
        </p:txBody>
      </p:sp>
    </p:spTree>
    <p:extLst>
      <p:ext uri="{BB962C8B-B14F-4D97-AF65-F5344CB8AC3E}">
        <p14:creationId xmlns:p14="http://schemas.microsoft.com/office/powerpoint/2010/main" val="14716441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30</a:t>
            </a:fld>
            <a:endParaRPr kumimoji="1" lang="ja-JP" altLang="en-US"/>
          </a:p>
        </p:txBody>
      </p:sp>
    </p:spTree>
    <p:extLst>
      <p:ext uri="{BB962C8B-B14F-4D97-AF65-F5344CB8AC3E}">
        <p14:creationId xmlns:p14="http://schemas.microsoft.com/office/powerpoint/2010/main" val="1876273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31</a:t>
            </a:fld>
            <a:endParaRPr kumimoji="1" lang="ja-JP" altLang="en-US"/>
          </a:p>
        </p:txBody>
      </p:sp>
    </p:spTree>
    <p:extLst>
      <p:ext uri="{BB962C8B-B14F-4D97-AF65-F5344CB8AC3E}">
        <p14:creationId xmlns:p14="http://schemas.microsoft.com/office/powerpoint/2010/main" val="1394603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32</a:t>
            </a:fld>
            <a:endParaRPr kumimoji="1" lang="ja-JP" altLang="en-US"/>
          </a:p>
        </p:txBody>
      </p:sp>
    </p:spTree>
    <p:extLst>
      <p:ext uri="{BB962C8B-B14F-4D97-AF65-F5344CB8AC3E}">
        <p14:creationId xmlns:p14="http://schemas.microsoft.com/office/powerpoint/2010/main" val="17571348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33</a:t>
            </a:fld>
            <a:endParaRPr kumimoji="1" lang="ja-JP" altLang="en-US"/>
          </a:p>
        </p:txBody>
      </p:sp>
    </p:spTree>
    <p:extLst>
      <p:ext uri="{BB962C8B-B14F-4D97-AF65-F5344CB8AC3E}">
        <p14:creationId xmlns:p14="http://schemas.microsoft.com/office/powerpoint/2010/main" val="16221383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34</a:t>
            </a:fld>
            <a:endParaRPr kumimoji="1" lang="ja-JP" altLang="en-US"/>
          </a:p>
        </p:txBody>
      </p:sp>
    </p:spTree>
    <p:extLst>
      <p:ext uri="{BB962C8B-B14F-4D97-AF65-F5344CB8AC3E}">
        <p14:creationId xmlns:p14="http://schemas.microsoft.com/office/powerpoint/2010/main" val="26160227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35</a:t>
            </a:fld>
            <a:endParaRPr kumimoji="1" lang="ja-JP" altLang="en-US"/>
          </a:p>
        </p:txBody>
      </p:sp>
    </p:spTree>
    <p:extLst>
      <p:ext uri="{BB962C8B-B14F-4D97-AF65-F5344CB8AC3E}">
        <p14:creationId xmlns:p14="http://schemas.microsoft.com/office/powerpoint/2010/main" val="31588640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36</a:t>
            </a:fld>
            <a:endParaRPr kumimoji="1" lang="ja-JP" altLang="en-US"/>
          </a:p>
        </p:txBody>
      </p:sp>
    </p:spTree>
    <p:extLst>
      <p:ext uri="{BB962C8B-B14F-4D97-AF65-F5344CB8AC3E}">
        <p14:creationId xmlns:p14="http://schemas.microsoft.com/office/powerpoint/2010/main" val="4307587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37</a:t>
            </a:fld>
            <a:endParaRPr kumimoji="1" lang="ja-JP" altLang="en-US"/>
          </a:p>
        </p:txBody>
      </p:sp>
    </p:spTree>
    <p:extLst>
      <p:ext uri="{BB962C8B-B14F-4D97-AF65-F5344CB8AC3E}">
        <p14:creationId xmlns:p14="http://schemas.microsoft.com/office/powerpoint/2010/main" val="2422476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4</a:t>
            </a:fld>
            <a:endParaRPr kumimoji="1" lang="ja-JP" altLang="en-US"/>
          </a:p>
        </p:txBody>
      </p:sp>
    </p:spTree>
    <p:extLst>
      <p:ext uri="{BB962C8B-B14F-4D97-AF65-F5344CB8AC3E}">
        <p14:creationId xmlns:p14="http://schemas.microsoft.com/office/powerpoint/2010/main" val="976311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5</a:t>
            </a:fld>
            <a:endParaRPr kumimoji="1" lang="ja-JP" altLang="en-US"/>
          </a:p>
        </p:txBody>
      </p:sp>
    </p:spTree>
    <p:extLst>
      <p:ext uri="{BB962C8B-B14F-4D97-AF65-F5344CB8AC3E}">
        <p14:creationId xmlns:p14="http://schemas.microsoft.com/office/powerpoint/2010/main" val="3250181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6</a:t>
            </a:fld>
            <a:endParaRPr kumimoji="1" lang="ja-JP" altLang="en-US"/>
          </a:p>
        </p:txBody>
      </p:sp>
    </p:spTree>
    <p:extLst>
      <p:ext uri="{BB962C8B-B14F-4D97-AF65-F5344CB8AC3E}">
        <p14:creationId xmlns:p14="http://schemas.microsoft.com/office/powerpoint/2010/main" val="1766375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7</a:t>
            </a:fld>
            <a:endParaRPr kumimoji="1" lang="ja-JP" altLang="en-US"/>
          </a:p>
        </p:txBody>
      </p:sp>
    </p:spTree>
    <p:extLst>
      <p:ext uri="{BB962C8B-B14F-4D97-AF65-F5344CB8AC3E}">
        <p14:creationId xmlns:p14="http://schemas.microsoft.com/office/powerpoint/2010/main" val="410097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8</a:t>
            </a:fld>
            <a:endParaRPr kumimoji="1" lang="ja-JP" altLang="en-US"/>
          </a:p>
        </p:txBody>
      </p:sp>
    </p:spTree>
    <p:extLst>
      <p:ext uri="{BB962C8B-B14F-4D97-AF65-F5344CB8AC3E}">
        <p14:creationId xmlns:p14="http://schemas.microsoft.com/office/powerpoint/2010/main" val="1090681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今説明をしているのは、こんなとんでもないことを教えていますよということで、このように教えて欲しくないという意見です。</a:t>
            </a:r>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9</a:t>
            </a:fld>
            <a:endParaRPr kumimoji="1" lang="ja-JP" altLang="en-US"/>
          </a:p>
        </p:txBody>
      </p:sp>
    </p:spTree>
    <p:extLst>
      <p:ext uri="{BB962C8B-B14F-4D97-AF65-F5344CB8AC3E}">
        <p14:creationId xmlns:p14="http://schemas.microsoft.com/office/powerpoint/2010/main" val="1546361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C71C41-6588-418F-9A71-284E5C0C104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EA875E4-CD96-4B48-9BC3-9D64E7DB3F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C1C7815-4D62-42B0-B672-CF601536A888}"/>
              </a:ext>
            </a:extLst>
          </p:cNvPr>
          <p:cNvSpPr>
            <a:spLocks noGrp="1"/>
          </p:cNvSpPr>
          <p:nvPr>
            <p:ph type="dt" sz="half" idx="10"/>
          </p:nvPr>
        </p:nvSpPr>
        <p:spPr/>
        <p:txBody>
          <a:bodyPr/>
          <a:lstStyle/>
          <a:p>
            <a:fld id="{6CD6CF1C-1409-4EE8-8680-8340FA1EC1A9}" type="datetimeFigureOut">
              <a:rPr kumimoji="1" lang="ja-JP" altLang="en-US" smtClean="0"/>
              <a:t>2022/5/13</a:t>
            </a:fld>
            <a:endParaRPr kumimoji="1" lang="ja-JP" altLang="en-US"/>
          </a:p>
        </p:txBody>
      </p:sp>
      <p:sp>
        <p:nvSpPr>
          <p:cNvPr id="5" name="フッター プレースホルダー 4">
            <a:extLst>
              <a:ext uri="{FF2B5EF4-FFF2-40B4-BE49-F238E27FC236}">
                <a16:creationId xmlns:a16="http://schemas.microsoft.com/office/drawing/2014/main" id="{8564D8B1-A1E5-4281-92EA-FC6F82E97F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9B8ECA6-CE07-4724-B0DA-58BBA067A36D}"/>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164095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D28198-29C3-41C7-B3BC-87C835DB20E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D84A5F2-13F3-4453-AC98-1017F41F878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27EF3A2-976B-4659-850D-33174B8334AF}"/>
              </a:ext>
            </a:extLst>
          </p:cNvPr>
          <p:cNvSpPr>
            <a:spLocks noGrp="1"/>
          </p:cNvSpPr>
          <p:nvPr>
            <p:ph type="dt" sz="half" idx="10"/>
          </p:nvPr>
        </p:nvSpPr>
        <p:spPr/>
        <p:txBody>
          <a:bodyPr/>
          <a:lstStyle/>
          <a:p>
            <a:fld id="{6CD6CF1C-1409-4EE8-8680-8340FA1EC1A9}" type="datetimeFigureOut">
              <a:rPr kumimoji="1" lang="ja-JP" altLang="en-US" smtClean="0"/>
              <a:t>2022/5/13</a:t>
            </a:fld>
            <a:endParaRPr kumimoji="1" lang="ja-JP" altLang="en-US"/>
          </a:p>
        </p:txBody>
      </p:sp>
      <p:sp>
        <p:nvSpPr>
          <p:cNvPr id="5" name="フッター プレースホルダー 4">
            <a:extLst>
              <a:ext uri="{FF2B5EF4-FFF2-40B4-BE49-F238E27FC236}">
                <a16:creationId xmlns:a16="http://schemas.microsoft.com/office/drawing/2014/main" id="{6D80B15F-E452-4379-8E60-FDC8A9C3857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0AA31D-2C07-449B-8C95-EDC76D1A3F48}"/>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3485402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5AF55DC-32D5-4A19-BD49-F6294A06B32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8D36121-4145-48DD-AD22-B956777BAF4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BB1C09D-509C-4AE8-9362-21CF2AE8CAF2}"/>
              </a:ext>
            </a:extLst>
          </p:cNvPr>
          <p:cNvSpPr>
            <a:spLocks noGrp="1"/>
          </p:cNvSpPr>
          <p:nvPr>
            <p:ph type="dt" sz="half" idx="10"/>
          </p:nvPr>
        </p:nvSpPr>
        <p:spPr/>
        <p:txBody>
          <a:bodyPr/>
          <a:lstStyle/>
          <a:p>
            <a:fld id="{6CD6CF1C-1409-4EE8-8680-8340FA1EC1A9}" type="datetimeFigureOut">
              <a:rPr kumimoji="1" lang="ja-JP" altLang="en-US" smtClean="0"/>
              <a:t>2022/5/13</a:t>
            </a:fld>
            <a:endParaRPr kumimoji="1" lang="ja-JP" altLang="en-US"/>
          </a:p>
        </p:txBody>
      </p:sp>
      <p:sp>
        <p:nvSpPr>
          <p:cNvPr id="5" name="フッター プレースホルダー 4">
            <a:extLst>
              <a:ext uri="{FF2B5EF4-FFF2-40B4-BE49-F238E27FC236}">
                <a16:creationId xmlns:a16="http://schemas.microsoft.com/office/drawing/2014/main" id="{0D50AB39-74D3-40D4-A9CB-18C8750E716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086A70-1058-4C01-BCDC-E15AA0A174E0}"/>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201587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EB1214-0020-426E-ACD0-EED9165530B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D489729-7888-441E-99AF-8214A528451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44CD7D9-CB63-4B05-BD4D-BFE6B28EA7E1}"/>
              </a:ext>
            </a:extLst>
          </p:cNvPr>
          <p:cNvSpPr>
            <a:spLocks noGrp="1"/>
          </p:cNvSpPr>
          <p:nvPr>
            <p:ph type="dt" sz="half" idx="10"/>
          </p:nvPr>
        </p:nvSpPr>
        <p:spPr/>
        <p:txBody>
          <a:bodyPr/>
          <a:lstStyle/>
          <a:p>
            <a:fld id="{6CD6CF1C-1409-4EE8-8680-8340FA1EC1A9}" type="datetimeFigureOut">
              <a:rPr kumimoji="1" lang="ja-JP" altLang="en-US" smtClean="0"/>
              <a:t>2022/5/13</a:t>
            </a:fld>
            <a:endParaRPr kumimoji="1" lang="ja-JP" altLang="en-US"/>
          </a:p>
        </p:txBody>
      </p:sp>
      <p:sp>
        <p:nvSpPr>
          <p:cNvPr id="5" name="フッター プレースホルダー 4">
            <a:extLst>
              <a:ext uri="{FF2B5EF4-FFF2-40B4-BE49-F238E27FC236}">
                <a16:creationId xmlns:a16="http://schemas.microsoft.com/office/drawing/2014/main" id="{94D84F41-C1F8-4236-A656-A54FFA42262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27FB9B4-4AA1-472C-BE51-5CD129ABCBE8}"/>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2177590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E090E2-4E5E-4690-A652-42F5E8BE9DD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F160568-C865-453F-8F49-6AD2DD7EB3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832F116-D5FA-4063-A340-47C651906FC2}"/>
              </a:ext>
            </a:extLst>
          </p:cNvPr>
          <p:cNvSpPr>
            <a:spLocks noGrp="1"/>
          </p:cNvSpPr>
          <p:nvPr>
            <p:ph type="dt" sz="half" idx="10"/>
          </p:nvPr>
        </p:nvSpPr>
        <p:spPr/>
        <p:txBody>
          <a:bodyPr/>
          <a:lstStyle/>
          <a:p>
            <a:fld id="{6CD6CF1C-1409-4EE8-8680-8340FA1EC1A9}" type="datetimeFigureOut">
              <a:rPr kumimoji="1" lang="ja-JP" altLang="en-US" smtClean="0"/>
              <a:t>2022/5/13</a:t>
            </a:fld>
            <a:endParaRPr kumimoji="1" lang="ja-JP" altLang="en-US"/>
          </a:p>
        </p:txBody>
      </p:sp>
      <p:sp>
        <p:nvSpPr>
          <p:cNvPr id="5" name="フッター プレースホルダー 4">
            <a:extLst>
              <a:ext uri="{FF2B5EF4-FFF2-40B4-BE49-F238E27FC236}">
                <a16:creationId xmlns:a16="http://schemas.microsoft.com/office/drawing/2014/main" id="{9B8D840E-6666-4E3C-9419-29083EFCA7E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173D4FE-B1F0-47D1-B819-E0273C2FC353}"/>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187731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6A2FD4-2503-444A-B5B1-958B85980BD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72B1AC7-7998-432E-8992-0E62FE4ECBF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570CF62-8CE8-47E7-9CE7-9C12E8C3C4D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3FF7FC7-6BE7-4A10-BF2D-61339558B15F}"/>
              </a:ext>
            </a:extLst>
          </p:cNvPr>
          <p:cNvSpPr>
            <a:spLocks noGrp="1"/>
          </p:cNvSpPr>
          <p:nvPr>
            <p:ph type="dt" sz="half" idx="10"/>
          </p:nvPr>
        </p:nvSpPr>
        <p:spPr/>
        <p:txBody>
          <a:bodyPr/>
          <a:lstStyle/>
          <a:p>
            <a:fld id="{6CD6CF1C-1409-4EE8-8680-8340FA1EC1A9}" type="datetimeFigureOut">
              <a:rPr kumimoji="1" lang="ja-JP" altLang="en-US" smtClean="0"/>
              <a:t>2022/5/13</a:t>
            </a:fld>
            <a:endParaRPr kumimoji="1" lang="ja-JP" altLang="en-US"/>
          </a:p>
        </p:txBody>
      </p:sp>
      <p:sp>
        <p:nvSpPr>
          <p:cNvPr id="6" name="フッター プレースホルダー 5">
            <a:extLst>
              <a:ext uri="{FF2B5EF4-FFF2-40B4-BE49-F238E27FC236}">
                <a16:creationId xmlns:a16="http://schemas.microsoft.com/office/drawing/2014/main" id="{BAEA4348-5A52-4C50-A42F-A12804B7BF1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4D162FE-5C45-4D3F-B472-F9F296DB9618}"/>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906110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B76E74-A982-4E18-873E-7EFFF06D074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8329B9A-8C7B-4B3D-B6ED-30A8B39689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4627412-94E9-4AEC-AACE-A722731BDCE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EC4311C-2FAA-4E2B-9576-D7275514C1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05F4637-EF44-4FC8-BD17-FCB831D59B6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EDAAAA6-A4A8-4C11-A664-473A66F746B1}"/>
              </a:ext>
            </a:extLst>
          </p:cNvPr>
          <p:cNvSpPr>
            <a:spLocks noGrp="1"/>
          </p:cNvSpPr>
          <p:nvPr>
            <p:ph type="dt" sz="half" idx="10"/>
          </p:nvPr>
        </p:nvSpPr>
        <p:spPr/>
        <p:txBody>
          <a:bodyPr/>
          <a:lstStyle/>
          <a:p>
            <a:fld id="{6CD6CF1C-1409-4EE8-8680-8340FA1EC1A9}" type="datetimeFigureOut">
              <a:rPr kumimoji="1" lang="ja-JP" altLang="en-US" smtClean="0"/>
              <a:t>2022/5/13</a:t>
            </a:fld>
            <a:endParaRPr kumimoji="1" lang="ja-JP" altLang="en-US"/>
          </a:p>
        </p:txBody>
      </p:sp>
      <p:sp>
        <p:nvSpPr>
          <p:cNvPr id="8" name="フッター プレースホルダー 7">
            <a:extLst>
              <a:ext uri="{FF2B5EF4-FFF2-40B4-BE49-F238E27FC236}">
                <a16:creationId xmlns:a16="http://schemas.microsoft.com/office/drawing/2014/main" id="{8CEFF089-B13F-4090-A71F-8412ED1599F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36A973A-9264-421A-AE4A-4418B630F329}"/>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491145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6EF52D-4A16-440A-BFDC-561EF47D7EC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F89FF02-D935-446E-AFA0-C46FA9B239D6}"/>
              </a:ext>
            </a:extLst>
          </p:cNvPr>
          <p:cNvSpPr>
            <a:spLocks noGrp="1"/>
          </p:cNvSpPr>
          <p:nvPr>
            <p:ph type="dt" sz="half" idx="10"/>
          </p:nvPr>
        </p:nvSpPr>
        <p:spPr/>
        <p:txBody>
          <a:bodyPr/>
          <a:lstStyle/>
          <a:p>
            <a:fld id="{6CD6CF1C-1409-4EE8-8680-8340FA1EC1A9}" type="datetimeFigureOut">
              <a:rPr kumimoji="1" lang="ja-JP" altLang="en-US" smtClean="0"/>
              <a:t>2022/5/13</a:t>
            </a:fld>
            <a:endParaRPr kumimoji="1" lang="ja-JP" altLang="en-US"/>
          </a:p>
        </p:txBody>
      </p:sp>
      <p:sp>
        <p:nvSpPr>
          <p:cNvPr id="4" name="フッター プレースホルダー 3">
            <a:extLst>
              <a:ext uri="{FF2B5EF4-FFF2-40B4-BE49-F238E27FC236}">
                <a16:creationId xmlns:a16="http://schemas.microsoft.com/office/drawing/2014/main" id="{4DFCADC2-00D8-42E5-BDAC-A16C7290B31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CD889C9-26C0-49AF-892B-8662EB9601F0}"/>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3358703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50382C3-8820-42BF-9E62-8B11A4CD44C4}"/>
              </a:ext>
            </a:extLst>
          </p:cNvPr>
          <p:cNvSpPr>
            <a:spLocks noGrp="1"/>
          </p:cNvSpPr>
          <p:nvPr>
            <p:ph type="dt" sz="half" idx="10"/>
          </p:nvPr>
        </p:nvSpPr>
        <p:spPr/>
        <p:txBody>
          <a:bodyPr/>
          <a:lstStyle/>
          <a:p>
            <a:fld id="{6CD6CF1C-1409-4EE8-8680-8340FA1EC1A9}" type="datetimeFigureOut">
              <a:rPr kumimoji="1" lang="ja-JP" altLang="en-US" smtClean="0"/>
              <a:t>2022/5/13</a:t>
            </a:fld>
            <a:endParaRPr kumimoji="1" lang="ja-JP" altLang="en-US"/>
          </a:p>
        </p:txBody>
      </p:sp>
      <p:sp>
        <p:nvSpPr>
          <p:cNvPr id="3" name="フッター プレースホルダー 2">
            <a:extLst>
              <a:ext uri="{FF2B5EF4-FFF2-40B4-BE49-F238E27FC236}">
                <a16:creationId xmlns:a16="http://schemas.microsoft.com/office/drawing/2014/main" id="{9BAB1BAC-F489-48F2-A64B-3CBD0F11224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14E0BFF-58C0-4F49-87E6-6714C9F566BB}"/>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3108911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AC3C19-6CAA-41E7-B0A3-F8F57074ED0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9271B2A-2D54-4706-A505-858DCA348D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D44EA88-2194-415A-A168-9A45EE7F14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D7A22A9-1D91-41E3-917B-2BAF3D860493}"/>
              </a:ext>
            </a:extLst>
          </p:cNvPr>
          <p:cNvSpPr>
            <a:spLocks noGrp="1"/>
          </p:cNvSpPr>
          <p:nvPr>
            <p:ph type="dt" sz="half" idx="10"/>
          </p:nvPr>
        </p:nvSpPr>
        <p:spPr/>
        <p:txBody>
          <a:bodyPr/>
          <a:lstStyle/>
          <a:p>
            <a:fld id="{6CD6CF1C-1409-4EE8-8680-8340FA1EC1A9}" type="datetimeFigureOut">
              <a:rPr kumimoji="1" lang="ja-JP" altLang="en-US" smtClean="0"/>
              <a:t>2022/5/13</a:t>
            </a:fld>
            <a:endParaRPr kumimoji="1" lang="ja-JP" altLang="en-US"/>
          </a:p>
        </p:txBody>
      </p:sp>
      <p:sp>
        <p:nvSpPr>
          <p:cNvPr id="6" name="フッター プレースホルダー 5">
            <a:extLst>
              <a:ext uri="{FF2B5EF4-FFF2-40B4-BE49-F238E27FC236}">
                <a16:creationId xmlns:a16="http://schemas.microsoft.com/office/drawing/2014/main" id="{05FF915E-994C-4AC7-BEE0-21575CAA1E4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0EEC29D-7DDD-4CFB-93A7-142B4331F4B0}"/>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49132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ADFE18-1F13-464E-8F63-949E2248826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62B540F-6175-447A-984B-8408AE46B5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2153BC9-9EA0-4FE4-ACD7-02D8F1B380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99CBC22-F6C6-43AC-A087-931F22680E87}"/>
              </a:ext>
            </a:extLst>
          </p:cNvPr>
          <p:cNvSpPr>
            <a:spLocks noGrp="1"/>
          </p:cNvSpPr>
          <p:nvPr>
            <p:ph type="dt" sz="half" idx="10"/>
          </p:nvPr>
        </p:nvSpPr>
        <p:spPr/>
        <p:txBody>
          <a:bodyPr/>
          <a:lstStyle/>
          <a:p>
            <a:fld id="{6CD6CF1C-1409-4EE8-8680-8340FA1EC1A9}" type="datetimeFigureOut">
              <a:rPr kumimoji="1" lang="ja-JP" altLang="en-US" smtClean="0"/>
              <a:t>2022/5/13</a:t>
            </a:fld>
            <a:endParaRPr kumimoji="1" lang="ja-JP" altLang="en-US"/>
          </a:p>
        </p:txBody>
      </p:sp>
      <p:sp>
        <p:nvSpPr>
          <p:cNvPr id="6" name="フッター プレースホルダー 5">
            <a:extLst>
              <a:ext uri="{FF2B5EF4-FFF2-40B4-BE49-F238E27FC236}">
                <a16:creationId xmlns:a16="http://schemas.microsoft.com/office/drawing/2014/main" id="{18AA2B86-15FD-4C74-ABF3-4063890AF59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6A13140-5C81-4136-9A74-42F3E4D376A2}"/>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862327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9415803-7416-42E1-A7B0-1A89DD4AC3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B7912BB-F395-4218-92E6-2556E22383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9B921F5-0AD9-4F6A-8508-62777CB3E2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6CF1C-1409-4EE8-8680-8340FA1EC1A9}" type="datetimeFigureOut">
              <a:rPr kumimoji="1" lang="ja-JP" altLang="en-US" smtClean="0"/>
              <a:t>2022/5/13</a:t>
            </a:fld>
            <a:endParaRPr kumimoji="1" lang="ja-JP" altLang="en-US"/>
          </a:p>
        </p:txBody>
      </p:sp>
      <p:sp>
        <p:nvSpPr>
          <p:cNvPr id="5" name="フッター プレースホルダー 4">
            <a:extLst>
              <a:ext uri="{FF2B5EF4-FFF2-40B4-BE49-F238E27FC236}">
                <a16:creationId xmlns:a16="http://schemas.microsoft.com/office/drawing/2014/main" id="{DC28AB9F-093C-46E2-B723-4EE613CC29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D810AF2-9C19-445B-927D-15BAD522D9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14515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70E370-9B4D-478C-A9A7-D7BAC0D0D118}"/>
              </a:ext>
            </a:extLst>
          </p:cNvPr>
          <p:cNvSpPr>
            <a:spLocks noGrp="1"/>
          </p:cNvSpPr>
          <p:nvPr>
            <p:ph type="ctrTitle"/>
          </p:nvPr>
        </p:nvSpPr>
        <p:spPr>
          <a:xfrm>
            <a:off x="1397876" y="663274"/>
            <a:ext cx="9144000" cy="2387600"/>
          </a:xfrm>
        </p:spPr>
        <p:txBody>
          <a:bodyPr>
            <a:normAutofit/>
          </a:bodyPr>
          <a:lstStyle/>
          <a:p>
            <a:r>
              <a:rPr kumimoji="1" lang="ja-JP" altLang="en-US" sz="8000" dirty="0">
                <a:latin typeface="UD デジタル 教科書体 NP-B" panose="02020700000000000000" pitchFamily="18" charset="-128"/>
                <a:ea typeface="UD デジタル 教科書体 NP-B" panose="02020700000000000000" pitchFamily="18" charset="-128"/>
              </a:rPr>
              <a:t>まなびの広場９</a:t>
            </a:r>
            <a:br>
              <a:rPr kumimoji="1" lang="en-US" altLang="ja-JP" dirty="0">
                <a:latin typeface="UD デジタル 教科書体 NP-B" panose="02020700000000000000" pitchFamily="18" charset="-128"/>
                <a:ea typeface="UD デジタル 教科書体 NP-B" panose="02020700000000000000" pitchFamily="18" charset="-128"/>
              </a:rPr>
            </a:b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a16="http://schemas.microsoft.com/office/drawing/2014/main" id="{B52B7B01-4715-4346-B432-E19A0A3ECC23}"/>
              </a:ext>
            </a:extLst>
          </p:cNvPr>
          <p:cNvSpPr txBox="1"/>
          <p:nvPr/>
        </p:nvSpPr>
        <p:spPr>
          <a:xfrm>
            <a:off x="1260895" y="3050874"/>
            <a:ext cx="9417963" cy="1015663"/>
          </a:xfrm>
          <a:prstGeom prst="rect">
            <a:avLst/>
          </a:prstGeom>
          <a:noFill/>
        </p:spPr>
        <p:txBody>
          <a:bodyPr wrap="none" rtlCol="0">
            <a:spAutoFit/>
          </a:bodyPr>
          <a:lstStyle/>
          <a:p>
            <a:pPr algn="ctr"/>
            <a:r>
              <a:rPr lang="ja-JP" altLang="en-US" sz="6000" dirty="0">
                <a:solidFill>
                  <a:srgbClr val="0000FF"/>
                </a:solidFill>
                <a:latin typeface="UD デジタル 教科書体 NP-B" panose="02020700000000000000" pitchFamily="18" charset="-128"/>
                <a:ea typeface="UD デジタル 教科書体 NP-B" panose="02020700000000000000" pitchFamily="18" charset="-128"/>
              </a:rPr>
              <a:t>文章題のたし算の順序問題</a:t>
            </a:r>
          </a:p>
        </p:txBody>
      </p:sp>
      <p:sp>
        <p:nvSpPr>
          <p:cNvPr id="4" name="テキスト ボックス 3">
            <a:extLst>
              <a:ext uri="{FF2B5EF4-FFF2-40B4-BE49-F238E27FC236}">
                <a16:creationId xmlns:a16="http://schemas.microsoft.com/office/drawing/2014/main" id="{A2B1AC81-FCBD-4027-988D-0A01D006154A}"/>
              </a:ext>
            </a:extLst>
          </p:cNvPr>
          <p:cNvSpPr txBox="1"/>
          <p:nvPr/>
        </p:nvSpPr>
        <p:spPr>
          <a:xfrm>
            <a:off x="1397876" y="4386451"/>
            <a:ext cx="9417963" cy="1323439"/>
          </a:xfrm>
          <a:prstGeom prst="rect">
            <a:avLst/>
          </a:prstGeom>
          <a:noFill/>
        </p:spPr>
        <p:txBody>
          <a:bodyPr wrap="square" rtlCol="0">
            <a:spAutoFit/>
          </a:bodyPr>
          <a:lstStyle/>
          <a:p>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たし算で理由をつけて順序を固定するとそれはひき算にまで影響してきます</a:t>
            </a:r>
          </a:p>
        </p:txBody>
      </p:sp>
    </p:spTree>
    <p:extLst>
      <p:ext uri="{BB962C8B-B14F-4D97-AF65-F5344CB8AC3E}">
        <p14:creationId xmlns:p14="http://schemas.microsoft.com/office/powerpoint/2010/main" val="3387324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lang="ja-JP" altLang="en-US" sz="4800" dirty="0">
                <a:latin typeface="UD デジタル 教科書体 NP-B" panose="02020700000000000000" pitchFamily="18" charset="-128"/>
                <a:ea typeface="UD デジタル 教科書体 NP-B" panose="02020700000000000000" pitchFamily="18" charset="-128"/>
              </a:rPr>
              <a:t>（　　 ）に当てはまる言葉は？</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1079291" y="1690688"/>
            <a:ext cx="10051164" cy="1323439"/>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子どもが５人います。そこに３人きました。子どもは（</a:t>
            </a:r>
            <a:r>
              <a:rPr lang="en-US" altLang="ja-JP" sz="4000" dirty="0">
                <a:latin typeface="UD デジタル 教科書体 NP-B" panose="02020700000000000000" pitchFamily="18" charset="-128"/>
                <a:ea typeface="UD デジタル 教科書体 NP-B" panose="02020700000000000000" pitchFamily="18" charset="-128"/>
              </a:rPr>
              <a:t> </a:t>
            </a:r>
            <a:r>
              <a:rPr lang="ja-JP" altLang="en-US" sz="4000" dirty="0">
                <a:latin typeface="UD デジタル 教科書体 NP-B" panose="02020700000000000000" pitchFamily="18" charset="-128"/>
                <a:ea typeface="UD デジタル 教科書体 NP-B" panose="02020700000000000000" pitchFamily="18" charset="-128"/>
              </a:rPr>
              <a:t>　　　　）８人になりました。</a:t>
            </a:r>
            <a:endParaRPr kumimoji="1" lang="ja-JP" altLang="en-US" sz="4000" b="1"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52954DCB-A530-40CD-AE38-A91A58549850}"/>
              </a:ext>
            </a:extLst>
          </p:cNvPr>
          <p:cNvSpPr txBox="1"/>
          <p:nvPr/>
        </p:nvSpPr>
        <p:spPr>
          <a:xfrm>
            <a:off x="1079291" y="3276981"/>
            <a:ext cx="10051164" cy="2862322"/>
          </a:xfrm>
          <a:prstGeom prst="rect">
            <a:avLst/>
          </a:prstGeom>
          <a:noFill/>
        </p:spPr>
        <p:txBody>
          <a:bodyPr wrap="square" rtlCol="0">
            <a:spAutoFit/>
          </a:bodyPr>
          <a:lstStyle/>
          <a:p>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「あわせて」と書いたら</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でした</a:t>
            </a:r>
            <a:r>
              <a:rPr lang="ja-JP" altLang="en-US" sz="3600" dirty="0">
                <a:latin typeface="UD デジタル 教科書体 NP-B" panose="02020700000000000000" pitchFamily="18" charset="-128"/>
                <a:ea typeface="UD デジタル 教科書体 NP-B" panose="02020700000000000000" pitchFamily="18" charset="-128"/>
              </a:rPr>
              <a:t>。</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正解は「ぜんぶで」だそうです。</a:t>
            </a:r>
            <a:r>
              <a:rPr lang="ja-JP" altLang="en-US" sz="3600" dirty="0">
                <a:latin typeface="UD デジタル 教科書体 NP-B" panose="02020700000000000000" pitchFamily="18" charset="-128"/>
                <a:ea typeface="UD デジタル 教科書体 NP-B" panose="02020700000000000000" pitchFamily="18" charset="-128"/>
              </a:rPr>
              <a:t>「あわせて」は合併に使う言葉だからでしょう。</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「みんなで」でも「ごうけい」でも「あわせて」でも○ですよね。</a:t>
            </a:r>
            <a:endParaRPr lang="en-US" altLang="ja-JP" sz="36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先生が〇にする自信がないのですかね。</a:t>
            </a:r>
          </a:p>
        </p:txBody>
      </p:sp>
    </p:spTree>
    <p:extLst>
      <p:ext uri="{BB962C8B-B14F-4D97-AF65-F5344CB8AC3E}">
        <p14:creationId xmlns:p14="http://schemas.microsoft.com/office/powerpoint/2010/main" val="313291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kumimoji="1" lang="ja-JP" altLang="en-US" sz="4800" dirty="0">
                <a:latin typeface="UD デジタル 教科書体 NP-B" panose="02020700000000000000" pitchFamily="18" charset="-128"/>
                <a:ea typeface="UD デジタル 教科書体 NP-B" panose="02020700000000000000" pitchFamily="18" charset="-128"/>
              </a:rPr>
              <a:t>驚いたことに</a:t>
            </a: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838201" y="1948721"/>
            <a:ext cx="10515600" cy="1200329"/>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本屋で販売している問題集も調べて見たが</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たし算の言葉には</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ふえる</a:t>
            </a:r>
            <a:r>
              <a:rPr lang="ja-JP" altLang="en-US" sz="3600" dirty="0">
                <a:latin typeface="UD デジタル 教科書体 NP-B" panose="02020700000000000000" pitchFamily="18" charset="-128"/>
                <a:ea typeface="UD デジタル 教科書体 NP-B" panose="02020700000000000000" pitchFamily="18" charset="-128"/>
              </a:rPr>
              <a:t>と</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あわせて</a:t>
            </a:r>
            <a:r>
              <a:rPr lang="ja-JP" altLang="en-US" sz="3600" dirty="0">
                <a:latin typeface="UD デジタル 教科書体 NP-B" panose="02020700000000000000" pitchFamily="18" charset="-128"/>
                <a:ea typeface="UD デジタル 教科書体 NP-B" panose="02020700000000000000" pitchFamily="18" charset="-128"/>
              </a:rPr>
              <a:t>しかなかった</a:t>
            </a:r>
            <a:endParaRPr kumimoji="1" lang="ja-JP" altLang="en-US" sz="36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52954DCB-A530-40CD-AE38-A91A58549850}"/>
              </a:ext>
            </a:extLst>
          </p:cNvPr>
          <p:cNvSpPr txBox="1"/>
          <p:nvPr/>
        </p:nvSpPr>
        <p:spPr>
          <a:xfrm>
            <a:off x="838199" y="3466468"/>
            <a:ext cx="10744848" cy="1200329"/>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言葉の使い方を決めていること自体おかしいことだ</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問題文を理解する力を奪っているとしか思えない</a:t>
            </a:r>
          </a:p>
        </p:txBody>
      </p:sp>
      <p:sp>
        <p:nvSpPr>
          <p:cNvPr id="6" name="テキスト ボックス 5">
            <a:extLst>
              <a:ext uri="{FF2B5EF4-FFF2-40B4-BE49-F238E27FC236}">
                <a16:creationId xmlns:a16="http://schemas.microsoft.com/office/drawing/2014/main" id="{4F77031A-6B23-439E-9E54-EB16AD5F0F7D}"/>
              </a:ext>
            </a:extLst>
          </p:cNvPr>
          <p:cNvSpPr txBox="1"/>
          <p:nvPr/>
        </p:nvSpPr>
        <p:spPr>
          <a:xfrm>
            <a:off x="838200" y="4984215"/>
            <a:ext cx="10744847" cy="646331"/>
          </a:xfrm>
          <a:prstGeom prst="rect">
            <a:avLst/>
          </a:prstGeom>
          <a:noFill/>
        </p:spPr>
        <p:txBody>
          <a:bodyPr wrap="square" rtlCol="0">
            <a:spAutoFit/>
          </a:bodyPr>
          <a:lstStyle/>
          <a:p>
            <a:r>
              <a:rPr kumimoji="1" lang="ja-JP" altLang="en-US" sz="3600" dirty="0">
                <a:latin typeface="UD デジタル 教科書体 NP-B" panose="02020700000000000000" pitchFamily="18" charset="-128"/>
                <a:ea typeface="UD デジタル 教科書体 NP-B" panose="02020700000000000000" pitchFamily="18" charset="-128"/>
              </a:rPr>
              <a:t>算数教育者は、言葉の定義まで勝手に決めている？</a:t>
            </a:r>
          </a:p>
        </p:txBody>
      </p:sp>
    </p:spTree>
    <p:extLst>
      <p:ext uri="{BB962C8B-B14F-4D97-AF65-F5344CB8AC3E}">
        <p14:creationId xmlns:p14="http://schemas.microsoft.com/office/powerpoint/2010/main" val="38215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22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a:xfrm>
            <a:off x="838200" y="302062"/>
            <a:ext cx="10515600" cy="1325563"/>
          </a:xfrm>
        </p:spPr>
        <p:txBody>
          <a:bodyPr>
            <a:normAutofit/>
          </a:bodyPr>
          <a:lstStyle/>
          <a:p>
            <a:pPr algn="ctr"/>
            <a:r>
              <a:rPr kumimoji="1" lang="ja-JP" altLang="en-US" sz="4800" dirty="0">
                <a:latin typeface="UD デジタル 教科書体 NP-B" panose="02020700000000000000" pitchFamily="18" charset="-128"/>
                <a:ea typeface="UD デジタル 教科書体 NP-B" panose="02020700000000000000" pitchFamily="18" charset="-128"/>
              </a:rPr>
              <a:t>合併の場合は順不同であったが </a:t>
            </a:r>
            <a:r>
              <a:rPr kumimoji="1" lang="en-US" altLang="ja-JP" sz="4800" dirty="0">
                <a:latin typeface="UD デジタル 教科書体 NP-B" panose="02020700000000000000" pitchFamily="18" charset="-128"/>
                <a:ea typeface="UD デジタル 教科書体 NP-B" panose="02020700000000000000" pitchFamily="18" charset="-128"/>
              </a:rPr>
              <a:t>…</a:t>
            </a:r>
            <a:endParaRPr kumimoji="1" lang="ja-JP" altLang="en-US" sz="48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838200" y="1721631"/>
            <a:ext cx="10355317" cy="707886"/>
          </a:xfrm>
          <a:prstGeom prst="rect">
            <a:avLst/>
          </a:prstGeom>
          <a:noFill/>
        </p:spPr>
        <p:txBody>
          <a:bodyPr wrap="square" rtlCol="0">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合併は</a:t>
            </a:r>
            <a:r>
              <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左右からくることになっている</a:t>
            </a:r>
            <a:r>
              <a:rPr kumimoji="1" lang="ja-JP" altLang="en-US" sz="4000" dirty="0">
                <a:latin typeface="UD デジタル 教科書体 NP-B" panose="02020700000000000000" pitchFamily="18" charset="-128"/>
                <a:ea typeface="UD デジタル 教科書体 NP-B" panose="02020700000000000000" pitchFamily="18" charset="-128"/>
              </a:rPr>
              <a:t>らしく</a:t>
            </a:r>
          </a:p>
        </p:txBody>
      </p:sp>
      <p:sp>
        <p:nvSpPr>
          <p:cNvPr id="4" name="テキスト ボックス 3">
            <a:extLst>
              <a:ext uri="{FF2B5EF4-FFF2-40B4-BE49-F238E27FC236}">
                <a16:creationId xmlns:a16="http://schemas.microsoft.com/office/drawing/2014/main" id="{00B2624D-7203-4190-A098-D1E920C92FB7}"/>
              </a:ext>
            </a:extLst>
          </p:cNvPr>
          <p:cNvSpPr txBox="1"/>
          <p:nvPr/>
        </p:nvSpPr>
        <p:spPr>
          <a:xfrm>
            <a:off x="838200" y="2645611"/>
            <a:ext cx="1794641" cy="707886"/>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記号は　　　　　　　</a:t>
            </a:r>
            <a:endParaRPr lang="en-US" altLang="ja-JP" sz="40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52954DCB-A530-40CD-AE38-A91A58549850}"/>
              </a:ext>
            </a:extLst>
          </p:cNvPr>
          <p:cNvSpPr txBox="1"/>
          <p:nvPr/>
        </p:nvSpPr>
        <p:spPr>
          <a:xfrm>
            <a:off x="838201" y="3759941"/>
            <a:ext cx="10355316" cy="1323439"/>
          </a:xfrm>
          <a:prstGeom prst="rect">
            <a:avLst/>
          </a:prstGeom>
          <a:noFill/>
        </p:spPr>
        <p:txBody>
          <a:bodyPr wrap="square" rtlCol="0">
            <a:spAutoFit/>
          </a:bodyPr>
          <a:lstStyle/>
          <a:p>
            <a:r>
              <a:rPr lang="ja-JP" altLang="en-US" sz="4000" dirty="0">
                <a:ln w="0"/>
                <a:latin typeface="UD デジタル 教科書体 NP-B" panose="02020700000000000000" pitchFamily="18" charset="-128"/>
                <a:ea typeface="UD デジタル 教科書体 NP-B" panose="02020700000000000000" pitchFamily="18" charset="-128"/>
              </a:rPr>
              <a:t>最近は図の配置と数字の順番が一致しないとバツにされている</a:t>
            </a:r>
            <a:endParaRPr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52954DCB-A530-40CD-AE38-A91A58549850}"/>
              </a:ext>
            </a:extLst>
          </p:cNvPr>
          <p:cNvSpPr txBox="1"/>
          <p:nvPr/>
        </p:nvSpPr>
        <p:spPr>
          <a:xfrm>
            <a:off x="838201" y="5489824"/>
            <a:ext cx="10008475" cy="707886"/>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小学校低学年にはとうてい無理な内容です</a:t>
            </a:r>
            <a:endParaRPr lang="en-US" altLang="ja-JP" sz="4000" dirty="0">
              <a:latin typeface="UD デジタル 教科書体 NP-B" panose="02020700000000000000" pitchFamily="18" charset="-128"/>
              <a:ea typeface="UD デジタル 教科書体 NP-B" panose="02020700000000000000" pitchFamily="18" charset="-128"/>
            </a:endParaRPr>
          </a:p>
        </p:txBody>
      </p:sp>
      <p:sp>
        <p:nvSpPr>
          <p:cNvPr id="9" name="矢印: 左 8">
            <a:extLst>
              <a:ext uri="{FF2B5EF4-FFF2-40B4-BE49-F238E27FC236}">
                <a16:creationId xmlns:a16="http://schemas.microsoft.com/office/drawing/2014/main" id="{E2124046-F20F-4BDD-9210-9043B4C6CCD5}"/>
              </a:ext>
            </a:extLst>
          </p:cNvPr>
          <p:cNvSpPr/>
          <p:nvPr/>
        </p:nvSpPr>
        <p:spPr>
          <a:xfrm>
            <a:off x="4403334" y="2645611"/>
            <a:ext cx="1253380" cy="656023"/>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左 9">
            <a:extLst>
              <a:ext uri="{FF2B5EF4-FFF2-40B4-BE49-F238E27FC236}">
                <a16:creationId xmlns:a16="http://schemas.microsoft.com/office/drawing/2014/main" id="{7B395994-30CC-41F2-A56D-8C5B31D3A3AE}"/>
              </a:ext>
            </a:extLst>
          </p:cNvPr>
          <p:cNvSpPr/>
          <p:nvPr/>
        </p:nvSpPr>
        <p:spPr>
          <a:xfrm rot="10800000">
            <a:off x="2826782" y="2645610"/>
            <a:ext cx="1253380" cy="656023"/>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6885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750"/>
                                        <p:tgtEl>
                                          <p:spTgt spid="10"/>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75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2500"/>
                                        <p:tgtEl>
                                          <p:spTgt spid="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a:xfrm>
            <a:off x="838200" y="302062"/>
            <a:ext cx="10515600" cy="1325563"/>
          </a:xfrm>
        </p:spPr>
        <p:txBody>
          <a:bodyPr>
            <a:normAutofit/>
          </a:bodyPr>
          <a:lstStyle/>
          <a:p>
            <a:pPr algn="ctr"/>
            <a:r>
              <a:rPr kumimoji="1" lang="ja-JP" altLang="en-US" sz="4800" dirty="0">
                <a:latin typeface="UD デジタル 教科書体 NP-B" panose="02020700000000000000" pitchFamily="18" charset="-128"/>
                <a:ea typeface="UD デジタル 教科書体 NP-B" panose="02020700000000000000" pitchFamily="18" charset="-128"/>
              </a:rPr>
              <a:t>勉強不足の業者テスト</a:t>
            </a:r>
            <a:endParaRPr kumimoji="1" lang="ja-JP" altLang="en-US" sz="48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700142" y="1441431"/>
            <a:ext cx="6851542" cy="646331"/>
          </a:xfrm>
          <a:prstGeom prst="rect">
            <a:avLst/>
          </a:prstGeom>
          <a:noFill/>
        </p:spPr>
        <p:txBody>
          <a:bodyPr wrap="square" rtlCol="0">
            <a:spAutoFit/>
          </a:bodyPr>
          <a:lstStyle/>
          <a:p>
            <a:r>
              <a:rPr kumimoji="1" lang="ja-JP" altLang="en-US" sz="3600" dirty="0">
                <a:latin typeface="UD デジタル 教科書体 NP-B" panose="02020700000000000000" pitchFamily="18" charset="-128"/>
                <a:ea typeface="UD デジタル 教科書体 NP-B" panose="02020700000000000000" pitchFamily="18" charset="-128"/>
              </a:rPr>
              <a:t>４はふえるとなのに記号は合併</a:t>
            </a:r>
          </a:p>
        </p:txBody>
      </p:sp>
      <p:sp>
        <p:nvSpPr>
          <p:cNvPr id="4" name="テキスト ボックス 3">
            <a:extLst>
              <a:ext uri="{FF2B5EF4-FFF2-40B4-BE49-F238E27FC236}">
                <a16:creationId xmlns:a16="http://schemas.microsoft.com/office/drawing/2014/main" id="{00B2624D-7203-4190-A098-D1E920C92FB7}"/>
              </a:ext>
            </a:extLst>
          </p:cNvPr>
          <p:cNvSpPr txBox="1"/>
          <p:nvPr/>
        </p:nvSpPr>
        <p:spPr>
          <a:xfrm>
            <a:off x="700141" y="2166227"/>
            <a:ext cx="7214150" cy="646331"/>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合併なら順不同なので正解のはず　　　　　　　</a:t>
            </a:r>
            <a:endParaRPr lang="en-US" altLang="ja-JP" sz="36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52954DCB-A530-40CD-AE38-A91A58549850}"/>
              </a:ext>
            </a:extLst>
          </p:cNvPr>
          <p:cNvSpPr txBox="1"/>
          <p:nvPr/>
        </p:nvSpPr>
        <p:spPr>
          <a:xfrm>
            <a:off x="700141" y="2891023"/>
            <a:ext cx="6851543" cy="646331"/>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増加ならどちらが増えたか不明</a:t>
            </a:r>
          </a:p>
        </p:txBody>
      </p:sp>
      <p:sp>
        <p:nvSpPr>
          <p:cNvPr id="8" name="テキスト ボックス 7">
            <a:extLst>
              <a:ext uri="{FF2B5EF4-FFF2-40B4-BE49-F238E27FC236}">
                <a16:creationId xmlns:a16="http://schemas.microsoft.com/office/drawing/2014/main" id="{52954DCB-A530-40CD-AE38-A91A58549850}"/>
              </a:ext>
            </a:extLst>
          </p:cNvPr>
          <p:cNvSpPr txBox="1"/>
          <p:nvPr/>
        </p:nvSpPr>
        <p:spPr>
          <a:xfrm>
            <a:off x="700140" y="3615819"/>
            <a:ext cx="7088026" cy="1200329"/>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ただ教師も業者も勉強不足のため増加と合併の区別がついていない</a:t>
            </a:r>
          </a:p>
        </p:txBody>
      </p:sp>
      <p:pic>
        <p:nvPicPr>
          <p:cNvPr id="11" name="図 10">
            <a:extLst>
              <a:ext uri="{FF2B5EF4-FFF2-40B4-BE49-F238E27FC236}">
                <a16:creationId xmlns:a16="http://schemas.microsoft.com/office/drawing/2014/main" id="{5AB4DE30-63E4-4873-B690-543FBC552C1E}"/>
              </a:ext>
            </a:extLst>
          </p:cNvPr>
          <p:cNvPicPr>
            <a:picLocks noChangeAspect="1"/>
          </p:cNvPicPr>
          <p:nvPr/>
        </p:nvPicPr>
        <p:blipFill>
          <a:blip r:embed="rId3"/>
          <a:stretch>
            <a:fillRect/>
          </a:stretch>
        </p:blipFill>
        <p:spPr>
          <a:xfrm>
            <a:off x="8075774" y="1195233"/>
            <a:ext cx="3773712" cy="5452694"/>
          </a:xfrm>
          <a:prstGeom prst="rect">
            <a:avLst/>
          </a:prstGeom>
        </p:spPr>
      </p:pic>
      <p:cxnSp>
        <p:nvCxnSpPr>
          <p:cNvPr id="9" name="直線コネクタ 8">
            <a:extLst>
              <a:ext uri="{FF2B5EF4-FFF2-40B4-BE49-F238E27FC236}">
                <a16:creationId xmlns:a16="http://schemas.microsoft.com/office/drawing/2014/main" id="{9A925962-546B-4EC9-9249-AB0F4FBEE77F}"/>
              </a:ext>
            </a:extLst>
          </p:cNvPr>
          <p:cNvCxnSpPr/>
          <p:nvPr/>
        </p:nvCxnSpPr>
        <p:spPr>
          <a:xfrm>
            <a:off x="8308428" y="3507716"/>
            <a:ext cx="1040524" cy="0"/>
          </a:xfrm>
          <a:prstGeom prst="line">
            <a:avLst/>
          </a:prstGeom>
          <a:ln w="57150">
            <a:solidFill>
              <a:srgbClr val="0000FF"/>
            </a:solidFill>
            <a:prstDash val="sysDash"/>
          </a:ln>
        </p:spPr>
        <p:style>
          <a:lnRef idx="1">
            <a:schemeClr val="dk1"/>
          </a:lnRef>
          <a:fillRef idx="0">
            <a:schemeClr val="dk1"/>
          </a:fillRef>
          <a:effectRef idx="0">
            <a:schemeClr val="dk1"/>
          </a:effectRef>
          <a:fontRef idx="minor">
            <a:schemeClr val="tx1"/>
          </a:fontRef>
        </p:style>
      </p:cxnSp>
      <p:sp>
        <p:nvSpPr>
          <p:cNvPr id="10" name="四角形: 角を丸くする 9">
            <a:extLst>
              <a:ext uri="{FF2B5EF4-FFF2-40B4-BE49-F238E27FC236}">
                <a16:creationId xmlns:a16="http://schemas.microsoft.com/office/drawing/2014/main" id="{521B5BF5-56B1-4F64-A0B1-67EE277EBA85}"/>
              </a:ext>
            </a:extLst>
          </p:cNvPr>
          <p:cNvSpPr/>
          <p:nvPr/>
        </p:nvSpPr>
        <p:spPr>
          <a:xfrm>
            <a:off x="10074166" y="3507716"/>
            <a:ext cx="599089" cy="480951"/>
          </a:xfrm>
          <a:prstGeom prst="roundRect">
            <a:avLst/>
          </a:prstGeom>
          <a:noFill/>
          <a:ln w="5715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E953776A-B689-4CCF-93AE-FA2C21B39ED0}"/>
              </a:ext>
            </a:extLst>
          </p:cNvPr>
          <p:cNvSpPr txBox="1"/>
          <p:nvPr/>
        </p:nvSpPr>
        <p:spPr>
          <a:xfrm>
            <a:off x="700140" y="4893601"/>
            <a:ext cx="6851542" cy="1754326"/>
          </a:xfrm>
          <a:prstGeom prst="rect">
            <a:avLst/>
          </a:prstGeom>
          <a:noFill/>
        </p:spPr>
        <p:txBody>
          <a:bodyPr wrap="square" rtlCol="0">
            <a:spAutoFit/>
          </a:bodyPr>
          <a:lstStyle/>
          <a:p>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たし算以外で不必要なものを</a:t>
            </a:r>
            <a:endParaRPr lang="en-US" altLang="ja-JP" sz="3600" dirty="0">
              <a:solidFill>
                <a:srgbClr val="0000FF"/>
              </a:solidFill>
              <a:latin typeface="UD デジタル 教科書体 NP-B" panose="02020700000000000000" pitchFamily="18" charset="-128"/>
              <a:ea typeface="UD デジタル 教科書体 NP-B" panose="02020700000000000000" pitchFamily="18" charset="-128"/>
            </a:endParaRPr>
          </a:p>
          <a:p>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覚えなければいけないので</a:t>
            </a:r>
            <a:endParaRPr lang="en-US" altLang="ja-JP" sz="3600" dirty="0">
              <a:solidFill>
                <a:srgbClr val="0000FF"/>
              </a:solidFill>
              <a:latin typeface="UD デジタル 教科書体 NP-B" panose="02020700000000000000" pitchFamily="18" charset="-128"/>
              <a:ea typeface="UD デジタル 教科書体 NP-B" panose="02020700000000000000" pitchFamily="18" charset="-128"/>
            </a:endParaRPr>
          </a:p>
          <a:p>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算数嫌いになるのは当然である</a:t>
            </a:r>
          </a:p>
        </p:txBody>
      </p:sp>
    </p:spTree>
    <p:extLst>
      <p:ext uri="{BB962C8B-B14F-4D97-AF65-F5344CB8AC3E}">
        <p14:creationId xmlns:p14="http://schemas.microsoft.com/office/powerpoint/2010/main" val="391612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750"/>
                                        <p:tgtEl>
                                          <p:spTgt spid="3"/>
                                        </p:tgtEl>
                                      </p:cBhvr>
                                    </p:animEffect>
                                  </p:childTnLst>
                                </p:cTn>
                              </p:par>
                            </p:childTnLst>
                          </p:cTn>
                        </p:par>
                        <p:par>
                          <p:cTn id="8" fill="hold">
                            <p:stCondLst>
                              <p:cond delay="175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p:stCondLst>
                              <p:cond delay="27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childTnLst>
                          </p:cTn>
                        </p:par>
                        <p:par>
                          <p:cTn id="16" fill="hold">
                            <p:stCondLst>
                              <p:cond delay="3750"/>
                            </p:stCondLst>
                            <p:childTnLst>
                              <p:par>
                                <p:cTn id="17" presetID="2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1750"/>
                                        <p:tgtEl>
                                          <p:spTgt spid="4"/>
                                        </p:tgtEl>
                                      </p:cBhvr>
                                    </p:animEffect>
                                  </p:childTnLst>
                                </p:cTn>
                              </p:par>
                            </p:childTnLst>
                          </p:cTn>
                        </p:par>
                        <p:par>
                          <p:cTn id="20" fill="hold">
                            <p:stCondLst>
                              <p:cond delay="5500"/>
                            </p:stCondLst>
                            <p:childTnLst>
                              <p:par>
                                <p:cTn id="21" presetID="2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175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3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10"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a:xfrm>
            <a:off x="838200" y="302062"/>
            <a:ext cx="10515600" cy="1325563"/>
          </a:xfrm>
        </p:spPr>
        <p:txBody>
          <a:bodyPr>
            <a:normAutofit/>
          </a:bodyPr>
          <a:lstStyle/>
          <a:p>
            <a:pPr algn="ctr"/>
            <a:r>
              <a:rPr kumimoji="1" lang="ja-JP" altLang="en-US" sz="4800" dirty="0">
                <a:latin typeface="UD デジタル 教科書体 NP-B" panose="02020700000000000000" pitchFamily="18" charset="-128"/>
                <a:ea typeface="UD デジタル 教科書体 NP-B" panose="02020700000000000000" pitchFamily="18" charset="-128"/>
              </a:rPr>
              <a:t>ただのたし算が難問になっている</a:t>
            </a:r>
            <a:endParaRPr kumimoji="1" lang="ja-JP" altLang="en-US" sz="48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838200" y="1549185"/>
            <a:ext cx="10700655" cy="1938992"/>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ケーキがあります。そのうち７こ食べたのでのこりは５こになりました。はじめになんこありましたか。</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52954DCB-A530-40CD-AE38-A91A58549850}"/>
              </a:ext>
            </a:extLst>
          </p:cNvPr>
          <p:cNvSpPr txBox="1"/>
          <p:nvPr/>
        </p:nvSpPr>
        <p:spPr>
          <a:xfrm>
            <a:off x="2887717" y="3566099"/>
            <a:ext cx="5531069" cy="1323439"/>
          </a:xfrm>
          <a:prstGeom prst="rect">
            <a:avLst/>
          </a:prstGeom>
          <a:noFill/>
        </p:spPr>
        <p:txBody>
          <a:bodyPr wrap="square" rtlCol="0">
            <a:spAutoFit/>
          </a:bodyPr>
          <a:lstStyle/>
          <a:p>
            <a:r>
              <a:rPr lang="ja-JP" altLang="en-US" sz="4000" dirty="0">
                <a:ln w="0"/>
                <a:latin typeface="UD デジタル 教科書体 NP-B" panose="02020700000000000000" pitchFamily="18" charset="-128"/>
                <a:ea typeface="UD デジタル 教科書体 NP-B" panose="02020700000000000000" pitchFamily="18" charset="-128"/>
              </a:rPr>
              <a:t>△ ＜式＞７＋５＝１２　</a:t>
            </a:r>
            <a:endParaRPr lang="en-US" altLang="ja-JP" sz="4000" dirty="0">
              <a:ln w="0"/>
              <a:latin typeface="UD デジタル 教科書体 NP-B" panose="02020700000000000000" pitchFamily="18" charset="-128"/>
              <a:ea typeface="UD デジタル 教科書体 NP-B" panose="02020700000000000000" pitchFamily="18" charset="-128"/>
            </a:endParaRPr>
          </a:p>
          <a:p>
            <a:r>
              <a:rPr lang="ja-JP" altLang="en-US" sz="4000" dirty="0">
                <a:ln w="0"/>
                <a:latin typeface="UD デジタル 教科書体 NP-B" panose="02020700000000000000" pitchFamily="18" charset="-128"/>
                <a:ea typeface="UD デジタル 教科書体 NP-B" panose="02020700000000000000" pitchFamily="18" charset="-128"/>
              </a:rPr>
              <a:t>〇 ＜式＞５＋７＝１２　</a:t>
            </a:r>
          </a:p>
        </p:txBody>
      </p:sp>
      <p:sp>
        <p:nvSpPr>
          <p:cNvPr id="7" name="テキスト ボックス 6">
            <a:extLst>
              <a:ext uri="{FF2B5EF4-FFF2-40B4-BE49-F238E27FC236}">
                <a16:creationId xmlns:a16="http://schemas.microsoft.com/office/drawing/2014/main" id="{52954DCB-A530-40CD-AE38-A91A58549850}"/>
              </a:ext>
            </a:extLst>
          </p:cNvPr>
          <p:cNvSpPr txBox="1"/>
          <p:nvPr/>
        </p:nvSpPr>
        <p:spPr>
          <a:xfrm>
            <a:off x="640379" y="4967460"/>
            <a:ext cx="11096296" cy="1569660"/>
          </a:xfrm>
          <a:prstGeom prst="rect">
            <a:avLst/>
          </a:prstGeom>
          <a:noFill/>
        </p:spPr>
        <p:txBody>
          <a:bodyPr wrap="square" rtlCol="0">
            <a:spAutoFit/>
          </a:bodyPr>
          <a:lstStyle/>
          <a:p>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模範解答と違うから？</a:t>
            </a:r>
            <a:r>
              <a:rPr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あるいは次の問題と同じで□－</a:t>
            </a:r>
            <a:r>
              <a:rPr lang="en-US" altLang="ja-JP" sz="3200" dirty="0">
                <a:solidFill>
                  <a:schemeClr val="accent6"/>
                </a:solidFill>
                <a:latin typeface="UD デジタル 教科書体 NP-B" panose="02020700000000000000" pitchFamily="18" charset="-128"/>
                <a:ea typeface="UD デジタル 教科書体 NP-B" panose="02020700000000000000" pitchFamily="18" charset="-128"/>
              </a:rPr>
              <a:t>7</a:t>
            </a:r>
            <a:r>
              <a:rPr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a:t>
            </a:r>
            <a:r>
              <a:rPr lang="en-US" altLang="ja-JP" sz="3200" dirty="0">
                <a:solidFill>
                  <a:schemeClr val="accent6"/>
                </a:solidFill>
                <a:latin typeface="UD デジタル 教科書体 NP-B" panose="02020700000000000000" pitchFamily="18" charset="-128"/>
                <a:ea typeface="UD デジタル 教科書体 NP-B" panose="02020700000000000000" pitchFamily="18" charset="-128"/>
              </a:rPr>
              <a:t>5</a:t>
            </a:r>
            <a:r>
              <a:rPr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からきている？でもそこまで考えている教師はいないはず。勿論、次のスライドの不正解というのもありえない。</a:t>
            </a:r>
            <a:endParaRPr lang="en-US" altLang="ja-JP" sz="32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97930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8219E97-734E-4976-AC14-3075339CA4CE}"/>
              </a:ext>
            </a:extLst>
          </p:cNvPr>
          <p:cNvSpPr txBox="1"/>
          <p:nvPr/>
        </p:nvSpPr>
        <p:spPr>
          <a:xfrm>
            <a:off x="1612023" y="420388"/>
            <a:ext cx="8667094" cy="769441"/>
          </a:xfrm>
          <a:prstGeom prst="rect">
            <a:avLst/>
          </a:prstGeom>
          <a:noFill/>
        </p:spPr>
        <p:txBody>
          <a:bodyPr wrap="square" rtlCol="0">
            <a:spAutoFit/>
          </a:bodyPr>
          <a:lstStyle/>
          <a:p>
            <a:r>
              <a:rPr lang="ja-JP" altLang="en-US" sz="4400" dirty="0">
                <a:latin typeface="UD デジタル 教科書体 NP-B" panose="02020700000000000000" pitchFamily="18" charset="-128"/>
                <a:ea typeface="UD デジタル 教科書体 NP-B" panose="02020700000000000000" pitchFamily="18" charset="-128"/>
              </a:rPr>
              <a:t>小学５年生のテスト問題をみた親</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0154B06C-80B8-42C1-8546-A593D3660A0D}"/>
              </a:ext>
            </a:extLst>
          </p:cNvPr>
          <p:cNvSpPr txBox="1"/>
          <p:nvPr/>
        </p:nvSpPr>
        <p:spPr>
          <a:xfrm>
            <a:off x="1075995" y="1377036"/>
            <a:ext cx="10338240" cy="3170099"/>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□の数字を求めなさい　□－</a:t>
            </a:r>
            <a:r>
              <a:rPr lang="en-US" altLang="ja-JP" sz="4000" dirty="0">
                <a:latin typeface="UD デジタル 教科書体 NP-B" panose="02020700000000000000" pitchFamily="18" charset="-128"/>
                <a:ea typeface="UD デジタル 教科書体 NP-B" panose="02020700000000000000" pitchFamily="18" charset="-128"/>
              </a:rPr>
              <a:t>4.9</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7.3</a:t>
            </a:r>
            <a:r>
              <a:rPr lang="ja-JP" altLang="en-US" sz="4000" dirty="0">
                <a:latin typeface="UD デジタル 教科書体 NP-B" panose="02020700000000000000" pitchFamily="18" charset="-128"/>
                <a:ea typeface="UD デジタル 教科書体 NP-B" panose="02020700000000000000" pitchFamily="18" charset="-128"/>
              </a:rPr>
              <a:t>　</a:t>
            </a:r>
          </a:p>
          <a:p>
            <a:r>
              <a:rPr lang="ja-JP" altLang="en-US" sz="4000" dirty="0">
                <a:latin typeface="UD デジタル 教科書体 NP-B" panose="02020700000000000000" pitchFamily="18" charset="-128"/>
                <a:ea typeface="UD デジタル 教科書体 NP-B" panose="02020700000000000000" pitchFamily="18" charset="-128"/>
              </a:rPr>
              <a:t>（息子の答え）→　</a:t>
            </a:r>
            <a:r>
              <a:rPr lang="en-US" altLang="ja-JP" sz="4000" dirty="0">
                <a:latin typeface="UD デジタル 教科書体 NP-B" panose="02020700000000000000" pitchFamily="18" charset="-128"/>
                <a:ea typeface="UD デジタル 教科書体 NP-B" panose="02020700000000000000" pitchFamily="18" charset="-128"/>
              </a:rPr>
              <a:t>4.9</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7.3</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12.2</a:t>
            </a:r>
            <a:r>
              <a:rPr lang="ja-JP" altLang="en-US" sz="4000" dirty="0">
                <a:latin typeface="UD デジタル 教科書体 NP-B" panose="02020700000000000000" pitchFamily="18" charset="-128"/>
                <a:ea typeface="UD デジタル 教科書体 NP-B" panose="02020700000000000000" pitchFamily="18" charset="-128"/>
              </a:rPr>
              <a:t>　で</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思いっきり</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をつけられていました</a:t>
            </a:r>
          </a:p>
          <a:p>
            <a:r>
              <a:rPr lang="ja-JP" altLang="en-US" sz="4000" dirty="0">
                <a:latin typeface="UD デジタル 教科書体 NP-B" panose="02020700000000000000" pitchFamily="18" charset="-128"/>
                <a:ea typeface="UD デジタル 教科書体 NP-B" panose="02020700000000000000" pitchFamily="18" charset="-128"/>
              </a:rPr>
              <a:t>テスト的には</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7.3</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4.9</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でなければ不正解らしいです　</a:t>
            </a:r>
          </a:p>
        </p:txBody>
      </p:sp>
      <p:sp>
        <p:nvSpPr>
          <p:cNvPr id="4" name="テキスト ボックス 3">
            <a:extLst>
              <a:ext uri="{FF2B5EF4-FFF2-40B4-BE49-F238E27FC236}">
                <a16:creationId xmlns:a16="http://schemas.microsoft.com/office/drawing/2014/main" id="{C7FA1AC2-DD53-4914-9C94-23C78C48D68E}"/>
              </a:ext>
            </a:extLst>
          </p:cNvPr>
          <p:cNvSpPr txBox="1"/>
          <p:nvPr/>
        </p:nvSpPr>
        <p:spPr>
          <a:xfrm>
            <a:off x="1075995" y="4646415"/>
            <a:ext cx="10527426" cy="1938992"/>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意味不明というより、数学の概念からいけば</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にしてはいけない（できるわけがない）</a:t>
            </a:r>
            <a:endParaRPr lang="en-US" altLang="ja-JP" sz="40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と思うのですが</a:t>
            </a:r>
          </a:p>
        </p:txBody>
      </p:sp>
    </p:spTree>
    <p:extLst>
      <p:ext uri="{BB962C8B-B14F-4D97-AF65-F5344CB8AC3E}">
        <p14:creationId xmlns:p14="http://schemas.microsoft.com/office/powerpoint/2010/main" val="199840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8219E97-734E-4976-AC14-3075339CA4CE}"/>
              </a:ext>
            </a:extLst>
          </p:cNvPr>
          <p:cNvSpPr txBox="1"/>
          <p:nvPr/>
        </p:nvSpPr>
        <p:spPr>
          <a:xfrm>
            <a:off x="1196864" y="601658"/>
            <a:ext cx="10217371" cy="1323439"/>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足し算の順序が間違っているという理由でバツになっている問題</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0154B06C-80B8-42C1-8546-A593D3660A0D}"/>
              </a:ext>
            </a:extLst>
          </p:cNvPr>
          <p:cNvSpPr txBox="1"/>
          <p:nvPr/>
        </p:nvSpPr>
        <p:spPr>
          <a:xfrm>
            <a:off x="1196864" y="2050536"/>
            <a:ext cx="10217371" cy="1754326"/>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ア地点からイ地点まで</a:t>
            </a:r>
            <a:r>
              <a:rPr lang="en-US" altLang="ja-JP" sz="3600" dirty="0">
                <a:latin typeface="UD デジタル 教科書体 NP-B" panose="02020700000000000000" pitchFamily="18" charset="-128"/>
                <a:ea typeface="UD デジタル 教科書体 NP-B" panose="02020700000000000000" pitchFamily="18" charset="-128"/>
              </a:rPr>
              <a:t>500</a:t>
            </a:r>
            <a:r>
              <a:rPr lang="ja-JP" altLang="en-US" sz="3600" dirty="0">
                <a:latin typeface="UD デジタル 教科書体 NP-B" panose="02020700000000000000" pitchFamily="18" charset="-128"/>
                <a:ea typeface="UD デジタル 教科書体 NP-B" panose="02020700000000000000" pitchFamily="18" charset="-128"/>
              </a:rPr>
              <a:t>ｍ</a:t>
            </a:r>
          </a:p>
          <a:p>
            <a:r>
              <a:rPr lang="ja-JP" altLang="en-US" sz="3600" dirty="0">
                <a:latin typeface="UD デジタル 教科書体 NP-B" panose="02020700000000000000" pitchFamily="18" charset="-128"/>
                <a:ea typeface="UD デジタル 教科書体 NP-B" panose="02020700000000000000" pitchFamily="18" charset="-128"/>
              </a:rPr>
              <a:t>イ地点からウ地点まで</a:t>
            </a:r>
            <a:r>
              <a:rPr lang="en-US" altLang="ja-JP" sz="3600" dirty="0">
                <a:latin typeface="UD デジタル 教科書体 NP-B" panose="02020700000000000000" pitchFamily="18" charset="-128"/>
                <a:ea typeface="UD デジタル 教科書体 NP-B" panose="02020700000000000000" pitchFamily="18" charset="-128"/>
              </a:rPr>
              <a:t>300</a:t>
            </a:r>
            <a:r>
              <a:rPr lang="ja-JP" altLang="en-US" sz="3600" dirty="0">
                <a:latin typeface="UD デジタル 教科書体 NP-B" panose="02020700000000000000" pitchFamily="18" charset="-128"/>
                <a:ea typeface="UD デジタル 教科書体 NP-B" panose="02020700000000000000" pitchFamily="18" charset="-128"/>
              </a:rPr>
              <a:t>ｍ</a:t>
            </a:r>
          </a:p>
          <a:p>
            <a:r>
              <a:rPr lang="ja-JP" altLang="en-US" sz="3600" dirty="0">
                <a:latin typeface="UD デジタル 教科書体 NP-B" panose="02020700000000000000" pitchFamily="18" charset="-128"/>
                <a:ea typeface="UD デジタル 教科書体 NP-B" panose="02020700000000000000" pitchFamily="18" charset="-128"/>
              </a:rPr>
              <a:t>ア地点からウ地点まで合わせて何ｍでしょうか　</a:t>
            </a:r>
          </a:p>
        </p:txBody>
      </p:sp>
      <p:sp>
        <p:nvSpPr>
          <p:cNvPr id="4" name="テキスト ボックス 3">
            <a:extLst>
              <a:ext uri="{FF2B5EF4-FFF2-40B4-BE49-F238E27FC236}">
                <a16:creationId xmlns:a16="http://schemas.microsoft.com/office/drawing/2014/main" id="{C7FA1AC2-DD53-4914-9C94-23C78C48D68E}"/>
              </a:ext>
            </a:extLst>
          </p:cNvPr>
          <p:cNvSpPr txBox="1"/>
          <p:nvPr/>
        </p:nvSpPr>
        <p:spPr>
          <a:xfrm>
            <a:off x="1196864" y="3930301"/>
            <a:ext cx="9919797" cy="2308324"/>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ご推察の通り、正解は以下です</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en-US" altLang="ja-JP" sz="3600" dirty="0">
                <a:latin typeface="UD デジタル 教科書体 NP-B" panose="02020700000000000000" pitchFamily="18" charset="-128"/>
                <a:ea typeface="UD デジタル 教科書体 NP-B" panose="02020700000000000000" pitchFamily="18" charset="-128"/>
              </a:rPr>
              <a:t>500</a:t>
            </a:r>
            <a:r>
              <a:rPr lang="ja-JP" altLang="en-US" sz="3600" dirty="0">
                <a:latin typeface="UD デジタル 教科書体 NP-B" panose="02020700000000000000" pitchFamily="18" charset="-128"/>
                <a:ea typeface="UD デジタル 教科書体 NP-B" panose="02020700000000000000" pitchFamily="18" charset="-128"/>
              </a:rPr>
              <a:t>＋</a:t>
            </a:r>
            <a:r>
              <a:rPr lang="en-US" altLang="ja-JP" sz="3600" dirty="0">
                <a:latin typeface="UD デジタル 教科書体 NP-B" panose="02020700000000000000" pitchFamily="18" charset="-128"/>
                <a:ea typeface="UD デジタル 教科書体 NP-B" panose="02020700000000000000" pitchFamily="18" charset="-128"/>
              </a:rPr>
              <a:t>300</a:t>
            </a:r>
            <a:r>
              <a:rPr lang="ja-JP" altLang="en-US" sz="3600" dirty="0">
                <a:latin typeface="UD デジタル 教科書体 NP-B" panose="02020700000000000000" pitchFamily="18" charset="-128"/>
                <a:ea typeface="UD デジタル 教科書体 NP-B" panose="02020700000000000000" pitchFamily="18" charset="-128"/>
              </a:rPr>
              <a:t>＝</a:t>
            </a:r>
            <a:r>
              <a:rPr lang="en-US" altLang="ja-JP" sz="3600" dirty="0">
                <a:latin typeface="UD デジタル 教科書体 NP-B" panose="02020700000000000000" pitchFamily="18" charset="-128"/>
                <a:ea typeface="UD デジタル 教科書体 NP-B" panose="02020700000000000000" pitchFamily="18" charset="-128"/>
              </a:rPr>
              <a:t>800</a:t>
            </a:r>
            <a:r>
              <a:rPr lang="ja-JP" altLang="en-US" sz="3600" dirty="0">
                <a:latin typeface="UD デジタル 教科書体 NP-B" panose="02020700000000000000" pitchFamily="18" charset="-128"/>
                <a:ea typeface="UD デジタル 教科書体 NP-B" panose="02020700000000000000" pitchFamily="18" charset="-128"/>
              </a:rPr>
              <a:t>　　答え　</a:t>
            </a:r>
            <a:r>
              <a:rPr lang="en-US" altLang="ja-JP" sz="3600" dirty="0">
                <a:latin typeface="UD デジタル 教科書体 NP-B" panose="02020700000000000000" pitchFamily="18" charset="-128"/>
                <a:ea typeface="UD デジタル 教科書体 NP-B" panose="02020700000000000000" pitchFamily="18" charset="-128"/>
              </a:rPr>
              <a:t>800</a:t>
            </a:r>
            <a:r>
              <a:rPr lang="ja-JP" altLang="en-US" sz="3600" dirty="0">
                <a:latin typeface="UD デジタル 教科書体 NP-B" panose="02020700000000000000" pitchFamily="18" charset="-128"/>
                <a:ea typeface="UD デジタル 教科書体 NP-B" panose="02020700000000000000" pitchFamily="18" charset="-128"/>
              </a:rPr>
              <a:t>ｍ</a:t>
            </a:r>
          </a:p>
          <a:p>
            <a:r>
              <a:rPr lang="ja-JP" altLang="en-US" sz="3600" dirty="0">
                <a:latin typeface="UD デジタル 教科書体 NP-B" panose="02020700000000000000" pitchFamily="18" charset="-128"/>
                <a:ea typeface="UD デジタル 教科書体 NP-B" panose="02020700000000000000" pitchFamily="18" charset="-128"/>
              </a:rPr>
              <a:t>わが子は、</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300</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500</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800</a:t>
            </a:r>
            <a:r>
              <a:rPr lang="ja-JP" altLang="en-US" sz="3600" dirty="0">
                <a:latin typeface="UD デジタル 教科書体 NP-B" panose="02020700000000000000" pitchFamily="18" charset="-128"/>
                <a:ea typeface="UD デジタル 教科書体 NP-B" panose="02020700000000000000" pitchFamily="18" charset="-128"/>
              </a:rPr>
              <a:t>　答え　</a:t>
            </a:r>
            <a:r>
              <a:rPr lang="en-US" altLang="ja-JP" sz="3600" dirty="0">
                <a:latin typeface="UD デジタル 教科書体 NP-B" panose="02020700000000000000" pitchFamily="18" charset="-128"/>
                <a:ea typeface="UD デジタル 教科書体 NP-B" panose="02020700000000000000" pitchFamily="18" charset="-128"/>
              </a:rPr>
              <a:t>800</a:t>
            </a:r>
            <a:r>
              <a:rPr lang="ja-JP" altLang="en-US" sz="3600" dirty="0">
                <a:latin typeface="UD デジタル 教科書体 NP-B" panose="02020700000000000000" pitchFamily="18" charset="-128"/>
                <a:ea typeface="UD デジタル 教科書体 NP-B" panose="02020700000000000000" pitchFamily="18" charset="-128"/>
              </a:rPr>
              <a:t>ｍ　</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と書いて、</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バツとなりました</a:t>
            </a:r>
            <a:endParaRPr lang="ja-JP" altLang="en-US" sz="36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19932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8219E97-734E-4976-AC14-3075339CA4CE}"/>
              </a:ext>
            </a:extLst>
          </p:cNvPr>
          <p:cNvSpPr txBox="1"/>
          <p:nvPr/>
        </p:nvSpPr>
        <p:spPr>
          <a:xfrm>
            <a:off x="1196864" y="341560"/>
            <a:ext cx="6544005" cy="707886"/>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バツをつけられた親の意見</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C7FA1AC2-DD53-4914-9C94-23C78C48D68E}"/>
              </a:ext>
            </a:extLst>
          </p:cNvPr>
          <p:cNvSpPr txBox="1"/>
          <p:nvPr/>
        </p:nvSpPr>
        <p:spPr>
          <a:xfrm>
            <a:off x="625365" y="1297460"/>
            <a:ext cx="10941269" cy="5016758"/>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　「かけ算の順序には意味がある」というのは</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（ものすごく不満ですが）</a:t>
            </a:r>
            <a:r>
              <a:rPr lang="en-US" altLang="ja-JP" sz="3200" dirty="0">
                <a:solidFill>
                  <a:srgbClr val="FF0000"/>
                </a:solidFill>
                <a:latin typeface="UD デジタル 教科書体 NP-B" panose="02020700000000000000" pitchFamily="18" charset="-128"/>
                <a:ea typeface="UD デジタル 教科書体 NP-B" panose="02020700000000000000" pitchFamily="18" charset="-128"/>
              </a:rPr>
              <a:t>100</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歩譲って</a:t>
            </a:r>
            <a:r>
              <a:rPr lang="ja-JP" altLang="en-US" sz="3200" dirty="0">
                <a:latin typeface="UD デジタル 教科書体 NP-B" panose="02020700000000000000" pitchFamily="18" charset="-128"/>
                <a:ea typeface="UD デジタル 教科書体 NP-B" panose="02020700000000000000" pitchFamily="18" charset="-128"/>
              </a:rPr>
              <a:t>理解できます。「何が何倍ある」という理解をするということです。</a:t>
            </a:r>
          </a:p>
          <a:p>
            <a:r>
              <a:rPr lang="ja-JP" altLang="en-US" sz="3200" dirty="0">
                <a:latin typeface="UD デジタル 教科書体 NP-B" panose="02020700000000000000" pitchFamily="18" charset="-128"/>
                <a:ea typeface="UD デジタル 教科書体 NP-B" panose="02020700000000000000" pitchFamily="18" charset="-128"/>
              </a:rPr>
              <a:t>　足し算の順序についても、「最初にあったものが、式の最初に来て、後から来た増加分は式でも後から書く」という</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ルールがあるようです</a:t>
            </a:r>
            <a:r>
              <a:rPr lang="ja-JP" altLang="en-US" sz="3200" dirty="0">
                <a:latin typeface="UD デジタル 教科書体 NP-B" panose="02020700000000000000" pitchFamily="18" charset="-128"/>
                <a:ea typeface="UD デジタル 教科書体 NP-B" panose="02020700000000000000" pitchFamily="18" charset="-128"/>
              </a:rPr>
              <a:t>（要は現実の順序に即すということ）。しかし、上の問題のように距離の場合は、「どっちが先」とか「増加分」とかいう概念はなく、「ア～イ」と「イ～ウ」は全く同じ立場と思います。</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文章でたまたま「ア～ウ」が先に書かれていただけです。</a:t>
            </a:r>
          </a:p>
        </p:txBody>
      </p:sp>
    </p:spTree>
    <p:extLst>
      <p:ext uri="{BB962C8B-B14F-4D97-AF65-F5344CB8AC3E}">
        <p14:creationId xmlns:p14="http://schemas.microsoft.com/office/powerpoint/2010/main" val="402708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a:xfrm>
            <a:off x="1150326" y="1906318"/>
            <a:ext cx="9891346" cy="1325563"/>
          </a:xfrm>
        </p:spPr>
        <p:txBody>
          <a:bodyPr>
            <a:normAutofit fontScale="90000"/>
          </a:bodyPr>
          <a:lstStyle/>
          <a:p>
            <a:r>
              <a:rPr kumimoji="1" lang="ja-JP" altLang="en-US" sz="4800" dirty="0">
                <a:solidFill>
                  <a:srgbClr val="0000FF"/>
                </a:solidFill>
                <a:latin typeface="UD デジタル 教科書体 NP-B" panose="02020700000000000000" pitchFamily="18" charset="-128"/>
                <a:ea typeface="UD デジタル 教科書体 NP-B" panose="02020700000000000000" pitchFamily="18" charset="-128"/>
              </a:rPr>
              <a:t>くるまが５台とまっています。</a:t>
            </a:r>
            <a:br>
              <a:rPr kumimoji="1" lang="en-US" altLang="ja-JP" sz="4800" dirty="0">
                <a:solidFill>
                  <a:srgbClr val="0000FF"/>
                </a:solidFill>
                <a:latin typeface="UD デジタル 教科書体 NP-B" panose="02020700000000000000" pitchFamily="18" charset="-128"/>
                <a:ea typeface="UD デジタル 教科書体 NP-B" panose="02020700000000000000" pitchFamily="18" charset="-128"/>
              </a:rPr>
            </a:br>
            <a:r>
              <a:rPr kumimoji="1" lang="ja-JP" altLang="en-US" sz="4800" dirty="0">
                <a:solidFill>
                  <a:srgbClr val="0000FF"/>
                </a:solidFill>
                <a:latin typeface="UD デジタル 教科書体 NP-B" panose="02020700000000000000" pitchFamily="18" charset="-128"/>
                <a:ea typeface="UD デジタル 教科書体 NP-B" panose="02020700000000000000" pitchFamily="18" charset="-128"/>
              </a:rPr>
              <a:t>９台くるとぜんぶで何台になりますか。</a:t>
            </a: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1150326" y="5000021"/>
            <a:ext cx="6565346" cy="707886"/>
          </a:xfrm>
          <a:prstGeom prst="rect">
            <a:avLst/>
          </a:prstGeom>
          <a:noFill/>
        </p:spPr>
        <p:txBody>
          <a:bodyPr wrap="square" rtlCol="0">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９＋５と書いたら</a:t>
            </a:r>
            <a:r>
              <a:rPr kumimoji="1"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a:t>
            </a:r>
            <a:r>
              <a:rPr kumimoji="1" lang="ja-JP" altLang="en-US" sz="4000" dirty="0">
                <a:latin typeface="UD デジタル 教科書体 NP-B" panose="02020700000000000000" pitchFamily="18" charset="-128"/>
                <a:ea typeface="UD デジタル 教科書体 NP-B" panose="02020700000000000000" pitchFamily="18" charset="-128"/>
              </a:rPr>
              <a:t>でした</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00B2624D-7203-4190-A098-D1E920C92FB7}"/>
              </a:ext>
            </a:extLst>
          </p:cNvPr>
          <p:cNvSpPr txBox="1"/>
          <p:nvPr/>
        </p:nvSpPr>
        <p:spPr>
          <a:xfrm>
            <a:off x="1150326" y="5708305"/>
            <a:ext cx="6927951" cy="707886"/>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５＋９と書けば</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だそうです</a:t>
            </a:r>
            <a:endParaRPr lang="ja-JP" altLang="en-US" sz="4400" dirty="0">
              <a:latin typeface="UD デジタル 教科書体 NP-B" panose="02020700000000000000" pitchFamily="18" charset="-128"/>
              <a:ea typeface="UD デジタル 教科書体 NP-B" panose="02020700000000000000" pitchFamily="18" charset="-128"/>
            </a:endParaRPr>
          </a:p>
        </p:txBody>
      </p:sp>
      <p:pic>
        <p:nvPicPr>
          <p:cNvPr id="7" name="図 6">
            <a:extLst>
              <a:ext uri="{FF2B5EF4-FFF2-40B4-BE49-F238E27FC236}">
                <a16:creationId xmlns:a16="http://schemas.microsoft.com/office/drawing/2014/main" id="{FE6118AB-6C30-4BA0-A2B5-A6632B523FC9}"/>
              </a:ext>
            </a:extLst>
          </p:cNvPr>
          <p:cNvPicPr>
            <a:picLocks noChangeAspect="1"/>
          </p:cNvPicPr>
          <p:nvPr/>
        </p:nvPicPr>
        <p:blipFill rotWithShape="1">
          <a:blip r:embed="rId3"/>
          <a:srcRect l="19739" t="30169" r="15341" b="41525"/>
          <a:stretch/>
        </p:blipFill>
        <p:spPr>
          <a:xfrm>
            <a:off x="2335924" y="3231881"/>
            <a:ext cx="4511566" cy="1542504"/>
          </a:xfrm>
          <a:prstGeom prst="rect">
            <a:avLst/>
          </a:prstGeom>
        </p:spPr>
      </p:pic>
      <p:sp>
        <p:nvSpPr>
          <p:cNvPr id="10" name="テキスト ボックス 9">
            <a:extLst>
              <a:ext uri="{FF2B5EF4-FFF2-40B4-BE49-F238E27FC236}">
                <a16:creationId xmlns:a16="http://schemas.microsoft.com/office/drawing/2014/main" id="{EB572576-1CCC-4583-A4D0-DD589B0870F4}"/>
              </a:ext>
            </a:extLst>
          </p:cNvPr>
          <p:cNvSpPr txBox="1"/>
          <p:nvPr/>
        </p:nvSpPr>
        <p:spPr>
          <a:xfrm>
            <a:off x="1462453" y="441809"/>
            <a:ext cx="9267093" cy="1446550"/>
          </a:xfrm>
          <a:prstGeom prst="rect">
            <a:avLst/>
          </a:prstGeom>
          <a:noFill/>
        </p:spPr>
        <p:txBody>
          <a:bodyPr wrap="square" rtlCol="0">
            <a:spAutoFit/>
          </a:bodyPr>
          <a:lstStyle/>
          <a:p>
            <a:r>
              <a:rPr kumimoji="1" lang="ja-JP" altLang="en-US" sz="4400" b="1" dirty="0">
                <a:latin typeface="UD デジタル 教科書体 NP-B" panose="02020700000000000000" pitchFamily="18" charset="-128"/>
                <a:ea typeface="UD デジタル 教科書体 NP-B" panose="02020700000000000000" pitchFamily="18" charset="-128"/>
              </a:rPr>
              <a:t>増加した分を＋の後ろに書かないと</a:t>
            </a:r>
            <a:endParaRPr kumimoji="1" lang="en-US" altLang="ja-JP" sz="4400" b="1" dirty="0">
              <a:latin typeface="UD デジタル 教科書体 NP-B" panose="02020700000000000000" pitchFamily="18" charset="-128"/>
              <a:ea typeface="UD デジタル 教科書体 NP-B" panose="02020700000000000000" pitchFamily="18" charset="-128"/>
            </a:endParaRPr>
          </a:p>
          <a:p>
            <a:r>
              <a:rPr kumimoji="1" lang="ja-JP" altLang="en-US" sz="4400" b="1" dirty="0">
                <a:latin typeface="UD デジタル 教科書体 NP-B" panose="02020700000000000000" pitchFamily="18" charset="-128"/>
                <a:ea typeface="UD デジタル 教科書体 NP-B" panose="02020700000000000000" pitchFamily="18" charset="-128"/>
              </a:rPr>
              <a:t>いけないルール</a:t>
            </a:r>
          </a:p>
        </p:txBody>
      </p:sp>
    </p:spTree>
    <p:extLst>
      <p:ext uri="{BB962C8B-B14F-4D97-AF65-F5344CB8AC3E}">
        <p14:creationId xmlns:p14="http://schemas.microsoft.com/office/powerpoint/2010/main" val="13473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2954DCB-A530-40CD-AE38-A91A58549850}"/>
              </a:ext>
            </a:extLst>
          </p:cNvPr>
          <p:cNvSpPr txBox="1"/>
          <p:nvPr/>
        </p:nvSpPr>
        <p:spPr>
          <a:xfrm>
            <a:off x="781384" y="2145420"/>
            <a:ext cx="10837802" cy="1754326"/>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式は「５＋１＋１＋１＋１＋１＋１＋１＋１＋１」だよ</a:t>
            </a:r>
            <a:r>
              <a:rPr lang="en-US" altLang="ja-JP" sz="3600" dirty="0">
                <a:latin typeface="UD デジタル 教科書体 NP-B" panose="02020700000000000000" pitchFamily="18" charset="-128"/>
                <a:ea typeface="UD デジタル 教科書体 NP-B" panose="02020700000000000000" pitchFamily="18" charset="-128"/>
              </a:rPr>
              <a:t>…</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車は１台ずつしか通れない道だ</a:t>
            </a:r>
            <a:r>
              <a:rPr lang="ja-JP" altLang="en-US" sz="3600" dirty="0">
                <a:latin typeface="UD デジタル 教科書体 NP-B" panose="02020700000000000000" pitchFamily="18" charset="-128"/>
                <a:ea typeface="UD デジタル 教科書体 NP-B" panose="02020700000000000000" pitchFamily="18" charset="-128"/>
              </a:rPr>
              <a:t>。</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車は１台ずつ入ってきたんだよ、先生ッ！</a:t>
            </a:r>
          </a:p>
        </p:txBody>
      </p:sp>
      <p:pic>
        <p:nvPicPr>
          <p:cNvPr id="7" name="図 6">
            <a:extLst>
              <a:ext uri="{FF2B5EF4-FFF2-40B4-BE49-F238E27FC236}">
                <a16:creationId xmlns:a16="http://schemas.microsoft.com/office/drawing/2014/main" id="{FE6118AB-6C30-4BA0-A2B5-A6632B523FC9}"/>
              </a:ext>
            </a:extLst>
          </p:cNvPr>
          <p:cNvPicPr>
            <a:picLocks noChangeAspect="1"/>
          </p:cNvPicPr>
          <p:nvPr/>
        </p:nvPicPr>
        <p:blipFill rotWithShape="1">
          <a:blip r:embed="rId3"/>
          <a:srcRect l="19739" t="30169" r="15341" b="41525"/>
          <a:stretch/>
        </p:blipFill>
        <p:spPr>
          <a:xfrm>
            <a:off x="781384" y="332145"/>
            <a:ext cx="4511566" cy="1542504"/>
          </a:xfrm>
          <a:prstGeom prst="rect">
            <a:avLst/>
          </a:prstGeom>
        </p:spPr>
      </p:pic>
      <p:sp>
        <p:nvSpPr>
          <p:cNvPr id="9" name="テキスト ボックス 8">
            <a:extLst>
              <a:ext uri="{FF2B5EF4-FFF2-40B4-BE49-F238E27FC236}">
                <a16:creationId xmlns:a16="http://schemas.microsoft.com/office/drawing/2014/main" id="{C714C939-8490-4779-8421-16910B8E1B90}"/>
              </a:ext>
            </a:extLst>
          </p:cNvPr>
          <p:cNvSpPr txBox="1"/>
          <p:nvPr/>
        </p:nvSpPr>
        <p:spPr>
          <a:xfrm>
            <a:off x="781384" y="4035599"/>
            <a:ext cx="10995457" cy="2308324"/>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５から９目盛り増やすよりも、９に５目盛り加えた方がカウントしやすいと考えたのかもしれない。</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だとすれば、</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考えやすい式を選択したことは褒められてよいことである</a:t>
            </a:r>
            <a:r>
              <a:rPr lang="ja-JP" altLang="en-US" sz="3600" dirty="0">
                <a:latin typeface="UD デジタル 教科書体 NP-B" panose="02020700000000000000" pitchFamily="18" charset="-128"/>
                <a:ea typeface="UD デジタル 教科書体 NP-B" panose="02020700000000000000" pitchFamily="18" charset="-128"/>
              </a:rPr>
              <a:t>。</a:t>
            </a:r>
            <a:endParaRPr kumimoji="1" lang="ja-JP" altLang="en-US" sz="3600" dirty="0">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a:extLst>
              <a:ext uri="{FF2B5EF4-FFF2-40B4-BE49-F238E27FC236}">
                <a16:creationId xmlns:a16="http://schemas.microsoft.com/office/drawing/2014/main" id="{42A14B80-10FC-4FFE-9BC9-8FDCCA2B8059}"/>
              </a:ext>
            </a:extLst>
          </p:cNvPr>
          <p:cNvSpPr txBox="1"/>
          <p:nvPr/>
        </p:nvSpPr>
        <p:spPr>
          <a:xfrm>
            <a:off x="5292950" y="551209"/>
            <a:ext cx="6853158" cy="1323439"/>
          </a:xfrm>
          <a:prstGeom prst="rect">
            <a:avLst/>
          </a:prstGeom>
          <a:noFill/>
        </p:spPr>
        <p:txBody>
          <a:bodyPr wrap="none" rtlCol="0">
            <a:spAutoFit/>
          </a:bodyPr>
          <a:lstStyle/>
          <a:p>
            <a:r>
              <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視点を変えれば式も変わる？</a:t>
            </a:r>
            <a:endParaRPr kumimoji="1" lang="en-US" altLang="ja-JP" sz="4000" dirty="0">
              <a:solidFill>
                <a:srgbClr val="0000FF"/>
              </a:solidFill>
              <a:latin typeface="UD デジタル 教科書体 NP-B" panose="02020700000000000000" pitchFamily="18" charset="-128"/>
              <a:ea typeface="UD デジタル 教科書体 NP-B" panose="02020700000000000000" pitchFamily="18" charset="-128"/>
            </a:endParaRPr>
          </a:p>
          <a:p>
            <a:r>
              <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ネットの意見から</a:t>
            </a:r>
          </a:p>
        </p:txBody>
      </p:sp>
    </p:spTree>
    <p:extLst>
      <p:ext uri="{BB962C8B-B14F-4D97-AF65-F5344CB8AC3E}">
        <p14:creationId xmlns:p14="http://schemas.microsoft.com/office/powerpoint/2010/main" val="66318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0419AD1A-4ACD-41B5-9CA6-60FA297D9C05}"/>
              </a:ext>
            </a:extLst>
          </p:cNvPr>
          <p:cNvSpPr txBox="1"/>
          <p:nvPr/>
        </p:nvSpPr>
        <p:spPr>
          <a:xfrm>
            <a:off x="1024152" y="1491757"/>
            <a:ext cx="10625073" cy="1446550"/>
          </a:xfrm>
          <a:prstGeom prst="rect">
            <a:avLst/>
          </a:prstGeom>
          <a:noFill/>
        </p:spPr>
        <p:txBody>
          <a:bodyPr wrap="square">
            <a:spAutoFit/>
          </a:bodyPr>
          <a:lstStyle/>
          <a:p>
            <a:r>
              <a:rPr lang="ja-JP" altLang="en-US" sz="4400" b="0" i="0" u="none" strike="noStrike" baseline="0" dirty="0">
                <a:latin typeface="Century" panose="02040604050505020304" pitchFamily="18" charset="0"/>
                <a:ea typeface="UD デジタル 教科書体 NP-B" panose="02020700000000000000" pitchFamily="18" charset="-128"/>
              </a:rPr>
              <a:t>あとから増えた分を＋の後ろに書かないとバツになるらしい？</a:t>
            </a:r>
            <a:endParaRPr lang="ja-JP" altLang="en-US" sz="4400" dirty="0"/>
          </a:p>
        </p:txBody>
      </p:sp>
      <p:sp>
        <p:nvSpPr>
          <p:cNvPr id="8" name="テキスト ボックス 7">
            <a:extLst>
              <a:ext uri="{FF2B5EF4-FFF2-40B4-BE49-F238E27FC236}">
                <a16:creationId xmlns:a16="http://schemas.microsoft.com/office/drawing/2014/main" id="{09A101A4-ED71-4E2C-8774-EB99C187F8AF}"/>
              </a:ext>
            </a:extLst>
          </p:cNvPr>
          <p:cNvSpPr txBox="1"/>
          <p:nvPr/>
        </p:nvSpPr>
        <p:spPr>
          <a:xfrm>
            <a:off x="1833045" y="680354"/>
            <a:ext cx="5754414" cy="769441"/>
          </a:xfrm>
          <a:prstGeom prst="rect">
            <a:avLst/>
          </a:prstGeom>
          <a:noFill/>
        </p:spPr>
        <p:txBody>
          <a:bodyPr wrap="square">
            <a:spAutoFit/>
          </a:bodyPr>
          <a:lstStyle/>
          <a:p>
            <a:r>
              <a:rPr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小学校で、たし算は</a:t>
            </a:r>
            <a:endParaRPr lang="ja-JP" altLang="en-US" sz="4400" dirty="0">
              <a:solidFill>
                <a:srgbClr val="0000FF"/>
              </a:solidFill>
            </a:endParaRPr>
          </a:p>
        </p:txBody>
      </p:sp>
      <p:sp>
        <p:nvSpPr>
          <p:cNvPr id="9" name="テキスト ボックス 8">
            <a:extLst>
              <a:ext uri="{FF2B5EF4-FFF2-40B4-BE49-F238E27FC236}">
                <a16:creationId xmlns:a16="http://schemas.microsoft.com/office/drawing/2014/main" id="{5C74D953-30A8-4390-9746-BCB2A54831AF}"/>
              </a:ext>
            </a:extLst>
          </p:cNvPr>
          <p:cNvSpPr txBox="1"/>
          <p:nvPr/>
        </p:nvSpPr>
        <p:spPr>
          <a:xfrm>
            <a:off x="1024152" y="4596802"/>
            <a:ext cx="8648521" cy="769441"/>
          </a:xfrm>
          <a:prstGeom prst="rect">
            <a:avLst/>
          </a:prstGeom>
          <a:noFill/>
        </p:spPr>
        <p:txBody>
          <a:bodyPr wrap="none" rtlCol="0">
            <a:spAutoFit/>
          </a:bodyPr>
          <a:lstStyle/>
          <a:p>
            <a:r>
              <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誰が決めたの？　根拠はあるの？</a:t>
            </a:r>
          </a:p>
        </p:txBody>
      </p:sp>
      <p:sp>
        <p:nvSpPr>
          <p:cNvPr id="12" name="テキスト ボックス 11">
            <a:extLst>
              <a:ext uri="{FF2B5EF4-FFF2-40B4-BE49-F238E27FC236}">
                <a16:creationId xmlns:a16="http://schemas.microsoft.com/office/drawing/2014/main" id="{6777B966-E247-4958-B3C5-47358B2D4C97}"/>
              </a:ext>
            </a:extLst>
          </p:cNvPr>
          <p:cNvSpPr txBox="1"/>
          <p:nvPr/>
        </p:nvSpPr>
        <p:spPr>
          <a:xfrm>
            <a:off x="1024152" y="5536731"/>
            <a:ext cx="8648521" cy="769441"/>
          </a:xfrm>
          <a:prstGeom prst="rect">
            <a:avLst/>
          </a:prstGeom>
          <a:noFill/>
        </p:spPr>
        <p:txBody>
          <a:bodyPr wrap="none" rtlCol="0">
            <a:spAutoFit/>
          </a:bodyPr>
          <a:lstStyle/>
          <a:p>
            <a:r>
              <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文部科学省は何と言っているの</a:t>
            </a:r>
            <a:r>
              <a:rPr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a:t>
            </a:r>
            <a:endPar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a:extLst>
              <a:ext uri="{FF2B5EF4-FFF2-40B4-BE49-F238E27FC236}">
                <a16:creationId xmlns:a16="http://schemas.microsoft.com/office/drawing/2014/main" id="{1D99350B-408D-4637-8367-4076BCF5022A}"/>
              </a:ext>
            </a:extLst>
          </p:cNvPr>
          <p:cNvSpPr txBox="1"/>
          <p:nvPr/>
        </p:nvSpPr>
        <p:spPr>
          <a:xfrm>
            <a:off x="1024152" y="2979764"/>
            <a:ext cx="10625073" cy="1446550"/>
          </a:xfrm>
          <a:prstGeom prst="rect">
            <a:avLst/>
          </a:prstGeom>
          <a:noFill/>
        </p:spPr>
        <p:txBody>
          <a:bodyPr wrap="square">
            <a:spAutoFit/>
          </a:bodyPr>
          <a:lstStyle/>
          <a:p>
            <a:r>
              <a:rPr lang="ja-JP" altLang="en-US" sz="4400" b="0" i="0" u="none" strike="noStrike" baseline="0" dirty="0">
                <a:latin typeface="Century" panose="02040604050505020304" pitchFamily="18" charset="0"/>
                <a:ea typeface="UD デジタル 教科書体 NP-B" panose="02020700000000000000" pitchFamily="18" charset="-128"/>
              </a:rPr>
              <a:t>図がある場合は、図の位置と数字の位置をあわせないとバツになるらしい？</a:t>
            </a:r>
            <a:endParaRPr lang="ja-JP" altLang="en-US" sz="4400" dirty="0"/>
          </a:p>
        </p:txBody>
      </p:sp>
    </p:spTree>
    <p:extLst>
      <p:ext uri="{BB962C8B-B14F-4D97-AF65-F5344CB8AC3E}">
        <p14:creationId xmlns:p14="http://schemas.microsoft.com/office/powerpoint/2010/main" val="65358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750"/>
                                        <p:tgtEl>
                                          <p:spTgt spid="9"/>
                                        </p:tgtEl>
                                      </p:cBhvr>
                                    </p:animEffect>
                                  </p:childTnLst>
                                </p:cTn>
                              </p:par>
                            </p:childTnLst>
                          </p:cTn>
                        </p:par>
                        <p:par>
                          <p:cTn id="8" fill="hold">
                            <p:stCondLst>
                              <p:cond delay="175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1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2954DCB-A530-40CD-AE38-A91A58549850}"/>
              </a:ext>
            </a:extLst>
          </p:cNvPr>
          <p:cNvSpPr txBox="1"/>
          <p:nvPr/>
        </p:nvSpPr>
        <p:spPr>
          <a:xfrm>
            <a:off x="781384" y="2267718"/>
            <a:ext cx="10837802" cy="3970318"/>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　駐車場に車が</a:t>
            </a:r>
            <a:r>
              <a:rPr lang="en-US" altLang="ja-JP" sz="3600" dirty="0">
                <a:latin typeface="UD デジタル 教科書体 NP-B" panose="02020700000000000000" pitchFamily="18" charset="-128"/>
                <a:ea typeface="UD デジタル 教科書体 NP-B" panose="02020700000000000000" pitchFamily="18" charset="-128"/>
              </a:rPr>
              <a:t>4</a:t>
            </a:r>
            <a:r>
              <a:rPr lang="ja-JP" altLang="en-US" sz="3600" dirty="0">
                <a:latin typeface="UD デジタル 教科書体 NP-B" panose="02020700000000000000" pitchFamily="18" charset="-128"/>
                <a:ea typeface="UD デジタル 教科書体 NP-B" panose="02020700000000000000" pitchFamily="18" charset="-128"/>
              </a:rPr>
              <a:t>台入ってきました。駐車している車は</a:t>
            </a:r>
            <a:r>
              <a:rPr lang="en-US" altLang="ja-JP" sz="3600" dirty="0">
                <a:latin typeface="UD デジタル 教科書体 NP-B" panose="02020700000000000000" pitchFamily="18" charset="-128"/>
                <a:ea typeface="UD デジタル 教科書体 NP-B" panose="02020700000000000000" pitchFamily="18" charset="-128"/>
              </a:rPr>
              <a:t>6</a:t>
            </a:r>
            <a:r>
              <a:rPr lang="ja-JP" altLang="en-US" sz="3600" dirty="0">
                <a:latin typeface="UD デジタル 教科書体 NP-B" panose="02020700000000000000" pitchFamily="18" charset="-128"/>
                <a:ea typeface="UD デジタル 教科書体 NP-B" panose="02020700000000000000" pitchFamily="18" charset="-128"/>
              </a:rPr>
              <a:t>台います。車は全部で何台でしょう？」という問題が出たら、</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私を含めて大半の大人は（出てきた数字を順番に並べて）</a:t>
            </a: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4</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a:t>
            </a: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6</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a:t>
            </a: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10</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　答え </a:t>
            </a: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10</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台と書くと思います。</a:t>
            </a:r>
            <a:r>
              <a:rPr lang="ja-JP" altLang="en-US" sz="3600" dirty="0">
                <a:latin typeface="UD デジタル 教科書体 NP-B" panose="02020700000000000000" pitchFamily="18" charset="-128"/>
                <a:ea typeface="UD デジタル 教科書体 NP-B" panose="02020700000000000000" pitchFamily="18" charset="-128"/>
              </a:rPr>
              <a:t>算数教育として見ると日本の多くの大人が「足し算を理解していない」ことになるのですが。</a:t>
            </a:r>
          </a:p>
        </p:txBody>
      </p:sp>
      <p:pic>
        <p:nvPicPr>
          <p:cNvPr id="7" name="図 6">
            <a:extLst>
              <a:ext uri="{FF2B5EF4-FFF2-40B4-BE49-F238E27FC236}">
                <a16:creationId xmlns:a16="http://schemas.microsoft.com/office/drawing/2014/main" id="{FE6118AB-6C30-4BA0-A2B5-A6632B523FC9}"/>
              </a:ext>
            </a:extLst>
          </p:cNvPr>
          <p:cNvPicPr>
            <a:picLocks noChangeAspect="1"/>
          </p:cNvPicPr>
          <p:nvPr/>
        </p:nvPicPr>
        <p:blipFill rotWithShape="1">
          <a:blip r:embed="rId3"/>
          <a:srcRect l="19739" t="30169" r="15341" b="41525"/>
          <a:stretch/>
        </p:blipFill>
        <p:spPr>
          <a:xfrm>
            <a:off x="781384" y="332145"/>
            <a:ext cx="4511566" cy="1542504"/>
          </a:xfrm>
          <a:prstGeom prst="rect">
            <a:avLst/>
          </a:prstGeom>
        </p:spPr>
      </p:pic>
      <p:sp>
        <p:nvSpPr>
          <p:cNvPr id="6" name="テキスト ボックス 5">
            <a:extLst>
              <a:ext uri="{FF2B5EF4-FFF2-40B4-BE49-F238E27FC236}">
                <a16:creationId xmlns:a16="http://schemas.microsoft.com/office/drawing/2014/main" id="{42A14B80-10FC-4FFE-9BC9-8FDCCA2B8059}"/>
              </a:ext>
            </a:extLst>
          </p:cNvPr>
          <p:cNvSpPr txBox="1"/>
          <p:nvPr/>
        </p:nvSpPr>
        <p:spPr>
          <a:xfrm>
            <a:off x="5292950" y="749454"/>
            <a:ext cx="6340197" cy="707886"/>
          </a:xfrm>
          <a:prstGeom prst="rect">
            <a:avLst/>
          </a:prstGeom>
          <a:noFill/>
        </p:spPr>
        <p:txBody>
          <a:bodyPr wrap="none" rtlCol="0">
            <a:spAutoFit/>
          </a:bodyPr>
          <a:lstStyle/>
          <a:p>
            <a:r>
              <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模範解答外は○にならない</a:t>
            </a:r>
          </a:p>
        </p:txBody>
      </p:sp>
    </p:spTree>
    <p:extLst>
      <p:ext uri="{BB962C8B-B14F-4D97-AF65-F5344CB8AC3E}">
        <p14:creationId xmlns:p14="http://schemas.microsoft.com/office/powerpoint/2010/main" val="427044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a:xfrm>
            <a:off x="781384" y="2760679"/>
            <a:ext cx="10515600" cy="1948586"/>
          </a:xfrm>
        </p:spPr>
        <p:txBody>
          <a:bodyPr>
            <a:noAutofit/>
          </a:bodyPr>
          <a:lstStyle/>
          <a:p>
            <a:r>
              <a:rPr kumimoji="1" lang="ja-JP" altLang="en-US" sz="3200" dirty="0">
                <a:latin typeface="UD デジタル 教科書体 NP-B" panose="02020700000000000000" pitchFamily="18" charset="-128"/>
                <a:ea typeface="UD デジタル 教科書体 NP-B" panose="02020700000000000000" pitchFamily="18" charset="-128"/>
              </a:rPr>
              <a:t>小</a:t>
            </a:r>
            <a:r>
              <a:rPr kumimoji="1" lang="en-US" altLang="ja-JP" sz="3200" dirty="0">
                <a:latin typeface="UD デジタル 教科書体 NP-B" panose="02020700000000000000" pitchFamily="18" charset="-128"/>
                <a:ea typeface="UD デジタル 教科書体 NP-B" panose="02020700000000000000" pitchFamily="18" charset="-128"/>
              </a:rPr>
              <a:t>1</a:t>
            </a:r>
            <a:r>
              <a:rPr kumimoji="1" lang="ja-JP" altLang="en-US" sz="3200" dirty="0">
                <a:latin typeface="UD デジタル 教科書体 NP-B" panose="02020700000000000000" pitchFamily="18" charset="-128"/>
                <a:ea typeface="UD デジタル 教科書体 NP-B" panose="02020700000000000000" pitchFamily="18" charset="-128"/>
              </a:rPr>
              <a:t>の息子がある日持ち帰った算数のテスト問題。単純な足し算の「式」に</a:t>
            </a:r>
            <a:r>
              <a:rPr kumimoji="1" lang="en-US" altLang="ja-JP" sz="3200" dirty="0">
                <a:latin typeface="UD デジタル 教科書体 NP-B" panose="02020700000000000000" pitchFamily="18" charset="-128"/>
                <a:ea typeface="UD デジタル 教科書体 NP-B" panose="02020700000000000000" pitchFamily="18" charset="-128"/>
              </a:rPr>
              <a:t>×</a:t>
            </a:r>
            <a:r>
              <a:rPr kumimoji="1" lang="ja-JP" altLang="en-US" sz="3200" dirty="0">
                <a:latin typeface="UD デジタル 教科書体 NP-B" panose="02020700000000000000" pitchFamily="18" charset="-128"/>
                <a:ea typeface="UD デジタル 教科書体 NP-B" panose="02020700000000000000" pitchFamily="18" charset="-128"/>
              </a:rPr>
              <a:t>が付いていて「答え」の欄は○。</a:t>
            </a:r>
            <a:r>
              <a:rPr kumimoji="1"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先生に</a:t>
            </a:r>
            <a:r>
              <a:rPr kumimoji="1" lang="en-US" altLang="ja-JP" sz="3200" dirty="0">
                <a:solidFill>
                  <a:srgbClr val="FF0000"/>
                </a:solidFill>
                <a:latin typeface="UD デジタル 教科書体 NP-B" panose="02020700000000000000" pitchFamily="18" charset="-128"/>
                <a:ea typeface="UD デジタル 教科書体 NP-B" panose="02020700000000000000" pitchFamily="18" charset="-128"/>
              </a:rPr>
              <a:t>×</a:t>
            </a:r>
            <a:r>
              <a:rPr kumimoji="1"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の理由を確認すると「式の数の順序が逆だから」という回答でした。</a:t>
            </a: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781384" y="1423085"/>
            <a:ext cx="10743209" cy="1200329"/>
          </a:xfrm>
          <a:prstGeom prst="rect">
            <a:avLst/>
          </a:prstGeom>
          <a:noFill/>
        </p:spPr>
        <p:txBody>
          <a:bodyPr wrap="square" rtlCol="0">
            <a:spAutoFit/>
          </a:bodyPr>
          <a:lstStyle/>
          <a:p>
            <a:r>
              <a:rPr kumimoji="1" lang="ja-JP" altLang="en-US" sz="3600" dirty="0">
                <a:latin typeface="UD デジタル 教科書体 NP-B" panose="02020700000000000000" pitchFamily="18" charset="-128"/>
                <a:ea typeface="UD デジタル 教科書体 NP-B" panose="02020700000000000000" pitchFamily="18" charset="-128"/>
              </a:rPr>
              <a:t>おとなが</a:t>
            </a:r>
            <a:r>
              <a:rPr kumimoji="1" lang="en-US" altLang="ja-JP" sz="3600" dirty="0">
                <a:latin typeface="UD デジタル 教科書体 NP-B" panose="02020700000000000000" pitchFamily="18" charset="-128"/>
                <a:ea typeface="UD デジタル 教科書体 NP-B" panose="02020700000000000000" pitchFamily="18" charset="-128"/>
              </a:rPr>
              <a:t>6</a:t>
            </a:r>
            <a:r>
              <a:rPr kumimoji="1" lang="ja-JP" altLang="en-US" sz="3600" dirty="0">
                <a:latin typeface="UD デジタル 教科書体 NP-B" panose="02020700000000000000" pitchFamily="18" charset="-128"/>
                <a:ea typeface="UD デジタル 教科書体 NP-B" panose="02020700000000000000" pitchFamily="18" charset="-128"/>
              </a:rPr>
              <a:t>人、こどもが</a:t>
            </a:r>
            <a:r>
              <a:rPr kumimoji="1" lang="en-US" altLang="ja-JP" sz="3600" dirty="0">
                <a:latin typeface="UD デジタル 教科書体 NP-B" panose="02020700000000000000" pitchFamily="18" charset="-128"/>
                <a:ea typeface="UD デジタル 教科書体 NP-B" panose="02020700000000000000" pitchFamily="18" charset="-128"/>
              </a:rPr>
              <a:t>9</a:t>
            </a:r>
            <a:r>
              <a:rPr kumimoji="1" lang="ja-JP" altLang="en-US" sz="3600" dirty="0">
                <a:latin typeface="UD デジタル 教科書体 NP-B" panose="02020700000000000000" pitchFamily="18" charset="-128"/>
                <a:ea typeface="UD デジタル 教科書体 NP-B" panose="02020700000000000000" pitchFamily="18" charset="-128"/>
              </a:rPr>
              <a:t>人います。みんなで何人いますか。</a:t>
            </a:r>
            <a:r>
              <a:rPr kumimoji="1"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式　</a:t>
            </a:r>
            <a:r>
              <a:rPr kumimoji="1"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9</a:t>
            </a:r>
            <a:r>
              <a:rPr kumimoji="1"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a:t>
            </a:r>
            <a:r>
              <a:rPr kumimoji="1"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6</a:t>
            </a:r>
            <a:r>
              <a:rPr kumimoji="1"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a:t>
            </a:r>
            <a:r>
              <a:rPr kumimoji="1"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15</a:t>
            </a:r>
            <a:r>
              <a:rPr kumimoji="1"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　</a:t>
            </a:r>
            <a:r>
              <a:rPr kumimoji="1"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a:t>
            </a:r>
            <a:endParaRPr kumimoji="1" lang="ja-JP" altLang="en-US" sz="40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00B2624D-7203-4190-A098-D1E920C92FB7}"/>
              </a:ext>
            </a:extLst>
          </p:cNvPr>
          <p:cNvSpPr txBox="1"/>
          <p:nvPr/>
        </p:nvSpPr>
        <p:spPr>
          <a:xfrm>
            <a:off x="781384" y="4846531"/>
            <a:ext cx="10995457" cy="1569660"/>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文に「大人がいるところに子供があとからやってきた」という</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時系列があるならまだしも</a:t>
            </a:r>
            <a:r>
              <a:rPr lang="ja-JP" altLang="en-US" sz="3200" dirty="0">
                <a:latin typeface="UD デジタル 教科書体 NP-B" panose="02020700000000000000" pitchFamily="18" charset="-128"/>
                <a:ea typeface="UD デジタル 教科書体 NP-B" panose="02020700000000000000" pitchFamily="18" charset="-128"/>
              </a:rPr>
              <a:t>、それもないし。私の頭がおかしくなったのか？と悩む。</a:t>
            </a:r>
            <a:endParaRPr lang="ja-JP" altLang="en-US" sz="3600"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a:extLst>
              <a:ext uri="{FF2B5EF4-FFF2-40B4-BE49-F238E27FC236}">
                <a16:creationId xmlns:a16="http://schemas.microsoft.com/office/drawing/2014/main" id="{EB572576-1CCC-4583-A4D0-DD589B0870F4}"/>
              </a:ext>
            </a:extLst>
          </p:cNvPr>
          <p:cNvSpPr txBox="1"/>
          <p:nvPr/>
        </p:nvSpPr>
        <p:spPr>
          <a:xfrm>
            <a:off x="781384" y="441809"/>
            <a:ext cx="10853568" cy="769441"/>
          </a:xfrm>
          <a:prstGeom prst="rect">
            <a:avLst/>
          </a:prstGeom>
          <a:noFill/>
        </p:spPr>
        <p:txBody>
          <a:bodyPr wrap="square" rtlCol="0">
            <a:spAutoFit/>
          </a:bodyPr>
          <a:lstStyle/>
          <a:p>
            <a:r>
              <a:rPr kumimoji="1" lang="ja-JP" altLang="en-US" sz="4400" b="1" dirty="0">
                <a:latin typeface="UD デジタル 教科書体 NP-B" panose="02020700000000000000" pitchFamily="18" charset="-128"/>
                <a:ea typeface="UD デジタル 教科書体 NP-B" panose="02020700000000000000" pitchFamily="18" charset="-128"/>
              </a:rPr>
              <a:t>小</a:t>
            </a:r>
            <a:r>
              <a:rPr kumimoji="1" lang="en-US" altLang="ja-JP" sz="4400" b="1" dirty="0">
                <a:latin typeface="UD デジタル 教科書体 NP-B" panose="02020700000000000000" pitchFamily="18" charset="-128"/>
                <a:ea typeface="UD デジタル 教科書体 NP-B" panose="02020700000000000000" pitchFamily="18" charset="-128"/>
              </a:rPr>
              <a:t>1</a:t>
            </a:r>
            <a:r>
              <a:rPr kumimoji="1" lang="ja-JP" altLang="en-US" sz="4400" b="1" dirty="0">
                <a:latin typeface="UD デジタル 教科書体 NP-B" panose="02020700000000000000" pitchFamily="18" charset="-128"/>
                <a:ea typeface="UD デジタル 教科書体 NP-B" panose="02020700000000000000" pitchFamily="18" charset="-128"/>
              </a:rPr>
              <a:t>息子の算数で足し算の順序問題が発生</a:t>
            </a:r>
          </a:p>
        </p:txBody>
      </p:sp>
    </p:spTree>
    <p:extLst>
      <p:ext uri="{BB962C8B-B14F-4D97-AF65-F5344CB8AC3E}">
        <p14:creationId xmlns:p14="http://schemas.microsoft.com/office/powerpoint/2010/main" val="73786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EB572576-1CCC-4583-A4D0-DD589B0870F4}"/>
              </a:ext>
            </a:extLst>
          </p:cNvPr>
          <p:cNvSpPr txBox="1"/>
          <p:nvPr/>
        </p:nvSpPr>
        <p:spPr>
          <a:xfrm>
            <a:off x="781384" y="441809"/>
            <a:ext cx="10853568" cy="769441"/>
          </a:xfrm>
          <a:prstGeom prst="rect">
            <a:avLst/>
          </a:prstGeom>
          <a:noFill/>
        </p:spPr>
        <p:txBody>
          <a:bodyPr wrap="square" rtlCol="0">
            <a:spAutoFit/>
          </a:bodyPr>
          <a:lstStyle/>
          <a:p>
            <a:r>
              <a:rPr kumimoji="1" lang="ja-JP" altLang="en-US" sz="4400" b="1" dirty="0">
                <a:latin typeface="UD デジタル 教科書体 NP-B" panose="02020700000000000000" pitchFamily="18" charset="-128"/>
                <a:ea typeface="UD デジタル 教科書体 NP-B" panose="02020700000000000000" pitchFamily="18" charset="-128"/>
              </a:rPr>
              <a:t>個人面談で先生に聞いてみた</a:t>
            </a:r>
          </a:p>
        </p:txBody>
      </p:sp>
      <p:sp>
        <p:nvSpPr>
          <p:cNvPr id="8" name="テキスト ボックス 7">
            <a:extLst>
              <a:ext uri="{FF2B5EF4-FFF2-40B4-BE49-F238E27FC236}">
                <a16:creationId xmlns:a16="http://schemas.microsoft.com/office/drawing/2014/main" id="{2B454FAB-D3E6-440F-A75F-C97C178ACD87}"/>
              </a:ext>
            </a:extLst>
          </p:cNvPr>
          <p:cNvSpPr txBox="1"/>
          <p:nvPr/>
        </p:nvSpPr>
        <p:spPr>
          <a:xfrm>
            <a:off x="781384" y="1488297"/>
            <a:ext cx="10743209" cy="2062103"/>
          </a:xfrm>
          <a:prstGeom prst="rect">
            <a:avLst/>
          </a:prstGeom>
          <a:noFill/>
        </p:spPr>
        <p:txBody>
          <a:bodyPr wrap="square" rtlCol="0">
            <a:spAutoFit/>
          </a:bodyPr>
          <a:lstStyle/>
          <a:p>
            <a:r>
              <a:rPr kumimoji="1" lang="ja-JP" altLang="en-US" sz="3200" dirty="0">
                <a:latin typeface="UD デジタル 教科書体 NP-B" panose="02020700000000000000" pitchFamily="18" charset="-128"/>
                <a:ea typeface="UD デジタル 教科書体 NP-B" panose="02020700000000000000" pitchFamily="18" charset="-128"/>
              </a:rPr>
              <a:t>結局、先生から納得の行く答えは得られなかった。このモヤモヤ感をはらすべく、内容を</a:t>
            </a:r>
            <a:r>
              <a:rPr kumimoji="1" lang="en-US" altLang="ja-JP" sz="3200" dirty="0">
                <a:latin typeface="UD デジタル 教科書体 NP-B" panose="02020700000000000000" pitchFamily="18" charset="-128"/>
                <a:ea typeface="UD デジタル 教科書体 NP-B" panose="02020700000000000000" pitchFamily="18" charset="-128"/>
              </a:rPr>
              <a:t>twitter</a:t>
            </a:r>
            <a:r>
              <a:rPr kumimoji="1" lang="ja-JP" altLang="en-US" sz="3200" dirty="0">
                <a:latin typeface="UD デジタル 教科書体 NP-B" panose="02020700000000000000" pitchFamily="18" charset="-128"/>
                <a:ea typeface="UD デジタル 教科書体 NP-B" panose="02020700000000000000" pitchFamily="18" charset="-128"/>
              </a:rPr>
              <a:t>に投稿。多くの反響があったが、ほとんどが私の納得できない気持ちを理解し、先生がおかしいと指摘するリアクションだった。</a:t>
            </a:r>
            <a:endParaRPr kumimoji="1" lang="ja-JP" altLang="en-US" sz="36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a16="http://schemas.microsoft.com/office/drawing/2014/main" id="{BBEBA129-6782-4CB6-B30C-8ADDFFA55001}"/>
              </a:ext>
            </a:extLst>
          </p:cNvPr>
          <p:cNvSpPr txBox="1"/>
          <p:nvPr/>
        </p:nvSpPr>
        <p:spPr>
          <a:xfrm>
            <a:off x="781384" y="3663274"/>
            <a:ext cx="10383017" cy="1077218"/>
          </a:xfrm>
          <a:prstGeom prst="rect">
            <a:avLst/>
          </a:prstGeom>
          <a:noFill/>
        </p:spPr>
        <p:txBody>
          <a:bodyPr wrap="square" rtlCol="0">
            <a:spAutoFit/>
          </a:bodyPr>
          <a:lstStyle/>
          <a:p>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中でも驚いたのは、先生の「指導要領に書いてある」というのが嘘だったこと。書いてないんかーい！</a:t>
            </a:r>
            <a:endParaRPr kumimoji="1" lang="ja-JP" altLang="en-US" sz="32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a:extLst>
              <a:ext uri="{FF2B5EF4-FFF2-40B4-BE49-F238E27FC236}">
                <a16:creationId xmlns:a16="http://schemas.microsoft.com/office/drawing/2014/main" id="{625308D9-6D55-4E75-92DE-9A1EA34E3908}"/>
              </a:ext>
            </a:extLst>
          </p:cNvPr>
          <p:cNvSpPr txBox="1"/>
          <p:nvPr/>
        </p:nvSpPr>
        <p:spPr>
          <a:xfrm>
            <a:off x="781384" y="4863603"/>
            <a:ext cx="10887511" cy="1569660"/>
          </a:xfrm>
          <a:prstGeom prst="rect">
            <a:avLst/>
          </a:prstGeom>
          <a:noFill/>
        </p:spPr>
        <p:txBody>
          <a:bodyPr wrap="square" rtlCol="0">
            <a:spAutoFit/>
          </a:bodyPr>
          <a:lstStyle/>
          <a:p>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まだこんなくだらない教え方してる先生がいるんだなあと、文科省の職員の方もツイートしてくれて</a:t>
            </a:r>
            <a:r>
              <a:rPr lang="ja-JP" altLang="en-US" sz="3200" dirty="0">
                <a:latin typeface="UD デジタル 教科書体 NP-B" panose="02020700000000000000" pitchFamily="18" charset="-128"/>
                <a:ea typeface="UD デジタル 教科書体 NP-B" panose="02020700000000000000" pitchFamily="18" charset="-128"/>
              </a:rPr>
              <a:t>私の気持ちは満たされました</a:t>
            </a:r>
            <a:r>
              <a:rPr lang="en-US" altLang="ja-JP" sz="3200" dirty="0">
                <a:latin typeface="UD デジタル 教科書体 NP-B" panose="02020700000000000000" pitchFamily="18" charset="-128"/>
                <a:ea typeface="UD デジタル 教科書体 NP-B" panose="02020700000000000000" pitchFamily="18" charset="-128"/>
              </a:rPr>
              <a:t>…</a:t>
            </a:r>
            <a:r>
              <a:rPr lang="ja-JP" altLang="en-US" sz="3200" dirty="0">
                <a:latin typeface="UD デジタル 教科書体 NP-B" panose="02020700000000000000" pitchFamily="18" charset="-128"/>
                <a:ea typeface="UD デジタル 教科書体 NP-B" panose="02020700000000000000" pitchFamily="18" charset="-128"/>
              </a:rPr>
              <a:t>ありがとうございます。</a:t>
            </a:r>
            <a:endParaRPr lang="ja-JP" altLang="en-US" sz="3200" dirty="0">
              <a:solidFill>
                <a:srgbClr val="0000FF"/>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40054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3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EB572576-1CCC-4583-A4D0-DD589B0870F4}"/>
              </a:ext>
            </a:extLst>
          </p:cNvPr>
          <p:cNvSpPr txBox="1"/>
          <p:nvPr/>
        </p:nvSpPr>
        <p:spPr>
          <a:xfrm>
            <a:off x="1512277" y="441809"/>
            <a:ext cx="9583616" cy="1323439"/>
          </a:xfrm>
          <a:prstGeom prst="rect">
            <a:avLst/>
          </a:prstGeom>
          <a:noFill/>
        </p:spPr>
        <p:txBody>
          <a:bodyPr wrap="square" rtlCol="0">
            <a:spAutoFit/>
          </a:bodyPr>
          <a:lstStyle/>
          <a:p>
            <a:r>
              <a:rPr kumimoji="1" lang="ja-JP" altLang="en-US" sz="4000" b="1" dirty="0">
                <a:latin typeface="UD デジタル 教科書体 NP-B" panose="02020700000000000000" pitchFamily="18" charset="-128"/>
                <a:ea typeface="UD デジタル 教科書体 NP-B" panose="02020700000000000000" pitchFamily="18" charset="-128"/>
              </a:rPr>
              <a:t>子どもが並んでいます。自分の前に９人</a:t>
            </a:r>
            <a:endParaRPr kumimoji="1" lang="en-US" altLang="ja-JP" sz="4000" b="1" dirty="0">
              <a:latin typeface="UD デジタル 教科書体 NP-B" panose="02020700000000000000" pitchFamily="18" charset="-128"/>
              <a:ea typeface="UD デジタル 教科書体 NP-B" panose="02020700000000000000" pitchFamily="18" charset="-128"/>
            </a:endParaRPr>
          </a:p>
          <a:p>
            <a:r>
              <a:rPr kumimoji="1" lang="ja-JP" altLang="en-US" sz="4000" b="1" dirty="0">
                <a:latin typeface="UD デジタル 教科書体 NP-B" panose="02020700000000000000" pitchFamily="18" charset="-128"/>
                <a:ea typeface="UD デジタル 教科書体 NP-B" panose="02020700000000000000" pitchFamily="18" charset="-128"/>
              </a:rPr>
              <a:t>後ろに４人。全部で何人？</a:t>
            </a:r>
          </a:p>
        </p:txBody>
      </p:sp>
      <p:sp>
        <p:nvSpPr>
          <p:cNvPr id="8" name="テキスト ボックス 7">
            <a:extLst>
              <a:ext uri="{FF2B5EF4-FFF2-40B4-BE49-F238E27FC236}">
                <a16:creationId xmlns:a16="http://schemas.microsoft.com/office/drawing/2014/main" id="{2B454FAB-D3E6-440F-A75F-C97C178ACD87}"/>
              </a:ext>
            </a:extLst>
          </p:cNvPr>
          <p:cNvSpPr txBox="1"/>
          <p:nvPr/>
        </p:nvSpPr>
        <p:spPr>
          <a:xfrm>
            <a:off x="747441" y="2059394"/>
            <a:ext cx="10743209" cy="1754326"/>
          </a:xfrm>
          <a:prstGeom prst="rect">
            <a:avLst/>
          </a:prstGeom>
          <a:noFill/>
        </p:spPr>
        <p:txBody>
          <a:bodyPr wrap="square" rtlCol="0">
            <a:spAutoFit/>
          </a:bodyPr>
          <a:lstStyle/>
          <a:p>
            <a:r>
              <a:rPr kumimoji="1" lang="ja-JP" altLang="en-US" sz="3600" dirty="0">
                <a:latin typeface="UD デジタル 教科書体 NP-B" panose="02020700000000000000" pitchFamily="18" charset="-128"/>
                <a:ea typeface="UD デジタル 教科書体 NP-B" panose="02020700000000000000" pitchFamily="18" charset="-128"/>
              </a:rPr>
              <a:t>「４＋９＋１＝１４」と書いて減点を喰らいました。</a:t>
            </a:r>
            <a:r>
              <a:rPr kumimoji="1"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「自分」はどこで足しても問題ないが４と９が逆である</a:t>
            </a:r>
            <a:r>
              <a:rPr kumimoji="1" lang="ja-JP" altLang="en-US" sz="3600" dirty="0">
                <a:latin typeface="UD デジタル 教科書体 NP-B" panose="02020700000000000000" pitchFamily="18" charset="-128"/>
                <a:ea typeface="UD デジタル 教科書体 NP-B" panose="02020700000000000000" pitchFamily="18" charset="-128"/>
              </a:rPr>
              <a:t>、と。</a:t>
            </a:r>
            <a:endParaRPr kumimoji="1" lang="ja-JP" altLang="en-US" sz="40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a:extLst>
              <a:ext uri="{FF2B5EF4-FFF2-40B4-BE49-F238E27FC236}">
                <a16:creationId xmlns:a16="http://schemas.microsoft.com/office/drawing/2014/main" id="{625308D9-6D55-4E75-92DE-9A1EA34E3908}"/>
              </a:ext>
            </a:extLst>
          </p:cNvPr>
          <p:cNvSpPr txBox="1"/>
          <p:nvPr/>
        </p:nvSpPr>
        <p:spPr>
          <a:xfrm>
            <a:off x="747441" y="4107867"/>
            <a:ext cx="10887511" cy="2308324"/>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何故にこれが間違いになるのか、親としてどう教えればいいのか、連絡帳で聞いても電話で聞いても納得できず、最終的には「教科書を見てくれ」で切られました。</a:t>
            </a:r>
          </a:p>
        </p:txBody>
      </p:sp>
    </p:spTree>
    <p:extLst>
      <p:ext uri="{BB962C8B-B14F-4D97-AF65-F5344CB8AC3E}">
        <p14:creationId xmlns:p14="http://schemas.microsoft.com/office/powerpoint/2010/main" val="323441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625308D9-6D55-4E75-92DE-9A1EA34E3908}"/>
              </a:ext>
            </a:extLst>
          </p:cNvPr>
          <p:cNvSpPr txBox="1"/>
          <p:nvPr/>
        </p:nvSpPr>
        <p:spPr>
          <a:xfrm>
            <a:off x="781384" y="2014986"/>
            <a:ext cx="10887511" cy="3970318"/>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　年配のベテラン教師です。例題こそあれ、</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そんな理由など、小１の教科書に載っているはずもありません。</a:t>
            </a:r>
            <a:r>
              <a:rPr lang="ja-JP" altLang="en-US" sz="3600" dirty="0">
                <a:latin typeface="UD デジタル 教科書体 NP-B" panose="02020700000000000000" pitchFamily="18" charset="-128"/>
                <a:ea typeface="UD デジタル 教科書体 NP-B" panose="02020700000000000000" pitchFamily="18" charset="-128"/>
              </a:rPr>
              <a:t>発達障害で通院しているので、発達外来でも支援センターでも聞いてみましたが、いずれでも驚かれました。「それは気にしなくてよい、１００点でいい。」と。</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後ろの数から計算式を書いてはいけない理由が未だに謎です。</a:t>
            </a:r>
            <a:endParaRPr lang="en-US" altLang="ja-JP" sz="36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7C0ADCC4-D07A-48DB-CFE3-437D2CFBE593}"/>
              </a:ext>
            </a:extLst>
          </p:cNvPr>
          <p:cNvSpPr txBox="1"/>
          <p:nvPr/>
        </p:nvSpPr>
        <p:spPr>
          <a:xfrm>
            <a:off x="1512277" y="441809"/>
            <a:ext cx="9583616" cy="1323439"/>
          </a:xfrm>
          <a:prstGeom prst="rect">
            <a:avLst/>
          </a:prstGeom>
          <a:noFill/>
        </p:spPr>
        <p:txBody>
          <a:bodyPr wrap="square" rtlCol="0">
            <a:spAutoFit/>
          </a:bodyPr>
          <a:lstStyle/>
          <a:p>
            <a:r>
              <a:rPr kumimoji="1" lang="ja-JP" altLang="en-US" sz="4000" b="1" dirty="0">
                <a:latin typeface="UD デジタル 教科書体 NP-B" panose="02020700000000000000" pitchFamily="18" charset="-128"/>
                <a:ea typeface="UD デジタル 教科書体 NP-B" panose="02020700000000000000" pitchFamily="18" charset="-128"/>
              </a:rPr>
              <a:t>子どもが並んでいます。自分の前に９人</a:t>
            </a:r>
            <a:endParaRPr kumimoji="1" lang="en-US" altLang="ja-JP" sz="4000" b="1" dirty="0">
              <a:latin typeface="UD デジタル 教科書体 NP-B" panose="02020700000000000000" pitchFamily="18" charset="-128"/>
              <a:ea typeface="UD デジタル 教科書体 NP-B" panose="02020700000000000000" pitchFamily="18" charset="-128"/>
            </a:endParaRPr>
          </a:p>
          <a:p>
            <a:r>
              <a:rPr kumimoji="1" lang="ja-JP" altLang="en-US" sz="4000" b="1" dirty="0">
                <a:latin typeface="UD デジタル 教科書体 NP-B" panose="02020700000000000000" pitchFamily="18" charset="-128"/>
                <a:ea typeface="UD デジタル 教科書体 NP-B" panose="02020700000000000000" pitchFamily="18" charset="-128"/>
              </a:rPr>
              <a:t>後ろに４人。全部で何人？</a:t>
            </a:r>
          </a:p>
        </p:txBody>
      </p:sp>
    </p:spTree>
    <p:extLst>
      <p:ext uri="{BB962C8B-B14F-4D97-AF65-F5344CB8AC3E}">
        <p14:creationId xmlns:p14="http://schemas.microsoft.com/office/powerpoint/2010/main" val="2109318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625308D9-6D55-4E75-92DE-9A1EA34E3908}"/>
              </a:ext>
            </a:extLst>
          </p:cNvPr>
          <p:cNvSpPr txBox="1"/>
          <p:nvPr/>
        </p:nvSpPr>
        <p:spPr>
          <a:xfrm>
            <a:off x="781384" y="2014986"/>
            <a:ext cx="10887511" cy="3970318"/>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　</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順番に足さなくてはいけないのなら、自分を計算に入れる場所だけ何処でもいいというのは理解に苦しみます。</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大人にすらきちんと理屈を説明できないようなことを子どもに納得できるように教えられているわけがなく、</a:t>
            </a:r>
            <a:r>
              <a:rPr lang="ja-JP" altLang="en-US" sz="3600" dirty="0">
                <a:latin typeface="UD デジタル 教科書体 NP-B" panose="02020700000000000000" pitchFamily="18" charset="-128"/>
                <a:ea typeface="UD デジタル 教科書体 NP-B" panose="02020700000000000000" pitchFamily="18" charset="-128"/>
              </a:rPr>
              <a:t>困る子どもが増えるだけなので、本当にこういうのはやめていただきたいところです</a:t>
            </a:r>
            <a:r>
              <a:rPr lang="en-US" altLang="ja-JP" sz="3600" dirty="0">
                <a:latin typeface="UD デジタル 教科書体 NP-B" panose="02020700000000000000" pitchFamily="18" charset="-128"/>
                <a:ea typeface="UD デジタル 教科書体 NP-B" panose="02020700000000000000" pitchFamily="18" charset="-128"/>
              </a:rPr>
              <a:t>…</a:t>
            </a:r>
            <a:r>
              <a:rPr lang="ja-JP" altLang="en-US" sz="3600" dirty="0">
                <a:latin typeface="UD デジタル 教科書体 NP-B" panose="02020700000000000000" pitchFamily="18" charset="-128"/>
                <a:ea typeface="UD デジタル 教科書体 NP-B" panose="02020700000000000000" pitchFamily="18" charset="-128"/>
              </a:rPr>
              <a:t>。</a:t>
            </a:r>
          </a:p>
        </p:txBody>
      </p:sp>
      <p:sp>
        <p:nvSpPr>
          <p:cNvPr id="4" name="テキスト ボックス 3">
            <a:extLst>
              <a:ext uri="{FF2B5EF4-FFF2-40B4-BE49-F238E27FC236}">
                <a16:creationId xmlns:a16="http://schemas.microsoft.com/office/drawing/2014/main" id="{7C0ADCC4-D07A-48DB-CFE3-437D2CFBE593}"/>
              </a:ext>
            </a:extLst>
          </p:cNvPr>
          <p:cNvSpPr txBox="1"/>
          <p:nvPr/>
        </p:nvSpPr>
        <p:spPr>
          <a:xfrm>
            <a:off x="1512277" y="441809"/>
            <a:ext cx="9583616" cy="1323439"/>
          </a:xfrm>
          <a:prstGeom prst="rect">
            <a:avLst/>
          </a:prstGeom>
          <a:noFill/>
        </p:spPr>
        <p:txBody>
          <a:bodyPr wrap="square" rtlCol="0">
            <a:spAutoFit/>
          </a:bodyPr>
          <a:lstStyle/>
          <a:p>
            <a:r>
              <a:rPr kumimoji="1" lang="ja-JP" altLang="en-US" sz="4000" b="1" dirty="0">
                <a:latin typeface="UD デジタル 教科書体 NP-B" panose="02020700000000000000" pitchFamily="18" charset="-128"/>
                <a:ea typeface="UD デジタル 教科書体 NP-B" panose="02020700000000000000" pitchFamily="18" charset="-128"/>
              </a:rPr>
              <a:t>子どもが並んでいます。自分の前に９人</a:t>
            </a:r>
            <a:endParaRPr kumimoji="1" lang="en-US" altLang="ja-JP" sz="4000" b="1" dirty="0">
              <a:latin typeface="UD デジタル 教科書体 NP-B" panose="02020700000000000000" pitchFamily="18" charset="-128"/>
              <a:ea typeface="UD デジタル 教科書体 NP-B" panose="02020700000000000000" pitchFamily="18" charset="-128"/>
            </a:endParaRPr>
          </a:p>
          <a:p>
            <a:r>
              <a:rPr kumimoji="1" lang="ja-JP" altLang="en-US" sz="4000" b="1" dirty="0">
                <a:latin typeface="UD デジタル 教科書体 NP-B" panose="02020700000000000000" pitchFamily="18" charset="-128"/>
                <a:ea typeface="UD デジタル 教科書体 NP-B" panose="02020700000000000000" pitchFamily="18" charset="-128"/>
              </a:rPr>
              <a:t>後ろに４人。全部で何人？</a:t>
            </a:r>
          </a:p>
        </p:txBody>
      </p:sp>
    </p:spTree>
    <p:extLst>
      <p:ext uri="{BB962C8B-B14F-4D97-AF65-F5344CB8AC3E}">
        <p14:creationId xmlns:p14="http://schemas.microsoft.com/office/powerpoint/2010/main" val="2489541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a:xfrm>
            <a:off x="838200" y="302062"/>
            <a:ext cx="10515600" cy="1325563"/>
          </a:xfrm>
        </p:spPr>
        <p:txBody>
          <a:bodyPr>
            <a:normAutofit/>
          </a:bodyPr>
          <a:lstStyle/>
          <a:p>
            <a:pPr algn="ctr"/>
            <a:r>
              <a:rPr kumimoji="1" lang="ja-JP" altLang="en-US" sz="4800" dirty="0">
                <a:latin typeface="UD デジタル 教科書体 NP-B" panose="02020700000000000000" pitchFamily="18" charset="-128"/>
                <a:ea typeface="UD デジタル 教科書体 NP-B" panose="02020700000000000000" pitchFamily="18" charset="-128"/>
              </a:rPr>
              <a:t>問題の図を入れ換えてみました</a:t>
            </a:r>
            <a:endParaRPr kumimoji="1" lang="ja-JP" altLang="en-US" sz="48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a:extLst>
              <a:ext uri="{FF2B5EF4-FFF2-40B4-BE49-F238E27FC236}">
                <a16:creationId xmlns:a16="http://schemas.microsoft.com/office/drawing/2014/main" id="{12E21473-9163-46BF-AE22-A3E20E818AD2}"/>
              </a:ext>
            </a:extLst>
          </p:cNvPr>
          <p:cNvSpPr txBox="1"/>
          <p:nvPr/>
        </p:nvSpPr>
        <p:spPr>
          <a:xfrm>
            <a:off x="700140" y="1464122"/>
            <a:ext cx="10887511" cy="1754326"/>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教科書やワークの問題では、蟻も、蟹も、車も、ヨットも、金魚も</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必ず右からやってくる</a:t>
            </a:r>
            <a:r>
              <a:rPr lang="ja-JP" altLang="en-US" sz="3600" dirty="0">
                <a:latin typeface="UD デジタル 教科書体 NP-B" panose="02020700000000000000" pitchFamily="18" charset="-128"/>
                <a:ea typeface="UD デジタル 教科書体 NP-B" panose="02020700000000000000" pitchFamily="18" charset="-128"/>
              </a:rPr>
              <a:t>。</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絵を逆にしてみたら　式の順番は変わるのでしょうか？</a:t>
            </a:r>
          </a:p>
        </p:txBody>
      </p:sp>
      <p:pic>
        <p:nvPicPr>
          <p:cNvPr id="7" name="図 6">
            <a:extLst>
              <a:ext uri="{FF2B5EF4-FFF2-40B4-BE49-F238E27FC236}">
                <a16:creationId xmlns:a16="http://schemas.microsoft.com/office/drawing/2014/main" id="{BE15E8BC-0A37-4B60-A373-781357EE20EA}"/>
              </a:ext>
            </a:extLst>
          </p:cNvPr>
          <p:cNvPicPr>
            <a:picLocks noChangeAspect="1"/>
          </p:cNvPicPr>
          <p:nvPr/>
        </p:nvPicPr>
        <p:blipFill rotWithShape="1">
          <a:blip r:embed="rId3"/>
          <a:srcRect l="-1" r="121" b="31681"/>
          <a:stretch/>
        </p:blipFill>
        <p:spPr>
          <a:xfrm>
            <a:off x="700140" y="3413201"/>
            <a:ext cx="5194007" cy="2624992"/>
          </a:xfrm>
          <a:prstGeom prst="rect">
            <a:avLst/>
          </a:prstGeom>
        </p:spPr>
      </p:pic>
      <p:pic>
        <p:nvPicPr>
          <p:cNvPr id="9" name="図 8">
            <a:extLst>
              <a:ext uri="{FF2B5EF4-FFF2-40B4-BE49-F238E27FC236}">
                <a16:creationId xmlns:a16="http://schemas.microsoft.com/office/drawing/2014/main" id="{B414F2CF-051D-45BF-BCAA-EF1A1C4E49FC}"/>
              </a:ext>
            </a:extLst>
          </p:cNvPr>
          <p:cNvPicPr>
            <a:picLocks noChangeAspect="1"/>
          </p:cNvPicPr>
          <p:nvPr/>
        </p:nvPicPr>
        <p:blipFill rotWithShape="1">
          <a:blip r:embed="rId4"/>
          <a:srcRect l="2116" t="1313" r="683" b="28705"/>
          <a:stretch/>
        </p:blipFill>
        <p:spPr>
          <a:xfrm>
            <a:off x="5738649" y="3392488"/>
            <a:ext cx="5615152" cy="2645705"/>
          </a:xfrm>
          <a:prstGeom prst="rect">
            <a:avLst/>
          </a:prstGeom>
        </p:spPr>
      </p:pic>
    </p:spTree>
    <p:extLst>
      <p:ext uri="{BB962C8B-B14F-4D97-AF65-F5344CB8AC3E}">
        <p14:creationId xmlns:p14="http://schemas.microsoft.com/office/powerpoint/2010/main" val="311887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750"/>
                                        <p:tgtEl>
                                          <p:spTgt spid="7"/>
                                        </p:tgtEl>
                                      </p:cBhvr>
                                    </p:animEffect>
                                  </p:childTnLst>
                                </p:cTn>
                              </p:par>
                            </p:childTnLst>
                          </p:cTn>
                        </p:par>
                        <p:par>
                          <p:cTn id="8" fill="hold">
                            <p:stCondLst>
                              <p:cond delay="175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a:xfrm>
            <a:off x="838200" y="302062"/>
            <a:ext cx="10515600" cy="1325563"/>
          </a:xfrm>
        </p:spPr>
        <p:txBody>
          <a:bodyPr>
            <a:normAutofit/>
          </a:bodyPr>
          <a:lstStyle/>
          <a:p>
            <a:pPr algn="ctr"/>
            <a:r>
              <a:rPr kumimoji="1" lang="ja-JP" altLang="en-US" sz="4800" dirty="0">
                <a:latin typeface="UD デジタル 教科書体 NP-B" panose="02020700000000000000" pitchFamily="18" charset="-128"/>
                <a:ea typeface="UD デジタル 教科書体 NP-B" panose="02020700000000000000" pitchFamily="18" charset="-128"/>
              </a:rPr>
              <a:t>教員も困っている</a:t>
            </a:r>
            <a:endParaRPr kumimoji="1" lang="ja-JP" altLang="en-US" sz="48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700142" y="1457286"/>
            <a:ext cx="10653658" cy="1569660"/>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a:t>
            </a:r>
            <a:r>
              <a:rPr lang="en-US" altLang="ja-JP" sz="3200" dirty="0">
                <a:latin typeface="UD デジタル 教科書体 NP-B" panose="02020700000000000000" pitchFamily="18" charset="-128"/>
                <a:ea typeface="UD デジタル 教科書体 NP-B" panose="02020700000000000000" pitchFamily="18" charset="-128"/>
              </a:rPr>
              <a:t>2+0</a:t>
            </a:r>
            <a:r>
              <a:rPr lang="ja-JP" altLang="en-US" sz="3200" dirty="0">
                <a:latin typeface="UD デジタル 教科書体 NP-B" panose="02020700000000000000" pitchFamily="18" charset="-128"/>
                <a:ea typeface="UD デジタル 教科書体 NP-B" panose="02020700000000000000" pitchFamily="18" charset="-128"/>
              </a:rPr>
              <a:t>になるのはどっちか」って</a:t>
            </a:r>
            <a:r>
              <a:rPr lang="en-US" altLang="ja-JP" sz="3200" dirty="0">
                <a:latin typeface="UD デジタル 教科書体 NP-B" panose="02020700000000000000" pitchFamily="18" charset="-128"/>
                <a:ea typeface="UD デジタル 教科書体 NP-B" panose="02020700000000000000" pitchFamily="18" charset="-128"/>
              </a:rPr>
              <a:t>……</a:t>
            </a:r>
            <a:r>
              <a:rPr lang="ja-JP" altLang="en-US" sz="3200" dirty="0">
                <a:latin typeface="UD デジタル 教科書体 NP-B" panose="02020700000000000000" pitchFamily="18" charset="-128"/>
                <a:ea typeface="UD デジタル 教科書体 NP-B" panose="02020700000000000000" pitchFamily="18" charset="-128"/>
              </a:rPr>
              <a:t>。</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どっちでもいいだろ！</a:t>
            </a:r>
            <a:r>
              <a:rPr lang="ja-JP" altLang="en-US" sz="3200" dirty="0">
                <a:latin typeface="UD デジタル 教科書体 NP-B" panose="02020700000000000000" pitchFamily="18" charset="-128"/>
                <a:ea typeface="UD デジタル 教科書体 NP-B" panose="02020700000000000000" pitchFamily="18" charset="-128"/>
              </a:rPr>
              <a:t>いやまあ、これは教科書じゃなくて市販のドリルですけど。</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こんなの教えたくないぞ</a:t>
            </a:r>
            <a:r>
              <a:rPr lang="en-US" altLang="ja-JP" sz="3200" dirty="0">
                <a:solidFill>
                  <a:srgbClr val="FF0000"/>
                </a:solidFill>
                <a:latin typeface="UD デジタル 教科書体 NP-B" panose="02020700000000000000" pitchFamily="18" charset="-128"/>
                <a:ea typeface="UD デジタル 教科書体 NP-B" panose="02020700000000000000" pitchFamily="18" charset="-128"/>
              </a:rPr>
              <a:t>……</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a:t>
            </a:r>
          </a:p>
        </p:txBody>
      </p:sp>
      <p:sp>
        <p:nvSpPr>
          <p:cNvPr id="6" name="テキスト ボックス 5">
            <a:extLst>
              <a:ext uri="{FF2B5EF4-FFF2-40B4-BE49-F238E27FC236}">
                <a16:creationId xmlns:a16="http://schemas.microsoft.com/office/drawing/2014/main" id="{12E21473-9163-46BF-AE22-A3E20E818AD2}"/>
              </a:ext>
            </a:extLst>
          </p:cNvPr>
          <p:cNvSpPr txBox="1"/>
          <p:nvPr/>
        </p:nvSpPr>
        <p:spPr>
          <a:xfrm>
            <a:off x="700140" y="4001393"/>
            <a:ext cx="10887511" cy="2554545"/>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研究室卒業生が小学</a:t>
            </a:r>
            <a:r>
              <a:rPr lang="en-US" altLang="ja-JP" sz="3200" dirty="0">
                <a:latin typeface="UD デジタル 教科書体 NP-B" panose="02020700000000000000" pitchFamily="18" charset="-128"/>
                <a:ea typeface="UD デジタル 教科書体 NP-B" panose="02020700000000000000" pitchFamily="18" charset="-128"/>
              </a:rPr>
              <a:t>1</a:t>
            </a:r>
            <a:r>
              <a:rPr lang="ja-JP" altLang="en-US" sz="3200" dirty="0">
                <a:latin typeface="UD デジタル 教科書体 NP-B" panose="02020700000000000000" pitchFamily="18" charset="-128"/>
                <a:ea typeface="UD デジタル 教科書体 NP-B" panose="02020700000000000000" pitchFamily="18" charset="-128"/>
              </a:rPr>
              <a:t>年算数指導で苦労したのは，「あわせていくつ」「ふえるといくつ」を区別する文章題をつくらせる研究授業。</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どちらも同じ足し算だとふつうに理解できるのに，わざわざちがうものだと強いてしまうので子どもたち大混乱。</a:t>
            </a:r>
            <a:r>
              <a:rPr lang="ja-JP" altLang="en-US" sz="3200" dirty="0">
                <a:latin typeface="UD デジタル 教科書体 NP-B" panose="02020700000000000000" pitchFamily="18" charset="-128"/>
                <a:ea typeface="UD デジタル 教科書体 NP-B" panose="02020700000000000000" pitchFamily="18" charset="-128"/>
              </a:rPr>
              <a:t>無理に教えるのが無理。</a:t>
            </a:r>
            <a:endParaRPr lang="ja-JP" altLang="en-US" sz="3200" dirty="0">
              <a:solidFill>
                <a:srgbClr val="FF0000"/>
              </a:solidFill>
              <a:latin typeface="UD デジタル 教科書体 NP-B" panose="02020700000000000000" pitchFamily="18" charset="-128"/>
              <a:ea typeface="UD デジタル 教科書体 NP-B" panose="02020700000000000000" pitchFamily="18" charset="-128"/>
            </a:endParaRPr>
          </a:p>
        </p:txBody>
      </p:sp>
      <p:pic>
        <p:nvPicPr>
          <p:cNvPr id="7" name="図 6" descr="f:id:filinion:20160710080716p:image">
            <a:extLst>
              <a:ext uri="{FF2B5EF4-FFF2-40B4-BE49-F238E27FC236}">
                <a16:creationId xmlns:a16="http://schemas.microsoft.com/office/drawing/2014/main" id="{39DB850B-3CA5-4183-9ED3-CEA5A1DC0CAB}"/>
              </a:ext>
            </a:extLst>
          </p:cNvPr>
          <p:cNvPicPr/>
          <p:nvPr/>
        </p:nvPicPr>
        <p:blipFill rotWithShape="1">
          <a:blip r:embed="rId3">
            <a:extLst>
              <a:ext uri="{28A0092B-C50C-407E-A947-70E740481C1C}">
                <a14:useLocalDpi xmlns:a14="http://schemas.microsoft.com/office/drawing/2010/main" val="0"/>
              </a:ext>
            </a:extLst>
          </a:blip>
          <a:srcRect l="3313" t="20507" r="1752" b="20622"/>
          <a:stretch/>
        </p:blipFill>
        <p:spPr bwMode="auto">
          <a:xfrm>
            <a:off x="7030216" y="2903904"/>
            <a:ext cx="4556235" cy="1087821"/>
          </a:xfrm>
          <a:prstGeom prst="rect">
            <a:avLst/>
          </a:prstGeom>
          <a:noFill/>
          <a:ln>
            <a:noFill/>
          </a:ln>
        </p:spPr>
      </p:pic>
    </p:spTree>
    <p:extLst>
      <p:ext uri="{BB962C8B-B14F-4D97-AF65-F5344CB8AC3E}">
        <p14:creationId xmlns:p14="http://schemas.microsoft.com/office/powerpoint/2010/main" val="232003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a:xfrm>
            <a:off x="838200" y="302062"/>
            <a:ext cx="10515600" cy="1325563"/>
          </a:xfrm>
        </p:spPr>
        <p:txBody>
          <a:bodyPr>
            <a:normAutofit/>
          </a:bodyPr>
          <a:lstStyle/>
          <a:p>
            <a:pPr algn="ctr"/>
            <a:r>
              <a:rPr kumimoji="1" lang="ja-JP" altLang="en-US" sz="4800" dirty="0">
                <a:latin typeface="UD デジタル 教科書体 NP-B" panose="02020700000000000000" pitchFamily="18" charset="-128"/>
                <a:ea typeface="UD デジタル 教科書体 NP-B" panose="02020700000000000000" pitchFamily="18" charset="-128"/>
              </a:rPr>
              <a:t>教員も困っている</a:t>
            </a:r>
            <a:endParaRPr kumimoji="1" lang="ja-JP" altLang="en-US" sz="48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700141" y="1457286"/>
            <a:ext cx="10966341" cy="3046988"/>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　今日、学校公開で保護者の方がお見えになられていた。</a:t>
            </a:r>
            <a:endParaRPr lang="en-US" altLang="ja-JP" sz="3200" dirty="0">
              <a:latin typeface="UD デジタル 教科書体 NP-B" panose="02020700000000000000" pitchFamily="18" charset="-128"/>
              <a:ea typeface="UD デジタル 教科書体 NP-B" panose="02020700000000000000" pitchFamily="18" charset="-128"/>
            </a:endParaRPr>
          </a:p>
          <a:p>
            <a:r>
              <a:rPr lang="ja-JP" altLang="en-US" sz="3200" dirty="0">
                <a:latin typeface="UD デジタル 教科書体 NP-B" panose="02020700000000000000" pitchFamily="18" charset="-128"/>
                <a:ea typeface="UD デジタル 教科書体 NP-B" panose="02020700000000000000" pitchFamily="18" charset="-128"/>
              </a:rPr>
              <a:t>算数の文章題で「〇＋△＝」「△＋〇＝」の違いを教えていたら</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「どっちが正しいの？」と質問を受けたので、</a:t>
            </a:r>
            <a:endParaRPr lang="en-US" altLang="ja-JP" sz="32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3200" dirty="0">
                <a:latin typeface="UD デジタル 教科書体 NP-B" panose="02020700000000000000" pitchFamily="18" charset="-128"/>
                <a:ea typeface="UD デジタル 教科書体 NP-B" panose="02020700000000000000" pitchFamily="18" charset="-128"/>
              </a:rPr>
              <a:t>微妙な空気で保護者が見守る中、</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冷や汗を流しながら</a:t>
            </a:r>
            <a:endParaRPr lang="en-US" altLang="ja-JP" sz="32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3200" dirty="0">
                <a:latin typeface="UD デジタル 教科書体 NP-B" panose="02020700000000000000" pitchFamily="18" charset="-128"/>
                <a:ea typeface="UD デジタル 教科書体 NP-B" panose="02020700000000000000" pitchFamily="18" charset="-128"/>
              </a:rPr>
              <a:t>「本当はこっちが正しいんだけど、答えは同じだから　」</a:t>
            </a:r>
            <a:endParaRPr lang="en-US" altLang="ja-JP" sz="3200" dirty="0">
              <a:latin typeface="UD デジタル 教科書体 NP-B" panose="02020700000000000000" pitchFamily="18" charset="-128"/>
              <a:ea typeface="UD デジタル 教科書体 NP-B" panose="02020700000000000000" pitchFamily="18" charset="-128"/>
            </a:endParaRPr>
          </a:p>
          <a:p>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と誤魔化しました</a:t>
            </a:r>
            <a:r>
              <a:rPr lang="ja-JP" altLang="en-US" sz="3200" dirty="0">
                <a:latin typeface="UD デジタル 教科書体 NP-B" panose="02020700000000000000" pitchFamily="18" charset="-128"/>
                <a:ea typeface="UD デジタル 教科書体 NP-B" panose="02020700000000000000" pitchFamily="18" charset="-128"/>
              </a:rPr>
              <a:t>。</a:t>
            </a:r>
            <a:r>
              <a:rPr lang="ja-JP" altLang="en-US" sz="3200" i="1" dirty="0">
                <a:solidFill>
                  <a:srgbClr val="00B0F0"/>
                </a:solidFill>
                <a:latin typeface="UD デジタル 教科書体 NP-B" panose="02020700000000000000" pitchFamily="18" charset="-128"/>
                <a:ea typeface="UD デジタル 教科書体 NP-B" panose="02020700000000000000" pitchFamily="18" charset="-128"/>
              </a:rPr>
              <a:t>♯ </a:t>
            </a:r>
            <a:r>
              <a:rPr lang="ja-JP" altLang="en-US" sz="3200" dirty="0">
                <a:solidFill>
                  <a:srgbClr val="00B0F0"/>
                </a:solidFill>
                <a:latin typeface="UD デジタル 教科書体 NP-B" panose="02020700000000000000" pitchFamily="18" charset="-128"/>
                <a:ea typeface="UD デジタル 教科書体 NP-B" panose="02020700000000000000" pitchFamily="18" charset="-128"/>
              </a:rPr>
              <a:t>懺悔</a:t>
            </a:r>
          </a:p>
        </p:txBody>
      </p:sp>
      <p:pic>
        <p:nvPicPr>
          <p:cNvPr id="4098" name="Picture 2" descr="ニコちゃんマーク（冷や汗）">
            <a:extLst>
              <a:ext uri="{FF2B5EF4-FFF2-40B4-BE49-F238E27FC236}">
                <a16:creationId xmlns:a16="http://schemas.microsoft.com/office/drawing/2014/main" id="{6324AF92-C29E-45BB-A730-77A176A0D5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2896" y="3429000"/>
            <a:ext cx="395452" cy="39545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A23B7BB0-7903-4653-90B7-512C6862059F}"/>
              </a:ext>
            </a:extLst>
          </p:cNvPr>
          <p:cNvSpPr txBox="1"/>
          <p:nvPr/>
        </p:nvSpPr>
        <p:spPr>
          <a:xfrm>
            <a:off x="700141" y="4615884"/>
            <a:ext cx="10966341" cy="2062103"/>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　「自分はこの教材は使いたくないけど、</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大きな力が働いていて、自分にはどうすることもできない</a:t>
            </a:r>
            <a:r>
              <a:rPr lang="ja-JP" altLang="en-US" sz="3200" dirty="0">
                <a:latin typeface="UD デジタル 教科書体 NP-B" panose="02020700000000000000" pitchFamily="18" charset="-128"/>
                <a:ea typeface="UD デジタル 教科書体 NP-B" panose="02020700000000000000" pitchFamily="18" charset="-128"/>
              </a:rPr>
              <a:t>。子供達には我慢してもらう代わりに、学力をつけることでお返ししたい。保護者にもご容赦願いたい。」</a:t>
            </a:r>
            <a:endParaRPr lang="en-US" altLang="ja-JP" sz="32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91322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a:xfrm>
            <a:off x="663577" y="302062"/>
            <a:ext cx="10828282" cy="1325563"/>
          </a:xfrm>
        </p:spPr>
        <p:txBody>
          <a:bodyPr>
            <a:normAutofit/>
          </a:bodyPr>
          <a:lstStyle/>
          <a:p>
            <a:pPr algn="ctr"/>
            <a:r>
              <a:rPr kumimoji="1" lang="ja-JP" altLang="en-US" sz="3600" dirty="0">
                <a:latin typeface="UD デジタル 教科書体 NP-B" panose="02020700000000000000" pitchFamily="18" charset="-128"/>
                <a:ea typeface="UD デジタル 教科書体 NP-B" panose="02020700000000000000" pitchFamily="18" charset="-128"/>
              </a:rPr>
              <a:t>算数の教え方を指南する立場の人たちがトンデモ化</a:t>
            </a:r>
            <a:endParaRPr kumimoji="1" lang="ja-JP" altLang="en-US" sz="36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700141" y="2241479"/>
            <a:ext cx="10966341" cy="1077218"/>
          </a:xfrm>
          <a:prstGeom prst="rect">
            <a:avLst/>
          </a:prstGeom>
          <a:noFill/>
        </p:spPr>
        <p:txBody>
          <a:bodyPr wrap="square" rtlCol="0">
            <a:spAutoFit/>
          </a:bodyPr>
          <a:lstStyle/>
          <a:p>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ガッチャンコと合体する</a:t>
            </a:r>
            <a:r>
              <a:rPr lang="ja-JP" altLang="en-US" sz="3200" dirty="0">
                <a:latin typeface="UD デジタル 教科書体 NP-B" panose="02020700000000000000" pitchFamily="18" charset="-128"/>
                <a:ea typeface="UD デジタル 教科書体 NP-B" panose="02020700000000000000" pitchFamily="18" charset="-128"/>
              </a:rPr>
              <a:t>たし算と、</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ピューっときて合体する</a:t>
            </a:r>
            <a:r>
              <a:rPr lang="ja-JP" altLang="en-US" sz="3200" dirty="0">
                <a:latin typeface="UD デジタル 教科書体 NP-B" panose="02020700000000000000" pitchFamily="18" charset="-128"/>
                <a:ea typeface="UD デジタル 教科書体 NP-B" panose="02020700000000000000" pitchFamily="18" charset="-128"/>
              </a:rPr>
              <a:t>たし算は違うから区別しないといけない。（泣泣泣</a:t>
            </a:r>
            <a:r>
              <a:rPr lang="en-US" altLang="ja-JP" sz="3200" dirty="0">
                <a:latin typeface="UD デジタル 教科書体 NP-B" panose="02020700000000000000" pitchFamily="18" charset="-128"/>
                <a:ea typeface="UD デジタル 教科書体 NP-B" panose="02020700000000000000" pitchFamily="18" charset="-128"/>
              </a:rPr>
              <a:t>…</a:t>
            </a:r>
            <a:r>
              <a:rPr lang="ja-JP" altLang="en-US" sz="3200" dirty="0">
                <a:latin typeface="UD デジタル 教科書体 NP-B" panose="02020700000000000000" pitchFamily="18" charset="-128"/>
                <a:ea typeface="UD デジタル 教科書体 NP-B" panose="02020700000000000000" pitchFamily="18" charset="-128"/>
              </a:rPr>
              <a:t>）</a:t>
            </a:r>
            <a:endParaRPr lang="ja-JP" altLang="en-US" sz="3200" dirty="0">
              <a:solidFill>
                <a:srgbClr val="00B0F0"/>
              </a:solidFill>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3B6F8C26-4C5B-44DD-B8D4-EB0EEC4E25CE}"/>
              </a:ext>
            </a:extLst>
          </p:cNvPr>
          <p:cNvSpPr txBox="1"/>
          <p:nvPr/>
        </p:nvSpPr>
        <p:spPr>
          <a:xfrm>
            <a:off x="700141" y="3689452"/>
            <a:ext cx="10966341" cy="2062103"/>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バカじゃないの、この算数のセンセ。</a:t>
            </a:r>
            <a:r>
              <a:rPr lang="en-US" altLang="ja-JP" sz="3200" dirty="0">
                <a:latin typeface="UD デジタル 教科書体 NP-B" panose="02020700000000000000" pitchFamily="18" charset="-128"/>
                <a:ea typeface="UD デジタル 教科書体 NP-B" panose="02020700000000000000" pitchFamily="18" charset="-128"/>
              </a:rPr>
              <a:t>『</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合併の場面をより意識させるために</a:t>
            </a:r>
            <a:r>
              <a:rPr lang="ja-JP" altLang="en-US" sz="3200" dirty="0">
                <a:latin typeface="UD デジタル 教科書体 NP-B" panose="02020700000000000000" pitchFamily="18" charset="-128"/>
                <a:ea typeface="UD デジタル 教科書体 NP-B" panose="02020700000000000000" pitchFamily="18" charset="-128"/>
              </a:rPr>
              <a:t>、後から入れた金魚はいじめられやすいという金魚の性格を話し、同時に水槽に移す方がよいことに気付かせる</a:t>
            </a:r>
            <a:r>
              <a:rPr lang="en-US" altLang="ja-JP" sz="3200" dirty="0">
                <a:latin typeface="UD デジタル 教科書体 NP-B" panose="02020700000000000000" pitchFamily="18" charset="-128"/>
                <a:ea typeface="UD デジタル 教科書体 NP-B" panose="02020700000000000000" pitchFamily="18" charset="-128"/>
              </a:rPr>
              <a:t>』</a:t>
            </a:r>
            <a:r>
              <a:rPr lang="ja-JP" altLang="en-US" sz="3200" dirty="0">
                <a:latin typeface="UD デジタル 教科書体 NP-B" panose="02020700000000000000" pitchFamily="18" charset="-128"/>
                <a:ea typeface="UD デジタル 教科書体 NP-B" panose="02020700000000000000" pitchFamily="18" charset="-128"/>
              </a:rPr>
              <a:t>「算数の“たしざん”」の授業だぜ</a:t>
            </a:r>
            <a:r>
              <a:rPr lang="en-US" altLang="ja-JP" sz="3200" dirty="0">
                <a:latin typeface="UD デジタル 教科書体 NP-B" panose="02020700000000000000" pitchFamily="18" charset="-128"/>
                <a:ea typeface="UD デジタル 教科書体 NP-B" panose="02020700000000000000" pitchFamily="18" charset="-128"/>
              </a:rPr>
              <a:t>!</a:t>
            </a:r>
            <a:endParaRPr lang="ja-JP" altLang="en-US" sz="3200" dirty="0">
              <a:solidFill>
                <a:srgbClr val="00B0F0"/>
              </a:solidFill>
              <a:latin typeface="UD デジタル 教科書体 NP-B" panose="02020700000000000000" pitchFamily="18" charset="-128"/>
              <a:ea typeface="UD デジタル 教科書体 NP-B" panose="02020700000000000000" pitchFamily="18" charset="-128"/>
            </a:endParaRPr>
          </a:p>
        </p:txBody>
      </p:sp>
      <p:sp>
        <p:nvSpPr>
          <p:cNvPr id="6" name="正方形/長方形 5">
            <a:extLst>
              <a:ext uri="{FF2B5EF4-FFF2-40B4-BE49-F238E27FC236}">
                <a16:creationId xmlns:a16="http://schemas.microsoft.com/office/drawing/2014/main" id="{5B933C9C-2F39-4CF0-97FB-864BB9070046}"/>
              </a:ext>
            </a:extLst>
          </p:cNvPr>
          <p:cNvSpPr/>
          <p:nvPr/>
        </p:nvSpPr>
        <p:spPr>
          <a:xfrm>
            <a:off x="525518" y="1588061"/>
            <a:ext cx="1980029" cy="523220"/>
          </a:xfrm>
          <a:prstGeom prst="rect">
            <a:avLst/>
          </a:prstGeom>
        </p:spPr>
        <p:txBody>
          <a:bodyPr wrap="none">
            <a:spAutoFit/>
          </a:bodyPr>
          <a:lstStyle/>
          <a:p>
            <a:r>
              <a:rPr lang="ja-JP" altLang="en-US" sz="2800" dirty="0">
                <a:solidFill>
                  <a:schemeClr val="accent6"/>
                </a:solidFill>
                <a:latin typeface="UD デジタル 教科書体 NP-B" panose="02020700000000000000" pitchFamily="18" charset="-128"/>
                <a:ea typeface="UD デジタル 教科書体 NP-B" panose="02020700000000000000" pitchFamily="18" charset="-128"/>
              </a:rPr>
              <a:t>ネットから</a:t>
            </a:r>
          </a:p>
        </p:txBody>
      </p:sp>
    </p:spTree>
    <p:extLst>
      <p:ext uri="{BB962C8B-B14F-4D97-AF65-F5344CB8AC3E}">
        <p14:creationId xmlns:p14="http://schemas.microsoft.com/office/powerpoint/2010/main" val="57117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kumimoji="1" lang="ja-JP" altLang="en-US" sz="4800" dirty="0">
                <a:solidFill>
                  <a:srgbClr val="0000FF"/>
                </a:solidFill>
                <a:latin typeface="UD デジタル 教科書体 NP-B" panose="02020700000000000000" pitchFamily="18" charset="-128"/>
                <a:ea typeface="UD デジタル 教科書体 NP-B" panose="02020700000000000000" pitchFamily="18" charset="-128"/>
              </a:rPr>
              <a:t>学習指導要領には</a:t>
            </a: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1079291" y="1948721"/>
            <a:ext cx="10003868" cy="1323439"/>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加法及び減法の意味について理解し、</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それらが用いられる場合について知ること</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52954DCB-A530-40CD-AE38-A91A58549850}"/>
              </a:ext>
            </a:extLst>
          </p:cNvPr>
          <p:cNvSpPr txBox="1"/>
          <p:nvPr/>
        </p:nvSpPr>
        <p:spPr>
          <a:xfrm>
            <a:off x="1079290" y="3530193"/>
            <a:ext cx="9861979" cy="1323439"/>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加法及び減法が用いられている場合を</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式に表したり、式を読み取ったりすること</a:t>
            </a:r>
          </a:p>
        </p:txBody>
      </p:sp>
      <p:sp>
        <p:nvSpPr>
          <p:cNvPr id="8" name="テキスト ボックス 7">
            <a:extLst>
              <a:ext uri="{FF2B5EF4-FFF2-40B4-BE49-F238E27FC236}">
                <a16:creationId xmlns:a16="http://schemas.microsoft.com/office/drawing/2014/main" id="{50BCBA37-34DD-4AA2-A1E7-670C3F9706E8}"/>
              </a:ext>
            </a:extLst>
          </p:cNvPr>
          <p:cNvSpPr txBox="1"/>
          <p:nvPr/>
        </p:nvSpPr>
        <p:spPr>
          <a:xfrm>
            <a:off x="1079290" y="5111665"/>
            <a:ext cx="9357481" cy="707886"/>
          </a:xfrm>
          <a:prstGeom prst="rect">
            <a:avLst/>
          </a:prstGeom>
          <a:noFill/>
        </p:spPr>
        <p:txBody>
          <a:bodyPr wrap="square" rtlCol="0">
            <a:spAutoFit/>
          </a:bodyPr>
          <a:lstStyle/>
          <a:p>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順番に関しては、何も記載されていない</a:t>
            </a:r>
          </a:p>
        </p:txBody>
      </p:sp>
    </p:spTree>
    <p:extLst>
      <p:ext uri="{BB962C8B-B14F-4D97-AF65-F5344CB8AC3E}">
        <p14:creationId xmlns:p14="http://schemas.microsoft.com/office/powerpoint/2010/main" val="3336204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a:xfrm>
            <a:off x="663577" y="522779"/>
            <a:ext cx="11192092" cy="1325563"/>
          </a:xfrm>
        </p:spPr>
        <p:txBody>
          <a:bodyPr>
            <a:noAutofit/>
          </a:bodyPr>
          <a:lstStyle/>
          <a:p>
            <a:r>
              <a:rPr kumimoji="1" lang="ja-JP" altLang="en-US" sz="3600" dirty="0">
                <a:latin typeface="UD デジタル 教科書体 NP-B" panose="02020700000000000000" pitchFamily="18" charset="-128"/>
                <a:ea typeface="UD デジタル 教科書体 NP-B" panose="02020700000000000000" pitchFamily="18" charset="-128"/>
              </a:rPr>
              <a:t>どの場合も同じ加法が適用されると判断することが　できるようにすることが大切であると書いてあるのに</a:t>
            </a:r>
            <a:endParaRPr kumimoji="1" lang="ja-JP" altLang="en-US" sz="36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700140" y="2069060"/>
            <a:ext cx="10966341" cy="4031873"/>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　教えるときに合併の場面でも増加の場面であっても完全に同一の足算が利用できることを強調するのではなく、子どもたちに合併の足算と増加の足算を</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厳密に区別させるように教える傾向</a:t>
            </a:r>
            <a:r>
              <a:rPr lang="ja-JP" altLang="en-US" sz="3200" dirty="0">
                <a:latin typeface="UD デジタル 教科書体 NP-B" panose="02020700000000000000" pitchFamily="18" charset="-128"/>
                <a:ea typeface="UD デジタル 教科書体 NP-B" panose="02020700000000000000" pitchFamily="18" charset="-128"/>
              </a:rPr>
              <a:t>がある。そして、ブロックを操作するときに、合併の場面では両手で寄せるように操作させ、増加の場面では右手で右側のブロックのかたまりを寄せるように操作させることになっており、</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子どもたちにブロックの操作でも細かい指示を出すことになっている</a:t>
            </a:r>
            <a:r>
              <a:rPr lang="ja-JP" altLang="en-US" sz="3200" dirty="0">
                <a:latin typeface="UD デジタル 教科書体 NP-B" panose="02020700000000000000" pitchFamily="18" charset="-128"/>
                <a:ea typeface="UD デジタル 教科書体 NP-B" panose="02020700000000000000" pitchFamily="18" charset="-128"/>
              </a:rPr>
              <a:t>。</a:t>
            </a:r>
            <a:endParaRPr lang="ja-JP" altLang="en-US" sz="3200" dirty="0">
              <a:solidFill>
                <a:srgbClr val="00B0F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31945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a:xfrm>
            <a:off x="838200" y="302062"/>
            <a:ext cx="10515600" cy="1325563"/>
          </a:xfrm>
        </p:spPr>
        <p:txBody>
          <a:bodyPr>
            <a:normAutofit/>
          </a:bodyPr>
          <a:lstStyle/>
          <a:p>
            <a:pPr algn="ctr"/>
            <a:r>
              <a:rPr kumimoji="1" lang="ja-JP" altLang="en-US" sz="4800" dirty="0">
                <a:latin typeface="UD デジタル 教科書体 NP-B" panose="02020700000000000000" pitchFamily="18" charset="-128"/>
                <a:ea typeface="UD デジタル 教科書体 NP-B" panose="02020700000000000000" pitchFamily="18" charset="-128"/>
              </a:rPr>
              <a:t>何で無駄に難しくするのか？</a:t>
            </a:r>
            <a:endParaRPr kumimoji="1" lang="ja-JP" altLang="en-US" sz="48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700139" y="1627625"/>
            <a:ext cx="10020411" cy="2862322"/>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区別することがそんなに大事ですか？</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ブロック操作は必要ですか？</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たし算を使えば答えが出ることが分かることとたし算の計算ができることが大切です。</a:t>
            </a:r>
            <a:endParaRPr lang="en-US" altLang="ja-JP" sz="36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それ以上は要らない。</a:t>
            </a:r>
            <a:endParaRPr kumimoji="1" lang="ja-JP" altLang="en-US" sz="36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a:extLst>
              <a:ext uri="{FF2B5EF4-FFF2-40B4-BE49-F238E27FC236}">
                <a16:creationId xmlns:a16="http://schemas.microsoft.com/office/drawing/2014/main" id="{7C61F874-B005-4CF1-BCB4-89197AFB8B33}"/>
              </a:ext>
            </a:extLst>
          </p:cNvPr>
          <p:cNvSpPr txBox="1"/>
          <p:nvPr/>
        </p:nvSpPr>
        <p:spPr>
          <a:xfrm>
            <a:off x="700139" y="4634772"/>
            <a:ext cx="10887513" cy="1754326"/>
          </a:xfrm>
          <a:prstGeom prst="rect">
            <a:avLst/>
          </a:prstGeom>
          <a:noFill/>
        </p:spPr>
        <p:txBody>
          <a:bodyPr wrap="square" rtlCol="0">
            <a:spAutoFit/>
          </a:bodyPr>
          <a:lstStyle/>
          <a:p>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算数は日本の小学校という閉じた社会での学問のようです。</a:t>
            </a:r>
            <a:r>
              <a:rPr lang="ja-JP" altLang="en-US" sz="3600" dirty="0">
                <a:latin typeface="UD デジタル 教科書体 NP-B" panose="02020700000000000000" pitchFamily="18" charset="-128"/>
                <a:ea typeface="UD デジタル 教科書体 NP-B" panose="02020700000000000000" pitchFamily="18" charset="-128"/>
              </a:rPr>
              <a:t>どことも繋がらないということは、どこの基礎にもなり得ないということになってしまいます。</a:t>
            </a:r>
          </a:p>
        </p:txBody>
      </p:sp>
    </p:spTree>
    <p:extLst>
      <p:ext uri="{BB962C8B-B14F-4D97-AF65-F5344CB8AC3E}">
        <p14:creationId xmlns:p14="http://schemas.microsoft.com/office/powerpoint/2010/main" val="276206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a:xfrm>
            <a:off x="838200" y="302062"/>
            <a:ext cx="10515600" cy="1325563"/>
          </a:xfrm>
        </p:spPr>
        <p:txBody>
          <a:bodyPr>
            <a:normAutofit/>
          </a:bodyPr>
          <a:lstStyle/>
          <a:p>
            <a:pPr algn="ctr"/>
            <a:r>
              <a:rPr kumimoji="1" lang="ja-JP" altLang="en-US" sz="4800" dirty="0">
                <a:latin typeface="UD デジタル 教科書体 NP-B" panose="02020700000000000000" pitchFamily="18" charset="-128"/>
                <a:ea typeface="UD デジタル 教科書体 NP-B" panose="02020700000000000000" pitchFamily="18" charset="-128"/>
              </a:rPr>
              <a:t>ネットより</a:t>
            </a:r>
            <a:endParaRPr kumimoji="1" lang="ja-JP" altLang="en-US" sz="48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700142" y="1457286"/>
            <a:ext cx="10653658" cy="2062103"/>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大学で理論物理（物性）を専攻したのですが、</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「項の順番に時系列の意を含める」</a:t>
            </a:r>
            <a:r>
              <a:rPr lang="ja-JP" altLang="en-US" sz="3200" dirty="0">
                <a:latin typeface="UD デジタル 教科書体 NP-B" panose="02020700000000000000" pitchFamily="18" charset="-128"/>
                <a:ea typeface="UD デジタル 教科書体 NP-B" panose="02020700000000000000" pitchFamily="18" charset="-128"/>
              </a:rPr>
              <a:t>というものにお目に掛かったことありません。 教育側の勝手な「</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俺たちが考えた</a:t>
            </a:r>
            <a:r>
              <a:rPr lang="ja-JP" altLang="en-US" sz="3200" dirty="0">
                <a:latin typeface="UD デジタル 教科書体 NP-B" panose="02020700000000000000" pitchFamily="18" charset="-128"/>
                <a:ea typeface="UD デジタル 教科書体 NP-B" panose="02020700000000000000" pitchFamily="18" charset="-128"/>
              </a:rPr>
              <a:t>最強の</a:t>
            </a:r>
            <a:r>
              <a:rPr lang="en-US" altLang="ja-JP" sz="3200" dirty="0">
                <a:latin typeface="UD デジタル 教科書体 NP-B" panose="02020700000000000000" pitchFamily="18" charset="-128"/>
                <a:ea typeface="UD デジタル 教科書体 NP-B" panose="02020700000000000000" pitchFamily="18" charset="-128"/>
              </a:rPr>
              <a:t>…</a:t>
            </a:r>
            <a:r>
              <a:rPr lang="ja-JP" altLang="en-US" sz="3200" dirty="0">
                <a:latin typeface="UD デジタル 教科書体 NP-B" panose="02020700000000000000" pitchFamily="18" charset="-128"/>
                <a:ea typeface="UD デジタル 教科書体 NP-B" panose="02020700000000000000" pitchFamily="18" charset="-128"/>
              </a:rPr>
              <a:t>」を基準とした、意味のない押し付けでしょ。</a:t>
            </a:r>
            <a:endParaRPr lang="ja-JP" altLang="en-US" sz="32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a:extLst>
              <a:ext uri="{FF2B5EF4-FFF2-40B4-BE49-F238E27FC236}">
                <a16:creationId xmlns:a16="http://schemas.microsoft.com/office/drawing/2014/main" id="{12E21473-9163-46BF-AE22-A3E20E818AD2}"/>
              </a:ext>
            </a:extLst>
          </p:cNvPr>
          <p:cNvSpPr txBox="1"/>
          <p:nvPr/>
        </p:nvSpPr>
        <p:spPr>
          <a:xfrm>
            <a:off x="700140" y="3654552"/>
            <a:ext cx="10887511" cy="1569660"/>
          </a:xfrm>
          <a:prstGeom prst="rect">
            <a:avLst/>
          </a:prstGeom>
          <a:noFill/>
        </p:spPr>
        <p:txBody>
          <a:bodyPr wrap="square" rtlCol="0">
            <a:spAutoFit/>
          </a:bodyPr>
          <a:lstStyle/>
          <a:p>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教える側が知っていればいい便宜的な分類を絶対的なものと勘違いして</a:t>
            </a:r>
            <a:r>
              <a:rPr lang="ja-JP" altLang="en-US" sz="3200" dirty="0">
                <a:latin typeface="UD デジタル 教科書体 NP-B" panose="02020700000000000000" pitchFamily="18" charset="-128"/>
                <a:ea typeface="UD デジタル 教科書体 NP-B" panose="02020700000000000000" pitchFamily="18" charset="-128"/>
              </a:rPr>
              <a:t>、「子供に分類させる」という馬鹿げたことになっている。</a:t>
            </a:r>
            <a:endParaRPr lang="ja-JP" altLang="en-US" sz="32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a:extLst>
              <a:ext uri="{FF2B5EF4-FFF2-40B4-BE49-F238E27FC236}">
                <a16:creationId xmlns:a16="http://schemas.microsoft.com/office/drawing/2014/main" id="{6484777A-DD1D-4868-9569-B8DE71597BB4}"/>
              </a:ext>
            </a:extLst>
          </p:cNvPr>
          <p:cNvSpPr txBox="1"/>
          <p:nvPr/>
        </p:nvSpPr>
        <p:spPr>
          <a:xfrm>
            <a:off x="700140" y="5359375"/>
            <a:ext cx="10887511" cy="1077218"/>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筋道を立てて考える能力</a:t>
            </a:r>
            <a:r>
              <a:rPr lang="ja-JP" altLang="en-US" sz="3200" dirty="0">
                <a:latin typeface="UD デジタル 教科書体 NP-B" panose="02020700000000000000" pitchFamily="18" charset="-128"/>
                <a:ea typeface="UD デジタル 教科書体 NP-B" panose="02020700000000000000" pitchFamily="18" charset="-128"/>
              </a:rPr>
              <a:t>」とは、「文章の順番に書く」ということなのですか？</a:t>
            </a:r>
            <a:endParaRPr lang="ja-JP" altLang="en-US" sz="3200"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81939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a:xfrm>
            <a:off x="838200" y="302062"/>
            <a:ext cx="10515600" cy="1325563"/>
          </a:xfrm>
        </p:spPr>
        <p:txBody>
          <a:bodyPr>
            <a:normAutofit/>
          </a:bodyPr>
          <a:lstStyle/>
          <a:p>
            <a:pPr algn="ctr"/>
            <a:r>
              <a:rPr kumimoji="1" lang="ja-JP" altLang="en-US" sz="4800" dirty="0">
                <a:latin typeface="UD デジタル 教科書体 NP-B" panose="02020700000000000000" pitchFamily="18" charset="-128"/>
                <a:ea typeface="UD デジタル 教科書体 NP-B" panose="02020700000000000000" pitchFamily="18" charset="-128"/>
              </a:rPr>
              <a:t>ネットより</a:t>
            </a:r>
            <a:endParaRPr kumimoji="1" lang="ja-JP" altLang="en-US" sz="48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700142" y="1457286"/>
            <a:ext cx="10653658" cy="1569660"/>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６歳児への算数の導入部分なのに、</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問われていない事まで配慮しなくてはならぬ独自ルールを詰め込みすぎて</a:t>
            </a:r>
            <a:r>
              <a:rPr lang="ja-JP" altLang="en-US" sz="3200" dirty="0">
                <a:latin typeface="UD デジタル 教科書体 NP-B" panose="02020700000000000000" pitchFamily="18" charset="-128"/>
                <a:ea typeface="UD デジタル 教科書体 NP-B" panose="02020700000000000000" pitchFamily="18" charset="-128"/>
              </a:rPr>
              <a:t>、結果つまずく児童を量産したいように感じられますね。</a:t>
            </a:r>
            <a:endParaRPr lang="ja-JP" altLang="en-US" sz="32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a:extLst>
              <a:ext uri="{FF2B5EF4-FFF2-40B4-BE49-F238E27FC236}">
                <a16:creationId xmlns:a16="http://schemas.microsoft.com/office/drawing/2014/main" id="{12E21473-9163-46BF-AE22-A3E20E818AD2}"/>
              </a:ext>
            </a:extLst>
          </p:cNvPr>
          <p:cNvSpPr txBox="1"/>
          <p:nvPr/>
        </p:nvSpPr>
        <p:spPr>
          <a:xfrm>
            <a:off x="700140" y="3124547"/>
            <a:ext cx="10887511" cy="1569660"/>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順序に拘るのは明らかに指導から逸脱しとらんだろうか？「</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筋道を立てて考える能力</a:t>
            </a:r>
            <a:r>
              <a:rPr lang="ja-JP" altLang="en-US" sz="3200" dirty="0">
                <a:latin typeface="UD デジタル 教科書体 NP-B" panose="02020700000000000000" pitchFamily="18" charset="-128"/>
                <a:ea typeface="UD デジタル 教科書体 NP-B" panose="02020700000000000000" pitchFamily="18" charset="-128"/>
              </a:rPr>
              <a:t>」を曲解するとこうなってしまうのだろうか？</a:t>
            </a:r>
            <a:endParaRPr lang="ja-JP" altLang="en-US" sz="32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a:extLst>
              <a:ext uri="{FF2B5EF4-FFF2-40B4-BE49-F238E27FC236}">
                <a16:creationId xmlns:a16="http://schemas.microsoft.com/office/drawing/2014/main" id="{6484777A-DD1D-4868-9569-B8DE71597BB4}"/>
              </a:ext>
            </a:extLst>
          </p:cNvPr>
          <p:cNvSpPr txBox="1"/>
          <p:nvPr/>
        </p:nvSpPr>
        <p:spPr>
          <a:xfrm>
            <a:off x="700140" y="4791809"/>
            <a:ext cx="10887511" cy="1569660"/>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「はとが２わいました。そこへ３わとんできました。</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あわせて</a:t>
            </a:r>
            <a:r>
              <a:rPr lang="ja-JP" altLang="en-US" sz="3200" dirty="0">
                <a:latin typeface="UD デジタル 教科書体 NP-B" panose="02020700000000000000" pitchFamily="18" charset="-128"/>
                <a:ea typeface="UD デジタル 教科書体 NP-B" panose="02020700000000000000" pitchFamily="18" charset="-128"/>
              </a:rPr>
              <a:t>５わになりました」 。これは「</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あわせて</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いくつ」じゃなくて「</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ふえる</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といくつ」のお話と教える</a:t>
            </a:r>
            <a:r>
              <a:rPr lang="ja-JP" altLang="en-US" sz="3200" dirty="0">
                <a:latin typeface="UD デジタル 教科書体 NP-B" panose="02020700000000000000" pitchFamily="18" charset="-128"/>
                <a:ea typeface="UD デジタル 教科書体 NP-B" panose="02020700000000000000" pitchFamily="18" charset="-128"/>
              </a:rPr>
              <a:t>のでしょうか？</a:t>
            </a:r>
          </a:p>
        </p:txBody>
      </p:sp>
    </p:spTree>
    <p:extLst>
      <p:ext uri="{BB962C8B-B14F-4D97-AF65-F5344CB8AC3E}">
        <p14:creationId xmlns:p14="http://schemas.microsoft.com/office/powerpoint/2010/main" val="80649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a:xfrm>
            <a:off x="838200" y="302062"/>
            <a:ext cx="10515600" cy="1325563"/>
          </a:xfrm>
        </p:spPr>
        <p:txBody>
          <a:bodyPr>
            <a:normAutofit/>
          </a:bodyPr>
          <a:lstStyle/>
          <a:p>
            <a:pPr algn="ctr"/>
            <a:r>
              <a:rPr kumimoji="1" lang="ja-JP" altLang="en-US" sz="4800" dirty="0">
                <a:solidFill>
                  <a:srgbClr val="0000FF"/>
                </a:solidFill>
                <a:latin typeface="UD デジタル 教科書体 NP-B" panose="02020700000000000000" pitchFamily="18" charset="-128"/>
                <a:ea typeface="UD デジタル 教科書体 NP-B" panose="02020700000000000000" pitchFamily="18" charset="-128"/>
              </a:rPr>
              <a:t>次の問題を解いてみよう</a:t>
            </a:r>
            <a:r>
              <a:rPr kumimoji="1" lang="en-US" altLang="ja-JP" sz="4800" dirty="0">
                <a:solidFill>
                  <a:srgbClr val="0000FF"/>
                </a:solidFill>
                <a:latin typeface="UD デジタル 教科書体 NP-B" panose="02020700000000000000" pitchFamily="18" charset="-128"/>
                <a:ea typeface="UD デジタル 教科書体 NP-B" panose="02020700000000000000" pitchFamily="18" charset="-128"/>
              </a:rPr>
              <a:t>(</a:t>
            </a:r>
            <a:r>
              <a:rPr kumimoji="1" lang="ja-JP" altLang="en-US" sz="4800" dirty="0">
                <a:solidFill>
                  <a:srgbClr val="0000FF"/>
                </a:solidFill>
                <a:latin typeface="UD デジタル 教科書体 NP-B" panose="02020700000000000000" pitchFamily="18" charset="-128"/>
                <a:ea typeface="UD デジタル 教科書体 NP-B" panose="02020700000000000000" pitchFamily="18" charset="-128"/>
              </a:rPr>
              <a:t>笑</a:t>
            </a:r>
            <a:r>
              <a:rPr kumimoji="1" lang="en-US" altLang="ja-JP" sz="4800" dirty="0">
                <a:solidFill>
                  <a:srgbClr val="0000FF"/>
                </a:solidFill>
                <a:latin typeface="UD デジタル 教科書体 NP-B" panose="02020700000000000000" pitchFamily="18" charset="-128"/>
                <a:ea typeface="UD デジタル 教科書体 NP-B" panose="02020700000000000000" pitchFamily="18" charset="-128"/>
              </a:rPr>
              <a:t>)</a:t>
            </a:r>
            <a:endParaRPr kumimoji="1" lang="ja-JP" altLang="en-US" sz="48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431526" y="1602806"/>
            <a:ext cx="10399384" cy="1077218"/>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商品を２つ購入したが、</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買った順番を覚えていない場合</a:t>
            </a:r>
            <a:endParaRPr lang="en-US" altLang="ja-JP" sz="32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3200" dirty="0">
                <a:latin typeface="UD デジタル 教科書体 NP-B" panose="02020700000000000000" pitchFamily="18" charset="-128"/>
                <a:ea typeface="UD デジタル 教科書体 NP-B" panose="02020700000000000000" pitchFamily="18" charset="-128"/>
              </a:rPr>
              <a:t>レジ係の人はどうやってたし算をする？</a:t>
            </a:r>
            <a:endParaRPr kumimoji="1"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61AAE8F7-04BA-4BF9-B1B6-A4FB7C76D6C7}"/>
              </a:ext>
            </a:extLst>
          </p:cNvPr>
          <p:cNvSpPr txBox="1"/>
          <p:nvPr/>
        </p:nvSpPr>
        <p:spPr>
          <a:xfrm>
            <a:off x="431525" y="2916429"/>
            <a:ext cx="11597565" cy="1077218"/>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バスに乗客が６人いた。バス停で、誰も降りないで４人乗ってきた。乗客は全部で何人？</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バス停にバスが来たとも考えられる</a:t>
            </a:r>
            <a:r>
              <a:rPr lang="ja-JP" altLang="en-US" sz="3200" dirty="0">
                <a:latin typeface="UD デジタル 教科書体 NP-B" panose="02020700000000000000" pitchFamily="18" charset="-128"/>
                <a:ea typeface="UD デジタル 教科書体 NP-B" panose="02020700000000000000" pitchFamily="18" charset="-128"/>
              </a:rPr>
              <a:t>。</a:t>
            </a:r>
            <a:endParaRPr kumimoji="1"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a16="http://schemas.microsoft.com/office/drawing/2014/main" id="{3C65BAEB-BB51-47D2-A7F3-61AD9E7DBF7F}"/>
              </a:ext>
            </a:extLst>
          </p:cNvPr>
          <p:cNvSpPr txBox="1"/>
          <p:nvPr/>
        </p:nvSpPr>
        <p:spPr>
          <a:xfrm>
            <a:off x="431526" y="4230052"/>
            <a:ext cx="11328948" cy="1077218"/>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あとでシールを</a:t>
            </a:r>
            <a:r>
              <a:rPr lang="en-US" altLang="ja-JP" sz="3200" dirty="0">
                <a:latin typeface="UD デジタル 教科書体 NP-B" panose="02020700000000000000" pitchFamily="18" charset="-128"/>
                <a:ea typeface="UD デジタル 教科書体 NP-B" panose="02020700000000000000" pitchFamily="18" charset="-128"/>
              </a:rPr>
              <a:t>7</a:t>
            </a:r>
            <a:r>
              <a:rPr lang="ja-JP" altLang="en-US" sz="3200" dirty="0">
                <a:latin typeface="UD デジタル 教科書体 NP-B" panose="02020700000000000000" pitchFamily="18" charset="-128"/>
                <a:ea typeface="UD デジタル 教科書体 NP-B" panose="02020700000000000000" pitchFamily="18" charset="-128"/>
              </a:rPr>
              <a:t>まいもらったので，</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あわせて</a:t>
            </a:r>
            <a:r>
              <a:rPr lang="en-US" altLang="ja-JP" sz="3200" dirty="0">
                <a:latin typeface="UD デジタル 教科書体 NP-B" panose="02020700000000000000" pitchFamily="18" charset="-128"/>
                <a:ea typeface="UD デジタル 教科書体 NP-B" panose="02020700000000000000" pitchFamily="18" charset="-128"/>
              </a:rPr>
              <a:t>16</a:t>
            </a:r>
            <a:r>
              <a:rPr lang="ja-JP" altLang="en-US" sz="3200" dirty="0">
                <a:latin typeface="UD デジタル 教科書体 NP-B" panose="02020700000000000000" pitchFamily="18" charset="-128"/>
                <a:ea typeface="UD デジタル 教科書体 NP-B" panose="02020700000000000000" pitchFamily="18" charset="-128"/>
              </a:rPr>
              <a:t>枚になりました。はじめに何枚もって いたでしょう？</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あわせてだよ！</a:t>
            </a:r>
            <a:endParaRPr kumimoji="1" lang="ja-JP" altLang="en-US" sz="32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a:extLst>
              <a:ext uri="{FF2B5EF4-FFF2-40B4-BE49-F238E27FC236}">
                <a16:creationId xmlns:a16="http://schemas.microsoft.com/office/drawing/2014/main" id="{CDB244F2-FCDB-488B-962A-B2EBCD23089B}"/>
              </a:ext>
            </a:extLst>
          </p:cNvPr>
          <p:cNvSpPr txBox="1"/>
          <p:nvPr/>
        </p:nvSpPr>
        <p:spPr>
          <a:xfrm>
            <a:off x="431526" y="5543675"/>
            <a:ext cx="11328948" cy="1077218"/>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子供が遊んでしました。帰った子供は３人です。まだ遊んでいる子供は４人です。もともとは何人だったでしょう？</a:t>
            </a:r>
            <a:endParaRPr kumimoji="1" lang="ja-JP" altLang="en-US" sz="32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349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17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a:xfrm>
            <a:off x="838200" y="302062"/>
            <a:ext cx="10515600" cy="1325563"/>
          </a:xfrm>
        </p:spPr>
        <p:txBody>
          <a:bodyPr>
            <a:normAutofit/>
          </a:bodyPr>
          <a:lstStyle/>
          <a:p>
            <a:pPr algn="ctr"/>
            <a:r>
              <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問題の意味を理解しているかが分かる例題</a:t>
            </a: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838200" y="1602806"/>
            <a:ext cx="10855569" cy="1200329"/>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リンゴが</a:t>
            </a:r>
            <a:r>
              <a:rPr lang="en-US" altLang="ja-JP" sz="3600" dirty="0">
                <a:latin typeface="UD デジタル 教科書体 NP-B" panose="02020700000000000000" pitchFamily="18" charset="-128"/>
                <a:ea typeface="UD デジタル 教科書体 NP-B" panose="02020700000000000000" pitchFamily="18" charset="-128"/>
              </a:rPr>
              <a:t>3</a:t>
            </a:r>
            <a:r>
              <a:rPr lang="ja-JP" altLang="en-US" sz="3600" dirty="0">
                <a:latin typeface="UD デジタル 教科書体 NP-B" panose="02020700000000000000" pitchFamily="18" charset="-128"/>
                <a:ea typeface="UD デジタル 教科書体 NP-B" panose="02020700000000000000" pitchFamily="18" charset="-128"/>
              </a:rPr>
              <a:t>つ、バナナが</a:t>
            </a:r>
            <a:r>
              <a:rPr lang="en-US" altLang="ja-JP" sz="3600" dirty="0">
                <a:latin typeface="UD デジタル 教科書体 NP-B" panose="02020700000000000000" pitchFamily="18" charset="-128"/>
                <a:ea typeface="UD デジタル 教科書体 NP-B" panose="02020700000000000000" pitchFamily="18" charset="-128"/>
              </a:rPr>
              <a:t>6</a:t>
            </a:r>
            <a:r>
              <a:rPr lang="ja-JP" altLang="en-US" sz="3600" dirty="0">
                <a:latin typeface="UD デジタル 教科書体 NP-B" panose="02020700000000000000" pitchFamily="18" charset="-128"/>
                <a:ea typeface="UD デジタル 教科書体 NP-B" panose="02020700000000000000" pitchFamily="18" charset="-128"/>
              </a:rPr>
              <a:t>本、ミカンが</a:t>
            </a:r>
            <a:r>
              <a:rPr lang="en-US" altLang="ja-JP" sz="3600" dirty="0">
                <a:latin typeface="UD デジタル 教科書体 NP-B" panose="02020700000000000000" pitchFamily="18" charset="-128"/>
                <a:ea typeface="UD デジタル 教科書体 NP-B" panose="02020700000000000000" pitchFamily="18" charset="-128"/>
              </a:rPr>
              <a:t>4</a:t>
            </a:r>
            <a:r>
              <a:rPr lang="ja-JP" altLang="en-US" sz="3600" dirty="0">
                <a:latin typeface="UD デジタル 教科書体 NP-B" panose="02020700000000000000" pitchFamily="18" charset="-128"/>
                <a:ea typeface="UD デジタル 教科書体 NP-B" panose="02020700000000000000" pitchFamily="18" charset="-128"/>
              </a:rPr>
              <a:t>つあるとき</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ミカンとバナナを合わせた数はいくつですか？</a:t>
            </a:r>
            <a:endParaRPr kumimoji="1" lang="ja-JP" altLang="en-US" sz="36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61AAE8F7-04BA-4BF9-B1B6-A4FB7C76D6C7}"/>
              </a:ext>
            </a:extLst>
          </p:cNvPr>
          <p:cNvSpPr txBox="1"/>
          <p:nvPr/>
        </p:nvSpPr>
        <p:spPr>
          <a:xfrm>
            <a:off x="838201" y="2945599"/>
            <a:ext cx="10515600" cy="1754326"/>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男の子</a:t>
            </a:r>
            <a:r>
              <a:rPr lang="en-US" altLang="ja-JP" sz="3600" dirty="0">
                <a:latin typeface="UD デジタル 教科書体 NP-B" panose="02020700000000000000" pitchFamily="18" charset="-128"/>
                <a:ea typeface="UD デジタル 教科書体 NP-B" panose="02020700000000000000" pitchFamily="18" charset="-128"/>
              </a:rPr>
              <a:t>2</a:t>
            </a:r>
            <a:r>
              <a:rPr lang="ja-JP" altLang="en-US" sz="3600" dirty="0">
                <a:latin typeface="UD デジタル 教科書体 NP-B" panose="02020700000000000000" pitchFamily="18" charset="-128"/>
                <a:ea typeface="UD デジタル 教科書体 NP-B" panose="02020700000000000000" pitchFamily="18" charset="-128"/>
              </a:rPr>
              <a:t>人で</a:t>
            </a:r>
            <a:r>
              <a:rPr lang="en-US" altLang="ja-JP" sz="3600" dirty="0">
                <a:latin typeface="UD デジタル 教科書体 NP-B" panose="02020700000000000000" pitchFamily="18" charset="-128"/>
                <a:ea typeface="UD デジタル 教科書体 NP-B" panose="02020700000000000000" pitchFamily="18" charset="-128"/>
              </a:rPr>
              <a:t>80</a:t>
            </a:r>
            <a:r>
              <a:rPr lang="ja-JP" altLang="en-US" sz="3600" dirty="0">
                <a:latin typeface="UD デジタル 教科書体 NP-B" panose="02020700000000000000" pitchFamily="18" charset="-128"/>
                <a:ea typeface="UD デジタル 教科書体 NP-B" panose="02020700000000000000" pitchFamily="18" charset="-128"/>
              </a:rPr>
              <a:t>円使って、女の子</a:t>
            </a:r>
            <a:r>
              <a:rPr lang="en-US" altLang="ja-JP" sz="3600" dirty="0">
                <a:latin typeface="UD デジタル 教科書体 NP-B" panose="02020700000000000000" pitchFamily="18" charset="-128"/>
                <a:ea typeface="UD デジタル 教科書体 NP-B" panose="02020700000000000000" pitchFamily="18" charset="-128"/>
              </a:rPr>
              <a:t>5</a:t>
            </a:r>
            <a:r>
              <a:rPr lang="ja-JP" altLang="en-US" sz="3600" dirty="0">
                <a:latin typeface="UD デジタル 教科書体 NP-B" panose="02020700000000000000" pitchFamily="18" charset="-128"/>
                <a:ea typeface="UD デジタル 教科書体 NP-B" panose="02020700000000000000" pitchFamily="18" charset="-128"/>
              </a:rPr>
              <a:t>人で</a:t>
            </a:r>
            <a:r>
              <a:rPr lang="en-US" altLang="ja-JP" sz="3600" dirty="0">
                <a:latin typeface="UD デジタル 教科書体 NP-B" panose="02020700000000000000" pitchFamily="18" charset="-128"/>
                <a:ea typeface="UD デジタル 教科書体 NP-B" panose="02020700000000000000" pitchFamily="18" charset="-128"/>
              </a:rPr>
              <a:t>120</a:t>
            </a:r>
            <a:r>
              <a:rPr lang="ja-JP" altLang="en-US" sz="3600" dirty="0">
                <a:latin typeface="UD デジタル 教科書体 NP-B" panose="02020700000000000000" pitchFamily="18" charset="-128"/>
                <a:ea typeface="UD デジタル 教科書体 NP-B" panose="02020700000000000000" pitchFamily="18" charset="-128"/>
              </a:rPr>
              <a:t>円使いました。男女</a:t>
            </a:r>
            <a:r>
              <a:rPr lang="en-US" altLang="ja-JP" sz="3600" dirty="0">
                <a:latin typeface="UD デジタル 教科書体 NP-B" panose="02020700000000000000" pitchFamily="18" charset="-128"/>
                <a:ea typeface="UD デジタル 教科書体 NP-B" panose="02020700000000000000" pitchFamily="18" charset="-128"/>
              </a:rPr>
              <a:t>7</a:t>
            </a:r>
            <a:r>
              <a:rPr lang="ja-JP" altLang="en-US" sz="3600" dirty="0">
                <a:latin typeface="UD デジタル 教科書体 NP-B" panose="02020700000000000000" pitchFamily="18" charset="-128"/>
                <a:ea typeface="UD デジタル 教科書体 NP-B" panose="02020700000000000000" pitchFamily="18" charset="-128"/>
              </a:rPr>
              <a:t>人で使ったお金はぜんぶで何円ですか。</a:t>
            </a:r>
            <a:endParaRPr kumimoji="1" lang="ja-JP" altLang="en-US" sz="3600" dirty="0">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a16="http://schemas.microsoft.com/office/drawing/2014/main" id="{3C65BAEB-BB51-47D2-A7F3-61AD9E7DBF7F}"/>
              </a:ext>
            </a:extLst>
          </p:cNvPr>
          <p:cNvSpPr txBox="1"/>
          <p:nvPr/>
        </p:nvSpPr>
        <p:spPr>
          <a:xfrm>
            <a:off x="838200" y="4842390"/>
            <a:ext cx="10210198" cy="1754326"/>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算数のテストは</a:t>
            </a:r>
            <a:r>
              <a:rPr lang="en-US" altLang="ja-JP" sz="3600" dirty="0">
                <a:latin typeface="UD デジタル 教科書体 NP-B" panose="02020700000000000000" pitchFamily="18" charset="-128"/>
                <a:ea typeface="UD デジタル 教科書体 NP-B" panose="02020700000000000000" pitchFamily="18" charset="-128"/>
              </a:rPr>
              <a:t>90</a:t>
            </a:r>
            <a:r>
              <a:rPr lang="ja-JP" altLang="en-US" sz="3600" dirty="0">
                <a:latin typeface="UD デジタル 教科書体 NP-B" panose="02020700000000000000" pitchFamily="18" charset="-128"/>
                <a:ea typeface="UD デジタル 教科書体 NP-B" panose="02020700000000000000" pitchFamily="18" charset="-128"/>
              </a:rPr>
              <a:t>点と</a:t>
            </a:r>
            <a:r>
              <a:rPr lang="en-US" altLang="ja-JP" sz="3600" dirty="0">
                <a:latin typeface="UD デジタル 教科書体 NP-B" panose="02020700000000000000" pitchFamily="18" charset="-128"/>
                <a:ea typeface="UD デジタル 教科書体 NP-B" panose="02020700000000000000" pitchFamily="18" charset="-128"/>
              </a:rPr>
              <a:t>85</a:t>
            </a:r>
            <a:r>
              <a:rPr lang="ja-JP" altLang="en-US" sz="3600" dirty="0">
                <a:latin typeface="UD デジタル 教科書体 NP-B" panose="02020700000000000000" pitchFamily="18" charset="-128"/>
                <a:ea typeface="UD デジタル 教科書体 NP-B" panose="02020700000000000000" pitchFamily="18" charset="-128"/>
              </a:rPr>
              <a:t>点で、国語のテストは</a:t>
            </a:r>
            <a:r>
              <a:rPr lang="en-US" altLang="ja-JP" sz="3600" dirty="0">
                <a:latin typeface="UD デジタル 教科書体 NP-B" panose="02020700000000000000" pitchFamily="18" charset="-128"/>
                <a:ea typeface="UD デジタル 教科書体 NP-B" panose="02020700000000000000" pitchFamily="18" charset="-128"/>
              </a:rPr>
              <a:t>100</a:t>
            </a:r>
            <a:r>
              <a:rPr lang="ja-JP" altLang="en-US" sz="3600" dirty="0">
                <a:latin typeface="UD デジタル 教科書体 NP-B" panose="02020700000000000000" pitchFamily="18" charset="-128"/>
                <a:ea typeface="UD デジタル 教科書体 NP-B" panose="02020700000000000000" pitchFamily="18" charset="-128"/>
              </a:rPr>
              <a:t>点が</a:t>
            </a:r>
            <a:r>
              <a:rPr lang="en-US" altLang="ja-JP" sz="3600" dirty="0">
                <a:latin typeface="UD デジタル 教科書体 NP-B" panose="02020700000000000000" pitchFamily="18" charset="-128"/>
                <a:ea typeface="UD デジタル 教科書体 NP-B" panose="02020700000000000000" pitchFamily="18" charset="-128"/>
              </a:rPr>
              <a:t>3</a:t>
            </a:r>
            <a:r>
              <a:rPr lang="ja-JP" altLang="en-US" sz="3600" dirty="0">
                <a:latin typeface="UD デジタル 教科書体 NP-B" panose="02020700000000000000" pitchFamily="18" charset="-128"/>
                <a:ea typeface="UD デジタル 教科書体 NP-B" panose="02020700000000000000" pitchFamily="18" charset="-128"/>
              </a:rPr>
              <a:t>枚と</a:t>
            </a:r>
            <a:r>
              <a:rPr lang="en-US" altLang="ja-JP" sz="3600" dirty="0">
                <a:latin typeface="UD デジタル 教科書体 NP-B" panose="02020700000000000000" pitchFamily="18" charset="-128"/>
                <a:ea typeface="UD デジタル 教科書体 NP-B" panose="02020700000000000000" pitchFamily="18" charset="-128"/>
              </a:rPr>
              <a:t>95</a:t>
            </a:r>
            <a:r>
              <a:rPr lang="ja-JP" altLang="en-US" sz="3600" dirty="0">
                <a:latin typeface="UD デジタル 教科書体 NP-B" panose="02020700000000000000" pitchFamily="18" charset="-128"/>
                <a:ea typeface="UD デジタル 教科書体 NP-B" panose="02020700000000000000" pitchFamily="18" charset="-128"/>
              </a:rPr>
              <a:t>点でした。算数と国語のテストをぜんぶで何回受けましたか</a:t>
            </a:r>
            <a:endParaRPr kumimoji="1" lang="ja-JP" altLang="en-US" sz="36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38585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17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1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233678" y="537176"/>
            <a:ext cx="5724644" cy="830997"/>
          </a:xfrm>
          <a:prstGeom prst="rect">
            <a:avLst/>
          </a:prstGeom>
        </p:spPr>
        <p:txBody>
          <a:bodyPr wrap="none">
            <a:spAutoFit/>
          </a:bodyPr>
          <a:lstStyle/>
          <a:p>
            <a:pPr algn="ctr"/>
            <a:r>
              <a:rPr lang="ja-JP" altLang="en-US" sz="4800" dirty="0">
                <a:solidFill>
                  <a:schemeClr val="accent6"/>
                </a:solidFill>
                <a:latin typeface="UD デジタル 教科書体 NP-B" panose="02020700000000000000" pitchFamily="18" charset="-128"/>
                <a:ea typeface="UD デジタル 教科書体 NP-B" panose="02020700000000000000" pitchFamily="18" charset="-128"/>
              </a:rPr>
              <a:t>自ら学び　共に育つ</a:t>
            </a:r>
            <a:endParaRPr lang="ja-JP" altLang="en-US" sz="32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9" name="正方形/長方形 8"/>
          <p:cNvSpPr/>
          <p:nvPr/>
        </p:nvSpPr>
        <p:spPr>
          <a:xfrm>
            <a:off x="699668" y="2844225"/>
            <a:ext cx="5519460" cy="584775"/>
          </a:xfrm>
          <a:prstGeom prst="rect">
            <a:avLst/>
          </a:prstGeom>
        </p:spPr>
        <p:txBody>
          <a:bodyPr wrap="none">
            <a:spAutoFit/>
          </a:bodyPr>
          <a:lstStyle/>
          <a:p>
            <a:r>
              <a:rPr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自ら進んで学習できる子ども</a:t>
            </a:r>
          </a:p>
        </p:txBody>
      </p:sp>
      <p:sp>
        <p:nvSpPr>
          <p:cNvPr id="10" name="正方形/長方形 9"/>
          <p:cNvSpPr/>
          <p:nvPr/>
        </p:nvSpPr>
        <p:spPr>
          <a:xfrm>
            <a:off x="699668" y="4726668"/>
            <a:ext cx="5109091" cy="584775"/>
          </a:xfrm>
          <a:prstGeom prst="rect">
            <a:avLst/>
          </a:prstGeom>
        </p:spPr>
        <p:txBody>
          <a:bodyPr wrap="none">
            <a:spAutoFit/>
          </a:bodyPr>
          <a:lstStyle/>
          <a:p>
            <a:r>
              <a:rPr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主体的・対話的で深い学び</a:t>
            </a:r>
          </a:p>
        </p:txBody>
      </p:sp>
      <p:sp>
        <p:nvSpPr>
          <p:cNvPr id="13" name="正方形/長方形 12">
            <a:extLst>
              <a:ext uri="{FF2B5EF4-FFF2-40B4-BE49-F238E27FC236}">
                <a16:creationId xmlns:a16="http://schemas.microsoft.com/office/drawing/2014/main" id="{84835D27-4767-4E07-B296-5EBBC693E265}"/>
              </a:ext>
            </a:extLst>
          </p:cNvPr>
          <p:cNvSpPr/>
          <p:nvPr/>
        </p:nvSpPr>
        <p:spPr>
          <a:xfrm>
            <a:off x="2852069" y="5311443"/>
            <a:ext cx="6647974" cy="646331"/>
          </a:xfrm>
          <a:prstGeom prst="rect">
            <a:avLst/>
          </a:prstGeom>
        </p:spPr>
        <p:txBody>
          <a:bodyPr wrap="none">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お互いの学習の仕方を認め合う</a:t>
            </a:r>
          </a:p>
        </p:txBody>
      </p:sp>
      <p:sp>
        <p:nvSpPr>
          <p:cNvPr id="15" name="正方形/長方形 14">
            <a:extLst>
              <a:ext uri="{FF2B5EF4-FFF2-40B4-BE49-F238E27FC236}">
                <a16:creationId xmlns:a16="http://schemas.microsoft.com/office/drawing/2014/main" id="{80C8FD5D-32D6-442A-B1CD-21431BD57A57}"/>
              </a:ext>
            </a:extLst>
          </p:cNvPr>
          <p:cNvSpPr/>
          <p:nvPr/>
        </p:nvSpPr>
        <p:spPr>
          <a:xfrm>
            <a:off x="2852069" y="2128055"/>
            <a:ext cx="7571303" cy="646331"/>
          </a:xfrm>
          <a:prstGeom prst="rect">
            <a:avLst/>
          </a:prstGeom>
        </p:spPr>
        <p:txBody>
          <a:bodyPr wrap="none">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文章から、たせば良いことに気づく</a:t>
            </a:r>
          </a:p>
        </p:txBody>
      </p:sp>
      <p:sp>
        <p:nvSpPr>
          <p:cNvPr id="11" name="正方形/長方形 10">
            <a:extLst>
              <a:ext uri="{FF2B5EF4-FFF2-40B4-BE49-F238E27FC236}">
                <a16:creationId xmlns:a16="http://schemas.microsoft.com/office/drawing/2014/main" id="{B0A113B7-72B0-4C1C-883E-82A9F9A72C5D}"/>
              </a:ext>
            </a:extLst>
          </p:cNvPr>
          <p:cNvSpPr/>
          <p:nvPr/>
        </p:nvSpPr>
        <p:spPr>
          <a:xfrm>
            <a:off x="691132" y="1655932"/>
            <a:ext cx="4288353" cy="584775"/>
          </a:xfrm>
          <a:prstGeom prst="rect">
            <a:avLst/>
          </a:prstGeom>
        </p:spPr>
        <p:txBody>
          <a:bodyPr wrap="none">
            <a:spAutoFit/>
          </a:bodyPr>
          <a:lstStyle/>
          <a:p>
            <a:r>
              <a:rPr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基礎・基本を身につけ</a:t>
            </a:r>
          </a:p>
        </p:txBody>
      </p:sp>
      <p:sp>
        <p:nvSpPr>
          <p:cNvPr id="16" name="正方形/長方形 15">
            <a:extLst>
              <a:ext uri="{FF2B5EF4-FFF2-40B4-BE49-F238E27FC236}">
                <a16:creationId xmlns:a16="http://schemas.microsoft.com/office/drawing/2014/main" id="{A65CEC45-3BB9-49D1-979B-5B6879D9F2CF}"/>
              </a:ext>
            </a:extLst>
          </p:cNvPr>
          <p:cNvSpPr/>
          <p:nvPr/>
        </p:nvSpPr>
        <p:spPr>
          <a:xfrm>
            <a:off x="2852069" y="3481042"/>
            <a:ext cx="6647974" cy="646331"/>
          </a:xfrm>
          <a:prstGeom prst="rect">
            <a:avLst/>
          </a:prstGeom>
        </p:spPr>
        <p:txBody>
          <a:bodyPr wrap="none">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文章の内容をしっかり理解する</a:t>
            </a:r>
          </a:p>
        </p:txBody>
      </p:sp>
      <p:sp>
        <p:nvSpPr>
          <p:cNvPr id="17" name="正方形/長方形 16">
            <a:extLst>
              <a:ext uri="{FF2B5EF4-FFF2-40B4-BE49-F238E27FC236}">
                <a16:creationId xmlns:a16="http://schemas.microsoft.com/office/drawing/2014/main" id="{BE21C5B1-9419-4B6F-BE9E-04DD1AA1391A}"/>
              </a:ext>
            </a:extLst>
          </p:cNvPr>
          <p:cNvSpPr/>
          <p:nvPr/>
        </p:nvSpPr>
        <p:spPr>
          <a:xfrm>
            <a:off x="2852069" y="5957774"/>
            <a:ext cx="8032968" cy="646331"/>
          </a:xfrm>
          <a:prstGeom prst="rect">
            <a:avLst/>
          </a:prstGeom>
        </p:spPr>
        <p:txBody>
          <a:bodyPr wrap="none">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無駄なルールがなければ時間ができる</a:t>
            </a:r>
          </a:p>
        </p:txBody>
      </p:sp>
      <p:sp>
        <p:nvSpPr>
          <p:cNvPr id="18" name="正方形/長方形 17">
            <a:extLst>
              <a:ext uri="{FF2B5EF4-FFF2-40B4-BE49-F238E27FC236}">
                <a16:creationId xmlns:a16="http://schemas.microsoft.com/office/drawing/2014/main" id="{1C44701F-14BF-4A2C-A414-30AFC6DAE019}"/>
              </a:ext>
            </a:extLst>
          </p:cNvPr>
          <p:cNvSpPr/>
          <p:nvPr/>
        </p:nvSpPr>
        <p:spPr>
          <a:xfrm>
            <a:off x="2852069" y="4141893"/>
            <a:ext cx="5262979" cy="646331"/>
          </a:xfrm>
          <a:prstGeom prst="rect">
            <a:avLst/>
          </a:prstGeom>
        </p:spPr>
        <p:txBody>
          <a:bodyPr wrap="none">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たしやすい順番を考える</a:t>
            </a:r>
          </a:p>
        </p:txBody>
      </p:sp>
    </p:spTree>
    <p:extLst>
      <p:ext uri="{BB962C8B-B14F-4D97-AF65-F5344CB8AC3E}">
        <p14:creationId xmlns:p14="http://schemas.microsoft.com/office/powerpoint/2010/main" val="383803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2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125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125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125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70E370-9B4D-478C-A9A7-D7BAC0D0D118}"/>
              </a:ext>
            </a:extLst>
          </p:cNvPr>
          <p:cNvSpPr>
            <a:spLocks noGrp="1"/>
          </p:cNvSpPr>
          <p:nvPr>
            <p:ph type="ctrTitle"/>
          </p:nvPr>
        </p:nvSpPr>
        <p:spPr>
          <a:xfrm>
            <a:off x="1397876" y="663274"/>
            <a:ext cx="9144000" cy="2387600"/>
          </a:xfrm>
        </p:spPr>
        <p:txBody>
          <a:bodyPr>
            <a:normAutofit/>
          </a:bodyPr>
          <a:lstStyle/>
          <a:p>
            <a:r>
              <a:rPr kumimoji="1" lang="ja-JP" altLang="en-US" sz="8000" dirty="0">
                <a:latin typeface="UD デジタル 教科書体 NP-B" panose="02020700000000000000" pitchFamily="18" charset="-128"/>
                <a:ea typeface="UD デジタル 教科書体 NP-B" panose="02020700000000000000" pitchFamily="18" charset="-128"/>
              </a:rPr>
              <a:t>まなびの広場９</a:t>
            </a:r>
            <a:br>
              <a:rPr kumimoji="1" lang="en-US" altLang="ja-JP" dirty="0">
                <a:latin typeface="UD デジタル 教科書体 NP-B" panose="02020700000000000000" pitchFamily="18" charset="-128"/>
                <a:ea typeface="UD デジタル 教科書体 NP-B" panose="02020700000000000000" pitchFamily="18" charset="-128"/>
              </a:rPr>
            </a:b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a16="http://schemas.microsoft.com/office/drawing/2014/main" id="{B52B7B01-4715-4346-B432-E19A0A3ECC23}"/>
              </a:ext>
            </a:extLst>
          </p:cNvPr>
          <p:cNvSpPr txBox="1"/>
          <p:nvPr/>
        </p:nvSpPr>
        <p:spPr>
          <a:xfrm>
            <a:off x="1848684" y="3208037"/>
            <a:ext cx="8494633" cy="2585323"/>
          </a:xfrm>
          <a:prstGeom prst="rect">
            <a:avLst/>
          </a:prstGeom>
          <a:noFill/>
        </p:spPr>
        <p:txBody>
          <a:bodyPr wrap="none" rtlCol="0">
            <a:spAutoFit/>
          </a:bodyPr>
          <a:lstStyle/>
          <a:p>
            <a:pPr algn="ctr"/>
            <a:r>
              <a:rPr lang="ja-JP" altLang="en-US" sz="5400" dirty="0">
                <a:solidFill>
                  <a:srgbClr val="0000FF"/>
                </a:solidFill>
                <a:latin typeface="UD デジタル 教科書体 NP-B" panose="02020700000000000000" pitchFamily="18" charset="-128"/>
                <a:ea typeface="UD デジタル 教科書体 NP-B" panose="02020700000000000000" pitchFamily="18" charset="-128"/>
              </a:rPr>
              <a:t>順番を決めることが</a:t>
            </a:r>
            <a:endParaRPr lang="en-US" altLang="ja-JP" sz="5400" dirty="0">
              <a:solidFill>
                <a:srgbClr val="0000FF"/>
              </a:solidFill>
              <a:latin typeface="UD デジタル 教科書体 NP-B" panose="02020700000000000000" pitchFamily="18" charset="-128"/>
              <a:ea typeface="UD デジタル 教科書体 NP-B" panose="02020700000000000000" pitchFamily="18" charset="-128"/>
            </a:endParaRPr>
          </a:p>
          <a:p>
            <a:pPr algn="ctr"/>
            <a:r>
              <a:rPr lang="ja-JP" altLang="en-US" sz="5400" dirty="0">
                <a:solidFill>
                  <a:srgbClr val="0000FF"/>
                </a:solidFill>
                <a:latin typeface="UD デジタル 教科書体 NP-B" panose="02020700000000000000" pitchFamily="18" charset="-128"/>
                <a:ea typeface="UD デジタル 教科書体 NP-B" panose="02020700000000000000" pitchFamily="18" charset="-128"/>
              </a:rPr>
              <a:t>文章を理解することに</a:t>
            </a:r>
          </a:p>
          <a:p>
            <a:pPr algn="ctr"/>
            <a:r>
              <a:rPr lang="ja-JP" altLang="en-US" sz="5400" dirty="0">
                <a:solidFill>
                  <a:srgbClr val="0000FF"/>
                </a:solidFill>
                <a:latin typeface="UD デジタル 教科書体 NP-B" panose="02020700000000000000" pitchFamily="18" charset="-128"/>
                <a:ea typeface="UD デジタル 教科書体 NP-B" panose="02020700000000000000" pitchFamily="18" charset="-128"/>
              </a:rPr>
              <a:t>つながる訳ではありません</a:t>
            </a:r>
            <a:endParaRPr lang="en-US" altLang="ja-JP" sz="5400" dirty="0">
              <a:solidFill>
                <a:srgbClr val="0000FF"/>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764949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kumimoji="1" lang="ja-JP" altLang="en-US" sz="4800" dirty="0">
                <a:solidFill>
                  <a:srgbClr val="0000FF"/>
                </a:solidFill>
                <a:latin typeface="UD デジタル 教科書体 NP-B" panose="02020700000000000000" pitchFamily="18" charset="-128"/>
                <a:ea typeface="UD デジタル 教科書体 NP-B" panose="02020700000000000000" pitchFamily="18" charset="-128"/>
              </a:rPr>
              <a:t>学習指導要領解説には</a:t>
            </a: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1079290" y="1690688"/>
            <a:ext cx="10398005" cy="1938992"/>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３人遊んでいるところに４人来たので，全部で７人になりました。という場面を，　　 ３＋４＝７という式に表したり　とあるが</a:t>
            </a:r>
          </a:p>
        </p:txBody>
      </p:sp>
      <p:sp>
        <p:nvSpPr>
          <p:cNvPr id="6" name="テキスト ボックス 5">
            <a:extLst>
              <a:ext uri="{FF2B5EF4-FFF2-40B4-BE49-F238E27FC236}">
                <a16:creationId xmlns:a16="http://schemas.microsoft.com/office/drawing/2014/main" id="{753CCE2B-DDD8-4076-9820-BA30D3B24940}"/>
              </a:ext>
            </a:extLst>
          </p:cNvPr>
          <p:cNvSpPr txBox="1"/>
          <p:nvPr/>
        </p:nvSpPr>
        <p:spPr>
          <a:xfrm>
            <a:off x="1079290" y="3843873"/>
            <a:ext cx="10398006" cy="1938992"/>
          </a:xfrm>
          <a:prstGeom prst="rect">
            <a:avLst/>
          </a:prstGeom>
          <a:noFill/>
        </p:spPr>
        <p:txBody>
          <a:bodyPr wrap="square" rtlCol="0">
            <a:spAutoFit/>
          </a:bodyPr>
          <a:lstStyle/>
          <a:p>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たし算の式に表すことができるようにの意味にしか取れない。４＋３＝７という式は間違いですとは，もちろん書いてない。</a:t>
            </a:r>
            <a:endParaRPr kumimoji="1" lang="ja-JP" altLang="en-US" sz="4000"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14802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kumimoji="1" lang="ja-JP" altLang="en-US" sz="4800" dirty="0">
                <a:solidFill>
                  <a:srgbClr val="0000FF"/>
                </a:solidFill>
                <a:latin typeface="UD デジタル 教科書体 NP-B" panose="02020700000000000000" pitchFamily="18" charset="-128"/>
                <a:ea typeface="UD デジタル 教科書体 NP-B" panose="02020700000000000000" pitchFamily="18" charset="-128"/>
              </a:rPr>
              <a:t>学習指導要領解説には</a:t>
            </a: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1079290" y="1533033"/>
            <a:ext cx="10398005" cy="2308324"/>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ふくろにどんぐりが</a:t>
            </a:r>
            <a:r>
              <a:rPr lang="en-US" altLang="ja-JP" sz="3600" dirty="0">
                <a:latin typeface="UD デジタル 教科書体 NP-B" panose="02020700000000000000" pitchFamily="18" charset="-128"/>
                <a:ea typeface="UD デジタル 教科書体 NP-B" panose="02020700000000000000" pitchFamily="18" charset="-128"/>
              </a:rPr>
              <a:t>8</a:t>
            </a:r>
            <a:r>
              <a:rPr lang="ja-JP" altLang="en-US" sz="3600" dirty="0">
                <a:latin typeface="UD デジタル 教科書体 NP-B" panose="02020700000000000000" pitchFamily="18" charset="-128"/>
                <a:ea typeface="UD デジタル 教科書体 NP-B" panose="02020700000000000000" pitchFamily="18" charset="-128"/>
              </a:rPr>
              <a:t>個，もう一つのふくろにどんぐりが</a:t>
            </a:r>
            <a:r>
              <a:rPr lang="en-US" altLang="ja-JP" sz="3600" dirty="0">
                <a:latin typeface="UD デジタル 教科書体 NP-B" panose="02020700000000000000" pitchFamily="18" charset="-128"/>
                <a:ea typeface="UD デジタル 教科書体 NP-B" panose="02020700000000000000" pitchFamily="18" charset="-128"/>
              </a:rPr>
              <a:t>16</a:t>
            </a:r>
            <a:r>
              <a:rPr lang="ja-JP" altLang="en-US" sz="3600" dirty="0">
                <a:latin typeface="UD デジタル 教科書体 NP-B" panose="02020700000000000000" pitchFamily="18" charset="-128"/>
                <a:ea typeface="UD デジタル 教科書体 NP-B" panose="02020700000000000000" pitchFamily="18" charset="-128"/>
              </a:rPr>
              <a:t>個人っています。どんぐりは全部で何個でしょう。のような問題の場面を図や式を用いて表すと（図は省略）</a:t>
            </a:r>
          </a:p>
        </p:txBody>
      </p:sp>
      <p:sp>
        <p:nvSpPr>
          <p:cNvPr id="6" name="テキスト ボックス 5">
            <a:extLst>
              <a:ext uri="{FF2B5EF4-FFF2-40B4-BE49-F238E27FC236}">
                <a16:creationId xmlns:a16="http://schemas.microsoft.com/office/drawing/2014/main" id="{753CCE2B-DDD8-4076-9820-BA30D3B24940}"/>
              </a:ext>
            </a:extLst>
          </p:cNvPr>
          <p:cNvSpPr txBox="1"/>
          <p:nvPr/>
        </p:nvSpPr>
        <p:spPr>
          <a:xfrm>
            <a:off x="1079289" y="3841357"/>
            <a:ext cx="10639095" cy="2862322"/>
          </a:xfrm>
          <a:prstGeom prst="rect">
            <a:avLst/>
          </a:prstGeom>
          <a:noFill/>
        </p:spPr>
        <p:txBody>
          <a:bodyPr wrap="square" rtlCol="0">
            <a:spAutoFit/>
          </a:bodyPr>
          <a:lstStyle/>
          <a:p>
            <a:r>
              <a:rPr lang="en-US" altLang="ja-JP" sz="3600" dirty="0">
                <a:latin typeface="UD デジタル 教科書体 NP-B" panose="02020700000000000000" pitchFamily="18" charset="-128"/>
                <a:ea typeface="UD デジタル 教科書体 NP-B" panose="02020700000000000000" pitchFamily="18" charset="-128"/>
              </a:rPr>
              <a:t>8</a:t>
            </a:r>
            <a:r>
              <a:rPr lang="ja-JP" altLang="en-US" sz="3600" dirty="0">
                <a:latin typeface="UD デジタル 教科書体 NP-B" panose="02020700000000000000" pitchFamily="18" charset="-128"/>
                <a:ea typeface="UD デジタル 教科書体 NP-B" panose="02020700000000000000" pitchFamily="18" charset="-128"/>
              </a:rPr>
              <a:t>＋</a:t>
            </a:r>
            <a:r>
              <a:rPr lang="en-US" altLang="ja-JP" sz="3600" dirty="0">
                <a:latin typeface="UD デジタル 教科書体 NP-B" panose="02020700000000000000" pitchFamily="18" charset="-128"/>
                <a:ea typeface="UD デジタル 教科書体 NP-B" panose="02020700000000000000" pitchFamily="18" charset="-128"/>
              </a:rPr>
              <a:t>16</a:t>
            </a:r>
            <a:r>
              <a:rPr lang="ja-JP" altLang="en-US" sz="3600" dirty="0">
                <a:latin typeface="UD デジタル 教科書体 NP-B" panose="02020700000000000000" pitchFamily="18" charset="-128"/>
                <a:ea typeface="UD デジタル 教科書体 NP-B" panose="02020700000000000000" pitchFamily="18" charset="-128"/>
              </a:rPr>
              <a:t>の結果と</a:t>
            </a:r>
            <a:r>
              <a:rPr lang="en-US" altLang="ja-JP" sz="3600" dirty="0">
                <a:latin typeface="UD デジタル 教科書体 NP-B" panose="02020700000000000000" pitchFamily="18" charset="-128"/>
                <a:ea typeface="UD デジタル 教科書体 NP-B" panose="02020700000000000000" pitchFamily="18" charset="-128"/>
              </a:rPr>
              <a:t>16</a:t>
            </a:r>
            <a:r>
              <a:rPr lang="ja-JP" altLang="en-US" sz="3600" dirty="0">
                <a:latin typeface="UD デジタル 教科書体 NP-B" panose="02020700000000000000" pitchFamily="18" charset="-128"/>
                <a:ea typeface="UD デジタル 教科書体 NP-B" panose="02020700000000000000" pitchFamily="18" charset="-128"/>
              </a:rPr>
              <a:t>＋</a:t>
            </a:r>
            <a:r>
              <a:rPr lang="en-US" altLang="ja-JP" sz="3600" dirty="0">
                <a:latin typeface="UD デジタル 教科書体 NP-B" panose="02020700000000000000" pitchFamily="18" charset="-128"/>
                <a:ea typeface="UD デジタル 教科書体 NP-B" panose="02020700000000000000" pitchFamily="18" charset="-128"/>
              </a:rPr>
              <a:t>8</a:t>
            </a:r>
            <a:r>
              <a:rPr lang="ja-JP" altLang="en-US" sz="3600" dirty="0">
                <a:latin typeface="UD デジタル 教科書体 NP-B" panose="02020700000000000000" pitchFamily="18" charset="-128"/>
                <a:ea typeface="UD デジタル 教科書体 NP-B" panose="02020700000000000000" pitchFamily="18" charset="-128"/>
              </a:rPr>
              <a:t>の結果とを比べることで，</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加法では，順序を変えて計算しても答えは変わらないことが分かる。図からも，左右の数を入れ替えても，全体の数は変わらないことを見いだすことができる</a:t>
            </a:r>
            <a:r>
              <a:rPr lang="ja-JP" altLang="en-US" sz="3600" dirty="0">
                <a:latin typeface="UD デジタル 教科書体 NP-B" panose="02020700000000000000" pitchFamily="18" charset="-128"/>
                <a:ea typeface="UD デジタル 教科書体 NP-B" panose="02020700000000000000" pitchFamily="18" charset="-128"/>
              </a:rPr>
              <a:t>とある。</a:t>
            </a:r>
            <a:endParaRPr kumimoji="1" lang="ja-JP" altLang="en-US" sz="36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99866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kumimoji="1" lang="ja-JP" altLang="en-US" sz="4800" dirty="0">
                <a:solidFill>
                  <a:srgbClr val="0000FF"/>
                </a:solidFill>
                <a:latin typeface="UD デジタル 教科書体 NP-B" panose="02020700000000000000" pitchFamily="18" charset="-128"/>
                <a:ea typeface="UD デジタル 教科書体 NP-B" panose="02020700000000000000" pitchFamily="18" charset="-128"/>
              </a:rPr>
              <a:t>学習指導要領解説には</a:t>
            </a: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1079291" y="1690688"/>
            <a:ext cx="10003868" cy="1323439"/>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加法や減法が用いられる場合として、つぎのようなものを挙げることができるとして</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52954DCB-A530-40CD-AE38-A91A58549850}"/>
              </a:ext>
            </a:extLst>
          </p:cNvPr>
          <p:cNvSpPr txBox="1"/>
          <p:nvPr/>
        </p:nvSpPr>
        <p:spPr>
          <a:xfrm>
            <a:off x="1079290" y="3272160"/>
            <a:ext cx="9861979" cy="2554545"/>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増加・合併・求大など５種類の例が載っているが、</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児童が</a:t>
            </a:r>
            <a:r>
              <a:rPr kumimoji="1"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どの場合も同じ加法が適用されると判断することができるようにすることが大切である</a:t>
            </a:r>
            <a:r>
              <a:rPr kumimoji="1" lang="ja-JP" altLang="en-US" sz="4000" dirty="0">
                <a:latin typeface="UD デジタル 教科書体 NP-B" panose="02020700000000000000" pitchFamily="18" charset="-128"/>
                <a:ea typeface="UD デジタル 教科書体 NP-B" panose="02020700000000000000" pitchFamily="18" charset="-128"/>
              </a:rPr>
              <a:t>と書いてある</a:t>
            </a:r>
            <a:endParaRPr lang="ja-JP" altLang="en-US" sz="4000"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410240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kumimoji="1" lang="ja-JP" altLang="en-US" sz="4800" dirty="0">
                <a:solidFill>
                  <a:srgbClr val="0000FF"/>
                </a:solidFill>
                <a:latin typeface="UD デジタル 教科書体 NP-B" panose="02020700000000000000" pitchFamily="18" charset="-128"/>
                <a:ea typeface="UD デジタル 教科書体 NP-B" panose="02020700000000000000" pitchFamily="18" charset="-128"/>
              </a:rPr>
              <a:t>たし算順序問題とは？</a:t>
            </a: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1079291" y="1948721"/>
            <a:ext cx="9452075" cy="1323439"/>
          </a:xfrm>
          <a:prstGeom prst="rect">
            <a:avLst/>
          </a:prstGeom>
          <a:noFill/>
        </p:spPr>
        <p:txBody>
          <a:bodyPr wrap="square" rtlCol="0">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たし算を算数教育学者が研究して分類</a:t>
            </a:r>
            <a:r>
              <a:rPr lang="ja-JP" altLang="en-US" sz="4000" dirty="0">
                <a:latin typeface="UD デジタル 教科書体 NP-B" panose="02020700000000000000" pitchFamily="18" charset="-128"/>
                <a:ea typeface="UD デジタル 教科書体 NP-B" panose="02020700000000000000" pitchFamily="18" charset="-128"/>
              </a:rPr>
              <a:t>し</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その内容を算数の教科書に載せている</a:t>
            </a:r>
          </a:p>
        </p:txBody>
      </p:sp>
      <p:sp>
        <p:nvSpPr>
          <p:cNvPr id="5" name="テキスト ボックス 4">
            <a:extLst>
              <a:ext uri="{FF2B5EF4-FFF2-40B4-BE49-F238E27FC236}">
                <a16:creationId xmlns:a16="http://schemas.microsoft.com/office/drawing/2014/main" id="{52954DCB-A530-40CD-AE38-A91A58549850}"/>
              </a:ext>
            </a:extLst>
          </p:cNvPr>
          <p:cNvSpPr txBox="1"/>
          <p:nvPr/>
        </p:nvSpPr>
        <p:spPr>
          <a:xfrm>
            <a:off x="1079290" y="3585841"/>
            <a:ext cx="10398006" cy="1323439"/>
          </a:xfrm>
          <a:prstGeom prst="rect">
            <a:avLst/>
          </a:prstGeom>
          <a:noFill/>
        </p:spPr>
        <p:txBody>
          <a:bodyPr wrap="square" rtlCol="0">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たし算すれば良いと分かるだけで十分</a:t>
            </a:r>
            <a:r>
              <a:rPr lang="ja-JP" altLang="en-US" sz="4000" dirty="0">
                <a:latin typeface="UD デジタル 教科書体 NP-B" panose="02020700000000000000" pitchFamily="18" charset="-128"/>
                <a:ea typeface="UD デジタル 教科書体 NP-B" panose="02020700000000000000" pitchFamily="18" charset="-128"/>
              </a:rPr>
              <a:t>なのにたす順番まで気にかけないと正解にならない</a:t>
            </a:r>
          </a:p>
        </p:txBody>
      </p:sp>
      <p:sp>
        <p:nvSpPr>
          <p:cNvPr id="6" name="テキスト ボックス 5">
            <a:extLst>
              <a:ext uri="{FF2B5EF4-FFF2-40B4-BE49-F238E27FC236}">
                <a16:creationId xmlns:a16="http://schemas.microsoft.com/office/drawing/2014/main" id="{4F77031A-6B23-439E-9E54-EB16AD5F0F7D}"/>
              </a:ext>
            </a:extLst>
          </p:cNvPr>
          <p:cNvSpPr txBox="1"/>
          <p:nvPr/>
        </p:nvSpPr>
        <p:spPr>
          <a:xfrm>
            <a:off x="1079290" y="5222961"/>
            <a:ext cx="10398006" cy="707886"/>
          </a:xfrm>
          <a:prstGeom prst="rect">
            <a:avLst/>
          </a:prstGeom>
          <a:noFill/>
        </p:spPr>
        <p:txBody>
          <a:bodyPr wrap="square" rtlCol="0">
            <a:spAutoFit/>
          </a:bodyPr>
          <a:lstStyle/>
          <a:p>
            <a:r>
              <a:rPr kumimoji="1"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大人の頭の体操には良いが、子どもには無駄</a:t>
            </a:r>
          </a:p>
        </p:txBody>
      </p:sp>
    </p:spTree>
    <p:extLst>
      <p:ext uri="{BB962C8B-B14F-4D97-AF65-F5344CB8AC3E}">
        <p14:creationId xmlns:p14="http://schemas.microsoft.com/office/powerpoint/2010/main" val="343861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kumimoji="1" lang="ja-JP" altLang="en-US" sz="4800" dirty="0">
                <a:solidFill>
                  <a:srgbClr val="0000FF"/>
                </a:solidFill>
                <a:latin typeface="UD デジタル 教科書体 NP-B" panose="02020700000000000000" pitchFamily="18" charset="-128"/>
                <a:ea typeface="UD デジタル 教科書体 NP-B" panose="02020700000000000000" pitchFamily="18" charset="-128"/>
              </a:rPr>
              <a:t>３つの分類とは？</a:t>
            </a: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1079291" y="1948721"/>
            <a:ext cx="10051164" cy="1323439"/>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４人いるところに３人きた場合は「増加」しかも、問題文の言葉は「ふえる」</a:t>
            </a:r>
          </a:p>
        </p:txBody>
      </p:sp>
      <p:sp>
        <p:nvSpPr>
          <p:cNvPr id="5" name="テキスト ボックス 4">
            <a:extLst>
              <a:ext uri="{FF2B5EF4-FFF2-40B4-BE49-F238E27FC236}">
                <a16:creationId xmlns:a16="http://schemas.microsoft.com/office/drawing/2014/main" id="{52954DCB-A530-40CD-AE38-A91A58549850}"/>
              </a:ext>
            </a:extLst>
          </p:cNvPr>
          <p:cNvSpPr txBox="1"/>
          <p:nvPr/>
        </p:nvSpPr>
        <p:spPr>
          <a:xfrm>
            <a:off x="1079290" y="3585841"/>
            <a:ext cx="9909276" cy="1323439"/>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男子４人女子３人みんなで何人は「合併」しかも、問題文の言葉は「あわせて」</a:t>
            </a:r>
          </a:p>
        </p:txBody>
      </p:sp>
      <p:sp>
        <p:nvSpPr>
          <p:cNvPr id="6" name="テキスト ボックス 5">
            <a:extLst>
              <a:ext uri="{FF2B5EF4-FFF2-40B4-BE49-F238E27FC236}">
                <a16:creationId xmlns:a16="http://schemas.microsoft.com/office/drawing/2014/main" id="{4F77031A-6B23-439E-9E54-EB16AD5F0F7D}"/>
              </a:ext>
            </a:extLst>
          </p:cNvPr>
          <p:cNvSpPr txBox="1"/>
          <p:nvPr/>
        </p:nvSpPr>
        <p:spPr>
          <a:xfrm>
            <a:off x="1079291" y="5222961"/>
            <a:ext cx="9452076" cy="707886"/>
          </a:xfrm>
          <a:prstGeom prst="rect">
            <a:avLst/>
          </a:prstGeom>
          <a:noFill/>
        </p:spPr>
        <p:txBody>
          <a:bodyPr wrap="square" rtlCol="0">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「求大」は差から大きい方を求める場合</a:t>
            </a:r>
          </a:p>
        </p:txBody>
      </p:sp>
    </p:spTree>
    <p:extLst>
      <p:ext uri="{BB962C8B-B14F-4D97-AF65-F5344CB8AC3E}">
        <p14:creationId xmlns:p14="http://schemas.microsoft.com/office/powerpoint/2010/main" val="68106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22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a:xfrm>
            <a:off x="838200" y="365125"/>
            <a:ext cx="10670628" cy="1325563"/>
          </a:xfrm>
        </p:spPr>
        <p:txBody>
          <a:bodyPr>
            <a:normAutofit/>
          </a:bodyPr>
          <a:lstStyle/>
          <a:p>
            <a:r>
              <a:rPr kumimoji="1" lang="ja-JP" altLang="en-US" sz="4800" dirty="0">
                <a:latin typeface="UD デジタル 教科書体 NP-B" panose="02020700000000000000" pitchFamily="18" charset="-128"/>
                <a:ea typeface="UD デジタル 教科書体 NP-B" panose="02020700000000000000" pitchFamily="18" charset="-128"/>
              </a:rPr>
              <a:t>どうでもいい事まで細かく決めている</a:t>
            </a: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838201" y="1869894"/>
            <a:ext cx="10515595" cy="707886"/>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増加の時はふえた数を後ろに書かないと</a:t>
            </a:r>
            <a:r>
              <a:rPr lang="ja-JP" altLang="en-US" sz="4000" b="1" dirty="0">
                <a:solidFill>
                  <a:srgbClr val="FF0000"/>
                </a:solidFill>
                <a:latin typeface="UD デジタル 教科書体 NP-B" panose="02020700000000000000" pitchFamily="18" charset="-128"/>
                <a:ea typeface="UD デジタル 教科書体 NP-B" panose="02020700000000000000" pitchFamily="18" charset="-128"/>
              </a:rPr>
              <a:t>バツ</a:t>
            </a:r>
            <a:endParaRPr kumimoji="1" lang="ja-JP" altLang="en-US" sz="4000" b="1"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00B2624D-7203-4190-A098-D1E920C92FB7}"/>
              </a:ext>
            </a:extLst>
          </p:cNvPr>
          <p:cNvSpPr txBox="1"/>
          <p:nvPr/>
        </p:nvSpPr>
        <p:spPr>
          <a:xfrm>
            <a:off x="838203" y="2775504"/>
            <a:ext cx="10033418" cy="707886"/>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しかも、</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いつも右側からしか増えない</a:t>
            </a:r>
            <a:r>
              <a:rPr lang="ja-JP" altLang="en-US" sz="4000" dirty="0">
                <a:latin typeface="UD デジタル 教科書体 NP-B" panose="02020700000000000000" pitchFamily="18" charset="-128"/>
                <a:ea typeface="UD デジタル 教科書体 NP-B" panose="02020700000000000000" pitchFamily="18" charset="-128"/>
              </a:rPr>
              <a:t>ので</a:t>
            </a:r>
          </a:p>
        </p:txBody>
      </p:sp>
      <p:sp>
        <p:nvSpPr>
          <p:cNvPr id="5" name="テキスト ボックス 4">
            <a:extLst>
              <a:ext uri="{FF2B5EF4-FFF2-40B4-BE49-F238E27FC236}">
                <a16:creationId xmlns:a16="http://schemas.microsoft.com/office/drawing/2014/main" id="{52954DCB-A530-40CD-AE38-A91A58549850}"/>
              </a:ext>
            </a:extLst>
          </p:cNvPr>
          <p:cNvSpPr txBox="1"/>
          <p:nvPr/>
        </p:nvSpPr>
        <p:spPr>
          <a:xfrm>
            <a:off x="838201" y="3681114"/>
            <a:ext cx="7639041" cy="707886"/>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記号は　　　　と決まっている</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a:extLst>
              <a:ext uri="{FF2B5EF4-FFF2-40B4-BE49-F238E27FC236}">
                <a16:creationId xmlns:a16="http://schemas.microsoft.com/office/drawing/2014/main" id="{4F77031A-6B23-439E-9E54-EB16AD5F0F7D}"/>
              </a:ext>
            </a:extLst>
          </p:cNvPr>
          <p:cNvSpPr txBox="1"/>
          <p:nvPr/>
        </p:nvSpPr>
        <p:spPr>
          <a:xfrm>
            <a:off x="838201" y="5492334"/>
            <a:ext cx="10515595" cy="707886"/>
          </a:xfrm>
          <a:prstGeom prst="rect">
            <a:avLst/>
          </a:prstGeom>
          <a:noFill/>
        </p:spPr>
        <p:txBody>
          <a:bodyPr wrap="square" rtlCol="0">
            <a:spAutoFit/>
          </a:bodyPr>
          <a:lstStyle/>
          <a:p>
            <a:r>
              <a:rPr kumimoji="1"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内容ではなく、キーワードで教える方式？</a:t>
            </a:r>
          </a:p>
        </p:txBody>
      </p:sp>
      <p:sp>
        <p:nvSpPr>
          <p:cNvPr id="7" name="テキスト ボックス 6">
            <a:extLst>
              <a:ext uri="{FF2B5EF4-FFF2-40B4-BE49-F238E27FC236}">
                <a16:creationId xmlns:a16="http://schemas.microsoft.com/office/drawing/2014/main" id="{49CBB0E3-FCE7-4B38-BA66-3A4E98383D35}"/>
              </a:ext>
            </a:extLst>
          </p:cNvPr>
          <p:cNvSpPr txBox="1"/>
          <p:nvPr/>
        </p:nvSpPr>
        <p:spPr>
          <a:xfrm>
            <a:off x="838199" y="4586724"/>
            <a:ext cx="10965565" cy="707886"/>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問題文の</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ふえたで判断する</a:t>
            </a:r>
            <a:r>
              <a:rPr lang="ja-JP" altLang="en-US" sz="4000" dirty="0">
                <a:latin typeface="UD デジタル 教科書体 NP-B" panose="02020700000000000000" pitchFamily="18" charset="-128"/>
                <a:ea typeface="UD デジタル 教科書体 NP-B" panose="02020700000000000000" pitchFamily="18" charset="-128"/>
              </a:rPr>
              <a:t>よう指導している？</a:t>
            </a:r>
          </a:p>
        </p:txBody>
      </p:sp>
      <p:sp>
        <p:nvSpPr>
          <p:cNvPr id="8" name="矢印: 左 7">
            <a:extLst>
              <a:ext uri="{FF2B5EF4-FFF2-40B4-BE49-F238E27FC236}">
                <a16:creationId xmlns:a16="http://schemas.microsoft.com/office/drawing/2014/main" id="{8AC5728F-4B51-41BC-9080-4041F561D052}"/>
              </a:ext>
            </a:extLst>
          </p:cNvPr>
          <p:cNvSpPr/>
          <p:nvPr/>
        </p:nvSpPr>
        <p:spPr>
          <a:xfrm>
            <a:off x="2811017" y="3640644"/>
            <a:ext cx="1314942" cy="656023"/>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588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750"/>
                                        <p:tgtEl>
                                          <p:spTgt spid="3"/>
                                        </p:tgtEl>
                                      </p:cBhvr>
                                    </p:animEffect>
                                  </p:childTnLst>
                                </p:cTn>
                              </p:par>
                            </p:childTnLst>
                          </p:cTn>
                        </p:par>
                        <p:par>
                          <p:cTn id="8" fill="hold">
                            <p:stCondLst>
                              <p:cond delay="175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750"/>
                                        <p:tgtEl>
                                          <p:spTgt spid="4"/>
                                        </p:tgtEl>
                                      </p:cBhvr>
                                    </p:animEffect>
                                  </p:childTnLst>
                                </p:cTn>
                              </p:par>
                            </p:childTnLst>
                          </p:cTn>
                        </p:par>
                        <p:par>
                          <p:cTn id="12" fill="hold">
                            <p:stCondLst>
                              <p:cond delay="35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2000"/>
                                        <p:tgtEl>
                                          <p:spTgt spid="5"/>
                                        </p:tgtEl>
                                      </p:cBhvr>
                                    </p:animEffect>
                                  </p:childTnLst>
                                </p:cTn>
                              </p:par>
                              <p:par>
                                <p:cTn id="16" presetID="22" presetClass="entr" presetSubtype="2" fill="hold" grpId="0" nodeType="withEffect">
                                  <p:stCondLst>
                                    <p:cond delay="75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75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1750"/>
                                        <p:tgtEl>
                                          <p:spTgt spid="7"/>
                                        </p:tgtEl>
                                      </p:cBhvr>
                                    </p:animEffect>
                                  </p:childTnLst>
                                </p:cTn>
                              </p:par>
                            </p:childTnLst>
                          </p:cTn>
                        </p:par>
                        <p:par>
                          <p:cTn id="24" fill="hold">
                            <p:stCondLst>
                              <p:cond delay="1750"/>
                            </p:stCondLst>
                            <p:childTnLst>
                              <p:par>
                                <p:cTn id="25" presetID="22" presetClass="entr" presetSubtype="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2828</TotalTime>
  <Words>3207</Words>
  <Application>Microsoft Office PowerPoint</Application>
  <PresentationFormat>ワイド画面</PresentationFormat>
  <Paragraphs>210</Paragraphs>
  <Slides>37</Slides>
  <Notes>37</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37</vt:i4>
      </vt:variant>
    </vt:vector>
  </HeadingPairs>
  <TitlesOfParts>
    <vt:vector size="43" baseType="lpstr">
      <vt:lpstr>游ゴシック Light</vt:lpstr>
      <vt:lpstr>Century</vt:lpstr>
      <vt:lpstr>游ゴシック</vt:lpstr>
      <vt:lpstr>Arial</vt:lpstr>
      <vt:lpstr>UD デジタル 教科書体 NP-B</vt:lpstr>
      <vt:lpstr>Office テーマ</vt:lpstr>
      <vt:lpstr>まなびの広場９ </vt:lpstr>
      <vt:lpstr>PowerPoint プレゼンテーション</vt:lpstr>
      <vt:lpstr>学習指導要領には</vt:lpstr>
      <vt:lpstr>学習指導要領解説には</vt:lpstr>
      <vt:lpstr>学習指導要領解説には</vt:lpstr>
      <vt:lpstr>学習指導要領解説には</vt:lpstr>
      <vt:lpstr>たし算順序問題とは？</vt:lpstr>
      <vt:lpstr>３つの分類とは？</vt:lpstr>
      <vt:lpstr>どうでもいい事まで細かく決めている</vt:lpstr>
      <vt:lpstr>（　　 ）に当てはまる言葉は？</vt:lpstr>
      <vt:lpstr>驚いたことに</vt:lpstr>
      <vt:lpstr>合併の場合は順不同であったが …</vt:lpstr>
      <vt:lpstr>勉強不足の業者テスト</vt:lpstr>
      <vt:lpstr>ただのたし算が難問になっている</vt:lpstr>
      <vt:lpstr>PowerPoint プレゼンテーション</vt:lpstr>
      <vt:lpstr>PowerPoint プレゼンテーション</vt:lpstr>
      <vt:lpstr>PowerPoint プレゼンテーション</vt:lpstr>
      <vt:lpstr>くるまが５台とまっています。 ９台くるとぜんぶで何台になりますか。</vt:lpstr>
      <vt:lpstr>PowerPoint プレゼンテーション</vt:lpstr>
      <vt:lpstr>PowerPoint プレゼンテーション</vt:lpstr>
      <vt:lpstr>小1の息子がある日持ち帰った算数のテスト問題。単純な足し算の「式」に×が付いていて「答え」の欄は○。先生に×の理由を確認すると「式の数の順序が逆だから」という回答でした。</vt:lpstr>
      <vt:lpstr>PowerPoint プレゼンテーション</vt:lpstr>
      <vt:lpstr>PowerPoint プレゼンテーション</vt:lpstr>
      <vt:lpstr>PowerPoint プレゼンテーション</vt:lpstr>
      <vt:lpstr>PowerPoint プレゼンテーション</vt:lpstr>
      <vt:lpstr>問題の図を入れ換えてみました</vt:lpstr>
      <vt:lpstr>教員も困っている</vt:lpstr>
      <vt:lpstr>教員も困っている</vt:lpstr>
      <vt:lpstr>算数の教え方を指南する立場の人たちがトンデモ化</vt:lpstr>
      <vt:lpstr>どの場合も同じ加法が適用されると判断することが　できるようにすることが大切であると書いてあるのに</vt:lpstr>
      <vt:lpstr>何で無駄に難しくするのか？</vt:lpstr>
      <vt:lpstr>ネットより</vt:lpstr>
      <vt:lpstr>ネットより</vt:lpstr>
      <vt:lpstr>次の問題を解いてみよう(笑)</vt:lpstr>
      <vt:lpstr>問題の意味を理解しているかが分かる例題</vt:lpstr>
      <vt:lpstr>PowerPoint プレゼンテーション</vt:lpstr>
      <vt:lpstr>まなびの広場９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算数の教材研究 </dc:title>
  <dc:creator>伊藤努</dc:creator>
  <cp:lastModifiedBy>伊藤努</cp:lastModifiedBy>
  <cp:revision>170</cp:revision>
  <cp:lastPrinted>2021-05-09T08:10:23Z</cp:lastPrinted>
  <dcterms:created xsi:type="dcterms:W3CDTF">2021-04-05T12:55:03Z</dcterms:created>
  <dcterms:modified xsi:type="dcterms:W3CDTF">2022-05-13T14:13:18Z</dcterms:modified>
</cp:coreProperties>
</file>