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8"/>
  </p:notesMasterIdLst>
  <p:sldIdLst>
    <p:sldId id="257" r:id="rId2"/>
    <p:sldId id="260" r:id="rId3"/>
    <p:sldId id="328" r:id="rId4"/>
    <p:sldId id="326" r:id="rId5"/>
    <p:sldId id="327" r:id="rId6"/>
    <p:sldId id="266" r:id="rId7"/>
    <p:sldId id="271" r:id="rId8"/>
    <p:sldId id="324" r:id="rId9"/>
    <p:sldId id="261" r:id="rId10"/>
    <p:sldId id="312" r:id="rId11"/>
    <p:sldId id="313" r:id="rId12"/>
    <p:sldId id="267" r:id="rId13"/>
    <p:sldId id="268" r:id="rId14"/>
    <p:sldId id="329" r:id="rId15"/>
    <p:sldId id="258" r:id="rId16"/>
    <p:sldId id="331" r:id="rId17"/>
    <p:sldId id="270" r:id="rId18"/>
    <p:sldId id="314" r:id="rId19"/>
    <p:sldId id="315" r:id="rId20"/>
    <p:sldId id="318" r:id="rId21"/>
    <p:sldId id="316" r:id="rId22"/>
    <p:sldId id="317" r:id="rId23"/>
    <p:sldId id="319" r:id="rId24"/>
    <p:sldId id="272" r:id="rId25"/>
    <p:sldId id="320" r:id="rId26"/>
    <p:sldId id="274" r:id="rId27"/>
    <p:sldId id="321" r:id="rId28"/>
    <p:sldId id="275" r:id="rId29"/>
    <p:sldId id="322" r:id="rId30"/>
    <p:sldId id="259" r:id="rId31"/>
    <p:sldId id="277" r:id="rId32"/>
    <p:sldId id="330" r:id="rId33"/>
    <p:sldId id="269" r:id="rId34"/>
    <p:sldId id="278" r:id="rId35"/>
    <p:sldId id="263" r:id="rId36"/>
    <p:sldId id="265" r:id="rId37"/>
  </p:sldIdLst>
  <p:sldSz cx="12192000" cy="6858000"/>
  <p:notesSz cx="7102475" cy="10233025"/>
  <p:embeddedFontLst>
    <p:embeddedFont>
      <p:font typeface="Cambria Math" panose="02040503050406030204" pitchFamily="18" charset="0"/>
      <p:regular r:id="rId39"/>
    </p:embeddedFont>
    <p:embeddedFont>
      <p:font typeface="UD デジタル 教科書体 NP-B" panose="02020700000000000000" pitchFamily="18" charset="-128"/>
      <p:bold r:id="rId40"/>
    </p:embeddedFont>
    <p:embeddedFont>
      <p:font typeface="游ゴシック" panose="020B0400000000000000" pitchFamily="50" charset="-128"/>
      <p:regular r:id="rId41"/>
      <p:bold r:id="rId42"/>
    </p:embeddedFont>
    <p:embeddedFont>
      <p:font typeface="游ゴシック Light" panose="020B0300000000000000" pitchFamily="50" charset="-128"/>
      <p:regular r:id="rId43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42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51342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BED0291-67D6-48E0-9329-EBB131A0D6D3}" type="datetimeFigureOut">
              <a:rPr kumimoji="1" lang="ja-JP" altLang="en-US" smtClean="0"/>
              <a:t>2023/11/22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248" y="4924643"/>
            <a:ext cx="5681980" cy="4029254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19599"/>
            <a:ext cx="3077739" cy="51342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093" y="9719599"/>
            <a:ext cx="3077739" cy="51342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606B47CB-DE4B-47CA-B884-2378DFE050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0355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874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247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1CA4A3-6F41-DC0F-1B0B-DF0D0E1348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AA186FE-E04E-FE3B-D94A-E50237689F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02375A-5681-B07B-2828-643C77CED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C2FF7-6B8F-46F2-B8D8-90824BBAC942}" type="datetimeFigureOut">
              <a:rPr kumimoji="1" lang="ja-JP" altLang="en-US" smtClean="0"/>
              <a:t>2023/11/22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31EEC7-F0B5-67BA-D4C1-DC6C9925E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B1F8AF6-F29F-5A8E-45C9-7EFA2D482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AD00-37C7-412F-8235-D95C3D2C51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128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0D4BCB-C0C8-068B-C754-26E36FED3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FC57BC7-EF8E-5C98-8C85-9C764F9B64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B5C0B79-8CFE-D7FB-D455-B901F2F2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C2FF7-6B8F-46F2-B8D8-90824BBAC942}" type="datetimeFigureOut">
              <a:rPr kumimoji="1" lang="ja-JP" altLang="en-US" smtClean="0"/>
              <a:t>2023/11/22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97995F2-CCCA-6E46-F63F-DCF8DF2AD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A2A894E-8298-3090-F471-BEC1E8214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AD00-37C7-412F-8235-D95C3D2C51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4928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D511185-4F79-D543-67EA-27F87F4A3B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B29E37D-35F3-01CC-8A49-BE56B0627E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2041362-3696-A0F5-303A-1495513EE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C2FF7-6B8F-46F2-B8D8-90824BBAC942}" type="datetimeFigureOut">
              <a:rPr kumimoji="1" lang="ja-JP" altLang="en-US" smtClean="0"/>
              <a:t>2023/11/22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9702277-C570-A0E1-B9D8-85B1FB5D0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33033BB-E813-3982-E9AE-8EEC69217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AD00-37C7-412F-8235-D95C3D2C51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8382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9D3F7B-581B-9A4A-ECB5-1F6484CF0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EFB2E44-B52E-5148-1673-C45BA6D029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9031EDA-B8A5-BB17-9F32-15B075722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C2FF7-6B8F-46F2-B8D8-90824BBAC942}" type="datetimeFigureOut">
              <a:rPr kumimoji="1" lang="ja-JP" altLang="en-US" smtClean="0"/>
              <a:t>2023/11/22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472B255-6248-6630-215D-D39DCD48D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2033C2-1B24-5FAF-54CA-9CAC5A791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AD00-37C7-412F-8235-D95C3D2C51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5051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183877-4288-E6BC-44CD-D96FEB337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26C6951-5B94-8D77-5ABC-D7AE74989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8561953-63EF-F143-51AD-450E3EE8C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C2FF7-6B8F-46F2-B8D8-90824BBAC942}" type="datetimeFigureOut">
              <a:rPr kumimoji="1" lang="ja-JP" altLang="en-US" smtClean="0"/>
              <a:t>2023/11/22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B6AA908-0659-0E62-21AF-DCA20C48C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530BC23-853D-AB52-9E06-3BF8FA53F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AD00-37C7-412F-8235-D95C3D2C51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0571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E17796-5305-1FE2-A8A7-E2E624860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93CE2F0-E5CF-205A-A72E-1166E30EBF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47DC9C1-94F3-6B47-23B6-D99B7E5CAA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D54B6D8-F37B-9477-576B-589594BC4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C2FF7-6B8F-46F2-B8D8-90824BBAC942}" type="datetimeFigureOut">
              <a:rPr kumimoji="1" lang="ja-JP" altLang="en-US" smtClean="0"/>
              <a:t>2023/11/22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453F9F6-11BC-A49A-3D62-ECF42C94E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1A3468E-0761-496D-B73F-99691E5D9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AD00-37C7-412F-8235-D95C3D2C51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1673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7A826A-BFF8-7B0B-4C39-E41402DEF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93762A0-2FDB-8A6F-ACDD-2E79CA891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A034BF8-A34A-EED0-D529-44FEA1C9CA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98337ED-5899-8418-25E5-8192314188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8BC1310-6716-E1D0-DCEC-A69B62A70F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7A8167D-D314-6FA6-D1EC-266653DC0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C2FF7-6B8F-46F2-B8D8-90824BBAC942}" type="datetimeFigureOut">
              <a:rPr kumimoji="1" lang="ja-JP" altLang="en-US" smtClean="0"/>
              <a:t>2023/11/22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88D629C-D8D0-7C03-2C99-C7269CA82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255936F-41BA-1F15-85A3-CD796E02B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AD00-37C7-412F-8235-D95C3D2C51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2718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960D60-272E-BD5E-798A-5C6DD653E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B9FB58D-FF3A-D422-3813-4A9500EB2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C2FF7-6B8F-46F2-B8D8-90824BBAC942}" type="datetimeFigureOut">
              <a:rPr kumimoji="1" lang="ja-JP" altLang="en-US" smtClean="0"/>
              <a:t>2023/11/22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5A4FD87-32DC-8696-6D57-17E2BC7D0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EA6E69E-F8C9-9764-6EF4-8B0475EC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AD00-37C7-412F-8235-D95C3D2C51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4410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93A4EEA-0B62-644C-E718-943BABB2F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C2FF7-6B8F-46F2-B8D8-90824BBAC942}" type="datetimeFigureOut">
              <a:rPr kumimoji="1" lang="ja-JP" altLang="en-US" smtClean="0"/>
              <a:t>2023/11/22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8D607BF-EA7B-1F5B-2D89-2F5FDA731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B73A8AC-8535-457E-8421-F023D77F9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AD00-37C7-412F-8235-D95C3D2C51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791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34F6C3-DCE3-4367-99A2-932BEA1EE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45C4C11-52D0-9C4B-B62A-1529A76A1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5767BD9-E2B6-9643-391F-15EF704A1C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DF44344-ED36-3E57-3120-6C5664C1C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C2FF7-6B8F-46F2-B8D8-90824BBAC942}" type="datetimeFigureOut">
              <a:rPr kumimoji="1" lang="ja-JP" altLang="en-US" smtClean="0"/>
              <a:t>2023/11/22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720BAD4-B849-8D54-B7E1-FE7320611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5357118-5C92-46E8-1424-7ED5F0788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AD00-37C7-412F-8235-D95C3D2C51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8459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1B5B39-12CF-3FB2-11D2-63282B1B1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F07851E1-3DC2-324B-FCBA-61BB59C6AC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C07EBC6-BCF2-EA53-8249-8F8054AD12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08150CE-8743-F2BC-B8CA-F790B4146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C2FF7-6B8F-46F2-B8D8-90824BBAC942}" type="datetimeFigureOut">
              <a:rPr kumimoji="1" lang="ja-JP" altLang="en-US" smtClean="0"/>
              <a:t>2023/11/22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1E41A45-3A33-6807-3B61-4AB898D91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DDFB181-3262-B79E-72D3-6C23E6296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AD00-37C7-412F-8235-D95C3D2C51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0789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25544EA-658F-E572-D698-1070437DA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09A02F6-CD27-F2C2-A61E-3D23B7769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2C53101-6ED3-4FDC-45D7-184189F9CA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C2FF7-6B8F-46F2-B8D8-90824BBAC942}" type="datetimeFigureOut">
              <a:rPr kumimoji="1" lang="ja-JP" altLang="en-US" smtClean="0"/>
              <a:t>2023/11/22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A25C33-8C8D-030B-A949-C3A03BBC04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4125026-3640-182D-3BB7-8D7066E3E4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2AD00-37C7-412F-8235-D95C3D2C51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8658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D453E5-C0CB-95BC-E43B-4EDBDCD73D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ja-JP" altLang="en-US" sz="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小学校の常識を</a:t>
            </a:r>
            <a:br>
              <a:rPr kumimoji="1" lang="en-US" altLang="ja-JP" sz="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kumimoji="1" lang="ja-JP" altLang="en-US" sz="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疑ってみよう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ED45EF3-7705-FFBD-AB06-3A96CFB80F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en-US" altLang="ja-JP" dirty="0"/>
          </a:p>
          <a:p>
            <a:r>
              <a:rPr kumimoji="1" lang="ja-JP" altLang="en-US" sz="4000" dirty="0">
                <a:solidFill>
                  <a:schemeClr val="accent1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当たり前が一番あぶない</a:t>
            </a:r>
          </a:p>
        </p:txBody>
      </p:sp>
    </p:spTree>
    <p:extLst>
      <p:ext uri="{BB962C8B-B14F-4D97-AF65-F5344CB8AC3E}">
        <p14:creationId xmlns:p14="http://schemas.microsoft.com/office/powerpoint/2010/main" val="2497821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50CD632-9A14-450E-9284-93332AAD367C}"/>
              </a:ext>
            </a:extLst>
          </p:cNvPr>
          <p:cNvSpPr txBox="1"/>
          <p:nvPr/>
        </p:nvSpPr>
        <p:spPr>
          <a:xfrm>
            <a:off x="1958940" y="2632916"/>
            <a:ext cx="18688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たし算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0B2624D-7203-4190-A098-D1E920C92FB7}"/>
              </a:ext>
            </a:extLst>
          </p:cNvPr>
          <p:cNvSpPr txBox="1"/>
          <p:nvPr/>
        </p:nvSpPr>
        <p:spPr>
          <a:xfrm>
            <a:off x="4000575" y="2632916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＋３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＝５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cm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20495FB-E62C-447C-8700-5A4776D98B4C}"/>
              </a:ext>
            </a:extLst>
          </p:cNvPr>
          <p:cNvSpPr txBox="1"/>
          <p:nvPr/>
        </p:nvSpPr>
        <p:spPr>
          <a:xfrm>
            <a:off x="4000575" y="3392488"/>
            <a:ext cx="4871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単位は揃えてたします</a:t>
            </a:r>
            <a:endParaRPr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単位はそのまま</a:t>
            </a:r>
            <a:endParaRPr kumimoji="1"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92C4923-F342-45AC-8EA3-FF777F41A9D8}"/>
              </a:ext>
            </a:extLst>
          </p:cNvPr>
          <p:cNvSpPr txBox="1"/>
          <p:nvPr/>
        </p:nvSpPr>
        <p:spPr>
          <a:xfrm>
            <a:off x="1958940" y="4778169"/>
            <a:ext cx="18688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かけ算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B7AE903-466C-4DD4-9564-E4AC3D250143}"/>
              </a:ext>
            </a:extLst>
          </p:cNvPr>
          <p:cNvSpPr txBox="1"/>
          <p:nvPr/>
        </p:nvSpPr>
        <p:spPr>
          <a:xfrm>
            <a:off x="4000575" y="4778169"/>
            <a:ext cx="5502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単位のサンドイッチとか</a:t>
            </a:r>
            <a:endParaRPr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言われる方がいますが？</a:t>
            </a:r>
            <a:endParaRPr kumimoji="1"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B2A64D3-C075-4BB7-9C94-DD5917E9F3D1}"/>
              </a:ext>
            </a:extLst>
          </p:cNvPr>
          <p:cNvSpPr txBox="1"/>
          <p:nvPr/>
        </p:nvSpPr>
        <p:spPr>
          <a:xfrm>
            <a:off x="1130538" y="1690688"/>
            <a:ext cx="82729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数学の式には単位は書きませんが</a:t>
            </a:r>
            <a:endParaRPr lang="ja-JP" altLang="en-US" sz="40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75D1E01-18CC-F015-3203-581F369E5F9E}"/>
              </a:ext>
            </a:extLst>
          </p:cNvPr>
          <p:cNvSpPr txBox="1"/>
          <p:nvPr/>
        </p:nvSpPr>
        <p:spPr>
          <a:xfrm>
            <a:off x="874057" y="626534"/>
            <a:ext cx="10443885" cy="707886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④単位のサンドイッチっていうらしいけど？</a:t>
            </a:r>
          </a:p>
        </p:txBody>
      </p:sp>
    </p:spTree>
    <p:extLst>
      <p:ext uri="{BB962C8B-B14F-4D97-AF65-F5344CB8AC3E}">
        <p14:creationId xmlns:p14="http://schemas.microsoft.com/office/powerpoint/2010/main" val="84359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0B2624D-7203-4190-A098-D1E920C92FB7}"/>
              </a:ext>
            </a:extLst>
          </p:cNvPr>
          <p:cNvSpPr txBox="1"/>
          <p:nvPr/>
        </p:nvSpPr>
        <p:spPr>
          <a:xfrm>
            <a:off x="1775630" y="1656334"/>
            <a:ext cx="51569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cm×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＝６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cm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20495FB-E62C-447C-8700-5A4776D98B4C}"/>
              </a:ext>
            </a:extLst>
          </p:cNvPr>
          <p:cNvSpPr txBox="1"/>
          <p:nvPr/>
        </p:nvSpPr>
        <p:spPr>
          <a:xfrm>
            <a:off x="7125847" y="1717889"/>
            <a:ext cx="3489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単位もかけます</a:t>
            </a:r>
            <a:endParaRPr kumimoji="1"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1AEC117-3D7F-4EF9-874C-284E46FE1768}"/>
              </a:ext>
            </a:extLst>
          </p:cNvPr>
          <p:cNvSpPr txBox="1"/>
          <p:nvPr/>
        </p:nvSpPr>
        <p:spPr>
          <a:xfrm>
            <a:off x="7795233" y="2608309"/>
            <a:ext cx="3098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約分もします</a:t>
            </a:r>
            <a:endParaRPr kumimoji="1"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57484A6-29C4-4174-9E54-65DE693D983C}"/>
              </a:ext>
            </a:extLst>
          </p:cNvPr>
          <p:cNvSpPr txBox="1"/>
          <p:nvPr/>
        </p:nvSpPr>
        <p:spPr>
          <a:xfrm>
            <a:off x="1775630" y="2577532"/>
            <a:ext cx="6087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km/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×3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時間＝６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km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AB9CBBB-5597-4DBD-AC66-2D7C80754250}"/>
              </a:ext>
            </a:extLst>
          </p:cNvPr>
          <p:cNvSpPr txBox="1"/>
          <p:nvPr/>
        </p:nvSpPr>
        <p:spPr>
          <a:xfrm>
            <a:off x="1775630" y="3498729"/>
            <a:ext cx="8198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２円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×3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個＝６円個ではありません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1B5A523-D942-49D0-B765-B0B2EB600A5B}"/>
              </a:ext>
            </a:extLst>
          </p:cNvPr>
          <p:cNvSpPr txBox="1"/>
          <p:nvPr/>
        </p:nvSpPr>
        <p:spPr>
          <a:xfrm flipH="1">
            <a:off x="6444343" y="1578602"/>
            <a:ext cx="519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3218D85-CAC8-4EAA-B7E4-873F8DD32F07}"/>
              </a:ext>
            </a:extLst>
          </p:cNvPr>
          <p:cNvSpPr txBox="1"/>
          <p:nvPr/>
        </p:nvSpPr>
        <p:spPr>
          <a:xfrm>
            <a:off x="1775631" y="4419926"/>
            <a:ext cx="7614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２円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/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×3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個＝６円となります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5A9389C-0CE0-771E-A860-9E95F7320635}"/>
              </a:ext>
            </a:extLst>
          </p:cNvPr>
          <p:cNvSpPr txBox="1"/>
          <p:nvPr/>
        </p:nvSpPr>
        <p:spPr>
          <a:xfrm>
            <a:off x="3318474" y="5341123"/>
            <a:ext cx="7614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単位はサンドイッチにはなりません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B449CAC-0EAE-AFAB-CE74-A8D6707E8F78}"/>
              </a:ext>
            </a:extLst>
          </p:cNvPr>
          <p:cNvSpPr txBox="1"/>
          <p:nvPr/>
        </p:nvSpPr>
        <p:spPr>
          <a:xfrm>
            <a:off x="874057" y="626534"/>
            <a:ext cx="10443885" cy="707886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④単位のサンドイッチっていうらしいけど？</a:t>
            </a:r>
          </a:p>
        </p:txBody>
      </p:sp>
    </p:spTree>
    <p:extLst>
      <p:ext uri="{BB962C8B-B14F-4D97-AF65-F5344CB8AC3E}">
        <p14:creationId xmlns:p14="http://schemas.microsoft.com/office/powerpoint/2010/main" val="232525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4" grpId="0"/>
      <p:bldP spid="15" grpId="0"/>
      <p:bldP spid="16" grpId="0"/>
      <p:bldP spid="17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9604F4E-B272-5293-41EA-3FBF07F9F7E3}"/>
              </a:ext>
            </a:extLst>
          </p:cNvPr>
          <p:cNvSpPr txBox="1"/>
          <p:nvPr/>
        </p:nvSpPr>
        <p:spPr>
          <a:xfrm>
            <a:off x="760424" y="626534"/>
            <a:ext cx="10956846" cy="707886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⑤問題文が解き方に合わせた文章になっている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AC01CAF-96C4-16B2-6845-9D2E3CB51719}"/>
              </a:ext>
            </a:extLst>
          </p:cNvPr>
          <p:cNvSpPr txBox="1"/>
          <p:nvPr/>
        </p:nvSpPr>
        <p:spPr>
          <a:xfrm>
            <a:off x="760424" y="1744134"/>
            <a:ext cx="10443885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一番最初の問題なのに、「赤の車は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，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青の車は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走りました。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赤の走った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長さの</a:t>
            </a:r>
            <a:endParaRPr kumimoji="1"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何倍が，青の走った長さですか」？？</a:t>
            </a:r>
            <a:endParaRPr kumimoji="1"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何かしっくりしない聞き方ですね。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「青の走った長さは，赤の走った長さの何倍</a:t>
            </a:r>
            <a:endParaRPr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ですか」と質問するのが普通です！</a:t>
            </a:r>
          </a:p>
        </p:txBody>
      </p:sp>
    </p:spTree>
    <p:extLst>
      <p:ext uri="{BB962C8B-B14F-4D97-AF65-F5344CB8AC3E}">
        <p14:creationId xmlns:p14="http://schemas.microsoft.com/office/powerpoint/2010/main" val="2458797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AC01CAF-96C4-16B2-6845-9D2E3CB51719}"/>
              </a:ext>
            </a:extLst>
          </p:cNvPr>
          <p:cNvSpPr txBox="1"/>
          <p:nvPr/>
        </p:nvSpPr>
        <p:spPr>
          <a:xfrm>
            <a:off x="760424" y="1643594"/>
            <a:ext cx="10956846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実は、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解き方の図に合わせた問題文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になって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いることに気がつきましたか？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教科書会社も認めています。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解き方優先で</a:t>
            </a:r>
            <a:endParaRPr kumimoji="1"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問題文を作成していると。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おかしな話ですね！</a:t>
            </a:r>
            <a:endParaRPr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72115B33-0402-2CB4-66F2-18D2AFA3774D}"/>
              </a:ext>
            </a:extLst>
          </p:cNvPr>
          <p:cNvGrpSpPr/>
          <p:nvPr/>
        </p:nvGrpSpPr>
        <p:grpSpPr>
          <a:xfrm>
            <a:off x="3118945" y="2991125"/>
            <a:ext cx="5954110" cy="1706142"/>
            <a:chOff x="2033752" y="3001256"/>
            <a:chExt cx="5954110" cy="1706142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B15B1D73-9FC1-9ED3-B8EC-9478668CB62A}"/>
                </a:ext>
              </a:extLst>
            </p:cNvPr>
            <p:cNvSpPr/>
            <p:nvPr/>
          </p:nvSpPr>
          <p:spPr>
            <a:xfrm>
              <a:off x="2033752" y="3463022"/>
              <a:ext cx="1891862" cy="606972"/>
            </a:xfrm>
            <a:prstGeom prst="rect">
              <a:avLst/>
            </a:prstGeom>
            <a:noFill/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赤</a:t>
              </a:r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4C743845-6BBA-64E0-21F9-A7A5340A5DC9}"/>
                </a:ext>
              </a:extLst>
            </p:cNvPr>
            <p:cNvSpPr/>
            <p:nvPr/>
          </p:nvSpPr>
          <p:spPr>
            <a:xfrm>
              <a:off x="6096000" y="3463022"/>
              <a:ext cx="1891862" cy="606972"/>
            </a:xfrm>
            <a:prstGeom prst="rect">
              <a:avLst/>
            </a:prstGeom>
            <a:noFill/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青</a:t>
              </a:r>
              <a:endParaRPr kumimoji="1" lang="ja-JP" altLang="en-US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cxnSp>
          <p:nvCxnSpPr>
            <p:cNvPr id="7" name="直線矢印コネクタ 6">
              <a:extLst>
                <a:ext uri="{FF2B5EF4-FFF2-40B4-BE49-F238E27FC236}">
                  <a16:creationId xmlns:a16="http://schemas.microsoft.com/office/drawing/2014/main" id="{21D88D69-694F-1147-8D63-A848281FCF06}"/>
                </a:ext>
              </a:extLst>
            </p:cNvPr>
            <p:cNvCxnSpPr>
              <a:stCxn id="5" idx="3"/>
              <a:endCxn id="6" idx="1"/>
            </p:cNvCxnSpPr>
            <p:nvPr/>
          </p:nvCxnSpPr>
          <p:spPr>
            <a:xfrm>
              <a:off x="3925614" y="3766508"/>
              <a:ext cx="2170386" cy="0"/>
            </a:xfrm>
            <a:prstGeom prst="straightConnector1">
              <a:avLst/>
            </a:prstGeom>
            <a:ln w="571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F9C2B771-F704-2D52-2D44-59B8E97EB084}"/>
                </a:ext>
              </a:extLst>
            </p:cNvPr>
            <p:cNvSpPr txBox="1"/>
            <p:nvPr/>
          </p:nvSpPr>
          <p:spPr>
            <a:xfrm>
              <a:off x="2476981" y="4122623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４ｍ</a:t>
              </a: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C8891CC8-0771-C81D-141A-7EBE52C5AD70}"/>
                </a:ext>
              </a:extLst>
            </p:cNvPr>
            <p:cNvSpPr txBox="1"/>
            <p:nvPr/>
          </p:nvSpPr>
          <p:spPr>
            <a:xfrm>
              <a:off x="6599341" y="4122623"/>
              <a:ext cx="8851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8</a:t>
              </a:r>
              <a:r>
                <a:rPr kumimoji="1"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ｍ</a:t>
              </a:r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C86C67D7-A212-7EEB-702A-75F6C5334F5D}"/>
                </a:ext>
              </a:extLst>
            </p:cNvPr>
            <p:cNvSpPr/>
            <p:nvPr/>
          </p:nvSpPr>
          <p:spPr>
            <a:xfrm>
              <a:off x="4227786" y="3001256"/>
              <a:ext cx="867104" cy="60696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EA1AE299-3418-30B6-245A-9182FFADD166}"/>
                </a:ext>
              </a:extLst>
            </p:cNvPr>
            <p:cNvSpPr txBox="1"/>
            <p:nvPr/>
          </p:nvSpPr>
          <p:spPr>
            <a:xfrm>
              <a:off x="5094890" y="3020909"/>
              <a:ext cx="6580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倍</a:t>
              </a:r>
            </a:p>
          </p:txBody>
        </p:sp>
      </p:grp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6ED1B5E-B1A5-08C9-D562-B17EA0142051}"/>
              </a:ext>
            </a:extLst>
          </p:cNvPr>
          <p:cNvSpPr txBox="1"/>
          <p:nvPr/>
        </p:nvSpPr>
        <p:spPr>
          <a:xfrm>
            <a:off x="760424" y="626534"/>
            <a:ext cx="10956846" cy="707886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⑤問題文が解き方に合わせた文章になっている</a:t>
            </a:r>
          </a:p>
        </p:txBody>
      </p:sp>
    </p:spTree>
    <p:extLst>
      <p:ext uri="{BB962C8B-B14F-4D97-AF65-F5344CB8AC3E}">
        <p14:creationId xmlns:p14="http://schemas.microsoft.com/office/powerpoint/2010/main" val="1870201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AC01CAF-96C4-16B2-6845-9D2E3CB51719}"/>
              </a:ext>
            </a:extLst>
          </p:cNvPr>
          <p:cNvSpPr txBox="1"/>
          <p:nvPr/>
        </p:nvSpPr>
        <p:spPr>
          <a:xfrm>
            <a:off x="760424" y="1643594"/>
            <a:ext cx="10956846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子供はこの図を書かない方がよくできます。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図の書き方が分からないからです。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教科書会社も図は必ずしも書かなくて良いと。</a:t>
            </a:r>
            <a:endParaRPr kumimoji="1"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基本業者テストも図が元々書いてあります。</a:t>
            </a:r>
            <a:endParaRPr kumimoji="1" lang="en-US" altLang="ja-JP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図の意味がまるでないですね。</a:t>
            </a:r>
            <a:endParaRPr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72115B33-0402-2CB4-66F2-18D2AFA3774D}"/>
              </a:ext>
            </a:extLst>
          </p:cNvPr>
          <p:cNvGrpSpPr/>
          <p:nvPr/>
        </p:nvGrpSpPr>
        <p:grpSpPr>
          <a:xfrm>
            <a:off x="3118945" y="2991125"/>
            <a:ext cx="5954110" cy="1706142"/>
            <a:chOff x="2033752" y="3001256"/>
            <a:chExt cx="5954110" cy="1706142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B15B1D73-9FC1-9ED3-B8EC-9478668CB62A}"/>
                </a:ext>
              </a:extLst>
            </p:cNvPr>
            <p:cNvSpPr/>
            <p:nvPr/>
          </p:nvSpPr>
          <p:spPr>
            <a:xfrm>
              <a:off x="2033752" y="3463022"/>
              <a:ext cx="1891862" cy="606972"/>
            </a:xfrm>
            <a:prstGeom prst="rect">
              <a:avLst/>
            </a:prstGeom>
            <a:noFill/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赤</a:t>
              </a:r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4C743845-6BBA-64E0-21F9-A7A5340A5DC9}"/>
                </a:ext>
              </a:extLst>
            </p:cNvPr>
            <p:cNvSpPr/>
            <p:nvPr/>
          </p:nvSpPr>
          <p:spPr>
            <a:xfrm>
              <a:off x="6096000" y="3463022"/>
              <a:ext cx="1891862" cy="606972"/>
            </a:xfrm>
            <a:prstGeom prst="rect">
              <a:avLst/>
            </a:prstGeom>
            <a:noFill/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青</a:t>
              </a:r>
              <a:endParaRPr kumimoji="1" lang="ja-JP" altLang="en-US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cxnSp>
          <p:nvCxnSpPr>
            <p:cNvPr id="7" name="直線矢印コネクタ 6">
              <a:extLst>
                <a:ext uri="{FF2B5EF4-FFF2-40B4-BE49-F238E27FC236}">
                  <a16:creationId xmlns:a16="http://schemas.microsoft.com/office/drawing/2014/main" id="{21D88D69-694F-1147-8D63-A848281FCF06}"/>
                </a:ext>
              </a:extLst>
            </p:cNvPr>
            <p:cNvCxnSpPr>
              <a:stCxn id="5" idx="3"/>
              <a:endCxn id="6" idx="1"/>
            </p:cNvCxnSpPr>
            <p:nvPr/>
          </p:nvCxnSpPr>
          <p:spPr>
            <a:xfrm>
              <a:off x="3925614" y="3766508"/>
              <a:ext cx="2170386" cy="0"/>
            </a:xfrm>
            <a:prstGeom prst="straightConnector1">
              <a:avLst/>
            </a:prstGeom>
            <a:ln w="571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F9C2B771-F704-2D52-2D44-59B8E97EB084}"/>
                </a:ext>
              </a:extLst>
            </p:cNvPr>
            <p:cNvSpPr txBox="1"/>
            <p:nvPr/>
          </p:nvSpPr>
          <p:spPr>
            <a:xfrm>
              <a:off x="2476981" y="4122623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４ｍ</a:t>
              </a: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C8891CC8-0771-C81D-141A-7EBE52C5AD70}"/>
                </a:ext>
              </a:extLst>
            </p:cNvPr>
            <p:cNvSpPr txBox="1"/>
            <p:nvPr/>
          </p:nvSpPr>
          <p:spPr>
            <a:xfrm>
              <a:off x="6599341" y="4122623"/>
              <a:ext cx="8851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8</a:t>
              </a:r>
              <a:r>
                <a:rPr kumimoji="1"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ｍ</a:t>
              </a:r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C86C67D7-A212-7EEB-702A-75F6C5334F5D}"/>
                </a:ext>
              </a:extLst>
            </p:cNvPr>
            <p:cNvSpPr/>
            <p:nvPr/>
          </p:nvSpPr>
          <p:spPr>
            <a:xfrm>
              <a:off x="4227786" y="3001256"/>
              <a:ext cx="867104" cy="60696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EA1AE299-3418-30B6-245A-9182FFADD166}"/>
                </a:ext>
              </a:extLst>
            </p:cNvPr>
            <p:cNvSpPr txBox="1"/>
            <p:nvPr/>
          </p:nvSpPr>
          <p:spPr>
            <a:xfrm>
              <a:off x="5094890" y="3020909"/>
              <a:ext cx="6580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倍</a:t>
              </a:r>
            </a:p>
          </p:txBody>
        </p:sp>
      </p:grp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6ED1B5E-B1A5-08C9-D562-B17EA0142051}"/>
              </a:ext>
            </a:extLst>
          </p:cNvPr>
          <p:cNvSpPr txBox="1"/>
          <p:nvPr/>
        </p:nvSpPr>
        <p:spPr>
          <a:xfrm>
            <a:off x="760424" y="626534"/>
            <a:ext cx="10956846" cy="707886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⑤問題文が解き方に合わせた文章になっている</a:t>
            </a:r>
          </a:p>
        </p:txBody>
      </p:sp>
    </p:spTree>
    <p:extLst>
      <p:ext uri="{BB962C8B-B14F-4D97-AF65-F5344CB8AC3E}">
        <p14:creationId xmlns:p14="http://schemas.microsoft.com/office/powerpoint/2010/main" val="239682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9604F4E-B272-5293-41EA-3FBF07F9F7E3}"/>
              </a:ext>
            </a:extLst>
          </p:cNvPr>
          <p:cNvSpPr txBox="1"/>
          <p:nvPr/>
        </p:nvSpPr>
        <p:spPr>
          <a:xfrm>
            <a:off x="1130538" y="626534"/>
            <a:ext cx="8392041" cy="707886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⑥ことばの式とは何？　必要なの？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01F16D4-AF5E-431A-B343-26BCBE72A9AE}"/>
              </a:ext>
            </a:extLst>
          </p:cNvPr>
          <p:cNvSpPr txBox="1"/>
          <p:nvPr/>
        </p:nvSpPr>
        <p:spPr>
          <a:xfrm>
            <a:off x="695641" y="1554563"/>
            <a:ext cx="10956846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両の長さ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列車の数＝全体の長さ</a:t>
            </a:r>
            <a:endParaRPr kumimoji="1"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問題文の言葉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とは言葉を使いまとめている</a:t>
            </a:r>
            <a:endParaRPr lang="en-US" altLang="ja-JP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完全には一致していない</a:t>
            </a:r>
            <a:endParaRPr kumimoji="1" lang="en-US" altLang="ja-JP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この式が書けるなら、この式を書かなくても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解くことが出来るでしょう。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この式を書くことは、この式を書かないで</a:t>
            </a:r>
            <a:endParaRPr kumimoji="1"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解くより難しいことが分からないのでしょうか</a:t>
            </a:r>
          </a:p>
        </p:txBody>
      </p:sp>
    </p:spTree>
    <p:extLst>
      <p:ext uri="{BB962C8B-B14F-4D97-AF65-F5344CB8AC3E}">
        <p14:creationId xmlns:p14="http://schemas.microsoft.com/office/powerpoint/2010/main" val="187500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9604F4E-B272-5293-41EA-3FBF07F9F7E3}"/>
              </a:ext>
            </a:extLst>
          </p:cNvPr>
          <p:cNvSpPr txBox="1"/>
          <p:nvPr/>
        </p:nvSpPr>
        <p:spPr>
          <a:xfrm>
            <a:off x="1130538" y="626534"/>
            <a:ext cx="8905002" cy="707886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⑦公式の意味を間違えていませんか？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E01F16D4-AF5E-431A-B343-26BCBE72A9AE}"/>
                  </a:ext>
                </a:extLst>
              </p:cNvPr>
              <p:cNvSpPr txBox="1"/>
              <p:nvPr/>
            </p:nvSpPr>
            <p:spPr>
              <a:xfrm>
                <a:off x="483768" y="1398813"/>
                <a:ext cx="11129970" cy="50898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小学校での三角形の面積＝底辺</a:t>
                </a:r>
                <a:r>
                  <a:rPr kumimoji="1" lang="en-US" altLang="ja-JP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×</a:t>
                </a:r>
                <a:r>
                  <a:rPr kumimoji="1"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高さ</a:t>
                </a:r>
                <a:r>
                  <a:rPr kumimoji="1" lang="en-US" altLang="ja-JP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÷2</a:t>
                </a:r>
              </a:p>
              <a:p>
                <a:r>
                  <a:rPr kumimoji="1" lang="ja-JP" altLang="en-US" sz="3600" dirty="0">
                    <a:solidFill>
                      <a:schemeClr val="accent6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面積を出す方法をまとめだけです。これは</a:t>
                </a:r>
                <a:r>
                  <a:rPr kumimoji="1" lang="en-US" altLang="ja-JP" sz="3600" dirty="0">
                    <a:solidFill>
                      <a:schemeClr val="accent6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1</a:t>
                </a:r>
                <a:r>
                  <a:rPr kumimoji="1" lang="ja-JP" altLang="en-US" sz="3600" dirty="0">
                    <a:solidFill>
                      <a:schemeClr val="accent6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つの</a:t>
                </a:r>
                <a:endParaRPr kumimoji="1" lang="en-US" altLang="ja-JP" sz="3600" dirty="0">
                  <a:solidFill>
                    <a:schemeClr val="accent6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  <a:p>
                <a:r>
                  <a:rPr kumimoji="1" lang="ja-JP" altLang="en-US" sz="3600" dirty="0">
                    <a:solidFill>
                      <a:schemeClr val="accent6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例で、</a:t>
                </a:r>
                <a:r>
                  <a:rPr kumimoji="1" lang="ja-JP" altLang="en-US" sz="36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かける順番を指示したわけではありません。</a:t>
                </a:r>
                <a:endParaRPr kumimoji="1" lang="en-US" altLang="ja-JP" sz="3600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  <a:p>
                <a:r>
                  <a:rPr kumimoji="1"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中学校での三角形の面積＝</a:t>
                </a:r>
                <a:r>
                  <a:rPr lang="en-US" altLang="ja-JP" sz="40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lang="en-US" altLang="ja-JP" sz="4000" b="1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ah</a:t>
                </a:r>
                <a:endParaRPr kumimoji="1" lang="en-US" altLang="ja-JP" sz="40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  <a:p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底辺</a:t>
                </a:r>
                <a:r>
                  <a:rPr kumimoji="1"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×</a:t>
                </a:r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高さ</a:t>
                </a:r>
                <a:r>
                  <a:rPr kumimoji="1"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÷2</a:t>
                </a:r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にこだわる先生は、中学校へ行ったら</a:t>
                </a:r>
                <a:endParaRPr kumimoji="1" lang="en-US" altLang="ja-JP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  <a:p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かける順番を変えるようにと伝えておかなければ</a:t>
                </a:r>
                <a:endParaRPr kumimoji="1" lang="en-US" altLang="ja-JP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  <a:p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いけません。</a:t>
                </a:r>
                <a:endParaRPr kumimoji="1" lang="en-US" altLang="ja-JP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  <a:p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なお、中学校では、かける順番は何でも</a:t>
                </a:r>
                <a:r>
                  <a:rPr kumimoji="1"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OK</a:t>
                </a:r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です。」</a:t>
                </a:r>
                <a:endParaRPr kumimoji="1" lang="ja-JP" altLang="en-US" sz="3600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E01F16D4-AF5E-431A-B343-26BCBE72A9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68" y="1398813"/>
                <a:ext cx="11129970" cy="5089855"/>
              </a:xfrm>
              <a:prstGeom prst="rect">
                <a:avLst/>
              </a:prstGeom>
              <a:blipFill>
                <a:blip r:embed="rId2"/>
                <a:stretch>
                  <a:fillRect l="-1917" t="-2156" r="-712" b="-359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5749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9604F4E-B272-5293-41EA-3FBF07F9F7E3}"/>
              </a:ext>
            </a:extLst>
          </p:cNvPr>
          <p:cNvSpPr txBox="1"/>
          <p:nvPr/>
        </p:nvSpPr>
        <p:spPr>
          <a:xfrm>
            <a:off x="1248606" y="556195"/>
            <a:ext cx="9930924" cy="707886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⑧何倍になるかを割合という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…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初耳学だ！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AC01CAF-96C4-16B2-6845-9D2E3CB51719}"/>
              </a:ext>
            </a:extLst>
          </p:cNvPr>
          <p:cNvSpPr txBox="1"/>
          <p:nvPr/>
        </p:nvSpPr>
        <p:spPr>
          <a:xfrm>
            <a:off x="850190" y="1509843"/>
            <a:ext cx="1099856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割合ができなくなる理由はここだ</a:t>
            </a:r>
            <a:endParaRPr kumimoji="1" lang="en-US" altLang="ja-JP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割合は整数で表すことができるから便利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なのに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わざわざ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0.2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倍と考えてから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％に変えていくので嫌いになっちゃう。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算数用語を使って公式だけ覚えても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、中身がないので使えない。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1444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9604F4E-B272-5293-41EA-3FBF07F9F7E3}"/>
              </a:ext>
            </a:extLst>
          </p:cNvPr>
          <p:cNvSpPr txBox="1"/>
          <p:nvPr/>
        </p:nvSpPr>
        <p:spPr>
          <a:xfrm>
            <a:off x="874057" y="556195"/>
            <a:ext cx="10443885" cy="707886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割合の公式は必要？私は使ったことがない！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AC01CAF-96C4-16B2-6845-9D2E3CB51719}"/>
              </a:ext>
            </a:extLst>
          </p:cNvPr>
          <p:cNvSpPr txBox="1"/>
          <p:nvPr/>
        </p:nvSpPr>
        <p:spPr>
          <a:xfrm>
            <a:off x="596716" y="1492910"/>
            <a:ext cx="109985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教科書では、まず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割合＝比べる量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もとにする量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と教えます。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なにそれって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感じですね！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割合の表し方は決まっているものなので、</a:t>
            </a:r>
            <a:endParaRPr lang="en-US" altLang="ja-JP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それさえ教えればあとは必要ありません。</a:t>
            </a:r>
            <a:endParaRPr lang="en-US" altLang="ja-JP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「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個の中の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個」を、「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割あるいは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％」と表すことになっていますよ教えるだけでいいんです。　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あとは問題を読んで理解し考えればすべて解くことができます。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696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9604F4E-B272-5293-41EA-3FBF07F9F7E3}"/>
              </a:ext>
            </a:extLst>
          </p:cNvPr>
          <p:cNvSpPr txBox="1"/>
          <p:nvPr/>
        </p:nvSpPr>
        <p:spPr>
          <a:xfrm>
            <a:off x="721792" y="676191"/>
            <a:ext cx="10873489" cy="707886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□の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割は、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円です。□を求めましょう。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AC01CAF-96C4-16B2-6845-9D2E3CB51719}"/>
              </a:ext>
            </a:extLst>
          </p:cNvPr>
          <p:cNvSpPr txBox="1"/>
          <p:nvPr/>
        </p:nvSpPr>
        <p:spPr>
          <a:xfrm>
            <a:off x="596716" y="1659285"/>
            <a:ext cx="1099856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①教科書では、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□は全体の量だ。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割は割合だ。　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110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円は比べられる量だと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数字が公式のどの言葉にあてはまるかを探します。</a:t>
            </a:r>
            <a:endParaRPr lang="en-US" altLang="ja-JP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</a:t>
            </a:r>
            <a:r>
              <a:rPr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問題の意味を理解することはありません。　</a:t>
            </a:r>
            <a:endParaRPr lang="en-US" altLang="ja-JP" sz="32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②探せたら</a:t>
            </a:r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公式を思い出して当てはめます。</a:t>
            </a:r>
            <a:endParaRPr lang="en-US" altLang="ja-JP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110÷0.2</a:t>
            </a:r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550</a:t>
            </a:r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内容を考えることはありません。</a:t>
            </a:r>
            <a:endParaRPr lang="en-US" altLang="ja-JP" sz="32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求められた答えが何を意味するかも分からないので、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答えが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55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となっても間違えていることに気がつきません。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C413875-E515-EB68-5AE4-B0AEBC2BBE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" r="7484" b="3588"/>
          <a:stretch/>
        </p:blipFill>
        <p:spPr bwMode="auto">
          <a:xfrm>
            <a:off x="721792" y="2296886"/>
            <a:ext cx="1564208" cy="180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84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9604F4E-B272-5293-41EA-3FBF07F9F7E3}"/>
              </a:ext>
            </a:extLst>
          </p:cNvPr>
          <p:cNvSpPr txBox="1"/>
          <p:nvPr/>
        </p:nvSpPr>
        <p:spPr>
          <a:xfrm>
            <a:off x="1130538" y="626534"/>
            <a:ext cx="9930924" cy="707886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①問題文の言葉で演算を決めるって本当？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C569274-BB0E-7591-D9C4-328FFB99B64B}"/>
              </a:ext>
            </a:extLst>
          </p:cNvPr>
          <p:cNvSpPr txBox="1"/>
          <p:nvPr/>
        </p:nvSpPr>
        <p:spPr>
          <a:xfrm>
            <a:off x="722193" y="1744134"/>
            <a:ext cx="9930924" cy="37021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「全部で・あわせて」は足し算で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「残りは・ちがいは」は引き算ですって？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そんなことが決まっているとは思えない</a:t>
            </a:r>
            <a:endParaRPr kumimoji="1"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ことばで演算を決めたら算数じゃないよね</a:t>
            </a:r>
            <a:endParaRPr kumimoji="1"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1557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9604F4E-B272-5293-41EA-3FBF07F9F7E3}"/>
              </a:ext>
            </a:extLst>
          </p:cNvPr>
          <p:cNvSpPr txBox="1"/>
          <p:nvPr/>
        </p:nvSpPr>
        <p:spPr>
          <a:xfrm>
            <a:off x="721792" y="676191"/>
            <a:ext cx="10873489" cy="707886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□の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割は、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円です。□を求めましょう。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AC01CAF-96C4-16B2-6845-9D2E3CB51719}"/>
              </a:ext>
            </a:extLst>
          </p:cNvPr>
          <p:cNvSpPr txBox="1"/>
          <p:nvPr/>
        </p:nvSpPr>
        <p:spPr>
          <a:xfrm>
            <a:off x="596716" y="1659285"/>
            <a:ext cx="10998565" cy="3702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個中の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個を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割と表すと分かっていれば</a:t>
            </a:r>
            <a:endParaRPr lang="en-US" altLang="ja-JP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割を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倍すれば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割になることが分かります</a:t>
            </a:r>
            <a:endParaRPr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なので、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110×5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550</a:t>
            </a:r>
          </a:p>
          <a:p>
            <a:pPr>
              <a:lnSpc>
                <a:spcPct val="150000"/>
              </a:lnSpc>
            </a:pP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簡単ですし、意味も分かります。</a:t>
            </a:r>
            <a:endParaRPr lang="en-US" altLang="ja-JP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DEFE204-85BC-01C2-3744-2029387AC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935" y="3616885"/>
            <a:ext cx="1402447" cy="158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0139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9604F4E-B272-5293-41EA-3FBF07F9F7E3}"/>
              </a:ext>
            </a:extLst>
          </p:cNvPr>
          <p:cNvSpPr txBox="1"/>
          <p:nvPr/>
        </p:nvSpPr>
        <p:spPr>
          <a:xfrm>
            <a:off x="743429" y="556195"/>
            <a:ext cx="8905002" cy="707886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⑨速さの公式から入るの？不思議だ！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AC01CAF-96C4-16B2-6845-9D2E3CB51719}"/>
              </a:ext>
            </a:extLst>
          </p:cNvPr>
          <p:cNvSpPr txBox="1"/>
          <p:nvPr/>
        </p:nvSpPr>
        <p:spPr>
          <a:xfrm>
            <a:off x="596716" y="1492910"/>
            <a:ext cx="109985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教科書では、まず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速さ＝道のり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時間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と教えます。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なにそれって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感じですね！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速さの表し方は決まっているものなので、</a:t>
            </a:r>
            <a:endParaRPr lang="en-US" altLang="ja-JP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それさえ教えればあとは必要ありません。</a:t>
            </a:r>
            <a:endParaRPr lang="en-US" altLang="ja-JP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「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時間で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40km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進む速さを時速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40km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」、「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分で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50m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進む速さを分速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50m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」と表すことになっていますよ教えるだけでいいんです。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あとは問題を読んで理解し考えればすべて解くことができます。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54049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9604F4E-B272-5293-41EA-3FBF07F9F7E3}"/>
              </a:ext>
            </a:extLst>
          </p:cNvPr>
          <p:cNvSpPr txBox="1"/>
          <p:nvPr/>
        </p:nvSpPr>
        <p:spPr>
          <a:xfrm>
            <a:off x="596716" y="674400"/>
            <a:ext cx="10998565" cy="707886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分で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500m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進みます。時速を求めましょう。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AC01CAF-96C4-16B2-6845-9D2E3CB51719}"/>
              </a:ext>
            </a:extLst>
          </p:cNvPr>
          <p:cNvSpPr txBox="1"/>
          <p:nvPr/>
        </p:nvSpPr>
        <p:spPr>
          <a:xfrm>
            <a:off x="596716" y="1659285"/>
            <a:ext cx="109985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①教科書では、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時間は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分、道のりは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500m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数字が公式のどの言葉にあてはまるかを探します。</a:t>
            </a:r>
            <a:endParaRPr lang="en-US" altLang="ja-JP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</a:t>
            </a:r>
            <a:r>
              <a:rPr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問題の意味を理解することはありません。　</a:t>
            </a:r>
            <a:endParaRPr lang="en-US" altLang="ja-JP" sz="32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②探せたら</a:t>
            </a:r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公式を思い出して当てはめます。</a:t>
            </a:r>
            <a:endParaRPr lang="en-US" altLang="ja-JP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まず分速を求めるので、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500÷15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33.33…</a:t>
            </a:r>
          </a:p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次に時速に直して、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33.33×60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1999.8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m/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</a:t>
            </a:r>
            <a:r>
              <a:rPr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endParaRPr lang="en-US" altLang="ja-JP" sz="32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内容は考えられません。</a:t>
            </a:r>
            <a:endParaRPr lang="en-US" altLang="ja-JP" sz="32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C1BE91C-53BA-E1D3-C0FC-74342C2471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" r="7484" b="3588"/>
          <a:stretch/>
        </p:blipFill>
        <p:spPr bwMode="auto">
          <a:xfrm>
            <a:off x="794656" y="2254905"/>
            <a:ext cx="1338943" cy="154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0768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9604F4E-B272-5293-41EA-3FBF07F9F7E3}"/>
              </a:ext>
            </a:extLst>
          </p:cNvPr>
          <p:cNvSpPr txBox="1"/>
          <p:nvPr/>
        </p:nvSpPr>
        <p:spPr>
          <a:xfrm>
            <a:off x="596716" y="674400"/>
            <a:ext cx="10998565" cy="707886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分で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500m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進みます。時速を求めましょう。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AC01CAF-96C4-16B2-6845-9D2E3CB51719}"/>
              </a:ext>
            </a:extLst>
          </p:cNvPr>
          <p:cNvSpPr txBox="1"/>
          <p:nvPr/>
        </p:nvSpPr>
        <p:spPr>
          <a:xfrm>
            <a:off x="596716" y="1659285"/>
            <a:ext cx="10998565" cy="4625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時速は１時間に進む道のりだと分かっていれば</a:t>
            </a:r>
            <a:endParaRPr lang="en-US" altLang="ja-JP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分は４倍すれば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</a:t>
            </a:r>
            <a:endParaRPr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つまり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時間になることが分かります。</a:t>
            </a:r>
            <a:endParaRPr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なので、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500×4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2000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endParaRPr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簡単ですし意味も分かります。</a:t>
            </a:r>
            <a:endParaRPr lang="en-US" altLang="ja-JP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CC56CB1-C389-3850-FCFC-A9DD9AAA19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222" y="4407800"/>
            <a:ext cx="1402447" cy="158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5899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9604F4E-B272-5293-41EA-3FBF07F9F7E3}"/>
              </a:ext>
            </a:extLst>
          </p:cNvPr>
          <p:cNvSpPr txBox="1"/>
          <p:nvPr/>
        </p:nvSpPr>
        <p:spPr>
          <a:xfrm>
            <a:off x="1387018" y="556195"/>
            <a:ext cx="9632765" cy="707886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⑩単位量って言葉　教科書好きだよね！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AC01CAF-96C4-16B2-6845-9D2E3CB51719}"/>
              </a:ext>
            </a:extLst>
          </p:cNvPr>
          <p:cNvSpPr txBox="1"/>
          <p:nvPr/>
        </p:nvSpPr>
        <p:spPr>
          <a:xfrm>
            <a:off x="850190" y="1509843"/>
            <a:ext cx="10715277" cy="3894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いつでも全体と１として単位量と考えるの？</a:t>
            </a:r>
            <a:endParaRPr kumimoji="1"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ts val="6000"/>
              </a:lnSpc>
            </a:pP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それなら単位量の意味がありません。</a:t>
            </a:r>
            <a:endParaRPr lang="en-US" altLang="ja-JP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ts val="6000"/>
              </a:lnSpc>
            </a:pP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「１」ではなく「単位量」ですよね。</a:t>
            </a:r>
            <a:endParaRPr kumimoji="1"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ts val="6000"/>
              </a:lnSpc>
            </a:pP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単位量は、いつも自由に変えられるから便利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なので、別に単位量という言葉も要りません。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87909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9604F4E-B272-5293-41EA-3FBF07F9F7E3}"/>
              </a:ext>
            </a:extLst>
          </p:cNvPr>
          <p:cNvSpPr txBox="1"/>
          <p:nvPr/>
        </p:nvSpPr>
        <p:spPr>
          <a:xfrm>
            <a:off x="1640492" y="556195"/>
            <a:ext cx="7646645" cy="707886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の何％になりますか？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AC01CAF-96C4-16B2-6845-9D2E3CB51719}"/>
              </a:ext>
            </a:extLst>
          </p:cNvPr>
          <p:cNvSpPr txBox="1"/>
          <p:nvPr/>
        </p:nvSpPr>
        <p:spPr>
          <a:xfrm>
            <a:off x="850190" y="1509843"/>
            <a:ext cx="10998565" cy="4663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教科書では、まず全体の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とします。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ts val="6000"/>
              </a:lnSpc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次に、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40÷200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となり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％と教えます。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ts val="6000"/>
              </a:lnSpc>
            </a:pP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そんな面倒な小数が出てくる原因は「１」と置くからです。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％と考えれば、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40÷2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％とな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り、</a:t>
            </a:r>
            <a:endParaRPr lang="en-US" altLang="ja-JP" sz="400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ts val="6000"/>
              </a:lnSpc>
            </a:pPr>
            <a:r>
              <a:rPr kumimoji="1" lang="ja-JP" altLang="en-US" sz="40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を％に換算する</a:t>
            </a:r>
            <a:r>
              <a:rPr kumimoji="1" lang="ja-JP" altLang="en-US" sz="40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必要もありません。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68309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9604F4E-B272-5293-41EA-3FBF07F9F7E3}"/>
              </a:ext>
            </a:extLst>
          </p:cNvPr>
          <p:cNvSpPr txBox="1"/>
          <p:nvPr/>
        </p:nvSpPr>
        <p:spPr>
          <a:xfrm>
            <a:off x="1183292" y="556195"/>
            <a:ext cx="10145726" cy="707886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⑪偶数と２の倍数はことなる数だって？？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AC01CAF-96C4-16B2-6845-9D2E3CB51719}"/>
              </a:ext>
            </a:extLst>
          </p:cNvPr>
          <p:cNvSpPr txBox="1"/>
          <p:nvPr/>
        </p:nvSpPr>
        <p:spPr>
          <a:xfrm>
            <a:off x="850190" y="1509843"/>
            <a:ext cx="10998565" cy="3894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偶数には０が入るが、２の倍数には０を入れないことにしますと教科書に書いてある。</a:t>
            </a:r>
            <a:endParaRPr kumimoji="1"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ts val="6000"/>
              </a:lnSpc>
            </a:pP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勿論、発達途上としてわざとついている嘘。</a:t>
            </a:r>
            <a:endParaRPr kumimoji="1"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ts val="6000"/>
              </a:lnSpc>
            </a:pP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ですから、この内容に影響されない問題作りが大切にな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ってき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ます。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32291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9604F4E-B272-5293-41EA-3FBF07F9F7E3}"/>
              </a:ext>
            </a:extLst>
          </p:cNvPr>
          <p:cNvSpPr txBox="1"/>
          <p:nvPr/>
        </p:nvSpPr>
        <p:spPr>
          <a:xfrm>
            <a:off x="1183292" y="556195"/>
            <a:ext cx="10443885" cy="707886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ある子供が、奇数に０を入れて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になった。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AC01CAF-96C4-16B2-6845-9D2E3CB51719}"/>
              </a:ext>
            </a:extLst>
          </p:cNvPr>
          <p:cNvSpPr txBox="1"/>
          <p:nvPr/>
        </p:nvSpPr>
        <p:spPr>
          <a:xfrm>
            <a:off x="850190" y="1509843"/>
            <a:ext cx="10998565" cy="4295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500"/>
              </a:lnSpc>
            </a:pP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理由を聞くと、２の倍数に０が入らないから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奇数に入れた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と。つまり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２の倍数＝偶数」と正しく理解していたのが敗因となった。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ts val="5500"/>
              </a:lnSpc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偶数には０が入るという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アナウンスの方が弱かったことになる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。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正しくない矛盾したことを教えると子どもが困る例ですね。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83055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9604F4E-B272-5293-41EA-3FBF07F9F7E3}"/>
              </a:ext>
            </a:extLst>
          </p:cNvPr>
          <p:cNvSpPr txBox="1"/>
          <p:nvPr/>
        </p:nvSpPr>
        <p:spPr>
          <a:xfrm>
            <a:off x="1505025" y="556195"/>
            <a:ext cx="9632765" cy="707886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⑫長方形は正方形に含まれないって？？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AC01CAF-96C4-16B2-6845-9D2E3CB51719}"/>
              </a:ext>
            </a:extLst>
          </p:cNvPr>
          <p:cNvSpPr txBox="1"/>
          <p:nvPr/>
        </p:nvSpPr>
        <p:spPr>
          <a:xfrm>
            <a:off x="850190" y="1509843"/>
            <a:ext cx="10998565" cy="3955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長方形を選ぶときに、正方形を入れない</a:t>
            </a:r>
            <a:endParaRPr kumimoji="1"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ts val="6000"/>
              </a:lnSpc>
            </a:pP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答えが正解となっている。</a:t>
            </a:r>
            <a:endParaRPr kumimoji="1"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ts val="6000"/>
              </a:lnSpc>
            </a:pP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勿論、発達途上としてわざとついている嘘。</a:t>
            </a:r>
            <a:endParaRPr kumimoji="1"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ts val="6000"/>
              </a:lnSpc>
            </a:pP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ですから、この内容に影響されない問題作りが大切にな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ってき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ます。</a:t>
            </a:r>
            <a:endParaRPr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74438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9604F4E-B272-5293-41EA-3FBF07F9F7E3}"/>
              </a:ext>
            </a:extLst>
          </p:cNvPr>
          <p:cNvSpPr txBox="1"/>
          <p:nvPr/>
        </p:nvSpPr>
        <p:spPr>
          <a:xfrm>
            <a:off x="1505025" y="556195"/>
            <a:ext cx="6853158" cy="707886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長方形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をすべて選びなさい。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AC01CAF-96C4-16B2-6845-9D2E3CB51719}"/>
              </a:ext>
            </a:extLst>
          </p:cNvPr>
          <p:cNvSpPr txBox="1"/>
          <p:nvPr/>
        </p:nvSpPr>
        <p:spPr>
          <a:xfrm>
            <a:off x="850190" y="1509843"/>
            <a:ext cx="10998565" cy="5000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500"/>
              </a:lnSpc>
            </a:pP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正方形は長方形に含まれるという基礎を</a:t>
            </a:r>
            <a:endParaRPr kumimoji="1"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ts val="5500"/>
              </a:lnSpc>
            </a:pP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先生方が理解していないと困ったことになる。</a:t>
            </a:r>
            <a:endParaRPr kumimoji="1"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ts val="5500"/>
              </a:lnSpc>
            </a:pP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他のひし形等の四角形との関係も同じ。二等辺三角形と正三角形の関係も同様。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全国学力テストのひし形を選ぶ問題では、正方形が入っていませんでした。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業者テストでは、そんな配慮はありません。</a:t>
            </a:r>
            <a:endParaRPr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6838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9604F4E-B272-5293-41EA-3FBF07F9F7E3}"/>
              </a:ext>
            </a:extLst>
          </p:cNvPr>
          <p:cNvSpPr txBox="1"/>
          <p:nvPr/>
        </p:nvSpPr>
        <p:spPr>
          <a:xfrm>
            <a:off x="1130538" y="626534"/>
            <a:ext cx="9930924" cy="707886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①問題文の言葉で演算を決めるって本当？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C569274-BB0E-7591-D9C4-328FFB99B64B}"/>
              </a:ext>
            </a:extLst>
          </p:cNvPr>
          <p:cNvSpPr txBox="1"/>
          <p:nvPr/>
        </p:nvSpPr>
        <p:spPr>
          <a:xfrm>
            <a:off x="1130538" y="1569963"/>
            <a:ext cx="9668091" cy="4558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「花子さんは、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さんからシールを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まいもらったので、自分の分と</a:t>
            </a:r>
            <a:r>
              <a:rPr lang="ja-JP" altLang="en-US" sz="2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あわせて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枚になりました。はじめに何枚もっていたでしょう。」という問題では、</a:t>
            </a:r>
            <a:r>
              <a:rPr lang="ja-JP" altLang="en-US" sz="2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あわせて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だけど、引き算になります。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文章の意味を理解して問題を解くことをさせずに、表面的な言葉で解き方を教え込んでいけば、算数ができなくなるのは当然の結果だと思います。</a:t>
            </a:r>
            <a:endParaRPr kumimoji="1" lang="en-US" altLang="ja-JP" sz="2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81715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411D869-960B-C7C1-457E-421C14E8E112}"/>
              </a:ext>
            </a:extLst>
          </p:cNvPr>
          <p:cNvSpPr txBox="1"/>
          <p:nvPr/>
        </p:nvSpPr>
        <p:spPr>
          <a:xfrm>
            <a:off x="1130538" y="1744134"/>
            <a:ext cx="8905002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くり上がりがあるから？</a:t>
            </a:r>
            <a:endParaRPr kumimoji="1"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教科書の暗算コーナーでは</a:t>
            </a:r>
            <a:endParaRPr kumimoji="1"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上から計算するように教えています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そろばんの計算の仕方では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上からたしたり引いたりしています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問題にあわせて自由に計算させたい</a:t>
            </a:r>
            <a:endParaRPr kumimoji="1" lang="en-US" altLang="ja-JP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57B8147-CFF1-7A00-93E6-8CA9908AC719}"/>
              </a:ext>
            </a:extLst>
          </p:cNvPr>
          <p:cNvSpPr txBox="1"/>
          <p:nvPr/>
        </p:nvSpPr>
        <p:spPr>
          <a:xfrm>
            <a:off x="705996" y="626534"/>
            <a:ext cx="11171648" cy="707886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⑬いつも必ず下からたしたり引いたりするの？</a:t>
            </a:r>
          </a:p>
        </p:txBody>
      </p:sp>
    </p:spTree>
    <p:extLst>
      <p:ext uri="{BB962C8B-B14F-4D97-AF65-F5344CB8AC3E}">
        <p14:creationId xmlns:p14="http://schemas.microsoft.com/office/powerpoint/2010/main" val="26788982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9604F4E-B272-5293-41EA-3FBF07F9F7E3}"/>
              </a:ext>
            </a:extLst>
          </p:cNvPr>
          <p:cNvSpPr txBox="1"/>
          <p:nvPr/>
        </p:nvSpPr>
        <p:spPr>
          <a:xfrm>
            <a:off x="705996" y="626534"/>
            <a:ext cx="11171648" cy="707886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⑬いつも必ず下からたしたり引いたりするの？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411D869-960B-C7C1-457E-421C14E8E112}"/>
              </a:ext>
            </a:extLst>
          </p:cNvPr>
          <p:cNvSpPr txBox="1"/>
          <p:nvPr/>
        </p:nvSpPr>
        <p:spPr>
          <a:xfrm>
            <a:off x="1130538" y="1744134"/>
            <a:ext cx="9417963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くり上がりがあるから？</a:t>
            </a:r>
            <a:endParaRPr kumimoji="1"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くり上がりがないときは</a:t>
            </a:r>
            <a:endParaRPr kumimoji="1"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上から計算したほうが良いのでは？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数の大きさが分かるには</a:t>
            </a:r>
            <a:endParaRPr kumimoji="1"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上から計算した方が分かりやすいよ！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問題にあわせて自由に計算させたい</a:t>
            </a:r>
            <a:endParaRPr kumimoji="1" lang="en-US" altLang="ja-JP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91546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9604F4E-B272-5293-41EA-3FBF07F9F7E3}"/>
              </a:ext>
            </a:extLst>
          </p:cNvPr>
          <p:cNvSpPr txBox="1"/>
          <p:nvPr/>
        </p:nvSpPr>
        <p:spPr>
          <a:xfrm>
            <a:off x="1130538" y="626534"/>
            <a:ext cx="9930924" cy="707886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⑭計算する時にどうして線引きを使うの？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01F16D4-AF5E-431A-B343-26BCBE72A9AE}"/>
              </a:ext>
            </a:extLst>
          </p:cNvPr>
          <p:cNvSpPr txBox="1"/>
          <p:nvPr/>
        </p:nvSpPr>
        <p:spPr>
          <a:xfrm>
            <a:off x="1130538" y="1744134"/>
            <a:ext cx="9417963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綺麗に線を引くため？</a:t>
            </a:r>
            <a:endParaRPr kumimoji="1"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綺麗に書くことが目的ではないはず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フリーハンドで綺麗に書くのが一番</a:t>
            </a:r>
            <a:endParaRPr kumimoji="1"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見やすくするため？</a:t>
            </a:r>
            <a:endParaRPr kumimoji="1"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数字をまず見やすく書くのが先決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線引きを使う練習？</a:t>
            </a:r>
            <a:endParaRPr kumimoji="1"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別の課題で楽しく練習させる方が</a:t>
            </a:r>
          </a:p>
        </p:txBody>
      </p:sp>
    </p:spTree>
    <p:extLst>
      <p:ext uri="{BB962C8B-B14F-4D97-AF65-F5344CB8AC3E}">
        <p14:creationId xmlns:p14="http://schemas.microsoft.com/office/powerpoint/2010/main" val="10345761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9604F4E-B272-5293-41EA-3FBF07F9F7E3}"/>
              </a:ext>
            </a:extLst>
          </p:cNvPr>
          <p:cNvSpPr txBox="1"/>
          <p:nvPr/>
        </p:nvSpPr>
        <p:spPr>
          <a:xfrm>
            <a:off x="1387018" y="556195"/>
            <a:ext cx="9417963" cy="1323439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⑮ひき算の反対がたし算で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わり算の反対がかけ算とよく聞くけど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AC01CAF-96C4-16B2-6845-9D2E3CB51719}"/>
              </a:ext>
            </a:extLst>
          </p:cNvPr>
          <p:cNvSpPr txBox="1"/>
          <p:nvPr/>
        </p:nvSpPr>
        <p:spPr>
          <a:xfrm>
            <a:off x="1640491" y="2230390"/>
            <a:ext cx="839204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反対という意味は何だろう？</a:t>
            </a:r>
            <a:endParaRPr kumimoji="1"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何をもって反対というのだろう？</a:t>
            </a:r>
            <a:endParaRPr kumimoji="1"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９－□＝３を解く式は　□＝９－３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□＝２を解く式は　□＝８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70812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9604F4E-B272-5293-41EA-3FBF07F9F7E3}"/>
              </a:ext>
            </a:extLst>
          </p:cNvPr>
          <p:cNvSpPr txBox="1"/>
          <p:nvPr/>
        </p:nvSpPr>
        <p:spPr>
          <a:xfrm>
            <a:off x="1130538" y="626534"/>
            <a:ext cx="7580921" cy="707886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⑯わり算の性質って何ですか？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D5195B9-C49E-1E34-29AB-3C88B70B673B}"/>
              </a:ext>
            </a:extLst>
          </p:cNvPr>
          <p:cNvSpPr txBox="1"/>
          <p:nvPr/>
        </p:nvSpPr>
        <p:spPr>
          <a:xfrm>
            <a:off x="1130538" y="1744134"/>
            <a:ext cx="10443885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14÷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３＝４あまり２から</a:t>
            </a:r>
            <a:endParaRPr kumimoji="1"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わり算の性質を説明できるの？</a:t>
            </a:r>
            <a:endParaRPr kumimoji="1"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あまりは演算記号ではないから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等式の性質は成り立たないよ！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分数を習えば約分することで解決するよ！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中学校以降は聞かない性質だね！</a:t>
            </a:r>
          </a:p>
        </p:txBody>
      </p:sp>
    </p:spTree>
    <p:extLst>
      <p:ext uri="{BB962C8B-B14F-4D97-AF65-F5344CB8AC3E}">
        <p14:creationId xmlns:p14="http://schemas.microsoft.com/office/powerpoint/2010/main" val="10127012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9604F4E-B272-5293-41EA-3FBF07F9F7E3}"/>
              </a:ext>
            </a:extLst>
          </p:cNvPr>
          <p:cNvSpPr txBox="1"/>
          <p:nvPr/>
        </p:nvSpPr>
        <p:spPr>
          <a:xfrm>
            <a:off x="897872" y="593877"/>
            <a:ext cx="10658687" cy="707886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⑰くり上がりの数を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いつも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書くと困らない？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00479F9-0D01-624B-A40B-0AA5A2F36B1F}"/>
              </a:ext>
            </a:extLst>
          </p:cNvPr>
          <p:cNvSpPr txBox="1"/>
          <p:nvPr/>
        </p:nvSpPr>
        <p:spPr>
          <a:xfrm>
            <a:off x="825738" y="1722363"/>
            <a:ext cx="10802957" cy="464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分かりやすく、まちがえないため？</a:t>
            </a:r>
            <a:endParaRPr kumimoji="1"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かけ算のくり上がりとたし算のくり上がり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両方書いていると何だか分かりにくいよ！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わり算の筆算では繰り上がりを書かせていないので</a:t>
            </a:r>
            <a:endParaRPr kumimoji="1" lang="en-US" altLang="ja-JP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わり算するときに横にかけ算書いてるよ！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それまでに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暗算である程度できるように練習して</a:t>
            </a:r>
            <a:endParaRPr lang="en-US" altLang="ja-JP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おかないと、わり算の筆算で挫折するよ。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08216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D453E5-C0CB-95BC-E43B-4EDBDCD73D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ja-JP" altLang="en-US" sz="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小学校の常識を</a:t>
            </a:r>
            <a:br>
              <a:rPr kumimoji="1" lang="en-US" altLang="ja-JP" sz="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kumimoji="1" lang="ja-JP" altLang="en-US" sz="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疑ってみよう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ED45EF3-7705-FFBD-AB06-3A96CFB80F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0585" y="3776210"/>
            <a:ext cx="9350829" cy="1655762"/>
          </a:xfrm>
        </p:spPr>
        <p:txBody>
          <a:bodyPr>
            <a:normAutofit lnSpcReduction="10000"/>
          </a:bodyPr>
          <a:lstStyle/>
          <a:p>
            <a:endParaRPr kumimoji="1" lang="en-US" altLang="ja-JP" dirty="0"/>
          </a:p>
          <a:p>
            <a:r>
              <a:rPr kumimoji="1" lang="ja-JP" altLang="en-US" sz="4000" dirty="0">
                <a:solidFill>
                  <a:schemeClr val="accent1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好きなことを書かせていただきましたが</a:t>
            </a:r>
            <a:endParaRPr kumimoji="1" lang="en-US" altLang="ja-JP" sz="4000" dirty="0">
              <a:solidFill>
                <a:schemeClr val="accent1">
                  <a:lumMod val="7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solidFill>
                  <a:schemeClr val="accent1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少しは気にしてもらえると嬉しいですね</a:t>
            </a:r>
          </a:p>
        </p:txBody>
      </p:sp>
    </p:spTree>
    <p:extLst>
      <p:ext uri="{BB962C8B-B14F-4D97-AF65-F5344CB8AC3E}">
        <p14:creationId xmlns:p14="http://schemas.microsoft.com/office/powerpoint/2010/main" val="216847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9604F4E-B272-5293-41EA-3FBF07F9F7E3}"/>
              </a:ext>
            </a:extLst>
          </p:cNvPr>
          <p:cNvSpPr txBox="1"/>
          <p:nvPr/>
        </p:nvSpPr>
        <p:spPr>
          <a:xfrm>
            <a:off x="1130538" y="626534"/>
            <a:ext cx="9930924" cy="707886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①問題文の言葉で演算を決めるって本当？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C569274-BB0E-7591-D9C4-328FFB99B64B}"/>
              </a:ext>
            </a:extLst>
          </p:cNvPr>
          <p:cNvSpPr txBox="1"/>
          <p:nvPr/>
        </p:nvSpPr>
        <p:spPr>
          <a:xfrm>
            <a:off x="1282938" y="1744134"/>
            <a:ext cx="9417963" cy="37021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算数の問題は、おかしなルールに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あてはまる問題しか出てきません。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なので、表面上トラブルがおきません。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このパターンはとても多い気がします。</a:t>
            </a:r>
            <a:endParaRPr kumimoji="1"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3108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9604F4E-B272-5293-41EA-3FBF07F9F7E3}"/>
              </a:ext>
            </a:extLst>
          </p:cNvPr>
          <p:cNvSpPr txBox="1"/>
          <p:nvPr/>
        </p:nvSpPr>
        <p:spPr>
          <a:xfrm>
            <a:off x="1130538" y="626534"/>
            <a:ext cx="9930924" cy="707886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①問題文の言葉で演算を決めるって本当？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C569274-BB0E-7591-D9C4-328FFB99B64B}"/>
              </a:ext>
            </a:extLst>
          </p:cNvPr>
          <p:cNvSpPr txBox="1"/>
          <p:nvPr/>
        </p:nvSpPr>
        <p:spPr>
          <a:xfrm>
            <a:off x="1130538" y="1569963"/>
            <a:ext cx="9668091" cy="4457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掛け算を習う前には「全部で」は足し算と教わっていたのに、掛け算が出てきたら、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「全部で」があっても掛け算なのですから。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簡単な文章問題を前にして、子どもたちが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「これって何算？　掛け算？　割り算？と固まるのも無理はありません。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ネットより保護者から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kumimoji="1" lang="en-US" altLang="ja-JP" sz="32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0936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9604F4E-B272-5293-41EA-3FBF07F9F7E3}"/>
              </a:ext>
            </a:extLst>
          </p:cNvPr>
          <p:cNvSpPr txBox="1"/>
          <p:nvPr/>
        </p:nvSpPr>
        <p:spPr>
          <a:xfrm>
            <a:off x="1130538" y="626534"/>
            <a:ext cx="9417963" cy="707886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②よく何算を使って解くのと聞くけど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…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C569274-BB0E-7591-D9C4-328FFB99B64B}"/>
              </a:ext>
            </a:extLst>
          </p:cNvPr>
          <p:cNvSpPr txBox="1"/>
          <p:nvPr/>
        </p:nvSpPr>
        <p:spPr>
          <a:xfrm>
            <a:off x="1130538" y="1744134"/>
            <a:ext cx="1087348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円あります。１個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円のアイスは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何個買えますか」は何算を使って解くの？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円２回使うと残金は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円になっちゃうな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だから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＝０は正解だよね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円を２個買ったら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円になるから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40×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２＝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も正解ですね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3669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C569274-BB0E-7591-D9C4-328FFB99B64B}"/>
              </a:ext>
            </a:extLst>
          </p:cNvPr>
          <p:cNvSpPr txBox="1"/>
          <p:nvPr/>
        </p:nvSpPr>
        <p:spPr>
          <a:xfrm>
            <a:off x="1130538" y="1744134"/>
            <a:ext cx="1044388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円あります。１個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円のアイスは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何個買えますか」は何算を使って解くの？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円を２個買うと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円になるから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も正解になるね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kumimoji="1"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円の中に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円が２つあるから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80÷40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＝２は正解だ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1457B6B-3F44-83E0-E2C5-2E113CEB4426}"/>
              </a:ext>
            </a:extLst>
          </p:cNvPr>
          <p:cNvSpPr txBox="1"/>
          <p:nvPr/>
        </p:nvSpPr>
        <p:spPr>
          <a:xfrm>
            <a:off x="1130538" y="626534"/>
            <a:ext cx="9417963" cy="707886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②よく何算を使って解くのと聞くけど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…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6838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7B6CD30-2187-7B70-4139-893A5820875F}"/>
              </a:ext>
            </a:extLst>
          </p:cNvPr>
          <p:cNvSpPr txBox="1"/>
          <p:nvPr/>
        </p:nvSpPr>
        <p:spPr>
          <a:xfrm>
            <a:off x="1474892" y="1744134"/>
            <a:ext cx="97551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九九の表から探すには縦一列のみで</a:t>
            </a:r>
            <a:endParaRPr kumimoji="1"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順番に見ていかないといけないの？</a:t>
            </a:r>
            <a:endParaRPr kumimoji="1"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000" u="sng" dirty="0">
                <a:solidFill>
                  <a:srgbClr val="FF0000"/>
                </a:solidFill>
                <a:highlight>
                  <a:srgbClr val="FFFF00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kumimoji="1" lang="ja-JP" altLang="en-US" sz="4000" u="sng" dirty="0">
                <a:solidFill>
                  <a:srgbClr val="FF0000"/>
                </a:solidFill>
                <a:highlight>
                  <a:srgbClr val="FFFF00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の約数は何の段で探せばいいの？</a:t>
            </a:r>
            <a:endParaRPr kumimoji="1" lang="en-US" altLang="ja-JP" sz="4000" u="sng" dirty="0">
              <a:solidFill>
                <a:srgbClr val="FF0000"/>
              </a:solidFill>
              <a:highlight>
                <a:srgbClr val="FFFF00"/>
              </a:highlight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まさか１の段から順番に探していくの？</a:t>
            </a:r>
            <a:endParaRPr kumimoji="1"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この「なんの段」の考え方がかけ算を　　　　</a:t>
            </a:r>
            <a:endParaRPr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使えなくしていると感じるんだけど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134C45C-127D-3FC6-D036-F3D399386329}"/>
              </a:ext>
            </a:extLst>
          </p:cNvPr>
          <p:cNvSpPr txBox="1"/>
          <p:nvPr/>
        </p:nvSpPr>
        <p:spPr>
          <a:xfrm>
            <a:off x="793081" y="626534"/>
            <a:ext cx="10956846" cy="707886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③どうして○の段のかけ算を使うかを聞くの？</a:t>
            </a:r>
          </a:p>
        </p:txBody>
      </p:sp>
    </p:spTree>
    <p:extLst>
      <p:ext uri="{BB962C8B-B14F-4D97-AF65-F5344CB8AC3E}">
        <p14:creationId xmlns:p14="http://schemas.microsoft.com/office/powerpoint/2010/main" val="4069473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9604F4E-B272-5293-41EA-3FBF07F9F7E3}"/>
              </a:ext>
            </a:extLst>
          </p:cNvPr>
          <p:cNvSpPr txBox="1"/>
          <p:nvPr/>
        </p:nvSpPr>
        <p:spPr>
          <a:xfrm>
            <a:off x="793081" y="626534"/>
            <a:ext cx="10956846" cy="707886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③どうして○の段のかけ算を使うかを聞くの？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7B6CD30-2187-7B70-4139-893A5820875F}"/>
              </a:ext>
            </a:extLst>
          </p:cNvPr>
          <p:cNvSpPr txBox="1"/>
          <p:nvPr/>
        </p:nvSpPr>
        <p:spPr>
          <a:xfrm>
            <a:off x="1474892" y="1744134"/>
            <a:ext cx="97551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九九の表から探すには縦一列のみで</a:t>
            </a:r>
            <a:endParaRPr kumimoji="1"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順番に見ていかないといけないの？</a:t>
            </a:r>
            <a:endParaRPr kumimoji="1"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000" u="sng" dirty="0">
                <a:solidFill>
                  <a:srgbClr val="FF0000"/>
                </a:solidFill>
                <a:highlight>
                  <a:srgbClr val="FFFF00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かけて</a:t>
            </a:r>
            <a:r>
              <a:rPr kumimoji="1" lang="en-US" altLang="ja-JP" sz="4000" u="sng" dirty="0">
                <a:solidFill>
                  <a:srgbClr val="FF0000"/>
                </a:solidFill>
                <a:highlight>
                  <a:srgbClr val="FFFF00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kumimoji="1" lang="ja-JP" altLang="en-US" sz="4000" u="sng" dirty="0">
                <a:solidFill>
                  <a:srgbClr val="FF0000"/>
                </a:solidFill>
                <a:highlight>
                  <a:srgbClr val="FFFF00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になる数は何の段で探すの？</a:t>
            </a:r>
            <a:endParaRPr kumimoji="1" lang="en-US" altLang="ja-JP" sz="4000" u="sng" dirty="0">
              <a:solidFill>
                <a:srgbClr val="FF0000"/>
              </a:solidFill>
              <a:highlight>
                <a:srgbClr val="FFFF00"/>
              </a:highlight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まさか１の段から順番に探していくの？</a:t>
            </a:r>
            <a:endParaRPr kumimoji="1"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この「なんの段」の考え方がかけ算を　　　　</a:t>
            </a:r>
            <a:endParaRPr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使えなくしていると感じるんだけど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8789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</TotalTime>
  <Words>2472</Words>
  <Application>Microsoft Office PowerPoint</Application>
  <PresentationFormat>ワイド画面</PresentationFormat>
  <Paragraphs>250</Paragraphs>
  <Slides>36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36</vt:i4>
      </vt:variant>
    </vt:vector>
  </HeadingPairs>
  <TitlesOfParts>
    <vt:vector size="42" baseType="lpstr">
      <vt:lpstr>游ゴシック</vt:lpstr>
      <vt:lpstr>Arial</vt:lpstr>
      <vt:lpstr>UD デジタル 教科書体 NP-B</vt:lpstr>
      <vt:lpstr>游ゴシック Light</vt:lpstr>
      <vt:lpstr>Cambria Math</vt:lpstr>
      <vt:lpstr>Office テーマ</vt:lpstr>
      <vt:lpstr>　小学校の常識を 　　　疑ってみよう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　小学校の常識を 　　　疑ってみよう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　小学校の常識を 　　　疑ってみよう</dc:title>
  <dc:creator>伊藤努</dc:creator>
  <cp:lastModifiedBy>tutomu ito</cp:lastModifiedBy>
  <cp:revision>42</cp:revision>
  <cp:lastPrinted>2023-11-22T02:30:26Z</cp:lastPrinted>
  <dcterms:created xsi:type="dcterms:W3CDTF">2022-09-22T08:18:55Z</dcterms:created>
  <dcterms:modified xsi:type="dcterms:W3CDTF">2023-11-22T02:30:57Z</dcterms:modified>
</cp:coreProperties>
</file>