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sldIdLst>
    <p:sldId id="291" r:id="rId2"/>
    <p:sldId id="257" r:id="rId3"/>
    <p:sldId id="296" r:id="rId4"/>
    <p:sldId id="297" r:id="rId5"/>
    <p:sldId id="298" r:id="rId6"/>
    <p:sldId id="279" r:id="rId7"/>
    <p:sldId id="293" r:id="rId8"/>
    <p:sldId id="290" r:id="rId9"/>
    <p:sldId id="300" r:id="rId10"/>
    <p:sldId id="269" r:id="rId11"/>
    <p:sldId id="301" r:id="rId12"/>
    <p:sldId id="305" r:id="rId13"/>
    <p:sldId id="304" r:id="rId14"/>
    <p:sldId id="294" r:id="rId15"/>
  </p:sldIdLst>
  <p:sldSz cx="12192000" cy="6858000"/>
  <p:notesSz cx="6858000" cy="9144000"/>
  <p:embeddedFontLst>
    <p:embeddedFont>
      <p:font typeface="UD デジタル 教科書体 NP-B" panose="02020700000000000000" pitchFamily="18" charset="-128"/>
      <p:bold r:id="rId17"/>
    </p:embeddedFont>
    <p:embeddedFont>
      <p:font typeface="游ゴシック" panose="020B0400000000000000" pitchFamily="50" charset="-128"/>
      <p:regular r:id="rId18"/>
      <p:bold r:id="rId19"/>
    </p:embeddedFont>
    <p:embeddedFont>
      <p:font typeface="游ゴシック Light" panose="020B0300000000000000" pitchFamily="50" charset="-128"/>
      <p:regular r:id="rId20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149" autoAdjust="0"/>
  </p:normalViewPr>
  <p:slideViewPr>
    <p:cSldViewPr snapToGrid="0" showGuides="1">
      <p:cViewPr varScale="1">
        <p:scale>
          <a:sx n="57" d="100"/>
          <a:sy n="57" d="100"/>
        </p:scale>
        <p:origin x="992" y="3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6A90D-4A3F-45E6-B6F4-E80321A35D3A}" type="datetimeFigureOut">
              <a:rPr kumimoji="1" lang="ja-JP" altLang="en-US" smtClean="0"/>
              <a:t>2025/9/21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0802-AD99-41A1-A003-C51D9689D7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2123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715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こどもの斬新な考えを生かしていきたい。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0758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6725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5389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431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子供</a:t>
            </a:r>
            <a:r>
              <a:rPr kumimoji="1" lang="ja-JP" altLang="en-US" dirty="0"/>
              <a:t>たちに考えさせよう。中にはバラとパックの両方からわたす案が出るかも</a:t>
            </a:r>
            <a:r>
              <a:rPr kumimoji="1" lang="ja-JP" altLang="en-US"/>
              <a:t>しれない。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1444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</a:t>
            </a:r>
            <a:r>
              <a:rPr kumimoji="1" lang="en-US" altLang="ja-JP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つの違いはとても大事な内容です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009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1142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1644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一時Ｂの方法で計算してみたが、長年慣れている方がやりやすくてＡに戻した。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9386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私は小学校へ勤務してから、用語を知った。ひき算について調べたからである。中学校では必要ないので。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4867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一時Ｂの方法で計算してみたが、長年慣れている方がやりやすくてＡに戻した。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7029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C71C41-6588-418F-9A71-284E5C0C1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EA875E4-CD96-4B48-9BC3-9D64E7DB3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1C7815-4D62-42B0-B672-CF601536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2025/9/21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564D8B1-A1E5-4281-92EA-FC6F82E97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B8ECA6-CE07-4724-B0DA-58BBA067A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095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28198-29C3-41C7-B3BC-87C835DB2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D84A5F2-13F3-4453-AC98-1017F41F8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7EF3A2-976B-4659-850D-33174B833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2025/9/21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80B15F-E452-4379-8E60-FDC8A9C38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0AA31D-2C07-449B-8C95-EDC76D1A3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40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5AF55DC-32D5-4A19-BD49-F6294A06B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8D36121-4145-48DD-AD22-B956777BA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B1C09D-509C-4AE8-9362-21CF2AE8C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2025/9/21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50AB39-74D3-40D4-A9CB-18C8750E7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086A70-1058-4C01-BCDC-E15AA0A17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587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EB1214-0020-426E-ACD0-EED91655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489729-7888-441E-99AF-8214A5284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4CD7D9-CB63-4B05-BD4D-BFE6B28EA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2025/9/21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D84F41-C1F8-4236-A656-A54FFA422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7FB9B4-4AA1-472C-BE51-5CD129ABC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759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E090E2-4E5E-4690-A652-42F5E8BE9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F160568-C865-453F-8F49-6AD2DD7EB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32F116-D5FA-4063-A340-47C651906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2025/9/21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B8D840E-6666-4E3C-9419-29083EFC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73D4FE-B1F0-47D1-B819-E0273C2FC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773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6A2FD4-2503-444A-B5B1-958B85980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2B1AC7-7998-432E-8992-0E62FE4EC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570CF62-8CE8-47E7-9CE7-9C12E8C3C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3FF7FC7-6BE7-4A10-BF2D-61339558B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2025/9/21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AEA4348-5A52-4C50-A42F-A12804B7B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4D162FE-5C45-4D3F-B472-F9F296DB9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6110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B76E74-A982-4E18-873E-7EFFF06D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329B9A-8C7B-4B3D-B6ED-30A8B3968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4627412-94E9-4AEC-AACE-A722731BD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EC4311C-2FAA-4E2B-9576-D7275514C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05F4637-EF44-4FC8-BD17-FCB831D59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EDAAAA6-A4A8-4C11-A664-473A66F74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2025/9/21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CEFF089-B13F-4090-A71F-8412ED159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36A973A-9264-421A-AE4A-4418B630F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145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6EF52D-4A16-440A-BFDC-561EF47D7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F89FF02-D935-446E-AFA0-C46FA9B23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2025/9/21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DFCADC2-00D8-42E5-BDAC-A16C7290B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CD889C9-26C0-49AF-892B-8662EB960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870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50382C3-8820-42BF-9E62-8B11A4CD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2025/9/21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BAB1BAC-F489-48F2-A64B-3CBD0F112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4E0BFF-58C0-4F49-87E6-6714C9F5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891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AC3C19-6CAA-41E7-B0A3-F8F57074E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271B2A-2D54-4706-A505-858DCA348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D44EA88-2194-415A-A168-9A45EE7F1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D7A22A9-1D91-41E3-917B-2BAF3D860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2025/9/21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5FF915E-994C-4AC7-BEE0-21575CAA1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0EEC29D-7DDD-4CFB-93A7-142B4331F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132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ADFE18-1F13-464E-8F63-949E22488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62B540F-6175-447A-984B-8408AE46B5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2153BC9-9EA0-4FE4-ACD7-02D8F1B38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99CBC22-F6C6-43AC-A087-931F22680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2025/9/21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8AA2B86-15FD-4C74-ABF3-4063890AF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6A13140-5C81-4136-9A74-42F3E4D37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32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9415803-7416-42E1-A7B0-1A89DD4AC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B7912BB-F395-4218-92E6-2556E2238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B921F5-0AD9-4F6A-8508-62777CB3E2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6CF1C-1409-4EE8-8680-8340FA1EC1A9}" type="datetimeFigureOut">
              <a:rPr kumimoji="1" lang="ja-JP" altLang="en-US" smtClean="0"/>
              <a:t>2025/9/21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28AB9F-093C-46E2-B723-4EE613CC29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810AF2-9C19-445B-927D-15BAD522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515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70E370-9B4D-478C-A9A7-D7BAC0D0D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7876" y="663274"/>
            <a:ext cx="9144000" cy="2387600"/>
          </a:xfrm>
        </p:spPr>
        <p:txBody>
          <a:bodyPr>
            <a:normAutofit/>
          </a:bodyPr>
          <a:lstStyle/>
          <a:p>
            <a:r>
              <a:rPr kumimoji="1" lang="ja-JP" altLang="en-US" sz="8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まなびの広場</a:t>
            </a:r>
            <a:r>
              <a:rPr kumimoji="1" lang="en-US" altLang="ja-JP" sz="8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b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52B7B01-4715-4346-B432-E19A0A3ECC23}"/>
              </a:ext>
            </a:extLst>
          </p:cNvPr>
          <p:cNvSpPr txBox="1"/>
          <p:nvPr/>
        </p:nvSpPr>
        <p:spPr>
          <a:xfrm>
            <a:off x="2093401" y="4181365"/>
            <a:ext cx="78790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ひき算の計算の考え方</a:t>
            </a:r>
          </a:p>
        </p:txBody>
      </p:sp>
    </p:spTree>
    <p:extLst>
      <p:ext uri="{BB962C8B-B14F-4D97-AF65-F5344CB8AC3E}">
        <p14:creationId xmlns:p14="http://schemas.microsoft.com/office/powerpoint/2010/main" val="3387324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233678" y="605101"/>
            <a:ext cx="57246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自ら学び　共に育つ</a:t>
            </a:r>
            <a:endParaRPr lang="ja-JP" altLang="en-US" sz="32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C70BAE7-6408-4CB6-BFA5-B3CF0512446E}"/>
              </a:ext>
            </a:extLst>
          </p:cNvPr>
          <p:cNvSpPr/>
          <p:nvPr/>
        </p:nvSpPr>
        <p:spPr>
          <a:xfrm>
            <a:off x="1450482" y="1929009"/>
            <a:ext cx="84946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教科書には、何回もひき算がでてきます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それなりに、教科書には意図があります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0C8FD5D-32D6-442A-B1CD-21431BD57A57}"/>
              </a:ext>
            </a:extLst>
          </p:cNvPr>
          <p:cNvSpPr/>
          <p:nvPr/>
        </p:nvSpPr>
        <p:spPr>
          <a:xfrm>
            <a:off x="1450482" y="5125487"/>
            <a:ext cx="98796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こどもの考えをつぶさずに進めていきましょう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E3CECC4-7D99-4322-854D-8F79E2BE19ED}"/>
              </a:ext>
            </a:extLst>
          </p:cNvPr>
          <p:cNvSpPr/>
          <p:nvPr/>
        </p:nvSpPr>
        <p:spPr>
          <a:xfrm>
            <a:off x="1450482" y="3429000"/>
            <a:ext cx="98796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しかし、こどもにはそんなこと関係ありません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教科書の順番通り理解しなくても良いのです</a:t>
            </a:r>
          </a:p>
        </p:txBody>
      </p:sp>
    </p:spTree>
    <p:extLst>
      <p:ext uri="{BB962C8B-B14F-4D97-AF65-F5344CB8AC3E}">
        <p14:creationId xmlns:p14="http://schemas.microsoft.com/office/powerpoint/2010/main" val="230445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1B3F1FD-E4FD-7EB0-7FA6-B48B4D4B4157}"/>
              </a:ext>
            </a:extLst>
          </p:cNvPr>
          <p:cNvSpPr txBox="1"/>
          <p:nvPr/>
        </p:nvSpPr>
        <p:spPr>
          <a:xfrm>
            <a:off x="1079290" y="726012"/>
            <a:ext cx="9928679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２けたまとめて計算するのも意外に楽です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D60608ED-AB81-8B87-DC0F-14B0C47F99E4}"/>
              </a:ext>
            </a:extLst>
          </p:cNvPr>
          <p:cNvGrpSpPr/>
          <p:nvPr/>
        </p:nvGrpSpPr>
        <p:grpSpPr>
          <a:xfrm>
            <a:off x="1294615" y="1723338"/>
            <a:ext cx="2393741" cy="2265189"/>
            <a:chOff x="1294615" y="1723338"/>
            <a:chExt cx="2393741" cy="2265189"/>
          </a:xfrm>
        </p:grpSpPr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E67643B8-A2A2-0B45-E1BE-88648A00907C}"/>
                </a:ext>
              </a:extLst>
            </p:cNvPr>
            <p:cNvSpPr txBox="1"/>
            <p:nvPr/>
          </p:nvSpPr>
          <p:spPr>
            <a:xfrm>
              <a:off x="1294615" y="1723338"/>
              <a:ext cx="23901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</a:t>
              </a:r>
              <a:r>
                <a:rPr kumimoji="1" lang="en-US" altLang="ja-JP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635</a:t>
              </a:r>
            </a:p>
            <a:p>
              <a:r>
                <a:rPr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－</a:t>
              </a:r>
              <a:r>
                <a:rPr lang="en-US" altLang="ja-JP" sz="4800" dirty="0">
                  <a:solidFill>
                    <a:schemeClr val="bg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0</a:t>
              </a:r>
              <a:r>
                <a:rPr lang="en-US" altLang="ja-JP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36</a:t>
              </a:r>
              <a:endPara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cxnSp>
          <p:nvCxnSpPr>
            <p:cNvPr id="4" name="直線コネクタ 3">
              <a:extLst>
                <a:ext uri="{FF2B5EF4-FFF2-40B4-BE49-F238E27FC236}">
                  <a16:creationId xmlns:a16="http://schemas.microsoft.com/office/drawing/2014/main" id="{CCD6B398-8E9A-39B6-DACC-7974EB5BD697}"/>
                </a:ext>
              </a:extLst>
            </p:cNvPr>
            <p:cNvCxnSpPr/>
            <p:nvPr/>
          </p:nvCxnSpPr>
          <p:spPr>
            <a:xfrm>
              <a:off x="1294615" y="3157531"/>
              <a:ext cx="239374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3DC64FE2-4AEA-5881-ACAD-80C519709B30}"/>
                </a:ext>
              </a:extLst>
            </p:cNvPr>
            <p:cNvSpPr txBox="1"/>
            <p:nvPr/>
          </p:nvSpPr>
          <p:spPr>
            <a:xfrm>
              <a:off x="1932723" y="3157530"/>
              <a:ext cx="15748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5</a:t>
              </a:r>
              <a:r>
                <a:rPr lang="en-US" altLang="ja-JP" sz="4800" dirty="0">
                  <a:solidFill>
                    <a:schemeClr val="accent6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99</a:t>
              </a:r>
              <a:endParaRPr kumimoji="1" lang="ja-JP" altLang="en-US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1AD2E76-B2B9-B382-2B44-0836921B5EAD}"/>
              </a:ext>
            </a:extLst>
          </p:cNvPr>
          <p:cNvSpPr txBox="1"/>
          <p:nvPr/>
        </p:nvSpPr>
        <p:spPr>
          <a:xfrm>
            <a:off x="1079290" y="4277967"/>
            <a:ext cx="32816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＝？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たりないから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99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7F3B25F0-9E91-EA2C-C351-327B0F531A66}"/>
              </a:ext>
            </a:extLst>
          </p:cNvPr>
          <p:cNvGrpSpPr/>
          <p:nvPr/>
        </p:nvGrpSpPr>
        <p:grpSpPr>
          <a:xfrm>
            <a:off x="4870576" y="1723338"/>
            <a:ext cx="2393741" cy="2265189"/>
            <a:chOff x="5227590" y="1900502"/>
            <a:chExt cx="2393741" cy="2265189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45B06290-02FD-20A5-3321-B93F5DE1F311}"/>
                </a:ext>
              </a:extLst>
            </p:cNvPr>
            <p:cNvSpPr txBox="1"/>
            <p:nvPr/>
          </p:nvSpPr>
          <p:spPr>
            <a:xfrm>
              <a:off x="5231187" y="1900502"/>
              <a:ext cx="23901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</a:t>
              </a:r>
              <a:r>
                <a:rPr kumimoji="1" lang="en-US" altLang="ja-JP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324</a:t>
              </a:r>
            </a:p>
            <a:p>
              <a:r>
                <a:rPr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－</a:t>
              </a:r>
              <a:r>
                <a:rPr lang="en-US" altLang="ja-JP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126</a:t>
              </a:r>
              <a:endPara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510DDC74-005F-C9DE-CE6F-4D45B080AC22}"/>
                </a:ext>
              </a:extLst>
            </p:cNvPr>
            <p:cNvCxnSpPr/>
            <p:nvPr/>
          </p:nvCxnSpPr>
          <p:spPr>
            <a:xfrm>
              <a:off x="5227590" y="3334695"/>
              <a:ext cx="239374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9634E516-CAC9-D05A-C9EB-E6B13DC26CC4}"/>
                </a:ext>
              </a:extLst>
            </p:cNvPr>
            <p:cNvSpPr txBox="1"/>
            <p:nvPr/>
          </p:nvSpPr>
          <p:spPr>
            <a:xfrm>
              <a:off x="5819912" y="3334694"/>
              <a:ext cx="15748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1</a:t>
              </a:r>
              <a:r>
                <a:rPr kumimoji="1" lang="en-US" altLang="ja-JP" sz="48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98</a:t>
              </a:r>
              <a:endPara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0181651-D830-EC6B-53C3-0F8DE0518A99}"/>
              </a:ext>
            </a:extLst>
          </p:cNvPr>
          <p:cNvSpPr txBox="1"/>
          <p:nvPr/>
        </p:nvSpPr>
        <p:spPr>
          <a:xfrm>
            <a:off x="4609464" y="4277967"/>
            <a:ext cx="32816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＝？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たりないから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98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C98F2DA2-B353-5184-D7EE-99D090386EC1}"/>
              </a:ext>
            </a:extLst>
          </p:cNvPr>
          <p:cNvSpPr/>
          <p:nvPr/>
        </p:nvSpPr>
        <p:spPr>
          <a:xfrm>
            <a:off x="2372408" y="1723337"/>
            <a:ext cx="1013654" cy="1434192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36C03833-7FBA-6AF2-5D74-3D60295A58A2}"/>
              </a:ext>
            </a:extLst>
          </p:cNvPr>
          <p:cNvSpPr/>
          <p:nvPr/>
        </p:nvSpPr>
        <p:spPr>
          <a:xfrm>
            <a:off x="5962652" y="1723337"/>
            <a:ext cx="1013654" cy="1434192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28" name="グループ化 1027">
            <a:extLst>
              <a:ext uri="{FF2B5EF4-FFF2-40B4-BE49-F238E27FC236}">
                <a16:creationId xmlns:a16="http://schemas.microsoft.com/office/drawing/2014/main" id="{0C402EDA-6300-08DE-8345-013EAD435B01}"/>
              </a:ext>
            </a:extLst>
          </p:cNvPr>
          <p:cNvGrpSpPr/>
          <p:nvPr/>
        </p:nvGrpSpPr>
        <p:grpSpPr>
          <a:xfrm>
            <a:off x="8141509" y="1734607"/>
            <a:ext cx="2397338" cy="2280730"/>
            <a:chOff x="6339554" y="1583545"/>
            <a:chExt cx="2397338" cy="2280730"/>
          </a:xfrm>
        </p:grpSpPr>
        <p:sp>
          <p:nvSpPr>
            <p:cNvPr id="1029" name="テキスト ボックス 1028">
              <a:extLst>
                <a:ext uri="{FF2B5EF4-FFF2-40B4-BE49-F238E27FC236}">
                  <a16:creationId xmlns:a16="http://schemas.microsoft.com/office/drawing/2014/main" id="{68CB5AB1-600B-8B5F-6F14-7D7C3BD47AC5}"/>
                </a:ext>
              </a:extLst>
            </p:cNvPr>
            <p:cNvSpPr txBox="1"/>
            <p:nvPr/>
          </p:nvSpPr>
          <p:spPr>
            <a:xfrm>
              <a:off x="6339554" y="1583545"/>
              <a:ext cx="23901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</a:t>
              </a:r>
              <a:r>
                <a:rPr kumimoji="1" lang="en-US" altLang="ja-JP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780</a:t>
              </a:r>
            </a:p>
            <a:p>
              <a:r>
                <a:rPr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－</a:t>
              </a:r>
              <a:r>
                <a:rPr lang="en-US" altLang="ja-JP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289</a:t>
              </a:r>
              <a:endPara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cxnSp>
          <p:nvCxnSpPr>
            <p:cNvPr id="1030" name="直線コネクタ 1029">
              <a:extLst>
                <a:ext uri="{FF2B5EF4-FFF2-40B4-BE49-F238E27FC236}">
                  <a16:creationId xmlns:a16="http://schemas.microsoft.com/office/drawing/2014/main" id="{CE759B86-CE2D-8496-EEBE-B34B269F8CD4}"/>
                </a:ext>
              </a:extLst>
            </p:cNvPr>
            <p:cNvCxnSpPr/>
            <p:nvPr/>
          </p:nvCxnSpPr>
          <p:spPr>
            <a:xfrm>
              <a:off x="6339554" y="3033278"/>
              <a:ext cx="239374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1" name="テキスト ボックス 1030">
              <a:extLst>
                <a:ext uri="{FF2B5EF4-FFF2-40B4-BE49-F238E27FC236}">
                  <a16:creationId xmlns:a16="http://schemas.microsoft.com/office/drawing/2014/main" id="{7B584EDD-2B17-A3CA-C390-031135FD1AE5}"/>
                </a:ext>
              </a:extLst>
            </p:cNvPr>
            <p:cNvSpPr txBox="1"/>
            <p:nvPr/>
          </p:nvSpPr>
          <p:spPr>
            <a:xfrm>
              <a:off x="6992759" y="3033278"/>
              <a:ext cx="17441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4</a:t>
              </a:r>
              <a:r>
                <a:rPr kumimoji="1" lang="en-US" altLang="ja-JP" sz="48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91</a:t>
              </a:r>
              <a:endPara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1032" name="テキスト ボックス 1031">
            <a:extLst>
              <a:ext uri="{FF2B5EF4-FFF2-40B4-BE49-F238E27FC236}">
                <a16:creationId xmlns:a16="http://schemas.microsoft.com/office/drawing/2014/main" id="{EFBFE953-489F-9597-170E-99D2031BD4FE}"/>
              </a:ext>
            </a:extLst>
          </p:cNvPr>
          <p:cNvSpPr txBox="1"/>
          <p:nvPr/>
        </p:nvSpPr>
        <p:spPr>
          <a:xfrm>
            <a:off x="8141509" y="4277967"/>
            <a:ext cx="32816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89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＝？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たりないから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－９＝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91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33" name="四角形: 角を丸くする 1032">
            <a:extLst>
              <a:ext uri="{FF2B5EF4-FFF2-40B4-BE49-F238E27FC236}">
                <a16:creationId xmlns:a16="http://schemas.microsoft.com/office/drawing/2014/main" id="{9DDA5DDA-51C0-BD4B-98F8-B671BFB1F6F0}"/>
              </a:ext>
            </a:extLst>
          </p:cNvPr>
          <p:cNvSpPr/>
          <p:nvPr/>
        </p:nvSpPr>
        <p:spPr>
          <a:xfrm>
            <a:off x="9219691" y="1723337"/>
            <a:ext cx="1013654" cy="1434192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434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8" grpId="0" animBg="1"/>
      <p:bldP spid="23" grpId="0" animBg="1"/>
      <p:bldP spid="1032" grpId="0"/>
      <p:bldP spid="10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7862F22-72D6-4350-CD87-957E5CA9E497}"/>
              </a:ext>
            </a:extLst>
          </p:cNvPr>
          <p:cNvSpPr txBox="1"/>
          <p:nvPr/>
        </p:nvSpPr>
        <p:spPr>
          <a:xfrm>
            <a:off x="1547241" y="722979"/>
            <a:ext cx="9093919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から引くと楽にできることもある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331E2B3E-1494-39DC-44BB-4905EDDCCD30}"/>
              </a:ext>
            </a:extLst>
          </p:cNvPr>
          <p:cNvGrpSpPr/>
          <p:nvPr/>
        </p:nvGrpSpPr>
        <p:grpSpPr>
          <a:xfrm>
            <a:off x="1219967" y="1731590"/>
            <a:ext cx="2393741" cy="2265190"/>
            <a:chOff x="9155922" y="2470144"/>
            <a:chExt cx="2393741" cy="2265190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14F994A6-87F3-1188-62B8-D9AF4B1E893F}"/>
                </a:ext>
              </a:extLst>
            </p:cNvPr>
            <p:cNvSpPr txBox="1"/>
            <p:nvPr/>
          </p:nvSpPr>
          <p:spPr>
            <a:xfrm>
              <a:off x="9159519" y="2470144"/>
              <a:ext cx="23901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</a:t>
              </a:r>
              <a:r>
                <a:rPr kumimoji="1" lang="en-US" altLang="ja-JP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523</a:t>
              </a:r>
            </a:p>
            <a:p>
              <a:r>
                <a:rPr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－</a:t>
              </a:r>
              <a:r>
                <a:rPr lang="en-US" altLang="ja-JP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4</a:t>
              </a:r>
              <a:r>
                <a:rPr lang="en-US" altLang="ja-JP" sz="48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85</a:t>
              </a:r>
              <a:endPara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4E7EFFE8-C22B-11C2-0072-E1E457EE5536}"/>
                </a:ext>
              </a:extLst>
            </p:cNvPr>
            <p:cNvCxnSpPr/>
            <p:nvPr/>
          </p:nvCxnSpPr>
          <p:spPr>
            <a:xfrm>
              <a:off x="9155922" y="3904337"/>
              <a:ext cx="239374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F1B19C8C-89D7-1FE3-84E4-3DC34B72C0D9}"/>
                </a:ext>
              </a:extLst>
            </p:cNvPr>
            <p:cNvSpPr txBox="1"/>
            <p:nvPr/>
          </p:nvSpPr>
          <p:spPr>
            <a:xfrm>
              <a:off x="9779990" y="3904337"/>
              <a:ext cx="17696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800" dirty="0">
                  <a:solidFill>
                    <a:schemeClr val="bg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0</a:t>
              </a:r>
              <a:r>
                <a:rPr kumimoji="1" lang="en-US" altLang="ja-JP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38</a:t>
              </a:r>
              <a:endPara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7EBDC2F-3CDC-D43A-CAF5-25733FD28C2D}"/>
              </a:ext>
            </a:extLst>
          </p:cNvPr>
          <p:cNvSpPr txBox="1"/>
          <p:nvPr/>
        </p:nvSpPr>
        <p:spPr>
          <a:xfrm>
            <a:off x="1030329" y="4221014"/>
            <a:ext cx="33970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85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</a:p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38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4293CA78-6103-1AD5-420F-97044A591176}"/>
              </a:ext>
            </a:extLst>
          </p:cNvPr>
          <p:cNvGrpSpPr/>
          <p:nvPr/>
        </p:nvGrpSpPr>
        <p:grpSpPr>
          <a:xfrm>
            <a:off x="8446537" y="1723338"/>
            <a:ext cx="2393741" cy="2265189"/>
            <a:chOff x="6339554" y="2470144"/>
            <a:chExt cx="2393741" cy="2265189"/>
          </a:xfrm>
        </p:grpSpPr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D0B9DC3D-C4AF-4EAB-42A8-BC8EB9FD2C95}"/>
                </a:ext>
              </a:extLst>
            </p:cNvPr>
            <p:cNvSpPr txBox="1"/>
            <p:nvPr/>
          </p:nvSpPr>
          <p:spPr>
            <a:xfrm>
              <a:off x="6339554" y="2470144"/>
              <a:ext cx="23901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</a:t>
              </a:r>
              <a:r>
                <a:rPr kumimoji="1" lang="en-US" altLang="ja-JP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406</a:t>
              </a:r>
            </a:p>
            <a:p>
              <a:r>
                <a:rPr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－</a:t>
              </a:r>
              <a:r>
                <a:rPr lang="en-US" altLang="ja-JP" sz="4800" dirty="0">
                  <a:solidFill>
                    <a:schemeClr val="bg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0</a:t>
              </a:r>
              <a:r>
                <a:rPr lang="en-US" altLang="ja-JP" sz="48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87</a:t>
              </a:r>
              <a:endPara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67B2E7AB-37BE-EB41-08FE-D5E3D1D74987}"/>
                </a:ext>
              </a:extLst>
            </p:cNvPr>
            <p:cNvCxnSpPr/>
            <p:nvPr/>
          </p:nvCxnSpPr>
          <p:spPr>
            <a:xfrm>
              <a:off x="6339554" y="3904337"/>
              <a:ext cx="239374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241C2652-D2BE-5FF1-A94C-07A847B14426}"/>
                </a:ext>
              </a:extLst>
            </p:cNvPr>
            <p:cNvSpPr txBox="1"/>
            <p:nvPr/>
          </p:nvSpPr>
          <p:spPr>
            <a:xfrm>
              <a:off x="6959858" y="3904336"/>
              <a:ext cx="17441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319</a:t>
              </a:r>
              <a:endPara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FC4AA08-3407-8E8F-81CD-E451D51B911C}"/>
              </a:ext>
            </a:extLst>
          </p:cNvPr>
          <p:cNvSpPr txBox="1"/>
          <p:nvPr/>
        </p:nvSpPr>
        <p:spPr>
          <a:xfrm>
            <a:off x="8139638" y="4281000"/>
            <a:ext cx="33970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87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</a:p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19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E1C2C3E7-0EB6-E70F-D044-44C8C75453DD}"/>
              </a:ext>
            </a:extLst>
          </p:cNvPr>
          <p:cNvGrpSpPr/>
          <p:nvPr/>
        </p:nvGrpSpPr>
        <p:grpSpPr>
          <a:xfrm>
            <a:off x="4899129" y="1750918"/>
            <a:ext cx="2393741" cy="2322560"/>
            <a:chOff x="699624" y="1601861"/>
            <a:chExt cx="2393741" cy="2322560"/>
          </a:xfrm>
        </p:grpSpPr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0804772E-5090-2B38-3388-37EF828AB764}"/>
                </a:ext>
              </a:extLst>
            </p:cNvPr>
            <p:cNvSpPr txBox="1"/>
            <p:nvPr/>
          </p:nvSpPr>
          <p:spPr>
            <a:xfrm>
              <a:off x="699624" y="1601861"/>
              <a:ext cx="23901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</a:t>
              </a:r>
              <a:r>
                <a:rPr kumimoji="1" lang="en-US" altLang="ja-JP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700</a:t>
              </a:r>
            </a:p>
            <a:p>
              <a:r>
                <a:rPr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－</a:t>
              </a:r>
              <a:r>
                <a:rPr lang="en-US" altLang="ja-JP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2</a:t>
              </a:r>
              <a:r>
                <a:rPr lang="en-US" altLang="ja-JP" sz="48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36</a:t>
              </a:r>
              <a:endPara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21C8C8C6-1338-290A-9B39-0B4A47735D4B}"/>
                </a:ext>
              </a:extLst>
            </p:cNvPr>
            <p:cNvCxnSpPr/>
            <p:nvPr/>
          </p:nvCxnSpPr>
          <p:spPr>
            <a:xfrm>
              <a:off x="699624" y="3033278"/>
              <a:ext cx="239374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5B79B6AA-2A06-F6C1-4465-F7F9F5A6A85E}"/>
                </a:ext>
              </a:extLst>
            </p:cNvPr>
            <p:cNvSpPr txBox="1"/>
            <p:nvPr/>
          </p:nvSpPr>
          <p:spPr>
            <a:xfrm>
              <a:off x="1337732" y="3093424"/>
              <a:ext cx="17441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464</a:t>
              </a:r>
              <a:endPara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DA0516C-5163-0884-07D1-411FAD7BFE90}"/>
              </a:ext>
            </a:extLst>
          </p:cNvPr>
          <p:cNvSpPr txBox="1"/>
          <p:nvPr/>
        </p:nvSpPr>
        <p:spPr>
          <a:xfrm>
            <a:off x="4584983" y="4234833"/>
            <a:ext cx="3397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64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0873D6A-1C73-ABD6-2DB4-6874FD1D73B1}"/>
              </a:ext>
            </a:extLst>
          </p:cNvPr>
          <p:cNvSpPr txBox="1"/>
          <p:nvPr/>
        </p:nvSpPr>
        <p:spPr>
          <a:xfrm>
            <a:off x="1450359" y="5610495"/>
            <a:ext cx="9917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たして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になる数が分かるように練習しよう</a:t>
            </a:r>
          </a:p>
        </p:txBody>
      </p:sp>
    </p:spTree>
    <p:extLst>
      <p:ext uri="{BB962C8B-B14F-4D97-AF65-F5344CB8AC3E}">
        <p14:creationId xmlns:p14="http://schemas.microsoft.com/office/powerpoint/2010/main" val="153219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2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20DAD4F-3C4B-26BC-9902-97DEFF82B15B}"/>
              </a:ext>
            </a:extLst>
          </p:cNvPr>
          <p:cNvSpPr txBox="1"/>
          <p:nvPr/>
        </p:nvSpPr>
        <p:spPr>
          <a:xfrm>
            <a:off x="2108609" y="617456"/>
            <a:ext cx="7829487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たして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になる数の考え方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C9A3E41-3C34-7E6B-4EC0-DF2633BF36DD}"/>
              </a:ext>
            </a:extLst>
          </p:cNvPr>
          <p:cNvSpPr txBox="1"/>
          <p:nvPr/>
        </p:nvSpPr>
        <p:spPr>
          <a:xfrm>
            <a:off x="1400325" y="2644170"/>
            <a:ext cx="24929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1 0 0</a:t>
            </a:r>
          </a:p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ー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8 7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710001B-BB89-6FA3-A8DF-9B0DBD82F304}"/>
              </a:ext>
            </a:extLst>
          </p:cNvPr>
          <p:cNvSpPr txBox="1"/>
          <p:nvPr/>
        </p:nvSpPr>
        <p:spPr>
          <a:xfrm>
            <a:off x="4849504" y="2644170"/>
            <a:ext cx="24929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1 0 0</a:t>
            </a:r>
          </a:p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ー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4 5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69575FE-D99D-71F7-8914-FDC606AD1E04}"/>
              </a:ext>
            </a:extLst>
          </p:cNvPr>
          <p:cNvSpPr txBox="1"/>
          <p:nvPr/>
        </p:nvSpPr>
        <p:spPr>
          <a:xfrm>
            <a:off x="8298685" y="2644170"/>
            <a:ext cx="24929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1 0 0</a:t>
            </a:r>
          </a:p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ー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2 6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DD5A05E-5E9D-9119-DAD6-58BC13DEC615}"/>
              </a:ext>
            </a:extLst>
          </p:cNvPr>
          <p:cNvCxnSpPr>
            <a:cxnSpLocks/>
          </p:cNvCxnSpPr>
          <p:nvPr/>
        </p:nvCxnSpPr>
        <p:spPr>
          <a:xfrm>
            <a:off x="1400325" y="4201515"/>
            <a:ext cx="2492990" cy="1231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D0BFDB6-D650-6AE1-47B5-415D6F252CB6}"/>
              </a:ext>
            </a:extLst>
          </p:cNvPr>
          <p:cNvCxnSpPr>
            <a:cxnSpLocks/>
          </p:cNvCxnSpPr>
          <p:nvPr/>
        </p:nvCxnSpPr>
        <p:spPr>
          <a:xfrm>
            <a:off x="4849504" y="4201515"/>
            <a:ext cx="2492990" cy="1231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C707D772-144F-8E6D-154E-0B2EC2DECD6C}"/>
              </a:ext>
            </a:extLst>
          </p:cNvPr>
          <p:cNvCxnSpPr>
            <a:cxnSpLocks/>
          </p:cNvCxnSpPr>
          <p:nvPr/>
        </p:nvCxnSpPr>
        <p:spPr>
          <a:xfrm>
            <a:off x="8298685" y="4201515"/>
            <a:ext cx="2492990" cy="1231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45D3037-3245-BF40-3D6D-304BB2FB65B4}"/>
              </a:ext>
            </a:extLst>
          </p:cNvPr>
          <p:cNvSpPr/>
          <p:nvPr/>
        </p:nvSpPr>
        <p:spPr>
          <a:xfrm>
            <a:off x="2624518" y="2553629"/>
            <a:ext cx="602166" cy="15696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98C5D64-D25A-7ACF-5490-A93FCA44B923}"/>
              </a:ext>
            </a:extLst>
          </p:cNvPr>
          <p:cNvSpPr/>
          <p:nvPr/>
        </p:nvSpPr>
        <p:spPr>
          <a:xfrm>
            <a:off x="3268077" y="2553629"/>
            <a:ext cx="602166" cy="156966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BFD1625-CBE3-6A68-5A14-7125FE5CC3C6}"/>
              </a:ext>
            </a:extLst>
          </p:cNvPr>
          <p:cNvSpPr/>
          <p:nvPr/>
        </p:nvSpPr>
        <p:spPr>
          <a:xfrm>
            <a:off x="6086386" y="2553629"/>
            <a:ext cx="602166" cy="15696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D8307BC-9220-4EB2-9574-155383CF8A7E}"/>
              </a:ext>
            </a:extLst>
          </p:cNvPr>
          <p:cNvSpPr/>
          <p:nvPr/>
        </p:nvSpPr>
        <p:spPr>
          <a:xfrm>
            <a:off x="6729945" y="2553629"/>
            <a:ext cx="602166" cy="156966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51E1FB7-9D8C-F76E-45A4-11759EE82899}"/>
              </a:ext>
            </a:extLst>
          </p:cNvPr>
          <p:cNvSpPr/>
          <p:nvPr/>
        </p:nvSpPr>
        <p:spPr>
          <a:xfrm>
            <a:off x="9514903" y="2553629"/>
            <a:ext cx="602166" cy="15696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877816A-D3A6-60FA-D28E-65E95C4E2903}"/>
              </a:ext>
            </a:extLst>
          </p:cNvPr>
          <p:cNvSpPr/>
          <p:nvPr/>
        </p:nvSpPr>
        <p:spPr>
          <a:xfrm>
            <a:off x="10172964" y="2553629"/>
            <a:ext cx="602166" cy="156966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4AB7E8C-2B70-8581-B19C-F6B8641E5AAB}"/>
              </a:ext>
            </a:extLst>
          </p:cNvPr>
          <p:cNvSpPr txBox="1"/>
          <p:nvPr/>
        </p:nvSpPr>
        <p:spPr>
          <a:xfrm>
            <a:off x="2531803" y="2014124"/>
            <a:ext cx="787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endParaRPr kumimoji="1" lang="ja-JP" altLang="en-US" sz="3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B06C996-2FAE-97B8-27FE-01E61D0A305D}"/>
              </a:ext>
            </a:extLst>
          </p:cNvPr>
          <p:cNvSpPr txBox="1"/>
          <p:nvPr/>
        </p:nvSpPr>
        <p:spPr>
          <a:xfrm>
            <a:off x="3194000" y="2014124"/>
            <a:ext cx="787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767F414-A2D9-C918-FB0C-3E3BF8C1CE63}"/>
              </a:ext>
            </a:extLst>
          </p:cNvPr>
          <p:cNvSpPr txBox="1"/>
          <p:nvPr/>
        </p:nvSpPr>
        <p:spPr>
          <a:xfrm>
            <a:off x="6023353" y="2014124"/>
            <a:ext cx="787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endParaRPr kumimoji="1" lang="ja-JP" altLang="en-US" sz="3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565E284-8059-EBA8-617D-D0694A16DA3E}"/>
              </a:ext>
            </a:extLst>
          </p:cNvPr>
          <p:cNvSpPr txBox="1"/>
          <p:nvPr/>
        </p:nvSpPr>
        <p:spPr>
          <a:xfrm>
            <a:off x="6685550" y="2014124"/>
            <a:ext cx="787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2823848-3035-F127-4E7E-99C1D4C3B916}"/>
              </a:ext>
            </a:extLst>
          </p:cNvPr>
          <p:cNvSpPr txBox="1"/>
          <p:nvPr/>
        </p:nvSpPr>
        <p:spPr>
          <a:xfrm>
            <a:off x="9454872" y="2014124"/>
            <a:ext cx="787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endParaRPr kumimoji="1" lang="ja-JP" altLang="en-US" sz="3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8318DA6-2350-E39A-75C8-A100422B6FAC}"/>
              </a:ext>
            </a:extLst>
          </p:cNvPr>
          <p:cNvSpPr txBox="1"/>
          <p:nvPr/>
        </p:nvSpPr>
        <p:spPr>
          <a:xfrm>
            <a:off x="10117069" y="2014124"/>
            <a:ext cx="787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517D942-0431-E521-690D-49F308D6A67B}"/>
              </a:ext>
            </a:extLst>
          </p:cNvPr>
          <p:cNvSpPr txBox="1"/>
          <p:nvPr/>
        </p:nvSpPr>
        <p:spPr>
          <a:xfrm>
            <a:off x="2628759" y="4292056"/>
            <a:ext cx="1278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AED5E66-A8E3-9C8B-E1B3-3440A97A2293}"/>
              </a:ext>
            </a:extLst>
          </p:cNvPr>
          <p:cNvSpPr txBox="1"/>
          <p:nvPr/>
        </p:nvSpPr>
        <p:spPr>
          <a:xfrm>
            <a:off x="6086386" y="4292056"/>
            <a:ext cx="1278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4E8EA57-DA66-FA9D-CE27-9B6D06B15684}"/>
              </a:ext>
            </a:extLst>
          </p:cNvPr>
          <p:cNvSpPr txBox="1"/>
          <p:nvPr/>
        </p:nvSpPr>
        <p:spPr>
          <a:xfrm>
            <a:off x="9514903" y="4292056"/>
            <a:ext cx="1278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58A0B9D-CCB6-DFE6-8DD5-0260144F30FB}"/>
              </a:ext>
            </a:extLst>
          </p:cNvPr>
          <p:cNvSpPr txBox="1"/>
          <p:nvPr/>
        </p:nvSpPr>
        <p:spPr>
          <a:xfrm>
            <a:off x="1400325" y="5583821"/>
            <a:ext cx="9917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たして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たして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たして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に分けるよ</a:t>
            </a:r>
          </a:p>
        </p:txBody>
      </p:sp>
    </p:spTree>
    <p:extLst>
      <p:ext uri="{BB962C8B-B14F-4D97-AF65-F5344CB8AC3E}">
        <p14:creationId xmlns:p14="http://schemas.microsoft.com/office/powerpoint/2010/main" val="85480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70E370-9B4D-478C-A9A7-D7BAC0D0D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7876" y="663274"/>
            <a:ext cx="9144000" cy="2387600"/>
          </a:xfrm>
        </p:spPr>
        <p:txBody>
          <a:bodyPr>
            <a:normAutofit/>
          </a:bodyPr>
          <a:lstStyle/>
          <a:p>
            <a:r>
              <a:rPr kumimoji="1" lang="ja-JP" altLang="en-US" sz="8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まなびの広場</a:t>
            </a:r>
            <a:r>
              <a:rPr kumimoji="1" lang="en-US" altLang="ja-JP" sz="8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b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52B7B01-4715-4346-B432-E19A0A3ECC23}"/>
              </a:ext>
            </a:extLst>
          </p:cNvPr>
          <p:cNvSpPr txBox="1"/>
          <p:nvPr/>
        </p:nvSpPr>
        <p:spPr>
          <a:xfrm>
            <a:off x="2093401" y="4181365"/>
            <a:ext cx="78790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ひき算の計算の考え方</a:t>
            </a:r>
          </a:p>
        </p:txBody>
      </p:sp>
    </p:spTree>
    <p:extLst>
      <p:ext uri="{BB962C8B-B14F-4D97-AF65-F5344CB8AC3E}">
        <p14:creationId xmlns:p14="http://schemas.microsoft.com/office/powerpoint/2010/main" val="2524870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9CBB0E3-FCE7-4B38-BA66-3A4E98383D35}"/>
              </a:ext>
            </a:extLst>
          </p:cNvPr>
          <p:cNvSpPr txBox="1"/>
          <p:nvPr/>
        </p:nvSpPr>
        <p:spPr>
          <a:xfrm>
            <a:off x="1079291" y="3968059"/>
            <a:ext cx="91052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パック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こ入りの卵が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パックと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バラの卵が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こあります。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40101CE-E696-414B-96D0-DB2EB2FA7F8C}"/>
              </a:ext>
            </a:extLst>
          </p:cNvPr>
          <p:cNvSpPr txBox="1"/>
          <p:nvPr/>
        </p:nvSpPr>
        <p:spPr>
          <a:xfrm>
            <a:off x="1079290" y="5465819"/>
            <a:ext cx="10274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卵を</a:t>
            </a:r>
            <a:r>
              <a:rPr kumimoji="1"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こ欲しいといわれたらどうしますか？</a:t>
            </a:r>
          </a:p>
        </p:txBody>
      </p:sp>
      <p:pic>
        <p:nvPicPr>
          <p:cNvPr id="1026" name="Picture 2" descr="ソース画像を表示">
            <a:extLst>
              <a:ext uri="{FF2B5EF4-FFF2-40B4-BE49-F238E27FC236}">
                <a16:creationId xmlns:a16="http://schemas.microsoft.com/office/drawing/2014/main" id="{A5FB137C-ECC2-46A2-A4BB-3A058AE55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9" y="1690688"/>
            <a:ext cx="2979683" cy="197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ソース画像を表示">
            <a:extLst>
              <a:ext uri="{FF2B5EF4-FFF2-40B4-BE49-F238E27FC236}">
                <a16:creationId xmlns:a16="http://schemas.microsoft.com/office/drawing/2014/main" id="{1F112272-74CC-4137-A118-41D99B72D9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1" t="10796" r="4233" b="53365"/>
          <a:stretch/>
        </p:blipFill>
        <p:spPr bwMode="auto">
          <a:xfrm>
            <a:off x="6921061" y="2038706"/>
            <a:ext cx="480201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ソース画像を表示">
            <a:extLst>
              <a:ext uri="{FF2B5EF4-FFF2-40B4-BE49-F238E27FC236}">
                <a16:creationId xmlns:a16="http://schemas.microsoft.com/office/drawing/2014/main" id="{09499E0A-C6F4-49F6-8732-EDA63D6625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1" t="10796" r="4233" b="53365"/>
          <a:stretch/>
        </p:blipFill>
        <p:spPr bwMode="auto">
          <a:xfrm>
            <a:off x="7469237" y="2038706"/>
            <a:ext cx="480201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ソース画像を表示">
            <a:extLst>
              <a:ext uri="{FF2B5EF4-FFF2-40B4-BE49-F238E27FC236}">
                <a16:creationId xmlns:a16="http://schemas.microsoft.com/office/drawing/2014/main" id="{18AEB7B5-DEC9-4BD5-8865-933F59DA14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1" t="10796" r="4233" b="53365"/>
          <a:stretch/>
        </p:blipFill>
        <p:spPr bwMode="auto">
          <a:xfrm>
            <a:off x="7469237" y="2870367"/>
            <a:ext cx="480201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ソース画像を表示">
            <a:extLst>
              <a:ext uri="{FF2B5EF4-FFF2-40B4-BE49-F238E27FC236}">
                <a16:creationId xmlns:a16="http://schemas.microsoft.com/office/drawing/2014/main" id="{8D748A31-8346-4E1B-90EA-5D6844192D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1" t="10796" r="4233" b="53365"/>
          <a:stretch/>
        </p:blipFill>
        <p:spPr bwMode="auto">
          <a:xfrm>
            <a:off x="8017413" y="2038706"/>
            <a:ext cx="480201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ソース画像を表示">
            <a:extLst>
              <a:ext uri="{FF2B5EF4-FFF2-40B4-BE49-F238E27FC236}">
                <a16:creationId xmlns:a16="http://schemas.microsoft.com/office/drawing/2014/main" id="{96F417E3-A87B-4AEF-ACE1-AF6A60A54F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1" t="10796" r="4233" b="53365"/>
          <a:stretch/>
        </p:blipFill>
        <p:spPr bwMode="auto">
          <a:xfrm>
            <a:off x="8017413" y="2870367"/>
            <a:ext cx="480201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1B3F1FD-E4FD-7EB0-7FA6-B48B4D4B4157}"/>
              </a:ext>
            </a:extLst>
          </p:cNvPr>
          <p:cNvSpPr txBox="1"/>
          <p:nvPr/>
        </p:nvSpPr>
        <p:spPr>
          <a:xfrm>
            <a:off x="1298714" y="726012"/>
            <a:ext cx="9594572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「２けた－１けた」の引き算を考えよう</a:t>
            </a:r>
            <a:endParaRPr kumimoji="1" lang="ja-JP" altLang="en-US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342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5E5623-9133-45D9-9DB5-8009E0F18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自ら進んで学習できる子ども</a:t>
            </a:r>
            <a:endParaRPr kumimoji="1" lang="ja-JP" altLang="en-US" sz="4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F77031A-6B23-439E-9E54-EB16AD5F0F7D}"/>
              </a:ext>
            </a:extLst>
          </p:cNvPr>
          <p:cNvSpPr txBox="1"/>
          <p:nvPr/>
        </p:nvSpPr>
        <p:spPr>
          <a:xfrm>
            <a:off x="1079290" y="5565173"/>
            <a:ext cx="9858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こ入りのパックをあけてわたす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9CBB0E3-FCE7-4B38-BA66-3A4E98383D35}"/>
              </a:ext>
            </a:extLst>
          </p:cNvPr>
          <p:cNvSpPr txBox="1"/>
          <p:nvPr/>
        </p:nvSpPr>
        <p:spPr>
          <a:xfrm>
            <a:off x="1079290" y="4816293"/>
            <a:ext cx="10033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：とりあえず、バラの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こからわたす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40101CE-E696-414B-96D0-DB2EB2FA7F8C}"/>
              </a:ext>
            </a:extLst>
          </p:cNvPr>
          <p:cNvSpPr txBox="1"/>
          <p:nvPr/>
        </p:nvSpPr>
        <p:spPr>
          <a:xfrm>
            <a:off x="1079290" y="3964634"/>
            <a:ext cx="10033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あなたは、次の</a:t>
            </a:r>
            <a:r>
              <a:rPr kumimoji="1"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kumimoji="1" lang="ja-JP" altLang="en-US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r>
              <a:rPr kumimoji="1" lang="ja-JP" altLang="en-US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のどちらですか？</a:t>
            </a:r>
          </a:p>
        </p:txBody>
      </p:sp>
      <p:pic>
        <p:nvPicPr>
          <p:cNvPr id="16" name="Picture 2" descr="ソース画像を表示">
            <a:extLst>
              <a:ext uri="{FF2B5EF4-FFF2-40B4-BE49-F238E27FC236}">
                <a16:creationId xmlns:a16="http://schemas.microsoft.com/office/drawing/2014/main" id="{80F85FD4-DD04-4B2A-BFBE-288683285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9" y="1690688"/>
            <a:ext cx="2979683" cy="197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ソース画像を表示">
            <a:extLst>
              <a:ext uri="{FF2B5EF4-FFF2-40B4-BE49-F238E27FC236}">
                <a16:creationId xmlns:a16="http://schemas.microsoft.com/office/drawing/2014/main" id="{874DF6C2-16E2-4D17-A7B5-558A426D3C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1" t="10796" r="4233" b="53365"/>
          <a:stretch/>
        </p:blipFill>
        <p:spPr bwMode="auto">
          <a:xfrm>
            <a:off x="6921061" y="2038706"/>
            <a:ext cx="480201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ソース画像を表示">
            <a:extLst>
              <a:ext uri="{FF2B5EF4-FFF2-40B4-BE49-F238E27FC236}">
                <a16:creationId xmlns:a16="http://schemas.microsoft.com/office/drawing/2014/main" id="{EFB51A8A-7C82-4AFA-8F78-3EDFD4E8E3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1" t="10796" r="4233" b="53365"/>
          <a:stretch/>
        </p:blipFill>
        <p:spPr bwMode="auto">
          <a:xfrm>
            <a:off x="7469237" y="2038706"/>
            <a:ext cx="480201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ソース画像を表示">
            <a:extLst>
              <a:ext uri="{FF2B5EF4-FFF2-40B4-BE49-F238E27FC236}">
                <a16:creationId xmlns:a16="http://schemas.microsoft.com/office/drawing/2014/main" id="{D2A37DCE-B355-4708-9018-7E0534E37C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1" t="10796" r="4233" b="53365"/>
          <a:stretch/>
        </p:blipFill>
        <p:spPr bwMode="auto">
          <a:xfrm>
            <a:off x="7469237" y="2870367"/>
            <a:ext cx="480201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ソース画像を表示">
            <a:extLst>
              <a:ext uri="{FF2B5EF4-FFF2-40B4-BE49-F238E27FC236}">
                <a16:creationId xmlns:a16="http://schemas.microsoft.com/office/drawing/2014/main" id="{52355597-9D9C-4A10-A309-4E4750BD9A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1" t="10796" r="4233" b="53365"/>
          <a:stretch/>
        </p:blipFill>
        <p:spPr bwMode="auto">
          <a:xfrm>
            <a:off x="8017413" y="2038706"/>
            <a:ext cx="480201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ソース画像を表示">
            <a:extLst>
              <a:ext uri="{FF2B5EF4-FFF2-40B4-BE49-F238E27FC236}">
                <a16:creationId xmlns:a16="http://schemas.microsoft.com/office/drawing/2014/main" id="{D9F83D7D-B620-4778-B29D-2BD633A04C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1" t="10796" r="4233" b="53365"/>
          <a:stretch/>
        </p:blipFill>
        <p:spPr bwMode="auto">
          <a:xfrm>
            <a:off x="8017413" y="2870367"/>
            <a:ext cx="480201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406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5E5623-9133-45D9-9DB5-8009E0F18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自ら進んで学習できる子ども</a:t>
            </a:r>
            <a:endParaRPr kumimoji="1" lang="ja-JP" altLang="en-US" sz="4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F77031A-6B23-439E-9E54-EB16AD5F0F7D}"/>
              </a:ext>
            </a:extLst>
          </p:cNvPr>
          <p:cNvSpPr txBox="1"/>
          <p:nvPr/>
        </p:nvSpPr>
        <p:spPr>
          <a:xfrm>
            <a:off x="2046023" y="5143428"/>
            <a:ext cx="9052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足りない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こは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、パックよりわたす　　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9CBB0E3-FCE7-4B38-BA66-3A4E98383D35}"/>
              </a:ext>
            </a:extLst>
          </p:cNvPr>
          <p:cNvSpPr txBox="1"/>
          <p:nvPr/>
        </p:nvSpPr>
        <p:spPr>
          <a:xfrm>
            <a:off x="1079290" y="4314948"/>
            <a:ext cx="10019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：とりあえず、バラの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こからわたす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6" name="Picture 2" descr="ソース画像を表示">
            <a:extLst>
              <a:ext uri="{FF2B5EF4-FFF2-40B4-BE49-F238E27FC236}">
                <a16:creationId xmlns:a16="http://schemas.microsoft.com/office/drawing/2014/main" id="{80F85FD4-DD04-4B2A-BFBE-288683285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9" y="1690688"/>
            <a:ext cx="2979683" cy="197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楕円 2">
            <a:extLst>
              <a:ext uri="{FF2B5EF4-FFF2-40B4-BE49-F238E27FC236}">
                <a16:creationId xmlns:a16="http://schemas.microsoft.com/office/drawing/2014/main" id="{4CDF6102-7EBD-4D0F-9E57-97908641C149}"/>
              </a:ext>
            </a:extLst>
          </p:cNvPr>
          <p:cNvSpPr/>
          <p:nvPr/>
        </p:nvSpPr>
        <p:spPr>
          <a:xfrm>
            <a:off x="6421279" y="1837677"/>
            <a:ext cx="2449896" cy="1975177"/>
          </a:xfrm>
          <a:prstGeom prst="ellipse">
            <a:avLst/>
          </a:prstGeom>
          <a:noFill/>
          <a:ln w="571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23335D82-F281-42C0-9EBD-54CA9EDDAF0E}"/>
              </a:ext>
            </a:extLst>
          </p:cNvPr>
          <p:cNvSpPr/>
          <p:nvPr/>
        </p:nvSpPr>
        <p:spPr>
          <a:xfrm rot="2161270">
            <a:off x="4318141" y="1736721"/>
            <a:ext cx="1345671" cy="812852"/>
          </a:xfrm>
          <a:prstGeom prst="ellipse">
            <a:avLst/>
          </a:prstGeom>
          <a:noFill/>
          <a:ln w="571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3A7BC253-2E64-4CDF-B506-E89F2776382F}"/>
              </a:ext>
            </a:extLst>
          </p:cNvPr>
          <p:cNvSpPr/>
          <p:nvPr/>
        </p:nvSpPr>
        <p:spPr>
          <a:xfrm>
            <a:off x="2721685" y="2737853"/>
            <a:ext cx="477229" cy="6458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A9982FFD-9B04-45CE-9901-86CC56D2F646}"/>
              </a:ext>
            </a:extLst>
          </p:cNvPr>
          <p:cNvSpPr/>
          <p:nvPr/>
        </p:nvSpPr>
        <p:spPr>
          <a:xfrm>
            <a:off x="3198914" y="3007596"/>
            <a:ext cx="477229" cy="6458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3C586B76-9123-40E0-AC81-669D5365BD98}"/>
              </a:ext>
            </a:extLst>
          </p:cNvPr>
          <p:cNvSpPr/>
          <p:nvPr/>
        </p:nvSpPr>
        <p:spPr>
          <a:xfrm>
            <a:off x="3198914" y="2455736"/>
            <a:ext cx="477229" cy="6458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17780C1C-52FA-42AB-97F3-171B549EC5CA}"/>
              </a:ext>
            </a:extLst>
          </p:cNvPr>
          <p:cNvSpPr/>
          <p:nvPr/>
        </p:nvSpPr>
        <p:spPr>
          <a:xfrm>
            <a:off x="3645677" y="2783104"/>
            <a:ext cx="477229" cy="5882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978EA657-85C7-4B62-9030-FDAECE58C946}"/>
              </a:ext>
            </a:extLst>
          </p:cNvPr>
          <p:cNvSpPr/>
          <p:nvPr/>
        </p:nvSpPr>
        <p:spPr>
          <a:xfrm>
            <a:off x="3638786" y="2279277"/>
            <a:ext cx="477229" cy="5882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98358C99-9B8F-4A87-A7FD-C53AC659B178}"/>
              </a:ext>
            </a:extLst>
          </p:cNvPr>
          <p:cNvSpPr/>
          <p:nvPr/>
        </p:nvSpPr>
        <p:spPr>
          <a:xfrm>
            <a:off x="4034711" y="2531190"/>
            <a:ext cx="477229" cy="5882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97FD9CA0-1570-4E79-9466-B0DB89509E23}"/>
              </a:ext>
            </a:extLst>
          </p:cNvPr>
          <p:cNvSpPr/>
          <p:nvPr/>
        </p:nvSpPr>
        <p:spPr>
          <a:xfrm>
            <a:off x="4047697" y="2026148"/>
            <a:ext cx="477229" cy="5882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Picture 2" descr="ソース画像を表示">
            <a:extLst>
              <a:ext uri="{FF2B5EF4-FFF2-40B4-BE49-F238E27FC236}">
                <a16:creationId xmlns:a16="http://schemas.microsoft.com/office/drawing/2014/main" id="{334776B1-6301-402B-9C18-C3F3776ACC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1" t="10796" r="4233" b="53365"/>
          <a:stretch/>
        </p:blipFill>
        <p:spPr bwMode="auto">
          <a:xfrm>
            <a:off x="6921061" y="2038706"/>
            <a:ext cx="480201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ソース画像を表示">
            <a:extLst>
              <a:ext uri="{FF2B5EF4-FFF2-40B4-BE49-F238E27FC236}">
                <a16:creationId xmlns:a16="http://schemas.microsoft.com/office/drawing/2014/main" id="{86F5A241-3136-4324-A583-DE4BC3CEA8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1" t="10796" r="4233" b="53365"/>
          <a:stretch/>
        </p:blipFill>
        <p:spPr bwMode="auto">
          <a:xfrm>
            <a:off x="7469237" y="2038706"/>
            <a:ext cx="480201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ソース画像を表示">
            <a:extLst>
              <a:ext uri="{FF2B5EF4-FFF2-40B4-BE49-F238E27FC236}">
                <a16:creationId xmlns:a16="http://schemas.microsoft.com/office/drawing/2014/main" id="{EC74B100-266E-4FA7-AA7E-9B26592DAD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1" t="10796" r="4233" b="53365"/>
          <a:stretch/>
        </p:blipFill>
        <p:spPr bwMode="auto">
          <a:xfrm>
            <a:off x="7469237" y="2870367"/>
            <a:ext cx="480201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ソース画像を表示">
            <a:extLst>
              <a:ext uri="{FF2B5EF4-FFF2-40B4-BE49-F238E27FC236}">
                <a16:creationId xmlns:a16="http://schemas.microsoft.com/office/drawing/2014/main" id="{DFBB6DF3-CDE4-411F-86CB-3E260ED6BA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1" t="10796" r="4233" b="53365"/>
          <a:stretch/>
        </p:blipFill>
        <p:spPr bwMode="auto">
          <a:xfrm>
            <a:off x="8017413" y="2038706"/>
            <a:ext cx="480201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ソース画像を表示">
            <a:extLst>
              <a:ext uri="{FF2B5EF4-FFF2-40B4-BE49-F238E27FC236}">
                <a16:creationId xmlns:a16="http://schemas.microsoft.com/office/drawing/2014/main" id="{4B4B1A4C-1CDF-4AC6-857B-3694ED8DE4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1" t="10796" r="4233" b="53365"/>
          <a:stretch/>
        </p:blipFill>
        <p:spPr bwMode="auto">
          <a:xfrm>
            <a:off x="8017413" y="2870367"/>
            <a:ext cx="480201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楕円 30">
            <a:extLst>
              <a:ext uri="{FF2B5EF4-FFF2-40B4-BE49-F238E27FC236}">
                <a16:creationId xmlns:a16="http://schemas.microsoft.com/office/drawing/2014/main" id="{E2E7EB41-438D-4F0D-941D-261F65AC61A9}"/>
              </a:ext>
            </a:extLst>
          </p:cNvPr>
          <p:cNvSpPr/>
          <p:nvPr/>
        </p:nvSpPr>
        <p:spPr>
          <a:xfrm>
            <a:off x="4522388" y="2264857"/>
            <a:ext cx="477229" cy="5882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41C093A-4FF6-457E-96FD-15FBA38DA950}"/>
              </a:ext>
            </a:extLst>
          </p:cNvPr>
          <p:cNvSpPr txBox="1"/>
          <p:nvPr/>
        </p:nvSpPr>
        <p:spPr>
          <a:xfrm>
            <a:off x="2046023" y="5846792"/>
            <a:ext cx="6825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残った卵は　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ー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947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 animBg="1"/>
      <p:bldP spid="12" grpId="0" animBg="1"/>
      <p:bldP spid="4" grpId="0" animBg="1"/>
      <p:bldP spid="14" grpId="0" animBg="1"/>
      <p:bldP spid="15" grpId="0" animBg="1"/>
      <p:bldP spid="21" grpId="0" animBg="1"/>
      <p:bldP spid="22" grpId="0" animBg="1"/>
      <p:bldP spid="23" grpId="0" animBg="1"/>
      <p:bldP spid="24" grpId="0" animBg="1"/>
      <p:bldP spid="31" grpId="0" animBg="1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5E5623-9133-45D9-9DB5-8009E0F18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自ら進んで学習できる子ども</a:t>
            </a:r>
            <a:endParaRPr kumimoji="1" lang="ja-JP" altLang="en-US" sz="4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F77031A-6B23-439E-9E54-EB16AD5F0F7D}"/>
              </a:ext>
            </a:extLst>
          </p:cNvPr>
          <p:cNvSpPr txBox="1"/>
          <p:nvPr/>
        </p:nvSpPr>
        <p:spPr>
          <a:xfrm>
            <a:off x="2046022" y="5003005"/>
            <a:ext cx="5247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パックには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こ残る</a:t>
            </a:r>
            <a:endParaRPr lang="en-US" altLang="ja-JP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9CBB0E3-FCE7-4B38-BA66-3A4E98383D35}"/>
              </a:ext>
            </a:extLst>
          </p:cNvPr>
          <p:cNvSpPr txBox="1"/>
          <p:nvPr/>
        </p:nvSpPr>
        <p:spPr>
          <a:xfrm>
            <a:off x="1079290" y="4230149"/>
            <a:ext cx="9893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こ入りのパックをあけてわたす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6" name="Picture 2" descr="ソース画像を表示">
            <a:extLst>
              <a:ext uri="{FF2B5EF4-FFF2-40B4-BE49-F238E27FC236}">
                <a16:creationId xmlns:a16="http://schemas.microsoft.com/office/drawing/2014/main" id="{80F85FD4-DD04-4B2A-BFBE-288683285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9" y="1690688"/>
            <a:ext cx="2979683" cy="197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楕円 11">
            <a:extLst>
              <a:ext uri="{FF2B5EF4-FFF2-40B4-BE49-F238E27FC236}">
                <a16:creationId xmlns:a16="http://schemas.microsoft.com/office/drawing/2014/main" id="{23335D82-F281-42C0-9EBD-54CA9EDDAF0E}"/>
              </a:ext>
            </a:extLst>
          </p:cNvPr>
          <p:cNvSpPr/>
          <p:nvPr/>
        </p:nvSpPr>
        <p:spPr>
          <a:xfrm rot="1936912">
            <a:off x="3607540" y="1571442"/>
            <a:ext cx="2026268" cy="2040410"/>
          </a:xfrm>
          <a:prstGeom prst="ellipse">
            <a:avLst/>
          </a:prstGeom>
          <a:noFill/>
          <a:ln w="571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81B6AC41-0175-4E38-8055-59FD827C46FD}"/>
              </a:ext>
            </a:extLst>
          </p:cNvPr>
          <p:cNvSpPr/>
          <p:nvPr/>
        </p:nvSpPr>
        <p:spPr>
          <a:xfrm>
            <a:off x="2721685" y="2737853"/>
            <a:ext cx="477229" cy="6458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EA830963-CA95-4C1F-B1D8-7F70219EE600}"/>
              </a:ext>
            </a:extLst>
          </p:cNvPr>
          <p:cNvSpPr/>
          <p:nvPr/>
        </p:nvSpPr>
        <p:spPr>
          <a:xfrm>
            <a:off x="3198914" y="3011303"/>
            <a:ext cx="477229" cy="6458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57BC37C6-1F1A-4EB1-A8A9-B4B5FA92B621}"/>
              </a:ext>
            </a:extLst>
          </p:cNvPr>
          <p:cNvSpPr/>
          <p:nvPr/>
        </p:nvSpPr>
        <p:spPr>
          <a:xfrm>
            <a:off x="3182808" y="2490887"/>
            <a:ext cx="477229" cy="6458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Picture 2" descr="ソース画像を表示">
            <a:extLst>
              <a:ext uri="{FF2B5EF4-FFF2-40B4-BE49-F238E27FC236}">
                <a16:creationId xmlns:a16="http://schemas.microsoft.com/office/drawing/2014/main" id="{F812E1F6-139B-40FD-88A7-2D935DF957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1" t="10796" r="4233" b="53365"/>
          <a:stretch/>
        </p:blipFill>
        <p:spPr bwMode="auto">
          <a:xfrm>
            <a:off x="6921061" y="2038706"/>
            <a:ext cx="480201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ソース画像を表示">
            <a:extLst>
              <a:ext uri="{FF2B5EF4-FFF2-40B4-BE49-F238E27FC236}">
                <a16:creationId xmlns:a16="http://schemas.microsoft.com/office/drawing/2014/main" id="{E42CABAD-1E29-4A3F-B551-ED02B76234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1" t="10796" r="4233" b="53365"/>
          <a:stretch/>
        </p:blipFill>
        <p:spPr bwMode="auto">
          <a:xfrm>
            <a:off x="7469237" y="2038706"/>
            <a:ext cx="480201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ソース画像を表示">
            <a:extLst>
              <a:ext uri="{FF2B5EF4-FFF2-40B4-BE49-F238E27FC236}">
                <a16:creationId xmlns:a16="http://schemas.microsoft.com/office/drawing/2014/main" id="{03B67832-E6F5-4BD8-A65B-1F253D55AC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1" t="10796" r="4233" b="53365"/>
          <a:stretch/>
        </p:blipFill>
        <p:spPr bwMode="auto">
          <a:xfrm>
            <a:off x="7469237" y="2870367"/>
            <a:ext cx="480201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ソース画像を表示">
            <a:extLst>
              <a:ext uri="{FF2B5EF4-FFF2-40B4-BE49-F238E27FC236}">
                <a16:creationId xmlns:a16="http://schemas.microsoft.com/office/drawing/2014/main" id="{1C667935-70AE-4575-8C5A-7A1F1880F5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1" t="10796" r="4233" b="53365"/>
          <a:stretch/>
        </p:blipFill>
        <p:spPr bwMode="auto">
          <a:xfrm>
            <a:off x="8017413" y="2038706"/>
            <a:ext cx="480201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ソース画像を表示">
            <a:extLst>
              <a:ext uri="{FF2B5EF4-FFF2-40B4-BE49-F238E27FC236}">
                <a16:creationId xmlns:a16="http://schemas.microsoft.com/office/drawing/2014/main" id="{0AF4876A-D346-47F8-8415-3DCE5CED88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1" t="10796" r="4233" b="53365"/>
          <a:stretch/>
        </p:blipFill>
        <p:spPr bwMode="auto">
          <a:xfrm>
            <a:off x="8017413" y="2870367"/>
            <a:ext cx="480201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楕円 32">
            <a:extLst>
              <a:ext uri="{FF2B5EF4-FFF2-40B4-BE49-F238E27FC236}">
                <a16:creationId xmlns:a16="http://schemas.microsoft.com/office/drawing/2014/main" id="{5E1844A6-625D-437A-A41E-A45910373235}"/>
              </a:ext>
            </a:extLst>
          </p:cNvPr>
          <p:cNvSpPr/>
          <p:nvPr/>
        </p:nvSpPr>
        <p:spPr>
          <a:xfrm>
            <a:off x="6921061" y="2080494"/>
            <a:ext cx="477229" cy="6458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9ED8235A-865A-4307-84EC-A29B4914AF3C}"/>
              </a:ext>
            </a:extLst>
          </p:cNvPr>
          <p:cNvSpPr/>
          <p:nvPr/>
        </p:nvSpPr>
        <p:spPr>
          <a:xfrm>
            <a:off x="7476796" y="2080494"/>
            <a:ext cx="477229" cy="6458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0F32BFDF-484D-4259-9BAE-8F9C88DDCADD}"/>
              </a:ext>
            </a:extLst>
          </p:cNvPr>
          <p:cNvSpPr/>
          <p:nvPr/>
        </p:nvSpPr>
        <p:spPr>
          <a:xfrm>
            <a:off x="7456614" y="2916792"/>
            <a:ext cx="477229" cy="6458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CD94DD7A-DCA5-48C3-AB5B-7626D2EE93FB}"/>
              </a:ext>
            </a:extLst>
          </p:cNvPr>
          <p:cNvSpPr/>
          <p:nvPr/>
        </p:nvSpPr>
        <p:spPr>
          <a:xfrm>
            <a:off x="8012826" y="2069701"/>
            <a:ext cx="477229" cy="6458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BC3B7527-458C-437D-B95E-029DD9F7E06D}"/>
              </a:ext>
            </a:extLst>
          </p:cNvPr>
          <p:cNvSpPr/>
          <p:nvPr/>
        </p:nvSpPr>
        <p:spPr>
          <a:xfrm>
            <a:off x="8001818" y="2947723"/>
            <a:ext cx="477229" cy="6458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D9BF30B-16D1-425B-97AA-6531E89714A7}"/>
              </a:ext>
            </a:extLst>
          </p:cNvPr>
          <p:cNvSpPr txBox="1"/>
          <p:nvPr/>
        </p:nvSpPr>
        <p:spPr>
          <a:xfrm>
            <a:off x="2046022" y="5846792"/>
            <a:ext cx="6451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残った卵は　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573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5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 animBg="1"/>
      <p:bldP spid="13" grpId="0" animBg="1"/>
      <p:bldP spid="25" grpId="0" animBg="1"/>
      <p:bldP spid="26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5E5623-9133-45D9-9DB5-8009E0F18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主体的・対話的で深い学び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50CD632-9A14-450E-9284-93332AAD367C}"/>
              </a:ext>
            </a:extLst>
          </p:cNvPr>
          <p:cNvSpPr txBox="1"/>
          <p:nvPr/>
        </p:nvSpPr>
        <p:spPr>
          <a:xfrm>
            <a:off x="1079292" y="1948721"/>
            <a:ext cx="8947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自分で考えた方法を式で表してみよう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0B2624D-7203-4190-A098-D1E920C92FB7}"/>
              </a:ext>
            </a:extLst>
          </p:cNvPr>
          <p:cNvSpPr txBox="1"/>
          <p:nvPr/>
        </p:nvSpPr>
        <p:spPr>
          <a:xfrm>
            <a:off x="1079292" y="2854331"/>
            <a:ext cx="9830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こわたしても足りない分は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2954DCB-A530-40CD-AE38-A91A58549850}"/>
              </a:ext>
            </a:extLst>
          </p:cNvPr>
          <p:cNvSpPr txBox="1"/>
          <p:nvPr/>
        </p:nvSpPr>
        <p:spPr>
          <a:xfrm>
            <a:off x="1902372" y="3759941"/>
            <a:ext cx="8124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残った分は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　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F77031A-6B23-439E-9E54-EB16AD5F0F7D}"/>
              </a:ext>
            </a:extLst>
          </p:cNvPr>
          <p:cNvSpPr txBox="1"/>
          <p:nvPr/>
        </p:nvSpPr>
        <p:spPr>
          <a:xfrm>
            <a:off x="2096814" y="5571161"/>
            <a:ext cx="8812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バラの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こをたして　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　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9CBB0E3-FCE7-4B38-BA66-3A4E98383D35}"/>
              </a:ext>
            </a:extLst>
          </p:cNvPr>
          <p:cNvSpPr txBox="1"/>
          <p:nvPr/>
        </p:nvSpPr>
        <p:spPr>
          <a:xfrm>
            <a:off x="1079290" y="4665551"/>
            <a:ext cx="9357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こ入りからとるので　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620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5E5623-9133-45D9-9DB5-8009E0F1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方式と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方式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2954DCB-A530-40CD-AE38-A91A58549850}"/>
              </a:ext>
            </a:extLst>
          </p:cNvPr>
          <p:cNvSpPr txBox="1"/>
          <p:nvPr/>
        </p:nvSpPr>
        <p:spPr>
          <a:xfrm>
            <a:off x="2184841" y="1627625"/>
            <a:ext cx="18261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２３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　７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2954DCB-A530-40CD-AE38-A91A58549850}"/>
              </a:ext>
            </a:extLst>
          </p:cNvPr>
          <p:cNvSpPr txBox="1"/>
          <p:nvPr/>
        </p:nvSpPr>
        <p:spPr>
          <a:xfrm>
            <a:off x="6260529" y="3872520"/>
            <a:ext cx="3976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７－３＝４</a:t>
            </a:r>
            <a:endParaRPr lang="en-US" altLang="ja-JP" sz="3600" dirty="0">
              <a:solidFill>
                <a:schemeClr val="accent2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chemeClr val="accent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４たらないから６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2954DCB-A530-40CD-AE38-A91A58549850}"/>
              </a:ext>
            </a:extLst>
          </p:cNvPr>
          <p:cNvSpPr txBox="1"/>
          <p:nvPr/>
        </p:nvSpPr>
        <p:spPr>
          <a:xfrm>
            <a:off x="1833352" y="3872520"/>
            <a:ext cx="3229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１０－７＝３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３＋３＝６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9F3F438-A0A1-4480-9273-E8F1466978EF}"/>
              </a:ext>
            </a:extLst>
          </p:cNvPr>
          <p:cNvSpPr txBox="1"/>
          <p:nvPr/>
        </p:nvSpPr>
        <p:spPr>
          <a:xfrm>
            <a:off x="6890847" y="1627625"/>
            <a:ext cx="18261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4000" dirty="0">
                <a:solidFill>
                  <a:schemeClr val="accent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２３</a:t>
            </a:r>
            <a:endParaRPr lang="en-US" altLang="ja-JP" sz="4000" dirty="0">
              <a:solidFill>
                <a:schemeClr val="accent2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chemeClr val="accent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　７</a:t>
            </a:r>
            <a:endParaRPr lang="en-US" altLang="ja-JP" sz="4000" dirty="0">
              <a:solidFill>
                <a:schemeClr val="accent2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chemeClr val="accent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16CC768D-5963-4CDA-B762-E1E99BCA2EAF}"/>
              </a:ext>
            </a:extLst>
          </p:cNvPr>
          <p:cNvCxnSpPr/>
          <p:nvPr/>
        </p:nvCxnSpPr>
        <p:spPr>
          <a:xfrm>
            <a:off x="2024557" y="2837793"/>
            <a:ext cx="198645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EC865277-31C9-432D-B16F-9006E59E03F9}"/>
              </a:ext>
            </a:extLst>
          </p:cNvPr>
          <p:cNvCxnSpPr/>
          <p:nvPr/>
        </p:nvCxnSpPr>
        <p:spPr>
          <a:xfrm>
            <a:off x="6748957" y="2837793"/>
            <a:ext cx="198645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6F90F2F-1FEF-4C40-96EF-8D7594CF3C0A}"/>
              </a:ext>
            </a:extLst>
          </p:cNvPr>
          <p:cNvSpPr txBox="1"/>
          <p:nvPr/>
        </p:nvSpPr>
        <p:spPr>
          <a:xfrm>
            <a:off x="974708" y="5230375"/>
            <a:ext cx="107500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数字の消し方や数字の書き方まで指導する場合もありますが、数字を消したり新たに書くと分かりにくなりませんか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56E6C96-46A8-E791-BABE-D9AB67E6300E}"/>
              </a:ext>
            </a:extLst>
          </p:cNvPr>
          <p:cNvSpPr txBox="1"/>
          <p:nvPr/>
        </p:nvSpPr>
        <p:spPr>
          <a:xfrm>
            <a:off x="2661185" y="2940585"/>
            <a:ext cx="1359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１６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FEB83D3-DF02-AAC3-0A3C-ED91A0BA2459}"/>
              </a:ext>
            </a:extLst>
          </p:cNvPr>
          <p:cNvSpPr txBox="1"/>
          <p:nvPr/>
        </p:nvSpPr>
        <p:spPr>
          <a:xfrm>
            <a:off x="7357994" y="2940585"/>
            <a:ext cx="1359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accent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１６</a:t>
            </a:r>
          </a:p>
        </p:txBody>
      </p:sp>
    </p:spTree>
    <p:extLst>
      <p:ext uri="{BB962C8B-B14F-4D97-AF65-F5344CB8AC3E}">
        <p14:creationId xmlns:p14="http://schemas.microsoft.com/office/powerpoint/2010/main" val="190950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3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5E5623-9133-45D9-9DB5-8009E0F1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教える内容ではありませんが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50CD632-9A14-450E-9284-93332AAD367C}"/>
              </a:ext>
            </a:extLst>
          </p:cNvPr>
          <p:cNvSpPr txBox="1"/>
          <p:nvPr/>
        </p:nvSpPr>
        <p:spPr>
          <a:xfrm>
            <a:off x="838201" y="1948721"/>
            <a:ext cx="9066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の方法は、減減法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の方法は、減加法といわれています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2954DCB-A530-40CD-AE38-A91A58549850}"/>
              </a:ext>
            </a:extLst>
          </p:cNvPr>
          <p:cNvSpPr txBox="1"/>
          <p:nvPr/>
        </p:nvSpPr>
        <p:spPr>
          <a:xfrm>
            <a:off x="838201" y="3614912"/>
            <a:ext cx="10700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もちろん、こどもに教える必要はありません</a:t>
            </a:r>
            <a:endParaRPr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2954DCB-A530-40CD-AE38-A91A58549850}"/>
              </a:ext>
            </a:extLst>
          </p:cNvPr>
          <p:cNvSpPr txBox="1"/>
          <p:nvPr/>
        </p:nvSpPr>
        <p:spPr>
          <a:xfrm>
            <a:off x="838199" y="4665551"/>
            <a:ext cx="10938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昔私は、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A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の方法でひき算をしていると説明したら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元教育長が「え～」ひき算を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回もしてるんだと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6885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5E5623-9133-45D9-9DB5-8009E0F1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教科書には両方とも掲載してある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50CD632-9A14-450E-9284-93332AAD367C}"/>
              </a:ext>
            </a:extLst>
          </p:cNvPr>
          <p:cNvSpPr txBox="1"/>
          <p:nvPr/>
        </p:nvSpPr>
        <p:spPr>
          <a:xfrm>
            <a:off x="838201" y="1948721"/>
            <a:ext cx="10515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こどもが計算しやすい方法を認めてあげよう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0B2624D-7203-4190-A098-D1E920C92FB7}"/>
              </a:ext>
            </a:extLst>
          </p:cNvPr>
          <p:cNvSpPr txBox="1"/>
          <p:nvPr/>
        </p:nvSpPr>
        <p:spPr>
          <a:xfrm>
            <a:off x="838201" y="2854331"/>
            <a:ext cx="87314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私としては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の方法をお薦めしたい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は引けない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足らないのは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2954DCB-A530-40CD-AE38-A91A58549850}"/>
              </a:ext>
            </a:extLst>
          </p:cNvPr>
          <p:cNvSpPr txBox="1"/>
          <p:nvPr/>
        </p:nvSpPr>
        <p:spPr>
          <a:xfrm>
            <a:off x="838200" y="4375494"/>
            <a:ext cx="10515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私は、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足らないから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と計算していました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は、たすと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になる組合せなので簡単</a:t>
            </a:r>
          </a:p>
        </p:txBody>
      </p:sp>
    </p:spTree>
    <p:extLst>
      <p:ext uri="{BB962C8B-B14F-4D97-AF65-F5344CB8AC3E}">
        <p14:creationId xmlns:p14="http://schemas.microsoft.com/office/powerpoint/2010/main" val="311267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2225</TotalTime>
  <Words>740</Words>
  <Application>Microsoft Office PowerPoint</Application>
  <PresentationFormat>ワイド画面</PresentationFormat>
  <Paragraphs>127</Paragraphs>
  <Slides>14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9" baseType="lpstr">
      <vt:lpstr>UD デジタル 教科書体 NP-B</vt:lpstr>
      <vt:lpstr>Arial</vt:lpstr>
      <vt:lpstr>游ゴシック</vt:lpstr>
      <vt:lpstr>游ゴシック Light</vt:lpstr>
      <vt:lpstr>Office テーマ</vt:lpstr>
      <vt:lpstr>まなびの広場12 </vt:lpstr>
      <vt:lpstr>PowerPoint プレゼンテーション</vt:lpstr>
      <vt:lpstr>自ら進んで学習できる子ども</vt:lpstr>
      <vt:lpstr>自ら進んで学習できる子ども</vt:lpstr>
      <vt:lpstr>自ら進んで学習できる子ども</vt:lpstr>
      <vt:lpstr>主体的・対話的で深い学び</vt:lpstr>
      <vt:lpstr>A方式とB方式</vt:lpstr>
      <vt:lpstr>教える内容ではありませんが</vt:lpstr>
      <vt:lpstr>教科書には両方とも掲載してある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まなびの広場12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算数の教材研究 </dc:title>
  <dc:creator>伊藤努</dc:creator>
  <cp:lastModifiedBy>tutomu ito</cp:lastModifiedBy>
  <cp:revision>151</cp:revision>
  <cp:lastPrinted>2022-09-07T10:34:14Z</cp:lastPrinted>
  <dcterms:created xsi:type="dcterms:W3CDTF">2021-04-05T12:55:03Z</dcterms:created>
  <dcterms:modified xsi:type="dcterms:W3CDTF">2025-09-21T07:10:26Z</dcterms:modified>
</cp:coreProperties>
</file>