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sldIdLst>
    <p:sldId id="291" r:id="rId2"/>
    <p:sldId id="287" r:id="rId3"/>
    <p:sldId id="315" r:id="rId4"/>
    <p:sldId id="316" r:id="rId5"/>
    <p:sldId id="310" r:id="rId6"/>
    <p:sldId id="307" r:id="rId7"/>
    <p:sldId id="306" r:id="rId8"/>
    <p:sldId id="308" r:id="rId9"/>
    <p:sldId id="309" r:id="rId10"/>
    <p:sldId id="294" r:id="rId11"/>
    <p:sldId id="311" r:id="rId12"/>
  </p:sldIdLst>
  <p:sldSz cx="12192000" cy="6858000"/>
  <p:notesSz cx="6858000" cy="9144000"/>
  <p:embeddedFontLst>
    <p:embeddedFont>
      <p:font typeface="UD デジタル 教科書体 NP-B" panose="02020700000000000000" pitchFamily="18" charset="-128"/>
      <p:bold r:id="rId14"/>
    </p:embeddedFont>
    <p:embeddedFont>
      <p:font typeface="游ゴシック" panose="020B0400000000000000" pitchFamily="50" charset="-128"/>
      <p:regular r:id="rId15"/>
      <p:bold r:id="rId16"/>
    </p:embeddedFont>
    <p:embeddedFont>
      <p:font typeface="游ゴシック Light" panose="020B0300000000000000" pitchFamily="50" charset="-128"/>
      <p:regular r:id="rId17"/>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49" autoAdjust="0"/>
  </p:normalViewPr>
  <p:slideViewPr>
    <p:cSldViewPr snapToGrid="0" showGuides="1">
      <p:cViewPr varScale="1">
        <p:scale>
          <a:sx n="55" d="100"/>
          <a:sy n="55" d="100"/>
        </p:scale>
        <p:origin x="552" y="6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6A90D-4A3F-45E6-B6F4-E80321A35D3A}" type="datetimeFigureOut">
              <a:rPr kumimoji="1" lang="ja-JP" altLang="en-US" smtClean="0"/>
              <a:t>2022/3/15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40802-AD99-41A1-A003-C51D9689D758}" type="slidenum">
              <a:rPr kumimoji="1" lang="ja-JP" altLang="en-US" smtClean="0"/>
              <a:t>‹#›</a:t>
            </a:fld>
            <a:endParaRPr kumimoji="1" lang="ja-JP" altLang="en-US"/>
          </a:p>
        </p:txBody>
      </p:sp>
    </p:spTree>
    <p:extLst>
      <p:ext uri="{BB962C8B-B14F-4D97-AF65-F5344CB8AC3E}">
        <p14:creationId xmlns:p14="http://schemas.microsoft.com/office/powerpoint/2010/main" val="35421239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a:t>
            </a:fld>
            <a:endParaRPr kumimoji="1" lang="ja-JP" altLang="en-US"/>
          </a:p>
        </p:txBody>
      </p:sp>
    </p:spTree>
    <p:extLst>
      <p:ext uri="{BB962C8B-B14F-4D97-AF65-F5344CB8AC3E}">
        <p14:creationId xmlns:p14="http://schemas.microsoft.com/office/powerpoint/2010/main" val="233271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10</a:t>
            </a:fld>
            <a:endParaRPr kumimoji="1" lang="ja-JP" altLang="en-US"/>
          </a:p>
        </p:txBody>
      </p:sp>
    </p:spTree>
    <p:extLst>
      <p:ext uri="{BB962C8B-B14F-4D97-AF65-F5344CB8AC3E}">
        <p14:creationId xmlns:p14="http://schemas.microsoft.com/office/powerpoint/2010/main" val="43075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11</a:t>
            </a:fld>
            <a:endParaRPr kumimoji="1" lang="ja-JP" altLang="en-US"/>
          </a:p>
        </p:txBody>
      </p:sp>
    </p:spTree>
    <p:extLst>
      <p:ext uri="{BB962C8B-B14F-4D97-AF65-F5344CB8AC3E}">
        <p14:creationId xmlns:p14="http://schemas.microsoft.com/office/powerpoint/2010/main" val="102709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a:t>
            </a:fld>
            <a:endParaRPr kumimoji="1" lang="ja-JP" altLang="en-US"/>
          </a:p>
        </p:txBody>
      </p:sp>
    </p:spTree>
    <p:extLst>
      <p:ext uri="{BB962C8B-B14F-4D97-AF65-F5344CB8AC3E}">
        <p14:creationId xmlns:p14="http://schemas.microsoft.com/office/powerpoint/2010/main" val="367745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3</a:t>
            </a:fld>
            <a:endParaRPr kumimoji="1" lang="ja-JP" altLang="en-US"/>
          </a:p>
        </p:txBody>
      </p:sp>
    </p:spTree>
    <p:extLst>
      <p:ext uri="{BB962C8B-B14F-4D97-AF65-F5344CB8AC3E}">
        <p14:creationId xmlns:p14="http://schemas.microsoft.com/office/powerpoint/2010/main" val="183116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4</a:t>
            </a:fld>
            <a:endParaRPr kumimoji="1" lang="ja-JP" altLang="en-US"/>
          </a:p>
        </p:txBody>
      </p:sp>
    </p:spTree>
    <p:extLst>
      <p:ext uri="{BB962C8B-B14F-4D97-AF65-F5344CB8AC3E}">
        <p14:creationId xmlns:p14="http://schemas.microsoft.com/office/powerpoint/2010/main" val="87907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5</a:t>
            </a:fld>
            <a:endParaRPr kumimoji="1" lang="ja-JP" altLang="en-US"/>
          </a:p>
        </p:txBody>
      </p:sp>
    </p:spTree>
    <p:extLst>
      <p:ext uri="{BB962C8B-B14F-4D97-AF65-F5344CB8AC3E}">
        <p14:creationId xmlns:p14="http://schemas.microsoft.com/office/powerpoint/2010/main" val="127519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かけ算の順序でも入っている１枚です</a:t>
            </a:r>
            <a:endParaRPr kumimoji="1" lang="en-US" altLang="ja-JP" b="0"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6</a:t>
            </a:fld>
            <a:endParaRPr kumimoji="1" lang="ja-JP" altLang="en-US"/>
          </a:p>
        </p:txBody>
      </p:sp>
    </p:spTree>
    <p:extLst>
      <p:ext uri="{BB962C8B-B14F-4D97-AF65-F5344CB8AC3E}">
        <p14:creationId xmlns:p14="http://schemas.microsoft.com/office/powerpoint/2010/main" val="2560892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7</a:t>
            </a:fld>
            <a:endParaRPr kumimoji="1" lang="ja-JP" altLang="en-US"/>
          </a:p>
        </p:txBody>
      </p:sp>
    </p:spTree>
    <p:extLst>
      <p:ext uri="{BB962C8B-B14F-4D97-AF65-F5344CB8AC3E}">
        <p14:creationId xmlns:p14="http://schemas.microsoft.com/office/powerpoint/2010/main" val="165371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UD デジタル 教科書体 NP-B" panose="02020700000000000000" pitchFamily="18" charset="-128"/>
                <a:ea typeface="UD デジタル 教科書体 NP-B" panose="02020700000000000000" pitchFamily="18" charset="-128"/>
              </a:rPr>
              <a:t>英語を聞いて、日本語に翻訳をして、日本語で返事を考え、英語に翻訳してから、答えるから、英語ができないといわれる。</a:t>
            </a:r>
          </a:p>
          <a:p>
            <a:endParaRPr kumimoji="1" lang="en-US" altLang="ja-JP" b="0"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8</a:t>
            </a:fld>
            <a:endParaRPr kumimoji="1" lang="ja-JP" altLang="en-US"/>
          </a:p>
        </p:txBody>
      </p:sp>
    </p:spTree>
    <p:extLst>
      <p:ext uri="{BB962C8B-B14F-4D97-AF65-F5344CB8AC3E}">
        <p14:creationId xmlns:p14="http://schemas.microsoft.com/office/powerpoint/2010/main" val="592003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教科書に良く出てくる「ことばの式」は多すぎると私は思っている。</a:t>
            </a:r>
            <a:endParaRPr kumimoji="1" lang="en-US" altLang="ja-JP" b="0"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9</a:t>
            </a:fld>
            <a:endParaRPr kumimoji="1" lang="ja-JP" altLang="en-US"/>
          </a:p>
        </p:txBody>
      </p:sp>
    </p:spTree>
    <p:extLst>
      <p:ext uri="{BB962C8B-B14F-4D97-AF65-F5344CB8AC3E}">
        <p14:creationId xmlns:p14="http://schemas.microsoft.com/office/powerpoint/2010/main" val="386864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C71C41-6588-418F-9A71-284E5C0C104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EA875E4-CD96-4B48-9BC3-9D64E7DB3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1C7815-4D62-42B0-B672-CF601536A888}"/>
              </a:ext>
            </a:extLst>
          </p:cNvPr>
          <p:cNvSpPr>
            <a:spLocks noGrp="1"/>
          </p:cNvSpPr>
          <p:nvPr>
            <p:ph type="dt" sz="half" idx="10"/>
          </p:nvPr>
        </p:nvSpPr>
        <p:spPr/>
        <p:txBody>
          <a:bodyPr/>
          <a:lstStyle/>
          <a:p>
            <a:fld id="{6CD6CF1C-1409-4EE8-8680-8340FA1EC1A9}" type="datetimeFigureOut">
              <a:rPr kumimoji="1" lang="ja-JP" altLang="en-US" smtClean="0"/>
              <a:t>2022/3/15</a:t>
            </a:fld>
            <a:endParaRPr kumimoji="1" lang="ja-JP" altLang="en-US"/>
          </a:p>
        </p:txBody>
      </p:sp>
      <p:sp>
        <p:nvSpPr>
          <p:cNvPr id="5" name="フッター プレースホルダー 4">
            <a:extLst>
              <a:ext uri="{FF2B5EF4-FFF2-40B4-BE49-F238E27FC236}">
                <a16:creationId xmlns:a16="http://schemas.microsoft.com/office/drawing/2014/main" id="{8564D8B1-A1E5-4281-92EA-FC6F82E97F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B8ECA6-CE07-4724-B0DA-58BBA067A36D}"/>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6409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28198-29C3-41C7-B3BC-87C835DB20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84A5F2-13F3-4453-AC98-1017F41F87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7EF3A2-976B-4659-850D-33174B8334AF}"/>
              </a:ext>
            </a:extLst>
          </p:cNvPr>
          <p:cNvSpPr>
            <a:spLocks noGrp="1"/>
          </p:cNvSpPr>
          <p:nvPr>
            <p:ph type="dt" sz="half" idx="10"/>
          </p:nvPr>
        </p:nvSpPr>
        <p:spPr/>
        <p:txBody>
          <a:bodyPr/>
          <a:lstStyle/>
          <a:p>
            <a:fld id="{6CD6CF1C-1409-4EE8-8680-8340FA1EC1A9}" type="datetimeFigureOut">
              <a:rPr kumimoji="1" lang="ja-JP" altLang="en-US" smtClean="0"/>
              <a:t>2022/3/15</a:t>
            </a:fld>
            <a:endParaRPr kumimoji="1" lang="ja-JP" altLang="en-US"/>
          </a:p>
        </p:txBody>
      </p:sp>
      <p:sp>
        <p:nvSpPr>
          <p:cNvPr id="5" name="フッター プレースホルダー 4">
            <a:extLst>
              <a:ext uri="{FF2B5EF4-FFF2-40B4-BE49-F238E27FC236}">
                <a16:creationId xmlns:a16="http://schemas.microsoft.com/office/drawing/2014/main" id="{6D80B15F-E452-4379-8E60-FDC8A9C385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0AA31D-2C07-449B-8C95-EDC76D1A3F4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48540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5AF55DC-32D5-4A19-BD49-F6294A06B32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D36121-4145-48DD-AD22-B956777BAF4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B1C09D-509C-4AE8-9362-21CF2AE8CAF2}"/>
              </a:ext>
            </a:extLst>
          </p:cNvPr>
          <p:cNvSpPr>
            <a:spLocks noGrp="1"/>
          </p:cNvSpPr>
          <p:nvPr>
            <p:ph type="dt" sz="half" idx="10"/>
          </p:nvPr>
        </p:nvSpPr>
        <p:spPr/>
        <p:txBody>
          <a:bodyPr/>
          <a:lstStyle/>
          <a:p>
            <a:fld id="{6CD6CF1C-1409-4EE8-8680-8340FA1EC1A9}" type="datetimeFigureOut">
              <a:rPr kumimoji="1" lang="ja-JP" altLang="en-US" smtClean="0"/>
              <a:t>2022/3/15</a:t>
            </a:fld>
            <a:endParaRPr kumimoji="1" lang="ja-JP" altLang="en-US"/>
          </a:p>
        </p:txBody>
      </p:sp>
      <p:sp>
        <p:nvSpPr>
          <p:cNvPr id="5" name="フッター プレースホルダー 4">
            <a:extLst>
              <a:ext uri="{FF2B5EF4-FFF2-40B4-BE49-F238E27FC236}">
                <a16:creationId xmlns:a16="http://schemas.microsoft.com/office/drawing/2014/main" id="{0D50AB39-74D3-40D4-A9CB-18C8750E71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086A70-1058-4C01-BCDC-E15AA0A174E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01587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B1214-0020-426E-ACD0-EED9165530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489729-7888-441E-99AF-8214A52845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CD7D9-CB63-4B05-BD4D-BFE6B28EA7E1}"/>
              </a:ext>
            </a:extLst>
          </p:cNvPr>
          <p:cNvSpPr>
            <a:spLocks noGrp="1"/>
          </p:cNvSpPr>
          <p:nvPr>
            <p:ph type="dt" sz="half" idx="10"/>
          </p:nvPr>
        </p:nvSpPr>
        <p:spPr/>
        <p:txBody>
          <a:bodyPr/>
          <a:lstStyle/>
          <a:p>
            <a:fld id="{6CD6CF1C-1409-4EE8-8680-8340FA1EC1A9}" type="datetimeFigureOut">
              <a:rPr kumimoji="1" lang="ja-JP" altLang="en-US" smtClean="0"/>
              <a:t>2022/3/15</a:t>
            </a:fld>
            <a:endParaRPr kumimoji="1" lang="ja-JP" altLang="en-US"/>
          </a:p>
        </p:txBody>
      </p:sp>
      <p:sp>
        <p:nvSpPr>
          <p:cNvPr id="5" name="フッター プレースホルダー 4">
            <a:extLst>
              <a:ext uri="{FF2B5EF4-FFF2-40B4-BE49-F238E27FC236}">
                <a16:creationId xmlns:a16="http://schemas.microsoft.com/office/drawing/2014/main" id="{94D84F41-C1F8-4236-A656-A54FFA4226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7FB9B4-4AA1-472C-BE51-5CD129ABCBE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17759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090E2-4E5E-4690-A652-42F5E8BE9DD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160568-C865-453F-8F49-6AD2DD7EB3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832F116-D5FA-4063-A340-47C651906FC2}"/>
              </a:ext>
            </a:extLst>
          </p:cNvPr>
          <p:cNvSpPr>
            <a:spLocks noGrp="1"/>
          </p:cNvSpPr>
          <p:nvPr>
            <p:ph type="dt" sz="half" idx="10"/>
          </p:nvPr>
        </p:nvSpPr>
        <p:spPr/>
        <p:txBody>
          <a:bodyPr/>
          <a:lstStyle/>
          <a:p>
            <a:fld id="{6CD6CF1C-1409-4EE8-8680-8340FA1EC1A9}" type="datetimeFigureOut">
              <a:rPr kumimoji="1" lang="ja-JP" altLang="en-US" smtClean="0"/>
              <a:t>2022/3/15</a:t>
            </a:fld>
            <a:endParaRPr kumimoji="1" lang="ja-JP" altLang="en-US"/>
          </a:p>
        </p:txBody>
      </p:sp>
      <p:sp>
        <p:nvSpPr>
          <p:cNvPr id="5" name="フッター プレースホルダー 4">
            <a:extLst>
              <a:ext uri="{FF2B5EF4-FFF2-40B4-BE49-F238E27FC236}">
                <a16:creationId xmlns:a16="http://schemas.microsoft.com/office/drawing/2014/main" id="{9B8D840E-6666-4E3C-9419-29083EFCA7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73D4FE-B1F0-47D1-B819-E0273C2FC353}"/>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877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A2FD4-2503-444A-B5B1-958B85980B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B1AC7-7998-432E-8992-0E62FE4ECB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70CF62-8CE8-47E7-9CE7-9C12E8C3C4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3FF7FC7-6BE7-4A10-BF2D-61339558B15F}"/>
              </a:ext>
            </a:extLst>
          </p:cNvPr>
          <p:cNvSpPr>
            <a:spLocks noGrp="1"/>
          </p:cNvSpPr>
          <p:nvPr>
            <p:ph type="dt" sz="half" idx="10"/>
          </p:nvPr>
        </p:nvSpPr>
        <p:spPr/>
        <p:txBody>
          <a:bodyPr/>
          <a:lstStyle/>
          <a:p>
            <a:fld id="{6CD6CF1C-1409-4EE8-8680-8340FA1EC1A9}" type="datetimeFigureOut">
              <a:rPr kumimoji="1" lang="ja-JP" altLang="en-US" smtClean="0"/>
              <a:t>2022/3/15</a:t>
            </a:fld>
            <a:endParaRPr kumimoji="1" lang="ja-JP" altLang="en-US"/>
          </a:p>
        </p:txBody>
      </p:sp>
      <p:sp>
        <p:nvSpPr>
          <p:cNvPr id="6" name="フッター プレースホルダー 5">
            <a:extLst>
              <a:ext uri="{FF2B5EF4-FFF2-40B4-BE49-F238E27FC236}">
                <a16:creationId xmlns:a16="http://schemas.microsoft.com/office/drawing/2014/main" id="{BAEA4348-5A52-4C50-A42F-A12804B7BF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D162FE-5C45-4D3F-B472-F9F296DB961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9061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76E74-A982-4E18-873E-7EFFF06D074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329B9A-8C7B-4B3D-B6ED-30A8B3968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4627412-94E9-4AEC-AACE-A722731BDC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EC4311C-2FAA-4E2B-9576-D7275514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5F4637-EF44-4FC8-BD17-FCB831D59B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DAAAA6-A4A8-4C11-A664-473A66F746B1}"/>
              </a:ext>
            </a:extLst>
          </p:cNvPr>
          <p:cNvSpPr>
            <a:spLocks noGrp="1"/>
          </p:cNvSpPr>
          <p:nvPr>
            <p:ph type="dt" sz="half" idx="10"/>
          </p:nvPr>
        </p:nvSpPr>
        <p:spPr/>
        <p:txBody>
          <a:bodyPr/>
          <a:lstStyle/>
          <a:p>
            <a:fld id="{6CD6CF1C-1409-4EE8-8680-8340FA1EC1A9}" type="datetimeFigureOut">
              <a:rPr kumimoji="1" lang="ja-JP" altLang="en-US" smtClean="0"/>
              <a:t>2022/3/15</a:t>
            </a:fld>
            <a:endParaRPr kumimoji="1" lang="ja-JP" altLang="en-US"/>
          </a:p>
        </p:txBody>
      </p:sp>
      <p:sp>
        <p:nvSpPr>
          <p:cNvPr id="8" name="フッター プレースホルダー 7">
            <a:extLst>
              <a:ext uri="{FF2B5EF4-FFF2-40B4-BE49-F238E27FC236}">
                <a16:creationId xmlns:a16="http://schemas.microsoft.com/office/drawing/2014/main" id="{8CEFF089-B13F-4090-A71F-8412ED1599F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6A973A-9264-421A-AE4A-4418B630F329}"/>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49114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F52D-4A16-440A-BFDC-561EF47D7EC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F89FF02-D935-446E-AFA0-C46FA9B239D6}"/>
              </a:ext>
            </a:extLst>
          </p:cNvPr>
          <p:cNvSpPr>
            <a:spLocks noGrp="1"/>
          </p:cNvSpPr>
          <p:nvPr>
            <p:ph type="dt" sz="half" idx="10"/>
          </p:nvPr>
        </p:nvSpPr>
        <p:spPr/>
        <p:txBody>
          <a:bodyPr/>
          <a:lstStyle/>
          <a:p>
            <a:fld id="{6CD6CF1C-1409-4EE8-8680-8340FA1EC1A9}" type="datetimeFigureOut">
              <a:rPr kumimoji="1" lang="ja-JP" altLang="en-US" smtClean="0"/>
              <a:t>2022/3/15</a:t>
            </a:fld>
            <a:endParaRPr kumimoji="1" lang="ja-JP" altLang="en-US"/>
          </a:p>
        </p:txBody>
      </p:sp>
      <p:sp>
        <p:nvSpPr>
          <p:cNvPr id="4" name="フッター プレースホルダー 3">
            <a:extLst>
              <a:ext uri="{FF2B5EF4-FFF2-40B4-BE49-F238E27FC236}">
                <a16:creationId xmlns:a16="http://schemas.microsoft.com/office/drawing/2014/main" id="{4DFCADC2-00D8-42E5-BDAC-A16C7290B31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D889C9-26C0-49AF-892B-8662EB9601F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35870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0382C3-8820-42BF-9E62-8B11A4CD44C4}"/>
              </a:ext>
            </a:extLst>
          </p:cNvPr>
          <p:cNvSpPr>
            <a:spLocks noGrp="1"/>
          </p:cNvSpPr>
          <p:nvPr>
            <p:ph type="dt" sz="half" idx="10"/>
          </p:nvPr>
        </p:nvSpPr>
        <p:spPr/>
        <p:txBody>
          <a:bodyPr/>
          <a:lstStyle/>
          <a:p>
            <a:fld id="{6CD6CF1C-1409-4EE8-8680-8340FA1EC1A9}" type="datetimeFigureOut">
              <a:rPr kumimoji="1" lang="ja-JP" altLang="en-US" smtClean="0"/>
              <a:t>2022/3/15</a:t>
            </a:fld>
            <a:endParaRPr kumimoji="1" lang="ja-JP" altLang="en-US"/>
          </a:p>
        </p:txBody>
      </p:sp>
      <p:sp>
        <p:nvSpPr>
          <p:cNvPr id="3" name="フッター プレースホルダー 2">
            <a:extLst>
              <a:ext uri="{FF2B5EF4-FFF2-40B4-BE49-F238E27FC236}">
                <a16:creationId xmlns:a16="http://schemas.microsoft.com/office/drawing/2014/main" id="{9BAB1BAC-F489-48F2-A64B-3CBD0F11224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14E0BFF-58C0-4F49-87E6-6714C9F566BB}"/>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1089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C3C19-6CAA-41E7-B0A3-F8F57074ED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271B2A-2D54-4706-A505-858DCA348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44EA88-2194-415A-A168-9A45EE7F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7A22A9-1D91-41E3-917B-2BAF3D860493}"/>
              </a:ext>
            </a:extLst>
          </p:cNvPr>
          <p:cNvSpPr>
            <a:spLocks noGrp="1"/>
          </p:cNvSpPr>
          <p:nvPr>
            <p:ph type="dt" sz="half" idx="10"/>
          </p:nvPr>
        </p:nvSpPr>
        <p:spPr/>
        <p:txBody>
          <a:bodyPr/>
          <a:lstStyle/>
          <a:p>
            <a:fld id="{6CD6CF1C-1409-4EE8-8680-8340FA1EC1A9}" type="datetimeFigureOut">
              <a:rPr kumimoji="1" lang="ja-JP" altLang="en-US" smtClean="0"/>
              <a:t>2022/3/15</a:t>
            </a:fld>
            <a:endParaRPr kumimoji="1" lang="ja-JP" altLang="en-US"/>
          </a:p>
        </p:txBody>
      </p:sp>
      <p:sp>
        <p:nvSpPr>
          <p:cNvPr id="6" name="フッター プレースホルダー 5">
            <a:extLst>
              <a:ext uri="{FF2B5EF4-FFF2-40B4-BE49-F238E27FC236}">
                <a16:creationId xmlns:a16="http://schemas.microsoft.com/office/drawing/2014/main" id="{05FF915E-994C-4AC7-BEE0-21575CAA1E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EEC29D-7DDD-4CFB-93A7-142B4331F4B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49132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ADFE18-1F13-464E-8F63-949E224882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2B540F-6175-447A-984B-8408AE46B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2153BC9-9EA0-4FE4-ACD7-02D8F1B38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9CBC22-F6C6-43AC-A087-931F22680E87}"/>
              </a:ext>
            </a:extLst>
          </p:cNvPr>
          <p:cNvSpPr>
            <a:spLocks noGrp="1"/>
          </p:cNvSpPr>
          <p:nvPr>
            <p:ph type="dt" sz="half" idx="10"/>
          </p:nvPr>
        </p:nvSpPr>
        <p:spPr/>
        <p:txBody>
          <a:bodyPr/>
          <a:lstStyle/>
          <a:p>
            <a:fld id="{6CD6CF1C-1409-4EE8-8680-8340FA1EC1A9}" type="datetimeFigureOut">
              <a:rPr kumimoji="1" lang="ja-JP" altLang="en-US" smtClean="0"/>
              <a:t>2022/3/15</a:t>
            </a:fld>
            <a:endParaRPr kumimoji="1" lang="ja-JP" altLang="en-US"/>
          </a:p>
        </p:txBody>
      </p:sp>
      <p:sp>
        <p:nvSpPr>
          <p:cNvPr id="6" name="フッター プレースホルダー 5">
            <a:extLst>
              <a:ext uri="{FF2B5EF4-FFF2-40B4-BE49-F238E27FC236}">
                <a16:creationId xmlns:a16="http://schemas.microsoft.com/office/drawing/2014/main" id="{18AA2B86-15FD-4C74-ABF3-4063890AF5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A13140-5C81-4136-9A74-42F3E4D376A2}"/>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8623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9415803-7416-42E1-A7B0-1A89DD4AC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7912BB-F395-4218-92E6-2556E2238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B921F5-0AD9-4F6A-8508-62777CB3E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CF1C-1409-4EE8-8680-8340FA1EC1A9}" type="datetimeFigureOut">
              <a:rPr kumimoji="1" lang="ja-JP" altLang="en-US" smtClean="0"/>
              <a:t>2022/3/15</a:t>
            </a:fld>
            <a:endParaRPr kumimoji="1" lang="ja-JP" altLang="en-US"/>
          </a:p>
        </p:txBody>
      </p:sp>
      <p:sp>
        <p:nvSpPr>
          <p:cNvPr id="5" name="フッター プレースホルダー 4">
            <a:extLst>
              <a:ext uri="{FF2B5EF4-FFF2-40B4-BE49-F238E27FC236}">
                <a16:creationId xmlns:a16="http://schemas.microsoft.com/office/drawing/2014/main" id="{DC28AB9F-093C-46E2-B723-4EE613CC2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810AF2-9C19-445B-927D-15BAD522D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4515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a:t>
            </a:r>
            <a:r>
              <a:rPr kumimoji="1" lang="en-US" altLang="ja-JP" sz="8000" dirty="0">
                <a:latin typeface="UD デジタル 教科書体 NP-B" panose="02020700000000000000" pitchFamily="18" charset="-128"/>
                <a:ea typeface="UD デジタル 教科書体 NP-B" panose="02020700000000000000" pitchFamily="18" charset="-128"/>
              </a:rPr>
              <a:t>13</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52B7B01-4715-4346-B432-E19A0A3ECC23}"/>
              </a:ext>
            </a:extLst>
          </p:cNvPr>
          <p:cNvSpPr txBox="1"/>
          <p:nvPr/>
        </p:nvSpPr>
        <p:spPr>
          <a:xfrm>
            <a:off x="1397876" y="3807127"/>
            <a:ext cx="9417963" cy="1015663"/>
          </a:xfrm>
          <a:prstGeom prst="rect">
            <a:avLst/>
          </a:prstGeom>
          <a:noFill/>
        </p:spPr>
        <p:txBody>
          <a:bodyPr wrap="none" rtlCol="0">
            <a:spAutoFit/>
          </a:bodyPr>
          <a:lstStyle/>
          <a:p>
            <a:pPr algn="ctr"/>
            <a:r>
              <a:rPr lang="ja-JP" altLang="en-US" sz="6000" dirty="0">
                <a:solidFill>
                  <a:srgbClr val="0000FF"/>
                </a:solidFill>
                <a:latin typeface="UD デジタル 教科書体 NP-B" panose="02020700000000000000" pitchFamily="18" charset="-128"/>
                <a:ea typeface="UD デジタル 教科書体 NP-B" panose="02020700000000000000" pitchFamily="18" charset="-128"/>
              </a:rPr>
              <a:t>算数なのに「ことばの式」</a:t>
            </a:r>
          </a:p>
        </p:txBody>
      </p:sp>
    </p:spTree>
    <p:extLst>
      <p:ext uri="{BB962C8B-B14F-4D97-AF65-F5344CB8AC3E}">
        <p14:creationId xmlns:p14="http://schemas.microsoft.com/office/powerpoint/2010/main" val="338732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61096" y="489879"/>
            <a:ext cx="11469807" cy="707886"/>
          </a:xfrm>
          <a:prstGeom prst="rect">
            <a:avLst/>
          </a:prstGeom>
        </p:spPr>
        <p:txBody>
          <a:bodyPr wrap="none">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ことばの式は、言語活動を間違えてとらえている</a:t>
            </a:r>
          </a:p>
        </p:txBody>
      </p:sp>
      <p:sp>
        <p:nvSpPr>
          <p:cNvPr id="12" name="正方形/長方形 11">
            <a:extLst>
              <a:ext uri="{FF2B5EF4-FFF2-40B4-BE49-F238E27FC236}">
                <a16:creationId xmlns:a16="http://schemas.microsoft.com/office/drawing/2014/main" id="{8CAABF06-1862-489E-A0D8-2937C3783811}"/>
              </a:ext>
            </a:extLst>
          </p:cNvPr>
          <p:cNvSpPr/>
          <p:nvPr/>
        </p:nvSpPr>
        <p:spPr>
          <a:xfrm>
            <a:off x="925353" y="1429664"/>
            <a:ext cx="9879628" cy="273921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言語能力はすべての学習の基盤となる力です。</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国語だけでなく</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他の教科等でも、</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レポートの作成や議論などの言語活動を行い、</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教育課程全体を通じて言葉の力を育みます。</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政府広報オンラインより</a:t>
            </a:r>
          </a:p>
        </p:txBody>
      </p:sp>
      <p:sp>
        <p:nvSpPr>
          <p:cNvPr id="6" name="正方形/長方形 5">
            <a:extLst>
              <a:ext uri="{FF2B5EF4-FFF2-40B4-BE49-F238E27FC236}">
                <a16:creationId xmlns:a16="http://schemas.microsoft.com/office/drawing/2014/main" id="{79CA3166-19BB-4DEB-9E33-3E4A1565750A}"/>
              </a:ext>
            </a:extLst>
          </p:cNvPr>
          <p:cNvSpPr/>
          <p:nvPr/>
        </p:nvSpPr>
        <p:spPr>
          <a:xfrm>
            <a:off x="925353" y="4400774"/>
            <a:ext cx="10341293" cy="2185214"/>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学習の基盤としての各教科等における</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言語活動</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（実験レポートの作成、立場や根拠を明確にして</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議論することなど）</a:t>
            </a:r>
            <a:r>
              <a:rPr lang="ja-JP" altLang="en-US" sz="3600" dirty="0">
                <a:latin typeface="UD デジタル 教科書体 NP-B" panose="02020700000000000000" pitchFamily="18" charset="-128"/>
                <a:ea typeface="UD デジタル 教科書体 NP-B" panose="02020700000000000000" pitchFamily="18" charset="-128"/>
              </a:rPr>
              <a:t>の充実</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学習指導要領等の改訂のポイント</a:t>
            </a:r>
          </a:p>
        </p:txBody>
      </p:sp>
    </p:spTree>
    <p:extLst>
      <p:ext uri="{BB962C8B-B14F-4D97-AF65-F5344CB8AC3E}">
        <p14:creationId xmlns:p14="http://schemas.microsoft.com/office/powerpoint/2010/main" val="38380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6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4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a:t>
            </a:r>
            <a:r>
              <a:rPr kumimoji="1" lang="en-US" altLang="ja-JP" sz="8000" dirty="0">
                <a:latin typeface="UD デジタル 教科書体 NP-B" panose="02020700000000000000" pitchFamily="18" charset="-128"/>
                <a:ea typeface="UD デジタル 教科書体 NP-B" panose="02020700000000000000" pitchFamily="18" charset="-128"/>
              </a:rPr>
              <a:t>13</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52B7B01-4715-4346-B432-E19A0A3ECC23}"/>
              </a:ext>
            </a:extLst>
          </p:cNvPr>
          <p:cNvSpPr txBox="1"/>
          <p:nvPr/>
        </p:nvSpPr>
        <p:spPr>
          <a:xfrm>
            <a:off x="1502435" y="3392488"/>
            <a:ext cx="9187130" cy="1754326"/>
          </a:xfrm>
          <a:prstGeom prst="rect">
            <a:avLst/>
          </a:prstGeom>
          <a:noFill/>
        </p:spPr>
        <p:txBody>
          <a:bodyPr wrap="none" rtlCol="0">
            <a:spAutoFit/>
          </a:bodyPr>
          <a:lstStyle/>
          <a:p>
            <a:pPr algn="ctr"/>
            <a:r>
              <a:rPr lang="ja-JP" altLang="en-US" sz="5400" dirty="0">
                <a:solidFill>
                  <a:srgbClr val="0000FF"/>
                </a:solidFill>
                <a:latin typeface="UD デジタル 教科書体 NP-B" panose="02020700000000000000" pitchFamily="18" charset="-128"/>
                <a:ea typeface="UD デジタル 教科書体 NP-B" panose="02020700000000000000" pitchFamily="18" charset="-128"/>
              </a:rPr>
              <a:t>算数は数字の式をつくります</a:t>
            </a:r>
            <a:endParaRPr lang="en-US" altLang="ja-JP" sz="5400" dirty="0">
              <a:solidFill>
                <a:srgbClr val="0000FF"/>
              </a:solidFill>
              <a:latin typeface="UD デジタル 教科書体 NP-B" panose="02020700000000000000" pitchFamily="18" charset="-128"/>
              <a:ea typeface="UD デジタル 教科書体 NP-B" panose="02020700000000000000" pitchFamily="18" charset="-128"/>
            </a:endParaRPr>
          </a:p>
          <a:p>
            <a:pPr algn="ctr"/>
            <a:r>
              <a:rPr lang="ja-JP" altLang="en-US" sz="5400" dirty="0">
                <a:solidFill>
                  <a:srgbClr val="0000FF"/>
                </a:solidFill>
                <a:latin typeface="UD デジタル 教科書体 NP-B" panose="02020700000000000000" pitchFamily="18" charset="-128"/>
                <a:ea typeface="UD デジタル 教科書体 NP-B" panose="02020700000000000000" pitchFamily="18" charset="-128"/>
              </a:rPr>
              <a:t>「ことばの式」は不要です</a:t>
            </a:r>
          </a:p>
        </p:txBody>
      </p:sp>
    </p:spTree>
    <p:extLst>
      <p:ext uri="{BB962C8B-B14F-4D97-AF65-F5344CB8AC3E}">
        <p14:creationId xmlns:p14="http://schemas.microsoft.com/office/powerpoint/2010/main" val="91690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D0EC1F-BBE2-41EA-BEA7-757C7A5E9544}"/>
              </a:ext>
            </a:extLst>
          </p:cNvPr>
          <p:cNvSpPr>
            <a:spLocks noGrp="1"/>
          </p:cNvSpPr>
          <p:nvPr>
            <p:ph type="title"/>
          </p:nvPr>
        </p:nvSpPr>
        <p:spPr/>
        <p:txBody>
          <a:bodyPr>
            <a:normAutofit/>
          </a:bodyPr>
          <a:lstStyle/>
          <a:p>
            <a:pPr algn="ctr"/>
            <a:r>
              <a:rPr kumimoji="1" lang="ja-JP" altLang="en-US" dirty="0">
                <a:solidFill>
                  <a:srgbClr val="FF00FF"/>
                </a:solidFill>
                <a:latin typeface="UD デジタル 教科書体 NP-B" panose="02020700000000000000" pitchFamily="18" charset="-128"/>
                <a:ea typeface="UD デジタル 教科書体 NP-B" panose="02020700000000000000" pitchFamily="18" charset="-128"/>
              </a:rPr>
              <a:t>「算数」に「国語」は必要ですか？</a:t>
            </a:r>
          </a:p>
        </p:txBody>
      </p:sp>
      <p:sp>
        <p:nvSpPr>
          <p:cNvPr id="4" name="テキスト ボックス 3">
            <a:extLst>
              <a:ext uri="{FF2B5EF4-FFF2-40B4-BE49-F238E27FC236}">
                <a16:creationId xmlns:a16="http://schemas.microsoft.com/office/drawing/2014/main" id="{965DE0D1-35FE-4F4A-A0DC-272C8A25F27E}"/>
              </a:ext>
            </a:extLst>
          </p:cNvPr>
          <p:cNvSpPr txBox="1"/>
          <p:nvPr/>
        </p:nvSpPr>
        <p:spPr>
          <a:xfrm>
            <a:off x="1001486" y="1440427"/>
            <a:ext cx="10352314" cy="2400657"/>
          </a:xfrm>
          <a:prstGeom prst="rect">
            <a:avLst/>
          </a:prstGeom>
          <a:noFill/>
        </p:spPr>
        <p:txBody>
          <a:bodyPr wrap="square" rtlCol="0">
            <a:spAutoFit/>
          </a:bodyPr>
          <a:lstStyle/>
          <a:p>
            <a:pPr>
              <a:lnSpc>
                <a:spcPct val="150000"/>
              </a:lnSpc>
            </a:pPr>
            <a:r>
              <a:rPr lang="ja-JP" altLang="en-US" sz="2800" dirty="0">
                <a:latin typeface="UD デジタル 教科書体 NP-B" panose="02020700000000000000" pitchFamily="18" charset="-128"/>
                <a:ea typeface="UD デジタル 教科書体 NP-B" panose="02020700000000000000" pitchFamily="18" charset="-128"/>
              </a:rPr>
              <a:t>かけ算順序否定派の教師より、</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小学校の算数は、数学の基礎だ</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と思われている方は、認識を改めた方がいい</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小学校の</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算数の授業は、国語の授業</a:t>
            </a:r>
            <a:r>
              <a:rPr lang="ja-JP" altLang="en-US" sz="3600" dirty="0">
                <a:latin typeface="UD デジタル 教科書体 NP-B" panose="02020700000000000000" pitchFamily="18" charset="-128"/>
                <a:ea typeface="UD デジタル 教科書体 NP-B" panose="02020700000000000000" pitchFamily="18" charset="-128"/>
              </a:rPr>
              <a:t>だからである</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CF4A4ABB-737B-41BA-9EFE-DEC8BF7FA615}"/>
              </a:ext>
            </a:extLst>
          </p:cNvPr>
          <p:cNvSpPr txBox="1"/>
          <p:nvPr/>
        </p:nvSpPr>
        <p:spPr>
          <a:xfrm>
            <a:off x="1001486" y="3902637"/>
            <a:ext cx="8722617" cy="1846659"/>
          </a:xfrm>
          <a:prstGeom prst="rect">
            <a:avLst/>
          </a:prstGeom>
          <a:noFill/>
        </p:spPr>
        <p:txBody>
          <a:bodyPr wrap="square" rtlCol="0">
            <a:spAutoFit/>
          </a:bodyPr>
          <a:lstStyle/>
          <a:p>
            <a:pPr>
              <a:lnSpc>
                <a:spcPct val="150000"/>
              </a:lnSpc>
            </a:pPr>
            <a:r>
              <a:rPr lang="ja-JP" altLang="en-US" sz="2800" dirty="0">
                <a:latin typeface="UD デジタル 教科書体 NP-B" panose="02020700000000000000" pitchFamily="18" charset="-128"/>
                <a:ea typeface="UD デジタル 教科書体 NP-B" panose="02020700000000000000" pitchFamily="18" charset="-128"/>
              </a:rPr>
              <a:t>かけ算順序肯定派の教師より、</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小学校の算数は、数学とは違います</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算数は、国語の要素も含んでいる</a:t>
            </a:r>
            <a:r>
              <a:rPr lang="ja-JP" altLang="en-US" sz="3600" dirty="0">
                <a:latin typeface="UD デジタル 教科書体 NP-B" panose="02020700000000000000" pitchFamily="18" charset="-128"/>
                <a:ea typeface="UD デジタル 教科書体 NP-B" panose="02020700000000000000" pitchFamily="18" charset="-128"/>
              </a:rPr>
              <a:t>んです</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C3E52CA1-D98B-4D9C-9DAB-A531DF8853E7}"/>
              </a:ext>
            </a:extLst>
          </p:cNvPr>
          <p:cNvSpPr txBox="1"/>
          <p:nvPr/>
        </p:nvSpPr>
        <p:spPr>
          <a:xfrm>
            <a:off x="1001485" y="5846544"/>
            <a:ext cx="8536653" cy="646331"/>
          </a:xfrm>
          <a:prstGeom prst="rect">
            <a:avLst/>
          </a:prstGeom>
          <a:noFill/>
        </p:spPr>
        <p:txBody>
          <a:bodyPr wrap="square">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算数には国語を勝手に含めないで欲しい</a:t>
            </a:r>
          </a:p>
        </p:txBody>
      </p:sp>
    </p:spTree>
    <p:extLst>
      <p:ext uri="{BB962C8B-B14F-4D97-AF65-F5344CB8AC3E}">
        <p14:creationId xmlns:p14="http://schemas.microsoft.com/office/powerpoint/2010/main" val="30535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CAABF06-1862-489E-A0D8-2937C3783811}"/>
              </a:ext>
            </a:extLst>
          </p:cNvPr>
          <p:cNvSpPr/>
          <p:nvPr/>
        </p:nvSpPr>
        <p:spPr>
          <a:xfrm>
            <a:off x="617577" y="1687267"/>
            <a:ext cx="7334059" cy="1938992"/>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数式</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算数</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を作るのは難しくて</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ことばの式</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国語</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を作るのは</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易しいと思っていませんか</a:t>
            </a:r>
          </a:p>
        </p:txBody>
      </p:sp>
      <p:sp>
        <p:nvSpPr>
          <p:cNvPr id="6" name="正方形/長方形 5">
            <a:extLst>
              <a:ext uri="{FF2B5EF4-FFF2-40B4-BE49-F238E27FC236}">
                <a16:creationId xmlns:a16="http://schemas.microsoft.com/office/drawing/2014/main" id="{303F8B28-6504-4D97-A2F8-33C292CDE552}"/>
              </a:ext>
            </a:extLst>
          </p:cNvPr>
          <p:cNvSpPr/>
          <p:nvPr/>
        </p:nvSpPr>
        <p:spPr>
          <a:xfrm>
            <a:off x="617577" y="3851268"/>
            <a:ext cx="10443885" cy="1323439"/>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人によって異なるものだと思いますが、</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２年生を見る限り、言葉は数字より通じない</a:t>
            </a:r>
          </a:p>
        </p:txBody>
      </p:sp>
      <p:sp>
        <p:nvSpPr>
          <p:cNvPr id="7" name="正方形/長方形 6">
            <a:extLst>
              <a:ext uri="{FF2B5EF4-FFF2-40B4-BE49-F238E27FC236}">
                <a16:creationId xmlns:a16="http://schemas.microsoft.com/office/drawing/2014/main" id="{41EB76A2-0A03-4D0A-B445-7CB3075A87E2}"/>
              </a:ext>
            </a:extLst>
          </p:cNvPr>
          <p:cNvSpPr/>
          <p:nvPr/>
        </p:nvSpPr>
        <p:spPr>
          <a:xfrm>
            <a:off x="2310350" y="537176"/>
            <a:ext cx="7571303" cy="830997"/>
          </a:xfrm>
          <a:prstGeom prst="rect">
            <a:avLst/>
          </a:prstGeom>
        </p:spPr>
        <p:txBody>
          <a:bodyPr wrap="none">
            <a:spAutoFit/>
          </a:bodyPr>
          <a:lstStyle/>
          <a:p>
            <a:pPr algn="ctr"/>
            <a:r>
              <a:rPr lang="ja-JP" altLang="en-US" sz="4800" dirty="0">
                <a:solidFill>
                  <a:srgbClr val="FF00FF"/>
                </a:solidFill>
                <a:latin typeface="UD デジタル 教科書体 NP-B" panose="02020700000000000000" pitchFamily="18" charset="-128"/>
                <a:ea typeface="UD デジタル 教科書体 NP-B" panose="02020700000000000000" pitchFamily="18" charset="-128"/>
              </a:rPr>
              <a:t>難易度はどちらが上なの？</a:t>
            </a:r>
            <a:endParaRPr lang="ja-JP" altLang="en-US" sz="3200" dirty="0">
              <a:solidFill>
                <a:srgbClr val="FF00FF"/>
              </a:solidFill>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B2941736-9B00-40C0-9F4B-7F3DE6A7D553}"/>
              </a:ext>
            </a:extLst>
          </p:cNvPr>
          <p:cNvSpPr/>
          <p:nvPr/>
        </p:nvSpPr>
        <p:spPr>
          <a:xfrm>
            <a:off x="617577" y="5399716"/>
            <a:ext cx="10956846" cy="707886"/>
          </a:xfrm>
          <a:prstGeom prst="rect">
            <a:avLst/>
          </a:prstGeom>
        </p:spPr>
        <p:txBody>
          <a:bodyPr wrap="none">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ひとつ分の数なんて、まず無理　意味分からん</a:t>
            </a:r>
          </a:p>
        </p:txBody>
      </p:sp>
    </p:spTree>
    <p:extLst>
      <p:ext uri="{BB962C8B-B14F-4D97-AF65-F5344CB8AC3E}">
        <p14:creationId xmlns:p14="http://schemas.microsoft.com/office/powerpoint/2010/main" val="396239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D0EC1F-BBE2-41EA-BEA7-757C7A5E9544}"/>
              </a:ext>
            </a:extLst>
          </p:cNvPr>
          <p:cNvSpPr>
            <a:spLocks noGrp="1"/>
          </p:cNvSpPr>
          <p:nvPr>
            <p:ph type="title"/>
          </p:nvPr>
        </p:nvSpPr>
        <p:spPr/>
        <p:txBody>
          <a:bodyPr>
            <a:normAutofit/>
          </a:bodyPr>
          <a:lstStyle/>
          <a:p>
            <a:pPr algn="ctr"/>
            <a:r>
              <a:rPr kumimoji="1" lang="ja-JP" altLang="en-US" dirty="0">
                <a:solidFill>
                  <a:srgbClr val="FF00FF"/>
                </a:solidFill>
                <a:latin typeface="UD デジタル 教科書体 NP-B" panose="02020700000000000000" pitchFamily="18" charset="-128"/>
                <a:ea typeface="UD デジタル 教科書体 NP-B" panose="02020700000000000000" pitchFamily="18" charset="-128"/>
              </a:rPr>
              <a:t>公式で使う「ことば」は必要？</a:t>
            </a:r>
          </a:p>
        </p:txBody>
      </p:sp>
      <p:sp>
        <p:nvSpPr>
          <p:cNvPr id="4" name="テキスト ボックス 3">
            <a:extLst>
              <a:ext uri="{FF2B5EF4-FFF2-40B4-BE49-F238E27FC236}">
                <a16:creationId xmlns:a16="http://schemas.microsoft.com/office/drawing/2014/main" id="{965DE0D1-35FE-4F4A-A0DC-272C8A25F27E}"/>
              </a:ext>
            </a:extLst>
          </p:cNvPr>
          <p:cNvSpPr txBox="1"/>
          <p:nvPr/>
        </p:nvSpPr>
        <p:spPr>
          <a:xfrm>
            <a:off x="838200" y="1692853"/>
            <a:ext cx="9879628" cy="2862322"/>
          </a:xfrm>
          <a:prstGeom prst="rect">
            <a:avLst/>
          </a:prstGeom>
          <a:noFill/>
        </p:spPr>
        <p:txBody>
          <a:bodyPr wrap="non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まず、公式を覚える。次に問題の中から、</a:t>
            </a:r>
            <a:endParaRPr kumimoji="1" lang="en-US" altLang="ja-JP" sz="3600" dirty="0">
              <a:latin typeface="UD デジタル 教科書体 NP-B" panose="02020700000000000000" pitchFamily="18" charset="-128"/>
              <a:ea typeface="UD デジタル 教科書体 NP-B" panose="02020700000000000000" pitchFamily="18" charset="-128"/>
            </a:endParaRPr>
          </a:p>
          <a:p>
            <a:r>
              <a:rPr kumimoji="1" lang="ja-JP" altLang="en-US" sz="3600" dirty="0">
                <a:latin typeface="UD デジタル 教科書体 NP-B" panose="02020700000000000000" pitchFamily="18" charset="-128"/>
                <a:ea typeface="UD デジタル 教科書体 NP-B" panose="02020700000000000000" pitchFamily="18" charset="-128"/>
              </a:rPr>
              <a:t>公式にあてはまる内容を探しだす。</a:t>
            </a:r>
            <a:endParaRPr kumimoji="1" lang="en-US" altLang="ja-JP" sz="3600" dirty="0">
              <a:latin typeface="UD デジタル 教科書体 NP-B" panose="02020700000000000000" pitchFamily="18" charset="-128"/>
              <a:ea typeface="UD デジタル 教科書体 NP-B" panose="02020700000000000000" pitchFamily="18" charset="-128"/>
            </a:endParaRPr>
          </a:p>
          <a:p>
            <a:r>
              <a:rPr kumimoji="1" lang="ja-JP" altLang="en-US" sz="3600" dirty="0">
                <a:latin typeface="UD デジタル 教科書体 NP-B" panose="02020700000000000000" pitchFamily="18" charset="-128"/>
                <a:ea typeface="UD デジタル 教科書体 NP-B" panose="02020700000000000000" pitchFamily="18" charset="-128"/>
              </a:rPr>
              <a:t>くらべる量はどれだ？もとになる量はどれだ？</a:t>
            </a:r>
            <a:endParaRPr kumimoji="1"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内容を考えずに、公式にあてはめるだけ。</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割合に大事な、感覚は何も身につかない。</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3F2740FF-4098-4B44-B53B-5AAB9E9E6990}"/>
              </a:ext>
            </a:extLst>
          </p:cNvPr>
          <p:cNvSpPr txBox="1"/>
          <p:nvPr/>
        </p:nvSpPr>
        <p:spPr>
          <a:xfrm>
            <a:off x="838200" y="4766273"/>
            <a:ext cx="10341293" cy="1200329"/>
          </a:xfrm>
          <a:prstGeom prst="rect">
            <a:avLst/>
          </a:prstGeom>
          <a:noFill/>
        </p:spPr>
        <p:txBody>
          <a:bodyPr wrap="none" rtlCol="0">
            <a:spAutoFit/>
          </a:bodyPr>
          <a:lstStyle/>
          <a:p>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時間と距離の公式は、実は覚えたことがない。</a:t>
            </a:r>
            <a:endParaRPr kumimoji="1"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a:p>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必要が無かったので。勿論、割合の公式も同様。</a:t>
            </a:r>
            <a:endParaRPr kumimoji="1"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1178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D0EC1F-BBE2-41EA-BEA7-757C7A5E9544}"/>
              </a:ext>
            </a:extLst>
          </p:cNvPr>
          <p:cNvSpPr>
            <a:spLocks noGrp="1"/>
          </p:cNvSpPr>
          <p:nvPr>
            <p:ph type="title"/>
          </p:nvPr>
        </p:nvSpPr>
        <p:spPr/>
        <p:txBody>
          <a:bodyPr>
            <a:normAutofit/>
          </a:bodyPr>
          <a:lstStyle/>
          <a:p>
            <a:pPr algn="ctr"/>
            <a:r>
              <a:rPr kumimoji="1" lang="ja-JP" altLang="en-US" dirty="0">
                <a:solidFill>
                  <a:srgbClr val="FF00FF"/>
                </a:solidFill>
                <a:latin typeface="UD デジタル 教科書体 NP-B" panose="02020700000000000000" pitchFamily="18" charset="-128"/>
                <a:ea typeface="UD デジタル 教科書体 NP-B" panose="02020700000000000000" pitchFamily="18" charset="-128"/>
              </a:rPr>
              <a:t>良く出てくる「ことばの式」は必要？</a:t>
            </a:r>
          </a:p>
        </p:txBody>
      </p:sp>
      <p:sp>
        <p:nvSpPr>
          <p:cNvPr id="4" name="テキスト ボックス 3">
            <a:extLst>
              <a:ext uri="{FF2B5EF4-FFF2-40B4-BE49-F238E27FC236}">
                <a16:creationId xmlns:a16="http://schemas.microsoft.com/office/drawing/2014/main" id="{965DE0D1-35FE-4F4A-A0DC-272C8A25F27E}"/>
              </a:ext>
            </a:extLst>
          </p:cNvPr>
          <p:cNvSpPr txBox="1"/>
          <p:nvPr/>
        </p:nvSpPr>
        <p:spPr>
          <a:xfrm>
            <a:off x="1014047" y="1640099"/>
            <a:ext cx="10124888" cy="2308324"/>
          </a:xfrm>
          <a:prstGeom prst="rect">
            <a:avLst/>
          </a:prstGeom>
          <a:noFill/>
        </p:spPr>
        <p:txBody>
          <a:bodyPr wrap="non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言葉の式が「たてと横をたして１４」で</a:t>
            </a:r>
            <a:r>
              <a:rPr kumimoji="1" lang="en-US" altLang="ja-JP" sz="3600" dirty="0">
                <a:latin typeface="UD デジタル 教科書体 NP-B" panose="02020700000000000000" pitchFamily="18" charset="-128"/>
                <a:ea typeface="UD デジタル 教科書体 NP-B" panose="02020700000000000000" pitchFamily="18" charset="-128"/>
              </a:rPr>
              <a:t>OK</a:t>
            </a:r>
            <a:r>
              <a:rPr lang="ja-JP" altLang="en-US" sz="3600" dirty="0">
                <a:latin typeface="UD デジタル 教科書体 NP-B" panose="02020700000000000000" pitchFamily="18" charset="-128"/>
                <a:ea typeface="UD デジタル 教科書体 NP-B" panose="02020700000000000000" pitchFamily="18" charset="-128"/>
              </a:rPr>
              <a:t>なら</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別に構わないんですが、そこへ「の長さ」、</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cm</a:t>
            </a:r>
            <a:r>
              <a:rPr lang="ja-JP" altLang="en-US" sz="3600" dirty="0">
                <a:latin typeface="UD デジタル 教科書体 NP-B" panose="02020700000000000000" pitchFamily="18" charset="-128"/>
                <a:ea typeface="UD デジタル 教科書体 NP-B" panose="02020700000000000000" pitchFamily="18" charset="-128"/>
              </a:rPr>
              <a:t>」、「＝」を入れなければ</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という余計な</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ルールをつくるから面倒なことになってくる。</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3F2740FF-4098-4B44-B53B-5AAB9E9E6990}"/>
              </a:ext>
            </a:extLst>
          </p:cNvPr>
          <p:cNvSpPr txBox="1"/>
          <p:nvPr/>
        </p:nvSpPr>
        <p:spPr>
          <a:xfrm>
            <a:off x="1014047" y="4218190"/>
            <a:ext cx="9879628" cy="1200329"/>
          </a:xfrm>
          <a:prstGeom prst="rect">
            <a:avLst/>
          </a:prstGeom>
          <a:noFill/>
        </p:spPr>
        <p:txBody>
          <a:bodyPr wrap="none" rtlCol="0">
            <a:spAutoFit/>
          </a:bodyPr>
          <a:lstStyle/>
          <a:p>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数式だけ書いておしまいなのに、不要なものを</a:t>
            </a:r>
            <a:endParaRPr kumimoji="1"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覚えなければならない。無駄ではないだろうか</a:t>
            </a:r>
          </a:p>
        </p:txBody>
      </p:sp>
      <p:sp>
        <p:nvSpPr>
          <p:cNvPr id="5" name="テキスト ボックス 4">
            <a:extLst>
              <a:ext uri="{FF2B5EF4-FFF2-40B4-BE49-F238E27FC236}">
                <a16:creationId xmlns:a16="http://schemas.microsoft.com/office/drawing/2014/main" id="{18B1EFCC-EC5B-412A-A9B6-77DAAD811C2C}"/>
              </a:ext>
            </a:extLst>
          </p:cNvPr>
          <p:cNvSpPr txBox="1"/>
          <p:nvPr/>
        </p:nvSpPr>
        <p:spPr>
          <a:xfrm>
            <a:off x="1014047" y="5604917"/>
            <a:ext cx="8956298" cy="646331"/>
          </a:xfrm>
          <a:prstGeom prst="rect">
            <a:avLst/>
          </a:prstGeom>
          <a:noFill/>
        </p:spPr>
        <p:txBody>
          <a:bodyPr wrap="none" rtlCol="0">
            <a:spAutoFit/>
          </a:bodyPr>
          <a:lstStyle/>
          <a:p>
            <a:r>
              <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ぜひ、村中先生の意見を聞いてください！</a:t>
            </a:r>
            <a:endParaRPr lang="ja-JP" altLang="en-US"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4649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一つ分の数やいくつ分の数という用語が</a:t>
            </a:r>
            <a:b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b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2</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年生には難しすぎること</a:t>
            </a:r>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大人にもだが</a:t>
            </a:r>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6982A672-CCC7-423C-BA2E-E8512DA4545A}"/>
              </a:ext>
            </a:extLst>
          </p:cNvPr>
          <p:cNvSpPr txBox="1"/>
          <p:nvPr/>
        </p:nvSpPr>
        <p:spPr>
          <a:xfrm>
            <a:off x="694520" y="1749108"/>
            <a:ext cx="10861603" cy="3046988"/>
          </a:xfrm>
          <a:prstGeom prst="rect">
            <a:avLst/>
          </a:prstGeom>
          <a:noFill/>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私</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臨床心理士</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公認心理師</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脳・神経由来の異文化相互理解視点の発達障害支援</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の立場からすると、</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そもそも算数の立式に、言語的な意味理解を必須とすること自体をやめたほうがいいと感じます。</a:t>
            </a:r>
            <a:r>
              <a:rPr lang="ja-JP" altLang="en-US" sz="3200" dirty="0">
                <a:latin typeface="UD デジタル 教科書体 NP-B" panose="02020700000000000000" pitchFamily="18" charset="-128"/>
                <a:ea typeface="UD デジタル 教科書体 NP-B" panose="02020700000000000000" pitchFamily="18" charset="-128"/>
              </a:rPr>
              <a:t>一つ分</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いくつ分という概念は言語理解能力の発達に依存します。言語理解必須で、不必要に難しくなる子が発生すると思います。</a:t>
            </a:r>
          </a:p>
        </p:txBody>
      </p:sp>
      <p:sp>
        <p:nvSpPr>
          <p:cNvPr id="8" name="テキスト ボックス 7">
            <a:extLst>
              <a:ext uri="{FF2B5EF4-FFF2-40B4-BE49-F238E27FC236}">
                <a16:creationId xmlns:a16="http://schemas.microsoft.com/office/drawing/2014/main" id="{9E1E2F1A-8424-46C4-BFBE-867EDF4DD2FD}"/>
              </a:ext>
            </a:extLst>
          </p:cNvPr>
          <p:cNvSpPr txBox="1"/>
          <p:nvPr/>
        </p:nvSpPr>
        <p:spPr>
          <a:xfrm>
            <a:off x="694521" y="4854517"/>
            <a:ext cx="10861602" cy="1569660"/>
          </a:xfrm>
          <a:prstGeom prst="rect">
            <a:avLst/>
          </a:prstGeom>
          <a:noFill/>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それは、</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数的な処理能力と言語の処理能力が根本的に別の能力であり、それぞれの発達スピードが子どもによって異なっている</a:t>
            </a:r>
            <a:r>
              <a:rPr lang="ja-JP" altLang="en-US" sz="3200" dirty="0">
                <a:latin typeface="UD デジタル 教科書体 NP-B" panose="02020700000000000000" pitchFamily="18" charset="-128"/>
                <a:ea typeface="UD デジタル 教科書体 NP-B" panose="02020700000000000000" pitchFamily="18" charset="-128"/>
              </a:rPr>
              <a:t>と考えているからです。</a:t>
            </a:r>
          </a:p>
        </p:txBody>
      </p:sp>
    </p:spTree>
    <p:extLst>
      <p:ext uri="{BB962C8B-B14F-4D97-AF65-F5344CB8AC3E}">
        <p14:creationId xmlns:p14="http://schemas.microsoft.com/office/powerpoint/2010/main" val="24669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fontScale="90000"/>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村中直人の雑記帳</a:t>
            </a:r>
            <a:br>
              <a:rPr kumimoji="1" lang="en-US" altLang="ja-JP" sz="4000" dirty="0">
                <a:latin typeface="UD デジタル 教科書体 NP-B" panose="02020700000000000000" pitchFamily="18" charset="-128"/>
                <a:ea typeface="UD デジタル 教科書体 NP-B" panose="02020700000000000000" pitchFamily="18" charset="-128"/>
              </a:rPr>
            </a:br>
            <a:r>
              <a:rPr kumimoji="1" lang="ja-JP" altLang="en-US" sz="3600" dirty="0">
                <a:latin typeface="UD デジタル 教科書体 NP-B" panose="02020700000000000000" pitchFamily="18" charset="-128"/>
                <a:ea typeface="UD デジタル 教科書体 NP-B" panose="02020700000000000000" pitchFamily="18" charset="-128"/>
              </a:rPr>
              <a:t>（掛け算順序問題から人の能力の多様性を考えてみた）</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6982A672-CCC7-423C-BA2E-E8512DA4545A}"/>
              </a:ext>
            </a:extLst>
          </p:cNvPr>
          <p:cNvSpPr txBox="1"/>
          <p:nvPr/>
        </p:nvSpPr>
        <p:spPr>
          <a:xfrm>
            <a:off x="694520" y="1690688"/>
            <a:ext cx="10861603" cy="2062103"/>
          </a:xfrm>
          <a:prstGeom prst="rect">
            <a:avLst/>
          </a:prstGeom>
          <a:noFill/>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言語の発達がゆっくりで、数的処理の発達が早いタイプのお子さんにとっては、</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掛け算の順序指導は学びを促進するどころか、躓きの原因にしかならないだろうことが容易に想像できます。</a:t>
            </a:r>
          </a:p>
        </p:txBody>
      </p:sp>
      <p:sp>
        <p:nvSpPr>
          <p:cNvPr id="8" name="テキスト ボックス 7">
            <a:extLst>
              <a:ext uri="{FF2B5EF4-FFF2-40B4-BE49-F238E27FC236}">
                <a16:creationId xmlns:a16="http://schemas.microsoft.com/office/drawing/2014/main" id="{9E1E2F1A-8424-46C4-BFBE-867EDF4DD2FD}"/>
              </a:ext>
            </a:extLst>
          </p:cNvPr>
          <p:cNvSpPr txBox="1"/>
          <p:nvPr/>
        </p:nvSpPr>
        <p:spPr>
          <a:xfrm>
            <a:off x="694521" y="3924207"/>
            <a:ext cx="10861602" cy="2062103"/>
          </a:xfrm>
          <a:prstGeom prst="rect">
            <a:avLst/>
          </a:prstGeom>
          <a:noFill/>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言語と数の処理が独立した能力であり、ほぼ言語を介さずに数を処理する人が存在する</a:t>
            </a:r>
            <a:r>
              <a:rPr lang="ja-JP" altLang="en-US" sz="3200" dirty="0">
                <a:latin typeface="UD デジタル 教科書体 NP-B" panose="02020700000000000000" pitchFamily="18" charset="-128"/>
                <a:ea typeface="UD デジタル 教科書体 NP-B" panose="02020700000000000000" pitchFamily="18" charset="-128"/>
              </a:rPr>
              <a:t>ということは、言語処理優位な人にとってはなかなか理解や想像がしにくいだろうなあとも強く感じました。</a:t>
            </a:r>
          </a:p>
        </p:txBody>
      </p:sp>
    </p:spTree>
    <p:extLst>
      <p:ext uri="{BB962C8B-B14F-4D97-AF65-F5344CB8AC3E}">
        <p14:creationId xmlns:p14="http://schemas.microsoft.com/office/powerpoint/2010/main" val="252910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fontScale="90000"/>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村中直人の雑記帳</a:t>
            </a:r>
            <a:br>
              <a:rPr kumimoji="1" lang="en-US" altLang="ja-JP" sz="4000" dirty="0">
                <a:latin typeface="UD デジタル 教科書体 NP-B" panose="02020700000000000000" pitchFamily="18" charset="-128"/>
                <a:ea typeface="UD デジタル 教科書体 NP-B" panose="02020700000000000000" pitchFamily="18" charset="-128"/>
              </a:rPr>
            </a:br>
            <a:r>
              <a:rPr kumimoji="1" lang="ja-JP" altLang="en-US" sz="3600" dirty="0">
                <a:latin typeface="UD デジタル 教科書体 NP-B" panose="02020700000000000000" pitchFamily="18" charset="-128"/>
                <a:ea typeface="UD デジタル 教科書体 NP-B" panose="02020700000000000000" pitchFamily="18" charset="-128"/>
              </a:rPr>
              <a:t>（掛け算順序問題から人の能力の多様性を考えてみた）</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6982A672-CCC7-423C-BA2E-E8512DA4545A}"/>
              </a:ext>
            </a:extLst>
          </p:cNvPr>
          <p:cNvSpPr txBox="1"/>
          <p:nvPr/>
        </p:nvSpPr>
        <p:spPr>
          <a:xfrm>
            <a:off x="694520" y="1690688"/>
            <a:ext cx="10861603" cy="2554545"/>
          </a:xfrm>
          <a:prstGeom prst="rect">
            <a:avLst/>
          </a:prstGeom>
          <a:noFill/>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私が掛け算の順序問題から感じたのは、</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過度な言語理解重視の教育的価値観の存在です。</a:t>
            </a:r>
            <a:r>
              <a:rPr lang="ja-JP" altLang="en-US" sz="3200" dirty="0">
                <a:latin typeface="UD デジタル 教科書体 NP-B" panose="02020700000000000000" pitchFamily="18" charset="-128"/>
                <a:ea typeface="UD デジタル 教科書体 NP-B" panose="02020700000000000000" pitchFamily="18" charset="-128"/>
              </a:rPr>
              <a:t>つまり、</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「言葉で説明できないということは、理解できていないし身についていない」とする考え方</a:t>
            </a:r>
            <a:r>
              <a:rPr lang="ja-JP" altLang="en-US" sz="3200" dirty="0">
                <a:latin typeface="UD デジタル 教科書体 NP-B" panose="02020700000000000000" pitchFamily="18" charset="-128"/>
                <a:ea typeface="UD デジタル 教科書体 NP-B" panose="02020700000000000000" pitchFamily="18" charset="-128"/>
              </a:rPr>
              <a:t>が強く多数派を占めているのではないかということです。</a:t>
            </a:r>
          </a:p>
        </p:txBody>
      </p:sp>
      <p:sp>
        <p:nvSpPr>
          <p:cNvPr id="9" name="テキスト ボックス 8">
            <a:extLst>
              <a:ext uri="{FF2B5EF4-FFF2-40B4-BE49-F238E27FC236}">
                <a16:creationId xmlns:a16="http://schemas.microsoft.com/office/drawing/2014/main" id="{86542ADD-CA02-4023-92B0-E4277ED28110}"/>
              </a:ext>
            </a:extLst>
          </p:cNvPr>
          <p:cNvSpPr txBox="1"/>
          <p:nvPr/>
        </p:nvSpPr>
        <p:spPr>
          <a:xfrm>
            <a:off x="694521" y="4197405"/>
            <a:ext cx="10861602" cy="2554545"/>
          </a:xfrm>
          <a:prstGeom prst="rect">
            <a:avLst/>
          </a:prstGeom>
          <a:noFill/>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数的処理には本来不要な</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「一つ分」と「いくつ分」という言葉の概念を理解し、数的処理から言語に翻訳し直して表現しなくてはなりません。</a:t>
            </a:r>
            <a:r>
              <a:rPr lang="ja-JP" altLang="en-US" sz="3200" dirty="0">
                <a:latin typeface="UD デジタル 教科書体 NP-B" panose="02020700000000000000" pitchFamily="18" charset="-128"/>
                <a:ea typeface="UD デジタル 教科書体 NP-B" panose="02020700000000000000" pitchFamily="18" charset="-128"/>
              </a:rPr>
              <a:t>言葉の発達が数的処理に比べてゆっくりなタイプのお子さんにはそれはとても難しいことです。</a:t>
            </a:r>
          </a:p>
        </p:txBody>
      </p:sp>
    </p:spTree>
    <p:extLst>
      <p:ext uri="{BB962C8B-B14F-4D97-AF65-F5344CB8AC3E}">
        <p14:creationId xmlns:p14="http://schemas.microsoft.com/office/powerpoint/2010/main" val="405256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fontScale="90000"/>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村中直人の雑記帳</a:t>
            </a:r>
            <a:br>
              <a:rPr kumimoji="1" lang="en-US" altLang="ja-JP" sz="4000" dirty="0">
                <a:latin typeface="UD デジタル 教科書体 NP-B" panose="02020700000000000000" pitchFamily="18" charset="-128"/>
                <a:ea typeface="UD デジタル 教科書体 NP-B" panose="02020700000000000000" pitchFamily="18" charset="-128"/>
              </a:rPr>
            </a:br>
            <a:r>
              <a:rPr kumimoji="1" lang="ja-JP" altLang="en-US" sz="3600" dirty="0">
                <a:latin typeface="UD デジタル 教科書体 NP-B" panose="02020700000000000000" pitchFamily="18" charset="-128"/>
                <a:ea typeface="UD デジタル 教科書体 NP-B" panose="02020700000000000000" pitchFamily="18" charset="-128"/>
              </a:rPr>
              <a:t>（掛け算順序問題から人の能力の多様性を考えてみた）</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6982A672-CCC7-423C-BA2E-E8512DA4545A}"/>
              </a:ext>
            </a:extLst>
          </p:cNvPr>
          <p:cNvSpPr txBox="1"/>
          <p:nvPr/>
        </p:nvSpPr>
        <p:spPr>
          <a:xfrm>
            <a:off x="694520" y="1690688"/>
            <a:ext cx="10861603" cy="3046988"/>
          </a:xfrm>
          <a:prstGeom prst="rect">
            <a:avLst/>
          </a:prstGeom>
          <a:noFill/>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言葉にしなければ他者に伝わらないし、伝わるように指導するのが教育だろうと考えられる方もおられるかもしれません。</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それは数式というものそのものが本来「他者に伝えるための方法論」であるという視点の欠如です。数式は言語であるという比喩表現</a:t>
            </a:r>
            <a:r>
              <a:rPr lang="ja-JP" altLang="en-US" sz="3200" dirty="0">
                <a:latin typeface="UD デジタル 教科書体 NP-B" panose="02020700000000000000" pitchFamily="18" charset="-128"/>
                <a:ea typeface="UD デジタル 教科書体 NP-B" panose="02020700000000000000" pitchFamily="18" charset="-128"/>
              </a:rPr>
              <a:t>はこうしたところから生まれているのだと思います。</a:t>
            </a:r>
          </a:p>
        </p:txBody>
      </p:sp>
      <p:sp>
        <p:nvSpPr>
          <p:cNvPr id="9" name="テキスト ボックス 8">
            <a:extLst>
              <a:ext uri="{FF2B5EF4-FFF2-40B4-BE49-F238E27FC236}">
                <a16:creationId xmlns:a16="http://schemas.microsoft.com/office/drawing/2014/main" id="{86542ADD-CA02-4023-92B0-E4277ED28110}"/>
              </a:ext>
            </a:extLst>
          </p:cNvPr>
          <p:cNvSpPr txBox="1"/>
          <p:nvPr/>
        </p:nvSpPr>
        <p:spPr>
          <a:xfrm>
            <a:off x="694521" y="4737676"/>
            <a:ext cx="10861602" cy="1569660"/>
          </a:xfrm>
          <a:prstGeom prst="rect">
            <a:avLst/>
          </a:prstGeom>
          <a:noFill/>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必要なのは「</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数式で正しく自分の考えを表現出来るようにする</a:t>
            </a:r>
            <a:r>
              <a:rPr lang="ja-JP" altLang="en-US" sz="3200" dirty="0">
                <a:latin typeface="UD デジタル 教科書体 NP-B" panose="02020700000000000000" pitchFamily="18" charset="-128"/>
                <a:ea typeface="UD デジタル 教科書体 NP-B" panose="02020700000000000000" pitchFamily="18" charset="-128"/>
              </a:rPr>
              <a:t>」ことであって、「数式を言語的に解釈出来るようにすること」ではないはずです。</a:t>
            </a:r>
          </a:p>
        </p:txBody>
      </p:sp>
    </p:spTree>
    <p:extLst>
      <p:ext uri="{BB962C8B-B14F-4D97-AF65-F5344CB8AC3E}">
        <p14:creationId xmlns:p14="http://schemas.microsoft.com/office/powerpoint/2010/main" val="205429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2979</TotalTime>
  <Words>1083</Words>
  <Application>Microsoft Office PowerPoint</Application>
  <PresentationFormat>ワイド画面</PresentationFormat>
  <Paragraphs>74</Paragraphs>
  <Slides>11</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UD デジタル 教科書体 NP-B</vt:lpstr>
      <vt:lpstr>游ゴシック</vt:lpstr>
      <vt:lpstr>Arial</vt:lpstr>
      <vt:lpstr>游ゴシック Light</vt:lpstr>
      <vt:lpstr>Office テーマ</vt:lpstr>
      <vt:lpstr>まなびの広場13 </vt:lpstr>
      <vt:lpstr>「算数」に「国語」は必要ですか？</vt:lpstr>
      <vt:lpstr>PowerPoint プレゼンテーション</vt:lpstr>
      <vt:lpstr>公式で使う「ことば」は必要？</vt:lpstr>
      <vt:lpstr>良く出てくる「ことばの式」は必要？</vt:lpstr>
      <vt:lpstr>　一つ分の数やいくつ分の数という用語が 　2年生には難しすぎること(大人にもだが)</vt:lpstr>
      <vt:lpstr>村中直人の雑記帳 （掛け算順序問題から人の能力の多様性を考えてみた）</vt:lpstr>
      <vt:lpstr>村中直人の雑記帳 （掛け算順序問題から人の能力の多様性を考えてみた）</vt:lpstr>
      <vt:lpstr>村中直人の雑記帳 （掛け算順序問題から人の能力の多様性を考えてみた）</vt:lpstr>
      <vt:lpstr>PowerPoint プレゼンテーション</vt:lpstr>
      <vt:lpstr>まなびの広場13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算数の教材研究 </dc:title>
  <dc:creator>伊藤努</dc:creator>
  <cp:lastModifiedBy>伊藤努</cp:lastModifiedBy>
  <cp:revision>198</cp:revision>
  <cp:lastPrinted>2021-05-10T12:08:22Z</cp:lastPrinted>
  <dcterms:created xsi:type="dcterms:W3CDTF">2021-04-05T12:55:03Z</dcterms:created>
  <dcterms:modified xsi:type="dcterms:W3CDTF">2022-03-15T07:45:59Z</dcterms:modified>
</cp:coreProperties>
</file>