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8"/>
  </p:notesMasterIdLst>
  <p:sldIdLst>
    <p:sldId id="291" r:id="rId2"/>
    <p:sldId id="287" r:id="rId3"/>
    <p:sldId id="313" r:id="rId4"/>
    <p:sldId id="257" r:id="rId5"/>
    <p:sldId id="315" r:id="rId6"/>
    <p:sldId id="316" r:id="rId7"/>
    <p:sldId id="317" r:id="rId8"/>
    <p:sldId id="318" r:id="rId9"/>
    <p:sldId id="319" r:id="rId10"/>
    <p:sldId id="320" r:id="rId11"/>
    <p:sldId id="322" r:id="rId12"/>
    <p:sldId id="321" r:id="rId13"/>
    <p:sldId id="323" r:id="rId14"/>
    <p:sldId id="324" r:id="rId15"/>
    <p:sldId id="312" r:id="rId16"/>
    <p:sldId id="325" r:id="rId17"/>
  </p:sldIdLst>
  <p:sldSz cx="12192000" cy="6858000"/>
  <p:notesSz cx="6858000" cy="9144000"/>
  <p:embeddedFontLst>
    <p:embeddedFont>
      <p:font typeface="游ゴシック Light" panose="020B0300000000000000" pitchFamily="50" charset="-128"/>
      <p:regular r:id="rId19"/>
    </p:embeddedFont>
    <p:embeddedFont>
      <p:font typeface="游ゴシック" panose="020B0400000000000000" pitchFamily="50" charset="-128"/>
      <p:regular r:id="rId20"/>
      <p:bold r:id="rId21"/>
    </p:embeddedFont>
    <p:embeddedFont>
      <p:font typeface="UD デジタル 教科書体 NP-B" panose="02020700000000000000" pitchFamily="18" charset="-128"/>
      <p:bold r:id="rId22"/>
    </p:embeddedFont>
    <p:embeddedFont>
      <p:font typeface="Tosho-J Roman Italic" panose="020B0600000000000000" pitchFamily="34" charset="0"/>
      <p:regular r:id="rId23"/>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49" autoAdjust="0"/>
  </p:normalViewPr>
  <p:slideViewPr>
    <p:cSldViewPr snapToGrid="0" showGuides="1">
      <p:cViewPr varScale="1">
        <p:scale>
          <a:sx n="62" d="100"/>
          <a:sy n="62" d="100"/>
        </p:scale>
        <p:origin x="954" y="7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6A90D-4A3F-45E6-B6F4-E80321A35D3A}"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40802-AD99-41A1-A003-C51D9689D758}" type="slidenum">
              <a:rPr kumimoji="1" lang="ja-JP" altLang="en-US" smtClean="0"/>
              <a:t>‹#›</a:t>
            </a:fld>
            <a:endParaRPr kumimoji="1" lang="ja-JP" altLang="en-US"/>
          </a:p>
        </p:txBody>
      </p:sp>
    </p:spTree>
    <p:extLst>
      <p:ext uri="{BB962C8B-B14F-4D97-AF65-F5344CB8AC3E}">
        <p14:creationId xmlns:p14="http://schemas.microsoft.com/office/powerpoint/2010/main" val="35421239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a:t>
            </a:fld>
            <a:endParaRPr kumimoji="1" lang="ja-JP" altLang="en-US"/>
          </a:p>
        </p:txBody>
      </p:sp>
    </p:spTree>
    <p:extLst>
      <p:ext uri="{BB962C8B-B14F-4D97-AF65-F5344CB8AC3E}">
        <p14:creationId xmlns:p14="http://schemas.microsoft.com/office/powerpoint/2010/main" val="233271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10</a:t>
            </a:fld>
            <a:endParaRPr kumimoji="1" lang="ja-JP" altLang="en-US"/>
          </a:p>
        </p:txBody>
      </p:sp>
    </p:spTree>
    <p:extLst>
      <p:ext uri="{BB962C8B-B14F-4D97-AF65-F5344CB8AC3E}">
        <p14:creationId xmlns:p14="http://schemas.microsoft.com/office/powerpoint/2010/main" val="145346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11</a:t>
            </a:fld>
            <a:endParaRPr kumimoji="1" lang="ja-JP" altLang="en-US"/>
          </a:p>
        </p:txBody>
      </p:sp>
    </p:spTree>
    <p:extLst>
      <p:ext uri="{BB962C8B-B14F-4D97-AF65-F5344CB8AC3E}">
        <p14:creationId xmlns:p14="http://schemas.microsoft.com/office/powerpoint/2010/main" val="167739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12</a:t>
            </a:fld>
            <a:endParaRPr kumimoji="1" lang="ja-JP" altLang="en-US"/>
          </a:p>
        </p:txBody>
      </p:sp>
    </p:spTree>
    <p:extLst>
      <p:ext uri="{BB962C8B-B14F-4D97-AF65-F5344CB8AC3E}">
        <p14:creationId xmlns:p14="http://schemas.microsoft.com/office/powerpoint/2010/main" val="37837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13</a:t>
            </a:fld>
            <a:endParaRPr kumimoji="1" lang="ja-JP" altLang="en-US"/>
          </a:p>
        </p:txBody>
      </p:sp>
    </p:spTree>
    <p:extLst>
      <p:ext uri="{BB962C8B-B14F-4D97-AF65-F5344CB8AC3E}">
        <p14:creationId xmlns:p14="http://schemas.microsoft.com/office/powerpoint/2010/main" val="393271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14</a:t>
            </a:fld>
            <a:endParaRPr kumimoji="1" lang="ja-JP" altLang="en-US"/>
          </a:p>
        </p:txBody>
      </p:sp>
    </p:spTree>
    <p:extLst>
      <p:ext uri="{BB962C8B-B14F-4D97-AF65-F5344CB8AC3E}">
        <p14:creationId xmlns:p14="http://schemas.microsoft.com/office/powerpoint/2010/main" val="209974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単なるこの計算ができるとかいう「めあて」ではなく、もっと大きい目標を考えて欲しい。基本は学習指導要領。</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15</a:t>
            </a:fld>
            <a:endParaRPr kumimoji="1" lang="ja-JP" altLang="en-US"/>
          </a:p>
        </p:txBody>
      </p:sp>
    </p:spTree>
    <p:extLst>
      <p:ext uri="{BB962C8B-B14F-4D97-AF65-F5344CB8AC3E}">
        <p14:creationId xmlns:p14="http://schemas.microsoft.com/office/powerpoint/2010/main" val="129075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16</a:t>
            </a:fld>
            <a:endParaRPr kumimoji="1" lang="ja-JP" altLang="en-US"/>
          </a:p>
        </p:txBody>
      </p:sp>
    </p:spTree>
    <p:extLst>
      <p:ext uri="{BB962C8B-B14F-4D97-AF65-F5344CB8AC3E}">
        <p14:creationId xmlns:p14="http://schemas.microsoft.com/office/powerpoint/2010/main" val="376609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2</a:t>
            </a:fld>
            <a:endParaRPr kumimoji="1" lang="ja-JP" altLang="en-US"/>
          </a:p>
        </p:txBody>
      </p:sp>
    </p:spTree>
    <p:extLst>
      <p:ext uri="{BB962C8B-B14F-4D97-AF65-F5344CB8AC3E}">
        <p14:creationId xmlns:p14="http://schemas.microsoft.com/office/powerpoint/2010/main" val="36774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普通におかしいと思ってしまうのが恐ろしい</a:t>
            </a:r>
          </a:p>
        </p:txBody>
      </p:sp>
      <p:sp>
        <p:nvSpPr>
          <p:cNvPr id="4" name="スライド番号プレースホルダー 3"/>
          <p:cNvSpPr>
            <a:spLocks noGrp="1"/>
          </p:cNvSpPr>
          <p:nvPr>
            <p:ph type="sldNum" sz="quarter" idx="5"/>
          </p:nvPr>
        </p:nvSpPr>
        <p:spPr/>
        <p:txBody>
          <a:bodyPr/>
          <a:lstStyle/>
          <a:p>
            <a:fld id="{72040802-AD99-41A1-A003-C51D9689D758}" type="slidenum">
              <a:rPr kumimoji="1" lang="ja-JP" altLang="en-US" smtClean="0"/>
              <a:t>3</a:t>
            </a:fld>
            <a:endParaRPr kumimoji="1" lang="ja-JP" altLang="en-US"/>
          </a:p>
        </p:txBody>
      </p:sp>
    </p:spTree>
    <p:extLst>
      <p:ext uri="{BB962C8B-B14F-4D97-AF65-F5344CB8AC3E}">
        <p14:creationId xmlns:p14="http://schemas.microsoft.com/office/powerpoint/2010/main" val="263441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4</a:t>
            </a:fld>
            <a:endParaRPr kumimoji="1" lang="ja-JP" altLang="en-US"/>
          </a:p>
        </p:txBody>
      </p:sp>
    </p:spTree>
    <p:extLst>
      <p:ext uri="{BB962C8B-B14F-4D97-AF65-F5344CB8AC3E}">
        <p14:creationId xmlns:p14="http://schemas.microsoft.com/office/powerpoint/2010/main" val="86643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5</a:t>
            </a:fld>
            <a:endParaRPr kumimoji="1" lang="ja-JP" altLang="en-US"/>
          </a:p>
        </p:txBody>
      </p:sp>
    </p:spTree>
    <p:extLst>
      <p:ext uri="{BB962C8B-B14F-4D97-AF65-F5344CB8AC3E}">
        <p14:creationId xmlns:p14="http://schemas.microsoft.com/office/powerpoint/2010/main" val="162487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6</a:t>
            </a:fld>
            <a:endParaRPr kumimoji="1" lang="ja-JP" altLang="en-US"/>
          </a:p>
        </p:txBody>
      </p:sp>
    </p:spTree>
    <p:extLst>
      <p:ext uri="{BB962C8B-B14F-4D97-AF65-F5344CB8AC3E}">
        <p14:creationId xmlns:p14="http://schemas.microsoft.com/office/powerpoint/2010/main" val="94471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7</a:t>
            </a:fld>
            <a:endParaRPr kumimoji="1" lang="ja-JP" altLang="en-US"/>
          </a:p>
        </p:txBody>
      </p:sp>
    </p:spTree>
    <p:extLst>
      <p:ext uri="{BB962C8B-B14F-4D97-AF65-F5344CB8AC3E}">
        <p14:creationId xmlns:p14="http://schemas.microsoft.com/office/powerpoint/2010/main" val="318244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8</a:t>
            </a:fld>
            <a:endParaRPr kumimoji="1" lang="ja-JP" altLang="en-US"/>
          </a:p>
        </p:txBody>
      </p:sp>
    </p:spTree>
    <p:extLst>
      <p:ext uri="{BB962C8B-B14F-4D97-AF65-F5344CB8AC3E}">
        <p14:creationId xmlns:p14="http://schemas.microsoft.com/office/powerpoint/2010/main" val="324704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2040802-AD99-41A1-A003-C51D9689D758}" type="slidenum">
              <a:rPr kumimoji="1" lang="ja-JP" altLang="en-US" smtClean="0"/>
              <a:t>9</a:t>
            </a:fld>
            <a:endParaRPr kumimoji="1" lang="ja-JP" altLang="en-US"/>
          </a:p>
        </p:txBody>
      </p:sp>
    </p:spTree>
    <p:extLst>
      <p:ext uri="{BB962C8B-B14F-4D97-AF65-F5344CB8AC3E}">
        <p14:creationId xmlns:p14="http://schemas.microsoft.com/office/powerpoint/2010/main" val="177125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C71C41-6588-418F-9A71-284E5C0C104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EA875E4-CD96-4B48-9BC3-9D64E7DB3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1C7815-4D62-42B0-B672-CF601536A888}"/>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8564D8B1-A1E5-4281-92EA-FC6F82E97F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B8ECA6-CE07-4724-B0DA-58BBA067A36D}"/>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64095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28198-29C3-41C7-B3BC-87C835DB20E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84A5F2-13F3-4453-AC98-1017F41F87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7EF3A2-976B-4659-850D-33174B8334AF}"/>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6D80B15F-E452-4379-8E60-FDC8A9C385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0AA31D-2C07-449B-8C95-EDC76D1A3F4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48540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5AF55DC-32D5-4A19-BD49-F6294A06B32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D36121-4145-48DD-AD22-B956777BAF4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B1C09D-509C-4AE8-9362-21CF2AE8CAF2}"/>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0D50AB39-74D3-40D4-A9CB-18C8750E71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086A70-1058-4C01-BCDC-E15AA0A174E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01587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1214-0020-426E-ACD0-EED916553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89729-7888-441E-99AF-8214A52845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4CD7D9-CB63-4B05-BD4D-BFE6B28EA7E1}"/>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94D84F41-C1F8-4236-A656-A54FFA4226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7FB9B4-4AA1-472C-BE51-5CD129ABCBE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21775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090E2-4E5E-4690-A652-42F5E8BE9DD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F160568-C865-453F-8F49-6AD2DD7EB3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32F116-D5FA-4063-A340-47C651906FC2}"/>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9B8D840E-6666-4E3C-9419-29083EFCA7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73D4FE-B1F0-47D1-B819-E0273C2FC353}"/>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877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A2FD4-2503-444A-B5B1-958B85980B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2B1AC7-7998-432E-8992-0E62FE4ECB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70CF62-8CE8-47E7-9CE7-9C12E8C3C4D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3FF7FC7-6BE7-4A10-BF2D-61339558B15F}"/>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6" name="フッター プレースホルダー 5">
            <a:extLst>
              <a:ext uri="{FF2B5EF4-FFF2-40B4-BE49-F238E27FC236}">
                <a16:creationId xmlns:a16="http://schemas.microsoft.com/office/drawing/2014/main" id="{BAEA4348-5A52-4C50-A42F-A12804B7BF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D162FE-5C45-4D3F-B472-F9F296DB9618}"/>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90611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B76E74-A982-4E18-873E-7EFFF06D074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329B9A-8C7B-4B3D-B6ED-30A8B3968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4627412-94E9-4AEC-AACE-A722731BDC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EC4311C-2FAA-4E2B-9576-D7275514C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5F4637-EF44-4FC8-BD17-FCB831D59B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EDAAAA6-A4A8-4C11-A664-473A66F746B1}"/>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8" name="フッター プレースホルダー 7">
            <a:extLst>
              <a:ext uri="{FF2B5EF4-FFF2-40B4-BE49-F238E27FC236}">
                <a16:creationId xmlns:a16="http://schemas.microsoft.com/office/drawing/2014/main" id="{8CEFF089-B13F-4090-A71F-8412ED1599F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36A973A-9264-421A-AE4A-4418B630F329}"/>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49114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6EF52D-4A16-440A-BFDC-561EF47D7EC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F89FF02-D935-446E-AFA0-C46FA9B239D6}"/>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4" name="フッター プレースホルダー 3">
            <a:extLst>
              <a:ext uri="{FF2B5EF4-FFF2-40B4-BE49-F238E27FC236}">
                <a16:creationId xmlns:a16="http://schemas.microsoft.com/office/drawing/2014/main" id="{4DFCADC2-00D8-42E5-BDAC-A16C7290B31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CD889C9-26C0-49AF-892B-8662EB9601F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35870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0382C3-8820-42BF-9E62-8B11A4CD44C4}"/>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3" name="フッター プレースホルダー 2">
            <a:extLst>
              <a:ext uri="{FF2B5EF4-FFF2-40B4-BE49-F238E27FC236}">
                <a16:creationId xmlns:a16="http://schemas.microsoft.com/office/drawing/2014/main" id="{9BAB1BAC-F489-48F2-A64B-3CBD0F11224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14E0BFF-58C0-4F49-87E6-6714C9F566BB}"/>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3108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C3C19-6CAA-41E7-B0A3-F8F57074ED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271B2A-2D54-4706-A505-858DCA34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D44EA88-2194-415A-A168-9A45EE7F1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D7A22A9-1D91-41E3-917B-2BAF3D860493}"/>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6" name="フッター プレースホルダー 5">
            <a:extLst>
              <a:ext uri="{FF2B5EF4-FFF2-40B4-BE49-F238E27FC236}">
                <a16:creationId xmlns:a16="http://schemas.microsoft.com/office/drawing/2014/main" id="{05FF915E-994C-4AC7-BEE0-21575CAA1E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EEC29D-7DDD-4CFB-93A7-142B4331F4B0}"/>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49132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ADFE18-1F13-464E-8F63-949E2248826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2B540F-6175-447A-984B-8408AE46B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2153BC9-9EA0-4FE4-ACD7-02D8F1B38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9CBC22-F6C6-43AC-A087-931F22680E87}"/>
              </a:ext>
            </a:extLst>
          </p:cNvPr>
          <p:cNvSpPr>
            <a:spLocks noGrp="1"/>
          </p:cNvSpPr>
          <p:nvPr>
            <p:ph type="dt" sz="half" idx="10"/>
          </p:nvPr>
        </p:nvSpPr>
        <p:spPr/>
        <p:txBody>
          <a:bodyPr/>
          <a:lstStyle/>
          <a:p>
            <a:fld id="{6CD6CF1C-1409-4EE8-8680-8340FA1EC1A9}" type="datetimeFigureOut">
              <a:rPr kumimoji="1" lang="ja-JP" altLang="en-US" smtClean="0"/>
              <a:t>2022/3/10</a:t>
            </a:fld>
            <a:endParaRPr kumimoji="1" lang="ja-JP" altLang="en-US"/>
          </a:p>
        </p:txBody>
      </p:sp>
      <p:sp>
        <p:nvSpPr>
          <p:cNvPr id="6" name="フッター プレースホルダー 5">
            <a:extLst>
              <a:ext uri="{FF2B5EF4-FFF2-40B4-BE49-F238E27FC236}">
                <a16:creationId xmlns:a16="http://schemas.microsoft.com/office/drawing/2014/main" id="{18AA2B86-15FD-4C74-ABF3-4063890AF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6A13140-5C81-4136-9A74-42F3E4D376A2}"/>
              </a:ext>
            </a:extLst>
          </p:cNvPr>
          <p:cNvSpPr>
            <a:spLocks noGrp="1"/>
          </p:cNvSpPr>
          <p:nvPr>
            <p:ph type="sldNum" sz="quarter" idx="12"/>
          </p:nvPr>
        </p:nvSpPr>
        <p:spPr/>
        <p:txBody>
          <a:body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8623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9415803-7416-42E1-A7B0-1A89DD4AC3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7912BB-F395-4218-92E6-2556E223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B921F5-0AD9-4F6A-8508-62777CB3E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6CF1C-1409-4EE8-8680-8340FA1EC1A9}" type="datetimeFigureOut">
              <a:rPr kumimoji="1" lang="ja-JP" altLang="en-US" smtClean="0"/>
              <a:t>2022/3/10</a:t>
            </a:fld>
            <a:endParaRPr kumimoji="1" lang="ja-JP" altLang="en-US"/>
          </a:p>
        </p:txBody>
      </p:sp>
      <p:sp>
        <p:nvSpPr>
          <p:cNvPr id="5" name="フッター プレースホルダー 4">
            <a:extLst>
              <a:ext uri="{FF2B5EF4-FFF2-40B4-BE49-F238E27FC236}">
                <a16:creationId xmlns:a16="http://schemas.microsoft.com/office/drawing/2014/main" id="{DC28AB9F-093C-46E2-B723-4EE613CC29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D810AF2-9C19-445B-927D-15BAD522D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7A733-5BE5-4D6B-B32C-8766D7035099}" type="slidenum">
              <a:rPr kumimoji="1" lang="ja-JP" altLang="en-US" smtClean="0"/>
              <a:t>‹#›</a:t>
            </a:fld>
            <a:endParaRPr kumimoji="1" lang="ja-JP" altLang="en-US"/>
          </a:p>
        </p:txBody>
      </p:sp>
    </p:spTree>
    <p:extLst>
      <p:ext uri="{BB962C8B-B14F-4D97-AF65-F5344CB8AC3E}">
        <p14:creationId xmlns:p14="http://schemas.microsoft.com/office/powerpoint/2010/main" val="114515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14</a:t>
            </a:r>
            <a:r>
              <a:rPr kumimoji="1" lang="en-US" altLang="ja-JP" dirty="0">
                <a:latin typeface="UD デジタル 教科書体 NP-B" panose="02020700000000000000" pitchFamily="18" charset="-128"/>
                <a:ea typeface="UD デジタル 教科書体 NP-B" panose="02020700000000000000" pitchFamily="18" charset="-128"/>
              </a:rPr>
              <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560439" y="3807127"/>
            <a:ext cx="9417964" cy="1938992"/>
          </a:xfrm>
          <a:prstGeom prst="rect">
            <a:avLst/>
          </a:prstGeom>
          <a:noFill/>
        </p:spPr>
        <p:txBody>
          <a:bodyPr wrap="none" rtlCol="0">
            <a:spAutoFit/>
          </a:bodyPr>
          <a:lstStyle/>
          <a:p>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大人になっても</a:t>
            </a:r>
            <a:endParaRPr lang="en-US" altLang="ja-JP" sz="6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かけ算の順序を引きずって</a:t>
            </a:r>
            <a:endParaRPr lang="en-US" altLang="ja-JP" sz="6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8732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a:extLst>
              <a:ext uri="{FF2B5EF4-FFF2-40B4-BE49-F238E27FC236}">
                <a16:creationId xmlns:a16="http://schemas.microsoft.com/office/drawing/2014/main" id="{A0C53AFD-1C56-4C43-B391-080DDFC028B4}"/>
              </a:ext>
            </a:extLst>
          </p:cNvPr>
          <p:cNvSpPr txBox="1"/>
          <p:nvPr/>
        </p:nvSpPr>
        <p:spPr>
          <a:xfrm>
            <a:off x="838200" y="1535910"/>
            <a:ext cx="10733689" cy="353943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⑧掛け算に単位をつけた場合、「最初の数字の単位と結果の単位が同じになる」と言うことは小学校で習いました。でも、きっちり覚えている人はほとんどいません。</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多くの人が指摘しているようにコレは間違いですね。</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a:t>
            </a:r>
            <a:r>
              <a:rPr lang="ja-JP" altLang="en-US" sz="3200" dirty="0">
                <a:latin typeface="UD デジタル 教科書体 NP-B" panose="02020700000000000000" pitchFamily="18" charset="-128"/>
                <a:ea typeface="UD デジタル 教科書体 NP-B" panose="02020700000000000000" pitchFamily="18" charset="-128"/>
              </a:rPr>
              <a:t>しかし、そんなアホらしいことを良くも成人してからも守っている事が驚きです。中学で、数学はやらなかったのかな</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a:t>
            </a:r>
          </a:p>
        </p:txBody>
      </p:sp>
      <p:sp>
        <p:nvSpPr>
          <p:cNvPr id="7" name="テキスト ボックス 6">
            <a:extLst>
              <a:ext uri="{FF2B5EF4-FFF2-40B4-BE49-F238E27FC236}">
                <a16:creationId xmlns:a16="http://schemas.microsoft.com/office/drawing/2014/main" id="{ED727EF3-0771-47E4-9221-88B6AFCD96A6}"/>
              </a:ext>
            </a:extLst>
          </p:cNvPr>
          <p:cNvSpPr txBox="1"/>
          <p:nvPr/>
        </p:nvSpPr>
        <p:spPr>
          <a:xfrm>
            <a:off x="838200" y="5277774"/>
            <a:ext cx="10733689"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⑨</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「最初の数字の単位と結果の単位が同じになる」</a:t>
            </a:r>
          </a:p>
          <a:p>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　なりませんよ。</a:t>
            </a:r>
          </a:p>
        </p:txBody>
      </p:sp>
    </p:spTree>
    <p:extLst>
      <p:ext uri="{BB962C8B-B14F-4D97-AF65-F5344CB8AC3E}">
        <p14:creationId xmlns:p14="http://schemas.microsoft.com/office/powerpoint/2010/main" val="276989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476117"/>
            <a:ext cx="10733689" cy="501675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⑩興味を持ってこのトピを拝見させてもらっています。特に、決算報告書や商習慣に基づいた話は、普段、意識したことがなかっただけに大変参考になります。</a:t>
            </a:r>
          </a:p>
          <a:p>
            <a:r>
              <a:rPr lang="ja-JP" altLang="en-US" sz="3200" dirty="0">
                <a:latin typeface="UD デジタル 教科書体 NP-B" panose="02020700000000000000" pitchFamily="18" charset="-128"/>
                <a:ea typeface="UD デジタル 教科書体 NP-B" panose="02020700000000000000" pitchFamily="18" charset="-128"/>
              </a:rPr>
              <a:t>　僕は理系の人間ですが、トピ主さんが執着しておられた小学校で教えられた</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掛ける数と掛けられる数の順番は、どちらかが変数になった時点で破綻していることを同じ小学時代に感じましたよ。</a:t>
            </a:r>
            <a:r>
              <a:rPr lang="ja-JP" altLang="en-US" sz="3200" dirty="0">
                <a:latin typeface="UD デジタル 教科書体 NP-B" panose="02020700000000000000" pitchFamily="18" charset="-128"/>
                <a:ea typeface="UD デジタル 教科書体 NP-B" panose="02020700000000000000" pitchFamily="18" charset="-128"/>
              </a:rPr>
              <a:t>例えば、１個</a:t>
            </a:r>
            <a:r>
              <a:rPr lang="en-US" altLang="ja-JP" sz="3200" b="1" dirty="0">
                <a:latin typeface="Tosho-J Roman Italic" panose="020B0600000000000000" pitchFamily="34" charset="0"/>
                <a:ea typeface="UD デジタル 教科書体 NP-B" panose="02020700000000000000" pitchFamily="18" charset="-128"/>
              </a:rPr>
              <a:t>x</a:t>
            </a:r>
            <a:r>
              <a:rPr lang="ja-JP" altLang="en-US" sz="3200" dirty="0">
                <a:latin typeface="UD デジタル 教科書体 NP-B" panose="02020700000000000000" pitchFamily="18" charset="-128"/>
                <a:ea typeface="UD デジタル 教科書体 NP-B" panose="02020700000000000000" pitchFamily="18" charset="-128"/>
              </a:rPr>
              <a:t>円のりんごを５個買うときの代金を</a:t>
            </a:r>
            <a:r>
              <a:rPr lang="en-US" altLang="ja-JP" sz="3200" b="1" dirty="0">
                <a:latin typeface="Tosho-J Roman Italic" panose="020B0600000000000000" pitchFamily="34" charset="0"/>
                <a:ea typeface="UD デジタル 教科書体 NP-B" panose="02020700000000000000" pitchFamily="18" charset="-128"/>
              </a:rPr>
              <a:t>y</a:t>
            </a:r>
            <a:r>
              <a:rPr lang="ja-JP" altLang="en-US" sz="3200" dirty="0">
                <a:latin typeface="UD デジタル 教科書体 NP-B" panose="02020700000000000000" pitchFamily="18" charset="-128"/>
                <a:ea typeface="UD デジタル 教科書体 NP-B" panose="02020700000000000000" pitchFamily="18" charset="-128"/>
              </a:rPr>
              <a:t>円とすると</a:t>
            </a:r>
            <a:r>
              <a:rPr lang="en-US" altLang="ja-JP" sz="3200" b="1" dirty="0">
                <a:latin typeface="Tosho-J Roman Italic" panose="020B0600000000000000" pitchFamily="34" charset="0"/>
                <a:ea typeface="UD デジタル 教科書体 NP-B" panose="02020700000000000000" pitchFamily="18" charset="-128"/>
              </a:rPr>
              <a:t>y</a:t>
            </a:r>
            <a:r>
              <a:rPr lang="ja-JP" altLang="en-US" sz="3200" dirty="0">
                <a:latin typeface="UD デジタル 教科書体 NP-B" panose="02020700000000000000" pitchFamily="18" charset="-128"/>
                <a:ea typeface="UD デジタル 教科書体 NP-B" panose="02020700000000000000" pitchFamily="18" charset="-128"/>
              </a:rPr>
              <a:t>＝５</a:t>
            </a:r>
            <a:r>
              <a:rPr lang="en-US" altLang="ja-JP" sz="3200" b="1" dirty="0">
                <a:latin typeface="Tosho-J Roman Italic" panose="020B0600000000000000" pitchFamily="34" charset="0"/>
                <a:ea typeface="UD デジタル 教科書体 NP-B" panose="02020700000000000000" pitchFamily="18" charset="-128"/>
              </a:rPr>
              <a:t>x</a:t>
            </a:r>
            <a:r>
              <a:rPr lang="ja-JP" altLang="en-US" sz="3200" dirty="0">
                <a:latin typeface="UD デジタル 教科書体 NP-B" panose="02020700000000000000" pitchFamily="18" charset="-128"/>
                <a:ea typeface="UD デジタル 教科書体 NP-B" panose="02020700000000000000" pitchFamily="18" charset="-128"/>
              </a:rPr>
              <a:t>と記述しますが、これで破綻してしまいますよね。電卓でも変数のほうを後にすると、計算が便利ですし。</a:t>
            </a:r>
          </a:p>
        </p:txBody>
      </p:sp>
    </p:spTree>
    <p:extLst>
      <p:ext uri="{BB962C8B-B14F-4D97-AF65-F5344CB8AC3E}">
        <p14:creationId xmlns:p14="http://schemas.microsoft.com/office/powerpoint/2010/main" val="177534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90688"/>
            <a:ext cx="10733689" cy="403187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⑪あろえすさんの「なぜ算数で習ったルールは無視されているのか」という疑問は、話が逆です。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疑問を持つなら、「なぜ無視して構わないルールを執拗に教え込むのか」じゃないでしょうか。</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教える上で便利なのかもしれませんが、あとで足かせになるかもしれないと思うと、ちょっとデメリットのほうが大きいように感じます。</a:t>
            </a:r>
          </a:p>
        </p:txBody>
      </p:sp>
    </p:spTree>
    <p:extLst>
      <p:ext uri="{BB962C8B-B14F-4D97-AF65-F5344CB8AC3E}">
        <p14:creationId xmlns:p14="http://schemas.microsoft.com/office/powerpoint/2010/main" val="362165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280784"/>
            <a:ext cx="10733689" cy="3108543"/>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⑫</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自分の知る限りでは、虎馬さんのおっしゃるように</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品名－数量－単価－合計金額</a:t>
            </a:r>
            <a:r>
              <a:rPr lang="en-US" altLang="ja-JP" sz="2800" dirty="0">
                <a:solidFill>
                  <a:srgbClr val="0000FF"/>
                </a:solidFill>
                <a:latin typeface="UD デジタル 教科書体 NP-B" panose="02020700000000000000" pitchFamily="18" charset="-128"/>
                <a:ea typeface="UD デジタル 教科書体 NP-B" panose="02020700000000000000" pitchFamily="18" charset="-128"/>
              </a:rPr>
              <a:t>』</a:t>
            </a:r>
            <a:r>
              <a:rPr lang="ja-JP" altLang="en-US" sz="2800" dirty="0">
                <a:solidFill>
                  <a:srgbClr val="0000FF"/>
                </a:solidFill>
                <a:latin typeface="UD デジタル 教科書体 NP-B" panose="02020700000000000000" pitchFamily="18" charset="-128"/>
                <a:ea typeface="UD デジタル 教科書体 NP-B" panose="02020700000000000000" pitchFamily="18" charset="-128"/>
              </a:rPr>
              <a:t>の順番の伝票がほとんどです。</a:t>
            </a:r>
            <a:r>
              <a:rPr lang="ja-JP" altLang="en-US" sz="2800" dirty="0">
                <a:latin typeface="UD デジタル 教科書体 NP-B" panose="02020700000000000000" pitchFamily="18" charset="-128"/>
                <a:ea typeface="UD デジタル 教科書体 NP-B" panose="02020700000000000000" pitchFamily="18" charset="-128"/>
              </a:rPr>
              <a:t>たまに</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数量－品名－単価－合計金額</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の順番の物が混ざっていたりもしますが、混乱する事はありませんね。ごくまれに</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品名－単価－数量－合計金額</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の物があったりして、山盛りの仕事でテンパっているときなどは書き損じる</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読み間違う</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事があります。全て日本国内でのみ活動している企業の物で、大変な迷惑を被っています。</a:t>
            </a:r>
          </a:p>
        </p:txBody>
      </p:sp>
      <p:sp>
        <p:nvSpPr>
          <p:cNvPr id="4" name="テキスト ボックス 3">
            <a:extLst>
              <a:ext uri="{FF2B5EF4-FFF2-40B4-BE49-F238E27FC236}">
                <a16:creationId xmlns:a16="http://schemas.microsoft.com/office/drawing/2014/main" id="{7A30D009-A8BC-4910-9530-D843340E458A}"/>
              </a:ext>
            </a:extLst>
          </p:cNvPr>
          <p:cNvSpPr txBox="1"/>
          <p:nvPr/>
        </p:nvSpPr>
        <p:spPr>
          <a:xfrm>
            <a:off x="838200" y="4554700"/>
            <a:ext cx="10733689" cy="1815882"/>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　あと、</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小学校の算数での掛け算の順番は、日本の教育における明らかな誤りのひとつです。</a:t>
            </a:r>
            <a:r>
              <a:rPr lang="ja-JP" altLang="en-US" sz="2800" dirty="0">
                <a:latin typeface="UD デジタル 教科書体 NP-B" panose="02020700000000000000" pitchFamily="18" charset="-128"/>
                <a:ea typeface="UD デジタル 教科書体 NP-B" panose="02020700000000000000" pitchFamily="18" charset="-128"/>
              </a:rPr>
              <a:t>他でもない、自分の大学時代の恩師</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国立大学の数学科教授</a:t>
            </a:r>
            <a:r>
              <a:rPr lang="en-US" altLang="ja-JP" sz="2800" dirty="0">
                <a:latin typeface="UD デジタル 教科書体 NP-B" panose="02020700000000000000" pitchFamily="18" charset="-128"/>
                <a:ea typeface="UD デジタル 教科書体 NP-B" panose="02020700000000000000" pitchFamily="18" charset="-128"/>
              </a:rPr>
              <a:t>)</a:t>
            </a:r>
            <a:r>
              <a:rPr lang="ja-JP" altLang="en-US" sz="2800" dirty="0">
                <a:latin typeface="UD デジタル 教科書体 NP-B" panose="02020700000000000000" pitchFamily="18" charset="-128"/>
                <a:ea typeface="UD デジタル 教科書体 NP-B" panose="02020700000000000000" pitchFamily="18" charset="-128"/>
              </a:rPr>
              <a:t>が、そうのたまっておりました。とはいえ、小学校は教育学部の守備範囲なので手の施しようがないとか。</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171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03DEC413-F526-46FE-9172-7DDC0B5C4A81}"/>
              </a:ext>
            </a:extLst>
          </p:cNvPr>
          <p:cNvSpPr txBox="1"/>
          <p:nvPr/>
        </p:nvSpPr>
        <p:spPr>
          <a:xfrm>
            <a:off x="838200" y="4160887"/>
            <a:ext cx="10733689"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トピ：あろえす様、かごちゃん様ありがとうございます。　</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私は子供の頃ここを間違えてはいけないと、</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しつこく教師に教えられたのでこう覚えていまし　</a:t>
            </a:r>
            <a:endParaRPr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た。けど本当はどっちでも良かったのかなあ。</a:t>
            </a:r>
          </a:p>
        </p:txBody>
      </p:sp>
      <p:sp>
        <p:nvSpPr>
          <p:cNvPr id="6" name="テキスト ボックス 5">
            <a:extLst>
              <a:ext uri="{FF2B5EF4-FFF2-40B4-BE49-F238E27FC236}">
                <a16:creationId xmlns:a16="http://schemas.microsoft.com/office/drawing/2014/main" id="{25F279F8-7339-41DE-A756-CADFCB7B8BAA}"/>
              </a:ext>
            </a:extLst>
          </p:cNvPr>
          <p:cNvSpPr txBox="1"/>
          <p:nvPr/>
        </p:nvSpPr>
        <p:spPr>
          <a:xfrm>
            <a:off x="838200" y="1894736"/>
            <a:ext cx="10733689"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⑬この話題は請求書等の書き方が詳しい方、つまり事務職員の人を介したほうが、スムーズに話が進みますね。ＳＥ業界では「工数」</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「単価」は常識となってるみたいですし。</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7141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310350" y="537176"/>
            <a:ext cx="7571303" cy="830997"/>
          </a:xfrm>
          <a:prstGeom prst="rect">
            <a:avLst/>
          </a:prstGeom>
        </p:spPr>
        <p:txBody>
          <a:bodyPr wrap="none">
            <a:spAutoFit/>
          </a:bodyPr>
          <a:lstStyle/>
          <a:p>
            <a:pPr algn="ctr"/>
            <a:r>
              <a:rPr lang="ja-JP" altLang="en-US" sz="4800" dirty="0">
                <a:solidFill>
                  <a:schemeClr val="accent6"/>
                </a:solidFill>
                <a:latin typeface="UD デジタル 教科書体 NP-B" panose="02020700000000000000" pitchFamily="18" charset="-128"/>
                <a:ea typeface="UD デジタル 教科書体 NP-B" panose="02020700000000000000" pitchFamily="18" charset="-128"/>
              </a:rPr>
              <a:t>教師も自ら学び　共に育つ</a:t>
            </a:r>
            <a:endPar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699668" y="2844225"/>
            <a:ext cx="3877985"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自ら進んで学習する</a:t>
            </a:r>
          </a:p>
        </p:txBody>
      </p:sp>
      <p:sp>
        <p:nvSpPr>
          <p:cNvPr id="10" name="正方形/長方形 9"/>
          <p:cNvSpPr/>
          <p:nvPr/>
        </p:nvSpPr>
        <p:spPr>
          <a:xfrm>
            <a:off x="699668" y="4726668"/>
            <a:ext cx="5109091"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主体的・対話的に深く学ぶ</a:t>
            </a:r>
          </a:p>
        </p:txBody>
      </p:sp>
      <p:sp>
        <p:nvSpPr>
          <p:cNvPr id="13" name="正方形/長方形 12">
            <a:extLst>
              <a:ext uri="{FF2B5EF4-FFF2-40B4-BE49-F238E27FC236}">
                <a16:creationId xmlns:a16="http://schemas.microsoft.com/office/drawing/2014/main" id="{84835D27-4767-4E07-B296-5EBBC693E265}"/>
              </a:ext>
            </a:extLst>
          </p:cNvPr>
          <p:cNvSpPr/>
          <p:nvPr/>
        </p:nvSpPr>
        <p:spPr>
          <a:xfrm>
            <a:off x="1982974" y="5311443"/>
            <a:ext cx="941796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与えられて鵜呑みにせず自分の頭で考察する</a:t>
            </a:r>
          </a:p>
        </p:txBody>
      </p:sp>
      <p:sp>
        <p:nvSpPr>
          <p:cNvPr id="15" name="正方形/長方形 14">
            <a:extLst>
              <a:ext uri="{FF2B5EF4-FFF2-40B4-BE49-F238E27FC236}">
                <a16:creationId xmlns:a16="http://schemas.microsoft.com/office/drawing/2014/main" id="{80C8FD5D-32D6-442A-B1CD-21431BD57A57}"/>
              </a:ext>
            </a:extLst>
          </p:cNvPr>
          <p:cNvSpPr/>
          <p:nvPr/>
        </p:nvSpPr>
        <p:spPr>
          <a:xfrm>
            <a:off x="1982974" y="2128055"/>
            <a:ext cx="7109639"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理論的に正しい内容を身につける</a:t>
            </a:r>
          </a:p>
        </p:txBody>
      </p:sp>
      <p:sp>
        <p:nvSpPr>
          <p:cNvPr id="11" name="正方形/長方形 10">
            <a:extLst>
              <a:ext uri="{FF2B5EF4-FFF2-40B4-BE49-F238E27FC236}">
                <a16:creationId xmlns:a16="http://schemas.microsoft.com/office/drawing/2014/main" id="{B0A113B7-72B0-4C1C-883E-82A9F9A72C5D}"/>
              </a:ext>
            </a:extLst>
          </p:cNvPr>
          <p:cNvSpPr/>
          <p:nvPr/>
        </p:nvSpPr>
        <p:spPr>
          <a:xfrm>
            <a:off x="691132" y="1655932"/>
            <a:ext cx="4288353" cy="584775"/>
          </a:xfrm>
          <a:prstGeom prst="rect">
            <a:avLst/>
          </a:prstGeom>
        </p:spPr>
        <p:txBody>
          <a:bodyPr wrap="none">
            <a:spAutoFit/>
          </a:bodyPr>
          <a:lstStyle/>
          <a:p>
            <a:r>
              <a:rPr lang="ja-JP" altLang="en-US" sz="3200" dirty="0">
                <a:solidFill>
                  <a:schemeClr val="accent6"/>
                </a:solidFill>
                <a:latin typeface="UD デジタル 教科書体 NP-B" panose="02020700000000000000" pitchFamily="18" charset="-128"/>
                <a:ea typeface="UD デジタル 教科書体 NP-B" panose="02020700000000000000" pitchFamily="18" charset="-128"/>
              </a:rPr>
              <a:t>基礎・基本を身につけ</a:t>
            </a:r>
          </a:p>
        </p:txBody>
      </p:sp>
      <p:sp>
        <p:nvSpPr>
          <p:cNvPr id="16" name="正方形/長方形 15">
            <a:extLst>
              <a:ext uri="{FF2B5EF4-FFF2-40B4-BE49-F238E27FC236}">
                <a16:creationId xmlns:a16="http://schemas.microsoft.com/office/drawing/2014/main" id="{A65CEC45-3BB9-49D1-979B-5B6879D9F2CF}"/>
              </a:ext>
            </a:extLst>
          </p:cNvPr>
          <p:cNvSpPr/>
          <p:nvPr/>
        </p:nvSpPr>
        <p:spPr>
          <a:xfrm>
            <a:off x="1982974" y="3481042"/>
            <a:ext cx="7571303"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この課題で何を伝えたいかを考える</a:t>
            </a:r>
          </a:p>
        </p:txBody>
      </p:sp>
      <p:sp>
        <p:nvSpPr>
          <p:cNvPr id="18" name="正方形/長方形 17">
            <a:extLst>
              <a:ext uri="{FF2B5EF4-FFF2-40B4-BE49-F238E27FC236}">
                <a16:creationId xmlns:a16="http://schemas.microsoft.com/office/drawing/2014/main" id="{1C44701F-14BF-4A2C-A414-30AFC6DAE019}"/>
              </a:ext>
            </a:extLst>
          </p:cNvPr>
          <p:cNvSpPr/>
          <p:nvPr/>
        </p:nvSpPr>
        <p:spPr>
          <a:xfrm>
            <a:off x="1982974" y="4141893"/>
            <a:ext cx="8956298" cy="646331"/>
          </a:xfrm>
          <a:prstGeom prst="rect">
            <a:avLst/>
          </a:prstGeom>
        </p:spPr>
        <p:txBody>
          <a:bodyPr wrap="none">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伝える部分と考えさせる部分の区別をする</a:t>
            </a:r>
          </a:p>
        </p:txBody>
      </p:sp>
    </p:spTree>
    <p:extLst>
      <p:ext uri="{BB962C8B-B14F-4D97-AF65-F5344CB8AC3E}">
        <p14:creationId xmlns:p14="http://schemas.microsoft.com/office/powerpoint/2010/main" val="7837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70E370-9B4D-478C-A9A7-D7BAC0D0D118}"/>
              </a:ext>
            </a:extLst>
          </p:cNvPr>
          <p:cNvSpPr>
            <a:spLocks noGrp="1"/>
          </p:cNvSpPr>
          <p:nvPr>
            <p:ph type="ctrTitle"/>
          </p:nvPr>
        </p:nvSpPr>
        <p:spPr>
          <a:xfrm>
            <a:off x="1397876" y="663274"/>
            <a:ext cx="9144000" cy="2387600"/>
          </a:xfrm>
        </p:spPr>
        <p:txBody>
          <a:bodyPr>
            <a:normAutofit/>
          </a:bodyPr>
          <a:lstStyle/>
          <a:p>
            <a:r>
              <a:rPr kumimoji="1" lang="ja-JP" altLang="en-US" sz="8000" dirty="0">
                <a:latin typeface="UD デジタル 教科書体 NP-B" panose="02020700000000000000" pitchFamily="18" charset="-128"/>
                <a:ea typeface="UD デジタル 教科書体 NP-B" panose="02020700000000000000" pitchFamily="18" charset="-128"/>
              </a:rPr>
              <a:t>まなびの広場</a:t>
            </a:r>
            <a:r>
              <a:rPr kumimoji="1" lang="en-US" altLang="ja-JP" sz="8000" dirty="0">
                <a:latin typeface="UD デジタル 教科書体 NP-B" panose="02020700000000000000" pitchFamily="18" charset="-128"/>
                <a:ea typeface="UD デジタル 教科書体 NP-B" panose="02020700000000000000" pitchFamily="18" charset="-128"/>
              </a:rPr>
              <a:t>14</a:t>
            </a:r>
            <a:r>
              <a:rPr kumimoji="1" lang="en-US" altLang="ja-JP" dirty="0">
                <a:latin typeface="UD デジタル 教科書体 NP-B" panose="02020700000000000000" pitchFamily="18" charset="-128"/>
                <a:ea typeface="UD デジタル 教科書体 NP-B" panose="02020700000000000000" pitchFamily="18" charset="-128"/>
              </a:rPr>
              <a:t/>
            </a:r>
            <a:br>
              <a:rPr kumimoji="1" lang="en-US" altLang="ja-JP" dirty="0">
                <a:latin typeface="UD デジタル 教科書体 NP-B" panose="02020700000000000000" pitchFamily="18" charset="-128"/>
                <a:ea typeface="UD デジタル 教科書体 NP-B" panose="02020700000000000000" pitchFamily="18" charset="-128"/>
              </a:rPr>
            </a:b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a:extLst>
              <a:ext uri="{FF2B5EF4-FFF2-40B4-BE49-F238E27FC236}">
                <a16:creationId xmlns:a16="http://schemas.microsoft.com/office/drawing/2014/main" id="{B52B7B01-4715-4346-B432-E19A0A3ECC23}"/>
              </a:ext>
            </a:extLst>
          </p:cNvPr>
          <p:cNvSpPr txBox="1"/>
          <p:nvPr/>
        </p:nvSpPr>
        <p:spPr>
          <a:xfrm>
            <a:off x="1560439" y="3807127"/>
            <a:ext cx="9417964" cy="1938992"/>
          </a:xfrm>
          <a:prstGeom prst="rect">
            <a:avLst/>
          </a:prstGeom>
          <a:noFill/>
        </p:spPr>
        <p:txBody>
          <a:bodyPr wrap="none" rtlCol="0">
            <a:spAutoFit/>
          </a:bodyPr>
          <a:lstStyle/>
          <a:p>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大人になっても</a:t>
            </a:r>
            <a:endParaRPr lang="en-US" altLang="ja-JP" sz="60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6000" dirty="0">
                <a:solidFill>
                  <a:srgbClr val="0000FF"/>
                </a:solidFill>
                <a:latin typeface="UD デジタル 教科書体 NP-B" panose="02020700000000000000" pitchFamily="18" charset="-128"/>
                <a:ea typeface="UD デジタル 教科書体 NP-B" panose="02020700000000000000" pitchFamily="18" charset="-128"/>
              </a:rPr>
              <a:t>かけ算の順序を引きずって</a:t>
            </a:r>
            <a:endParaRPr lang="en-US" altLang="ja-JP" sz="6000" dirty="0">
              <a:solidFill>
                <a:srgbClr val="0000FF"/>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82109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0EC1F-BBE2-41EA-BEA7-757C7A5E9544}"/>
              </a:ext>
            </a:extLst>
          </p:cNvPr>
          <p:cNvSpPr>
            <a:spLocks noGrp="1"/>
          </p:cNvSpPr>
          <p:nvPr>
            <p:ph type="title"/>
          </p:nvPr>
        </p:nvSpPr>
        <p:spPr/>
        <p:txBody>
          <a:bodyPr>
            <a:normAutofit/>
          </a:bodyPr>
          <a:lstStyle/>
          <a:p>
            <a:pPr algn="ctr">
              <a:lnSpc>
                <a:spcPct val="100000"/>
              </a:lnSpc>
            </a:pPr>
            <a:r>
              <a:rPr kumimoji="1" lang="ja-JP" altLang="en-US" sz="4800" dirty="0">
                <a:latin typeface="UD デジタル 教科書体 NP-B" panose="02020700000000000000" pitchFamily="18" charset="-128"/>
                <a:ea typeface="UD デジタル 教科書体 NP-B" panose="02020700000000000000" pitchFamily="18" charset="-128"/>
              </a:rPr>
              <a:t>発言小町　算数のかけ算より</a:t>
            </a:r>
          </a:p>
        </p:txBody>
      </p:sp>
      <p:sp>
        <p:nvSpPr>
          <p:cNvPr id="4" name="テキスト ボックス 3">
            <a:extLst>
              <a:ext uri="{FF2B5EF4-FFF2-40B4-BE49-F238E27FC236}">
                <a16:creationId xmlns:a16="http://schemas.microsoft.com/office/drawing/2014/main" id="{965DE0D1-35FE-4F4A-A0DC-272C8A25F27E}"/>
              </a:ext>
            </a:extLst>
          </p:cNvPr>
          <p:cNvSpPr txBox="1"/>
          <p:nvPr/>
        </p:nvSpPr>
        <p:spPr>
          <a:xfrm>
            <a:off x="838200" y="1814674"/>
            <a:ext cx="10811767" cy="2062103"/>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トピ：取引先の会社から請求書が送られてきました。</a:t>
            </a:r>
          </a:p>
          <a:p>
            <a:r>
              <a:rPr kumimoji="1" lang="ja-JP" altLang="en-US" sz="3200" dirty="0">
                <a:latin typeface="UD デジタル 教科書体 NP-B" panose="02020700000000000000" pitchFamily="18" charset="-128"/>
                <a:ea typeface="UD デジタル 教科書体 NP-B" panose="02020700000000000000" pitchFamily="18" charset="-128"/>
              </a:rPr>
              <a:t>　　　</a:t>
            </a:r>
            <a:r>
              <a:rPr kumimoji="1" lang="en-US" altLang="ja-JP" sz="3200" dirty="0">
                <a:latin typeface="UD デジタル 教科書体 NP-B" panose="02020700000000000000" pitchFamily="18" charset="-128"/>
                <a:ea typeface="UD デジタル 教科書体 NP-B" panose="02020700000000000000" pitchFamily="18" charset="-128"/>
              </a:rPr>
              <a:t>1</a:t>
            </a:r>
            <a:r>
              <a:rPr kumimoji="1" lang="ja-JP" altLang="en-US" sz="3200" dirty="0">
                <a:latin typeface="UD デジタル 教科書体 NP-B" panose="02020700000000000000" pitchFamily="18" charset="-128"/>
                <a:ea typeface="UD デジタル 教科書体 NP-B" panose="02020700000000000000" pitchFamily="18" charset="-128"/>
              </a:rPr>
              <a:t>部</a:t>
            </a:r>
            <a:r>
              <a:rPr kumimoji="1" lang="en-US" altLang="ja-JP" sz="3200" dirty="0">
                <a:latin typeface="UD デジタル 教科書体 NP-B" panose="02020700000000000000" pitchFamily="18" charset="-128"/>
                <a:ea typeface="UD デジタル 教科書体 NP-B" panose="02020700000000000000" pitchFamily="18" charset="-128"/>
              </a:rPr>
              <a:t>50</a:t>
            </a:r>
            <a:r>
              <a:rPr kumimoji="1" lang="ja-JP" altLang="en-US" sz="3200" dirty="0">
                <a:latin typeface="UD デジタル 教科書体 NP-B" panose="02020700000000000000" pitchFamily="18" charset="-128"/>
                <a:ea typeface="UD デジタル 教科書体 NP-B" panose="02020700000000000000" pitchFamily="18" charset="-128"/>
              </a:rPr>
              <a:t>円のパンフレット</a:t>
            </a:r>
            <a:r>
              <a:rPr kumimoji="1" lang="en-US" altLang="ja-JP" sz="3200" dirty="0">
                <a:latin typeface="UD デジタル 教科書体 NP-B" panose="02020700000000000000" pitchFamily="18" charset="-128"/>
                <a:ea typeface="UD デジタル 教科書体 NP-B" panose="02020700000000000000" pitchFamily="18" charset="-128"/>
              </a:rPr>
              <a:t>750</a:t>
            </a:r>
            <a:r>
              <a:rPr kumimoji="1" lang="ja-JP" altLang="en-US" sz="3200" dirty="0">
                <a:latin typeface="UD デジタル 教科書体 NP-B" panose="02020700000000000000" pitchFamily="18" charset="-128"/>
                <a:ea typeface="UD デジタル 教科書体 NP-B" panose="02020700000000000000" pitchFamily="18" charset="-128"/>
              </a:rPr>
              <a:t>部のものです。</a:t>
            </a:r>
          </a:p>
          <a:p>
            <a:r>
              <a:rPr kumimoji="1" lang="ja-JP" altLang="en-US" sz="3200" dirty="0">
                <a:latin typeface="UD デジタル 教科書体 NP-B" panose="02020700000000000000" pitchFamily="18" charset="-128"/>
                <a:ea typeface="UD デジタル 教科書体 NP-B" panose="02020700000000000000" pitchFamily="18" charset="-128"/>
              </a:rPr>
              <a:t>　　　計算式が</a:t>
            </a:r>
            <a:r>
              <a:rPr kumimoji="1" lang="en-US" altLang="ja-JP" sz="3200" dirty="0">
                <a:latin typeface="UD デジタル 教科書体 NP-B" panose="02020700000000000000" pitchFamily="18" charset="-128"/>
                <a:ea typeface="UD デジタル 教科書体 NP-B" panose="02020700000000000000" pitchFamily="18" charset="-128"/>
              </a:rPr>
              <a:t>750×50</a:t>
            </a:r>
            <a:r>
              <a:rPr kumimoji="1" lang="ja-JP" altLang="en-US" sz="3200" dirty="0">
                <a:latin typeface="UD デジタル 教科書体 NP-B" panose="02020700000000000000" pitchFamily="18" charset="-128"/>
                <a:ea typeface="UD デジタル 教科書体 NP-B" panose="02020700000000000000" pitchFamily="18" charset="-128"/>
              </a:rPr>
              <a:t>＝</a:t>
            </a:r>
            <a:r>
              <a:rPr kumimoji="1" lang="en-US" altLang="ja-JP" sz="3200" dirty="0">
                <a:latin typeface="UD デジタル 教科書体 NP-B" panose="02020700000000000000" pitchFamily="18" charset="-128"/>
                <a:ea typeface="UD デジタル 教科書体 NP-B" panose="02020700000000000000" pitchFamily="18" charset="-128"/>
              </a:rPr>
              <a:t>37500</a:t>
            </a:r>
            <a:r>
              <a:rPr kumimoji="1" lang="ja-JP" altLang="en-US" sz="3200" dirty="0">
                <a:latin typeface="UD デジタル 教科書体 NP-B" panose="02020700000000000000" pitchFamily="18" charset="-128"/>
                <a:ea typeface="UD デジタル 教科書体 NP-B" panose="02020700000000000000" pitchFamily="18" charset="-128"/>
              </a:rPr>
              <a:t>円となっていたので</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　　　おかしくなり、思わず上司（</a:t>
            </a:r>
            <a:r>
              <a:rPr kumimoji="1" lang="en-US" altLang="ja-JP" sz="3200" dirty="0">
                <a:latin typeface="UD デジタル 教科書体 NP-B" panose="02020700000000000000" pitchFamily="18" charset="-128"/>
                <a:ea typeface="UD デジタル 教科書体 NP-B" panose="02020700000000000000" pitchFamily="18" charset="-128"/>
              </a:rPr>
              <a:t>50</a:t>
            </a:r>
            <a:r>
              <a:rPr kumimoji="1" lang="ja-JP" altLang="en-US" sz="3200" dirty="0">
                <a:latin typeface="UD デジタル 教科書体 NP-B" panose="02020700000000000000" pitchFamily="18" charset="-128"/>
                <a:ea typeface="UD デジタル 教科書体 NP-B" panose="02020700000000000000" pitchFamily="18" charset="-128"/>
              </a:rPr>
              <a:t>代女）に</a:t>
            </a:r>
            <a:endParaRPr kumimoji="1" lang="en-US" altLang="ja-JP" sz="32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a:extLst>
              <a:ext uri="{FF2B5EF4-FFF2-40B4-BE49-F238E27FC236}">
                <a16:creationId xmlns:a16="http://schemas.microsoft.com/office/drawing/2014/main" id="{C4324096-2038-4A5E-9F8A-ED4C74EE1AE6}"/>
              </a:ext>
            </a:extLst>
          </p:cNvPr>
          <p:cNvSpPr txBox="1"/>
          <p:nvPr/>
        </p:nvSpPr>
        <p:spPr>
          <a:xfrm>
            <a:off x="838200" y="4293524"/>
            <a:ext cx="10811767" cy="1569660"/>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「こいつ馬鹿ですね。計算式間違ってます」と見せたら、ヒステリックに「そんなのどっちだっていいでしょう！</a:t>
            </a:r>
          </a:p>
          <a:p>
            <a:r>
              <a:rPr kumimoji="1" lang="ja-JP" altLang="en-US" sz="3200" dirty="0">
                <a:latin typeface="UD デジタル 教科書体 NP-B" panose="02020700000000000000" pitchFamily="18" charset="-128"/>
                <a:ea typeface="UD デジタル 教科書体 NP-B" panose="02020700000000000000" pitchFamily="18" charset="-128"/>
              </a:rPr>
              <a:t>出る答えはおんなじなんだから！」</a:t>
            </a:r>
          </a:p>
        </p:txBody>
      </p:sp>
    </p:spTree>
    <p:extLst>
      <p:ext uri="{BB962C8B-B14F-4D97-AF65-F5344CB8AC3E}">
        <p14:creationId xmlns:p14="http://schemas.microsoft.com/office/powerpoint/2010/main" val="30535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0EC1F-BBE2-41EA-BEA7-757C7A5E9544}"/>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発言小町　算数のかけ算より</a:t>
            </a:r>
          </a:p>
        </p:txBody>
      </p:sp>
      <p:sp>
        <p:nvSpPr>
          <p:cNvPr id="4" name="テキスト ボックス 3">
            <a:extLst>
              <a:ext uri="{FF2B5EF4-FFF2-40B4-BE49-F238E27FC236}">
                <a16:creationId xmlns:a16="http://schemas.microsoft.com/office/drawing/2014/main" id="{965DE0D1-35FE-4F4A-A0DC-272C8A25F27E}"/>
              </a:ext>
            </a:extLst>
          </p:cNvPr>
          <p:cNvSpPr txBox="1"/>
          <p:nvPr/>
        </p:nvSpPr>
        <p:spPr>
          <a:xfrm>
            <a:off x="838200" y="1509253"/>
            <a:ext cx="10811767" cy="1077218"/>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　そういう問題ではないような。</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小学生の頃先生に計算式は間違わないようにと繰り返し教えられました。</a:t>
            </a:r>
            <a:endParaRPr kumimoji="1" lang="en-US" altLang="ja-JP"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882E5105-4F52-4478-9DBC-33E38FD8F397}"/>
              </a:ext>
            </a:extLst>
          </p:cNvPr>
          <p:cNvSpPr txBox="1"/>
          <p:nvPr/>
        </p:nvSpPr>
        <p:spPr>
          <a:xfrm>
            <a:off x="838200" y="2615025"/>
            <a:ext cx="10811767" cy="2062103"/>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　</a:t>
            </a:r>
            <a:r>
              <a:rPr kumimoji="1" lang="en-US" altLang="ja-JP" sz="3200" dirty="0">
                <a:latin typeface="UD デジタル 教科書体 NP-B" panose="02020700000000000000" pitchFamily="18" charset="-128"/>
                <a:ea typeface="UD デジタル 教科書体 NP-B" panose="02020700000000000000" pitchFamily="18" charset="-128"/>
              </a:rPr>
              <a:t>50</a:t>
            </a:r>
            <a:r>
              <a:rPr kumimoji="1" lang="ja-JP" altLang="en-US" sz="3200" dirty="0">
                <a:latin typeface="UD デジタル 教科書体 NP-B" panose="02020700000000000000" pitchFamily="18" charset="-128"/>
                <a:ea typeface="UD デジタル 教科書体 NP-B" panose="02020700000000000000" pitchFamily="18" charset="-128"/>
              </a:rPr>
              <a:t>円</a:t>
            </a:r>
            <a:r>
              <a:rPr kumimoji="1" lang="en-US" altLang="ja-JP" sz="3200" dirty="0">
                <a:latin typeface="UD デジタル 教科書体 NP-B" panose="02020700000000000000" pitchFamily="18" charset="-128"/>
                <a:ea typeface="UD デジタル 教科書体 NP-B" panose="02020700000000000000" pitchFamily="18" charset="-128"/>
              </a:rPr>
              <a:t>×750</a:t>
            </a:r>
            <a:r>
              <a:rPr kumimoji="1" lang="ja-JP" altLang="en-US" sz="3200" dirty="0">
                <a:latin typeface="UD デジタル 教科書体 NP-B" panose="02020700000000000000" pitchFamily="18" charset="-128"/>
                <a:ea typeface="UD デジタル 教科書体 NP-B" panose="02020700000000000000" pitchFamily="18" charset="-128"/>
              </a:rPr>
              <a:t>部だから</a:t>
            </a:r>
            <a:r>
              <a:rPr kumimoji="1" lang="en-US" altLang="ja-JP" sz="3200" dirty="0">
                <a:latin typeface="UD デジタル 教科書体 NP-B" panose="02020700000000000000" pitchFamily="18" charset="-128"/>
                <a:ea typeface="UD デジタル 教科書体 NP-B" panose="02020700000000000000" pitchFamily="18" charset="-128"/>
              </a:rPr>
              <a:t>37500</a:t>
            </a:r>
            <a:r>
              <a:rPr kumimoji="1" lang="ja-JP" altLang="en-US" sz="3200" dirty="0">
                <a:latin typeface="UD デジタル 教科書体 NP-B" panose="02020700000000000000" pitchFamily="18" charset="-128"/>
                <a:ea typeface="UD デジタル 教科書体 NP-B" panose="02020700000000000000" pitchFamily="18" charset="-128"/>
              </a:rPr>
              <a:t>円になるので、</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　</a:t>
            </a:r>
            <a:r>
              <a:rPr kumimoji="1" lang="en-US" altLang="ja-JP" sz="3200" dirty="0">
                <a:latin typeface="UD デジタル 教科書体 NP-B" panose="02020700000000000000" pitchFamily="18" charset="-128"/>
                <a:ea typeface="UD デジタル 教科書体 NP-B" panose="02020700000000000000" pitchFamily="18" charset="-128"/>
              </a:rPr>
              <a:t>750×50</a:t>
            </a:r>
            <a:r>
              <a:rPr kumimoji="1" lang="ja-JP" altLang="en-US" sz="3200" dirty="0">
                <a:latin typeface="UD デジタル 教科書体 NP-B" panose="02020700000000000000" pitchFamily="18" charset="-128"/>
                <a:ea typeface="UD デジタル 教科書体 NP-B" panose="02020700000000000000" pitchFamily="18" charset="-128"/>
              </a:rPr>
              <a:t>では</a:t>
            </a:r>
            <a:r>
              <a:rPr kumimoji="1" lang="en-US" altLang="ja-JP" sz="3200" dirty="0">
                <a:latin typeface="UD デジタル 教科書体 NP-B" panose="02020700000000000000" pitchFamily="18" charset="-128"/>
                <a:ea typeface="UD デジタル 教科書体 NP-B" panose="02020700000000000000" pitchFamily="18" charset="-128"/>
              </a:rPr>
              <a:t>37500</a:t>
            </a:r>
            <a:r>
              <a:rPr kumimoji="1" lang="ja-JP" altLang="en-US" sz="3200" dirty="0">
                <a:latin typeface="UD デジタル 教科書体 NP-B" panose="02020700000000000000" pitchFamily="18" charset="-128"/>
                <a:ea typeface="UD デジタル 教科書体 NP-B" panose="02020700000000000000" pitchFamily="18" charset="-128"/>
              </a:rPr>
              <a:t>という数字は出ますが、</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金額ではありません。小学校</a:t>
            </a:r>
            <a:r>
              <a:rPr kumimoji="1" lang="en-US" altLang="ja-JP" sz="3200" dirty="0">
                <a:latin typeface="UD デジタル 教科書体 NP-B" panose="02020700000000000000" pitchFamily="18" charset="-128"/>
                <a:ea typeface="UD デジタル 教科書体 NP-B" panose="02020700000000000000" pitchFamily="18" charset="-128"/>
              </a:rPr>
              <a:t>5</a:t>
            </a:r>
            <a:r>
              <a:rPr kumimoji="1" lang="ja-JP" altLang="en-US" sz="3200" dirty="0">
                <a:latin typeface="UD デジタル 教科書体 NP-B" panose="02020700000000000000" pitchFamily="18" charset="-128"/>
                <a:ea typeface="UD デジタル 教科書体 NP-B" panose="02020700000000000000" pitchFamily="18" charset="-128"/>
              </a:rPr>
              <a:t>年の時に繰り返し教えられました。</a:t>
            </a:r>
          </a:p>
        </p:txBody>
      </p:sp>
      <p:sp>
        <p:nvSpPr>
          <p:cNvPr id="6" name="テキスト ボックス 5">
            <a:extLst>
              <a:ext uri="{FF2B5EF4-FFF2-40B4-BE49-F238E27FC236}">
                <a16:creationId xmlns:a16="http://schemas.microsoft.com/office/drawing/2014/main" id="{62F7BAAA-1F34-40EE-8FA6-603D6CE754BA}"/>
              </a:ext>
            </a:extLst>
          </p:cNvPr>
          <p:cNvSpPr txBox="1"/>
          <p:nvPr/>
        </p:nvSpPr>
        <p:spPr>
          <a:xfrm>
            <a:off x="690116" y="4656132"/>
            <a:ext cx="10811767" cy="2062103"/>
          </a:xfrm>
          <a:prstGeom prst="rect">
            <a:avLst/>
          </a:prstGeom>
          <a:noFill/>
        </p:spPr>
        <p:txBody>
          <a:bodyPr wrap="square" rtlCol="0">
            <a:spAutoFit/>
          </a:bodyPr>
          <a:lstStyle/>
          <a:p>
            <a:r>
              <a:rPr kumimoji="1" lang="ja-JP" altLang="en-US" sz="3200" dirty="0">
                <a:latin typeface="UD デジタル 教科書体 NP-B" panose="02020700000000000000" pitchFamily="18" charset="-128"/>
                <a:ea typeface="UD デジタル 教科書体 NP-B" panose="02020700000000000000" pitchFamily="18" charset="-128"/>
              </a:rPr>
              <a:t>「仕事に算数の勉強関係ないじゃない。自慢のつもり？」</a:t>
            </a:r>
            <a:endParaRPr kumimoji="1" lang="en-US" altLang="ja-JP" sz="3200" dirty="0">
              <a:latin typeface="UD デジタル 教科書体 NP-B" panose="02020700000000000000" pitchFamily="18" charset="-128"/>
              <a:ea typeface="UD デジタル 教科書体 NP-B" panose="02020700000000000000" pitchFamily="18" charset="-128"/>
            </a:endParaRPr>
          </a:p>
          <a:p>
            <a:r>
              <a:rPr kumimoji="1" lang="ja-JP" altLang="en-US" sz="3200" dirty="0">
                <a:latin typeface="UD デジタル 教科書体 NP-B" panose="02020700000000000000" pitchFamily="18" charset="-128"/>
                <a:ea typeface="UD デジタル 教科書体 NP-B" panose="02020700000000000000" pitchFamily="18" charset="-128"/>
              </a:rPr>
              <a:t>　悪意で指摘したのではなく、</a:t>
            </a:r>
            <a:r>
              <a:rPr kumimoji="1"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普通におかしいと思ったから説明したんだけど。</a:t>
            </a:r>
            <a:r>
              <a:rPr kumimoji="1" lang="ja-JP" altLang="en-US" sz="3200" dirty="0">
                <a:latin typeface="UD デジタル 教科書体 NP-B" panose="02020700000000000000" pitchFamily="18" charset="-128"/>
                <a:ea typeface="UD デジタル 教科書体 NP-B" panose="02020700000000000000" pitchFamily="18" charset="-128"/>
              </a:rPr>
              <a:t>人にも聞こえないようにいいました。いってはいけなかったんでしょうか。</a:t>
            </a:r>
          </a:p>
        </p:txBody>
      </p:sp>
    </p:spTree>
    <p:extLst>
      <p:ext uri="{BB962C8B-B14F-4D97-AF65-F5344CB8AC3E}">
        <p14:creationId xmlns:p14="http://schemas.microsoft.com/office/powerpoint/2010/main" val="10203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684162" y="1690688"/>
            <a:ext cx="10823675" cy="255454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①</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部</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円のパンフレットが</a:t>
            </a:r>
            <a:r>
              <a:rPr lang="en-US" altLang="ja-JP" sz="3200" dirty="0">
                <a:latin typeface="UD デジタル 教科書体 NP-B" panose="02020700000000000000" pitchFamily="18" charset="-128"/>
                <a:ea typeface="UD デジタル 教科書体 NP-B" panose="02020700000000000000" pitchFamily="18" charset="-128"/>
              </a:rPr>
              <a:t>750</a:t>
            </a:r>
            <a:r>
              <a:rPr lang="ja-JP" altLang="en-US" sz="3200" dirty="0">
                <a:latin typeface="UD デジタル 教科書体 NP-B" panose="02020700000000000000" pitchFamily="18" charset="-128"/>
                <a:ea typeface="UD デジタル 教科書体 NP-B" panose="02020700000000000000" pitchFamily="18" charset="-128"/>
              </a:rPr>
              <a:t>部の時のお代ですよね、つまり</a:t>
            </a:r>
            <a:r>
              <a:rPr lang="en-US" altLang="ja-JP" sz="3200" dirty="0">
                <a:latin typeface="UD デジタル 教科書体 NP-B" panose="02020700000000000000" pitchFamily="18" charset="-128"/>
                <a:ea typeface="UD デジタル 教科書体 NP-B" panose="02020700000000000000" pitchFamily="18" charset="-128"/>
              </a:rPr>
              <a:t>750</a:t>
            </a:r>
            <a:r>
              <a:rPr lang="ja-JP" altLang="en-US" sz="3200" dirty="0">
                <a:latin typeface="UD デジタル 教科書体 NP-B" panose="02020700000000000000" pitchFamily="18" charset="-128"/>
                <a:ea typeface="UD デジタル 教科書体 NP-B" panose="02020700000000000000" pitchFamily="18" charset="-128"/>
              </a:rPr>
              <a:t>部のパンフレット</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単価</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のお代です。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この文章の</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前半部分を数式で書くと：</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円／部</a:t>
            </a:r>
            <a:r>
              <a:rPr lang="en-US" altLang="ja-JP" sz="3200" dirty="0">
                <a:latin typeface="UD デジタル 教科書体 NP-B" panose="02020700000000000000" pitchFamily="18" charset="-128"/>
                <a:ea typeface="UD デジタル 教科書体 NP-B" panose="02020700000000000000" pitchFamily="18" charset="-128"/>
              </a:rPr>
              <a:t>×750</a:t>
            </a:r>
            <a:r>
              <a:rPr lang="ja-JP" altLang="en-US" sz="3200" dirty="0">
                <a:latin typeface="UD デジタル 教科書体 NP-B" panose="02020700000000000000" pitchFamily="18" charset="-128"/>
                <a:ea typeface="UD デジタル 教科書体 NP-B" panose="02020700000000000000" pitchFamily="18" charset="-128"/>
              </a:rPr>
              <a:t>部＝</a:t>
            </a:r>
            <a:r>
              <a:rPr lang="en-US" altLang="ja-JP" sz="3200" dirty="0">
                <a:latin typeface="UD デジタル 教科書体 NP-B" panose="02020700000000000000" pitchFamily="18" charset="-128"/>
                <a:ea typeface="UD デジタル 教科書体 NP-B" panose="02020700000000000000" pitchFamily="18" charset="-128"/>
              </a:rPr>
              <a:t>37500</a:t>
            </a:r>
            <a:r>
              <a:rPr lang="ja-JP" altLang="en-US" sz="3200" dirty="0">
                <a:latin typeface="UD デジタル 教科書体 NP-B" panose="02020700000000000000" pitchFamily="18" charset="-128"/>
                <a:ea typeface="UD デジタル 教科書体 NP-B" panose="02020700000000000000" pitchFamily="18" charset="-128"/>
              </a:rPr>
              <a:t>円</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後半部分を数式で書くと：</a:t>
            </a:r>
            <a:r>
              <a:rPr lang="en-US" altLang="ja-JP" sz="3200" dirty="0">
                <a:latin typeface="UD デジタル 教科書体 NP-B" panose="02020700000000000000" pitchFamily="18" charset="-128"/>
                <a:ea typeface="UD デジタル 教科書体 NP-B" panose="02020700000000000000" pitchFamily="18" charset="-128"/>
              </a:rPr>
              <a:t>750</a:t>
            </a:r>
            <a:r>
              <a:rPr lang="ja-JP" altLang="en-US" sz="3200" dirty="0">
                <a:latin typeface="UD デジタル 教科書体 NP-B" panose="02020700000000000000" pitchFamily="18" charset="-128"/>
                <a:ea typeface="UD デジタル 教科書体 NP-B" panose="02020700000000000000" pitchFamily="18" charset="-128"/>
              </a:rPr>
              <a:t>部</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円／部＝</a:t>
            </a:r>
            <a:r>
              <a:rPr lang="en-US" altLang="ja-JP" sz="3200" dirty="0">
                <a:latin typeface="UD デジタル 教科書体 NP-B" panose="02020700000000000000" pitchFamily="18" charset="-128"/>
                <a:ea typeface="UD デジタル 教科書体 NP-B" panose="02020700000000000000" pitchFamily="18" charset="-128"/>
              </a:rPr>
              <a:t>37500</a:t>
            </a:r>
            <a:r>
              <a:rPr lang="ja-JP" altLang="en-US" sz="3200" dirty="0">
                <a:latin typeface="UD デジタル 教科書体 NP-B" panose="02020700000000000000" pitchFamily="18" charset="-128"/>
                <a:ea typeface="UD デジタル 教科書体 NP-B" panose="02020700000000000000" pitchFamily="18" charset="-128"/>
              </a:rPr>
              <a:t>円</a:t>
            </a:r>
          </a:p>
        </p:txBody>
      </p:sp>
      <p:sp>
        <p:nvSpPr>
          <p:cNvPr id="10" name="テキスト ボックス 9">
            <a:extLst>
              <a:ext uri="{FF2B5EF4-FFF2-40B4-BE49-F238E27FC236}">
                <a16:creationId xmlns:a16="http://schemas.microsoft.com/office/drawing/2014/main" id="{A3DD3B7D-B26A-427C-B6E6-DC267481ABD0}"/>
              </a:ext>
            </a:extLst>
          </p:cNvPr>
          <p:cNvSpPr txBox="1"/>
          <p:nvPr/>
        </p:nvSpPr>
        <p:spPr>
          <a:xfrm>
            <a:off x="684162" y="4457264"/>
            <a:ext cx="10823675" cy="1569660"/>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掛け算に順序は関係ありませんよ。単位は重要ですが。</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ちなみに：</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50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円</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×750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部（もしくは</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750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部</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×50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円）では、</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37500</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円・部になり単位が合いません。</a:t>
            </a:r>
          </a:p>
        </p:txBody>
      </p:sp>
    </p:spTree>
    <p:extLst>
      <p:ext uri="{BB962C8B-B14F-4D97-AF65-F5344CB8AC3E}">
        <p14:creationId xmlns:p14="http://schemas.microsoft.com/office/powerpoint/2010/main" val="177342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845671"/>
            <a:ext cx="10515600" cy="403187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②メーカー勤務です。えーと他の会社ではどうか知りませんが、うちの会社では</a:t>
            </a:r>
          </a:p>
          <a:p>
            <a:r>
              <a:rPr lang="ja-JP" altLang="en-US" sz="3200" dirty="0">
                <a:latin typeface="UD デジタル 教科書体 NP-B" panose="02020700000000000000" pitchFamily="18" charset="-128"/>
                <a:ea typeface="UD デジタル 教科書体 NP-B" panose="02020700000000000000" pitchFamily="18" charset="-128"/>
              </a:rPr>
              <a:t>７５０</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部</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　</a:t>
            </a:r>
            <a:r>
              <a:rPr lang="en-US" altLang="ja-JP" sz="3200" dirty="0">
                <a:latin typeface="UD デジタル 教科書体 NP-B" panose="02020700000000000000" pitchFamily="18" charset="-128"/>
                <a:ea typeface="UD デジタル 教科書体 NP-B" panose="02020700000000000000" pitchFamily="18" charset="-128"/>
              </a:rPr>
              <a:t>x</a:t>
            </a:r>
            <a:r>
              <a:rPr lang="ja-JP" altLang="en-US" sz="3200" dirty="0">
                <a:latin typeface="UD デジタル 教科書体 NP-B" panose="02020700000000000000" pitchFamily="18" charset="-128"/>
                <a:ea typeface="UD デジタル 教科書体 NP-B" panose="02020700000000000000" pitchFamily="18" charset="-128"/>
              </a:rPr>
              <a:t>　＠５０円＝３７５００円</a:t>
            </a:r>
          </a:p>
          <a:p>
            <a:r>
              <a:rPr lang="ja-JP" altLang="en-US" sz="3200" dirty="0">
                <a:latin typeface="UD デジタル 教科書体 NP-B" panose="02020700000000000000" pitchFamily="18" charset="-128"/>
                <a:ea typeface="UD デジタル 教科書体 NP-B" panose="02020700000000000000" pitchFamily="18" charset="-128"/>
              </a:rPr>
              <a:t>というふうに記載します。ですから、トピ主が受け取った請求書と同じ書き方です。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なので我が社では、トピ主の指摘のほうが「こいつバカだなー」になりますね。</a:t>
            </a:r>
            <a:r>
              <a:rPr lang="ja-JP" altLang="en-US" sz="3200" dirty="0">
                <a:latin typeface="UD デジタル 教科書体 NP-B" panose="02020700000000000000" pitchFamily="18" charset="-128"/>
                <a:ea typeface="UD デジタル 教科書体 NP-B" panose="02020700000000000000" pitchFamily="18" charset="-128"/>
              </a:rPr>
              <a:t>業界によって違うのかもしれませんね。</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706535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690688"/>
            <a:ext cx="10515600" cy="2554545"/>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③トピ主さんの上記発言が気になり、算数ではなく、商売の基本である税法関連から、再度調べてみました。税理士・会計士の作成する決算書類の中、棚卸資産の項目が、請求書と連動するかと思います。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で、</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結果は･･･数量</a:t>
            </a:r>
            <a:r>
              <a:rPr lang="en-US" altLang="ja-JP" sz="3200" dirty="0">
                <a:solidFill>
                  <a:srgbClr val="FF0000"/>
                </a:solidFill>
                <a:latin typeface="UD デジタル 教科書体 NP-B" panose="02020700000000000000" pitchFamily="18" charset="-128"/>
                <a:ea typeface="UD デジタル 教科書体 NP-B" panose="02020700000000000000" pitchFamily="18" charset="-128"/>
              </a:rPr>
              <a:t>×</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単価。</a:t>
            </a:r>
          </a:p>
        </p:txBody>
      </p:sp>
      <p:sp>
        <p:nvSpPr>
          <p:cNvPr id="4" name="テキスト ボックス 3">
            <a:extLst>
              <a:ext uri="{FF2B5EF4-FFF2-40B4-BE49-F238E27FC236}">
                <a16:creationId xmlns:a16="http://schemas.microsoft.com/office/drawing/2014/main" id="{512BE43A-651D-4E73-BF8E-0FDD57E2A40E}"/>
              </a:ext>
            </a:extLst>
          </p:cNvPr>
          <p:cNvSpPr txBox="1"/>
          <p:nvPr/>
        </p:nvSpPr>
        <p:spPr>
          <a:xfrm>
            <a:off x="838201" y="4430772"/>
            <a:ext cx="10515600"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これは、常識を越えての仕様です。個人の意思の入る余地はありません。</a:t>
            </a:r>
            <a:r>
              <a:rPr lang="ja-JP" altLang="en-US" sz="3200" dirty="0">
                <a:latin typeface="UD デジタル 教科書体 NP-B" panose="02020700000000000000" pitchFamily="18" charset="-128"/>
                <a:ea typeface="UD デジタル 教科書体 NP-B" panose="02020700000000000000" pitchFamily="18" charset="-128"/>
              </a:rPr>
              <a:t>会計関連は、いわゆる商慣習が法律として基準になっているのです。その辺りが、トピ主さんの考え違いではないでしょうか？</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5361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0" y="1690688"/>
            <a:ext cx="10654861" cy="2062103"/>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　また、商品単価というものは、往々にして数量により単価設定が変わります。</a:t>
            </a:r>
            <a:r>
              <a:rPr lang="en-US" altLang="ja-JP" sz="3200" dirty="0">
                <a:latin typeface="UD デジタル 教科書体 NP-B" panose="02020700000000000000" pitchFamily="18" charset="-128"/>
                <a:ea typeface="UD デジタル 教科書体 NP-B" panose="02020700000000000000" pitchFamily="18" charset="-128"/>
              </a:rPr>
              <a:t>100</a:t>
            </a:r>
            <a:r>
              <a:rPr lang="ja-JP" altLang="en-US" sz="3200" dirty="0">
                <a:latin typeface="UD デジタル 教科書体 NP-B" panose="02020700000000000000" pitchFamily="18" charset="-128"/>
                <a:ea typeface="UD デジタル 教科書体 NP-B" panose="02020700000000000000" pitchFamily="18" charset="-128"/>
              </a:rPr>
              <a:t>個だったら、</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個当たり</a:t>
            </a:r>
            <a:r>
              <a:rPr lang="en-US" altLang="ja-JP" sz="3200" dirty="0">
                <a:latin typeface="UD デジタル 教科書体 NP-B" panose="02020700000000000000" pitchFamily="18" charset="-128"/>
                <a:ea typeface="UD デジタル 教科書体 NP-B" panose="02020700000000000000" pitchFamily="18" charset="-128"/>
              </a:rPr>
              <a:t>100</a:t>
            </a:r>
            <a:r>
              <a:rPr lang="ja-JP" altLang="en-US" sz="3200" dirty="0">
                <a:latin typeface="UD デジタル 教科書体 NP-B" panose="02020700000000000000" pitchFamily="18" charset="-128"/>
                <a:ea typeface="UD デジタル 教科書体 NP-B" panose="02020700000000000000" pitchFamily="18" charset="-128"/>
              </a:rPr>
              <a:t>円でも、</a:t>
            </a:r>
            <a:r>
              <a:rPr lang="en-US" altLang="ja-JP" sz="3200" dirty="0">
                <a:latin typeface="UD デジタル 教科書体 NP-B" panose="02020700000000000000" pitchFamily="18" charset="-128"/>
                <a:ea typeface="UD デジタル 教科書体 NP-B" panose="02020700000000000000" pitchFamily="18" charset="-128"/>
              </a:rPr>
              <a:t>1000</a:t>
            </a:r>
            <a:r>
              <a:rPr lang="ja-JP" altLang="en-US" sz="3200" dirty="0">
                <a:latin typeface="UD デジタル 教科書体 NP-B" panose="02020700000000000000" pitchFamily="18" charset="-128"/>
                <a:ea typeface="UD デジタル 教科書体 NP-B" panose="02020700000000000000" pitchFamily="18" charset="-128"/>
              </a:rPr>
              <a:t>個になれば、１個当たり</a:t>
            </a:r>
            <a:r>
              <a:rPr lang="en-US" altLang="ja-JP" sz="3200" dirty="0">
                <a:latin typeface="UD デジタル 教科書体 NP-B" panose="02020700000000000000" pitchFamily="18" charset="-128"/>
                <a:ea typeface="UD デジタル 教科書体 NP-B" panose="02020700000000000000" pitchFamily="18" charset="-128"/>
              </a:rPr>
              <a:t>80</a:t>
            </a:r>
            <a:r>
              <a:rPr lang="ja-JP" altLang="en-US" sz="3200" dirty="0">
                <a:latin typeface="UD デジタル 教科書体 NP-B" panose="02020700000000000000" pitchFamily="18" charset="-128"/>
                <a:ea typeface="UD デジタル 教科書体 NP-B" panose="02020700000000000000" pitchFamily="18" charset="-128"/>
              </a:rPr>
              <a:t>円になるとか･･･そういう場合は、</a:t>
            </a:r>
            <a:r>
              <a:rPr lang="ja-JP" altLang="en-US" sz="3200" dirty="0">
                <a:solidFill>
                  <a:srgbClr val="FF0000"/>
                </a:solidFill>
                <a:latin typeface="UD デジタル 教科書体 NP-B" panose="02020700000000000000" pitchFamily="18" charset="-128"/>
                <a:ea typeface="UD デジタル 教科書体 NP-B" panose="02020700000000000000" pitchFamily="18" charset="-128"/>
              </a:rPr>
              <a:t>数量があっての単価となります。</a:t>
            </a:r>
          </a:p>
        </p:txBody>
      </p:sp>
      <p:sp>
        <p:nvSpPr>
          <p:cNvPr id="4" name="テキスト ボックス 3">
            <a:extLst>
              <a:ext uri="{FF2B5EF4-FFF2-40B4-BE49-F238E27FC236}">
                <a16:creationId xmlns:a16="http://schemas.microsoft.com/office/drawing/2014/main" id="{C42B5786-52A5-4D44-A235-342B204ECD65}"/>
              </a:ext>
            </a:extLst>
          </p:cNvPr>
          <p:cNvSpPr txBox="1"/>
          <p:nvPr/>
        </p:nvSpPr>
        <p:spPr>
          <a:xfrm>
            <a:off x="838200" y="4001136"/>
            <a:ext cx="10654861"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④請求書なら、普通は、数量→単価の順になってますよね。トピ主さんの社会人としての経験不足かなー？</a:t>
            </a:r>
          </a:p>
        </p:txBody>
      </p:sp>
      <p:sp>
        <p:nvSpPr>
          <p:cNvPr id="5" name="テキスト ボックス 4">
            <a:extLst>
              <a:ext uri="{FF2B5EF4-FFF2-40B4-BE49-F238E27FC236}">
                <a16:creationId xmlns:a16="http://schemas.microsoft.com/office/drawing/2014/main" id="{90B1812B-7A7C-4F1D-9506-92949D8B8D55}"/>
              </a:ext>
            </a:extLst>
          </p:cNvPr>
          <p:cNvSpPr txBox="1"/>
          <p:nvPr/>
        </p:nvSpPr>
        <p:spPr>
          <a:xfrm>
            <a:off x="838200" y="5326699"/>
            <a:ext cx="10733689" cy="107721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⑤それとですね。私も</a:t>
            </a:r>
            <a:r>
              <a:rPr lang="en-US" altLang="ja-JP" sz="3200" dirty="0">
                <a:latin typeface="UD デジタル 教科書体 NP-B" panose="02020700000000000000" pitchFamily="18" charset="-128"/>
                <a:ea typeface="UD デジタル 教科書体 NP-B" panose="02020700000000000000" pitchFamily="18" charset="-128"/>
              </a:rPr>
              <a:t>750×50</a:t>
            </a:r>
            <a:r>
              <a:rPr lang="ja-JP" altLang="en-US" sz="3200" dirty="0">
                <a:latin typeface="UD デジタル 教科書体 NP-B" panose="02020700000000000000" pitchFamily="18" charset="-128"/>
                <a:ea typeface="UD デジタル 教科書体 NP-B" panose="02020700000000000000" pitchFamily="18" charset="-128"/>
              </a:rPr>
              <a:t>って書いてしまうかも？</a:t>
            </a:r>
          </a:p>
          <a:p>
            <a:r>
              <a:rPr lang="ja-JP" altLang="en-US" sz="3200" dirty="0">
                <a:latin typeface="UD デジタル 教科書体 NP-B" panose="02020700000000000000" pitchFamily="18" charset="-128"/>
                <a:ea typeface="UD デジタル 教科書体 NP-B" panose="02020700000000000000" pitchFamily="18" charset="-128"/>
              </a:rPr>
              <a:t>　だって通販の注文書って　個数</a:t>
            </a:r>
            <a:r>
              <a:rPr lang="en-US" altLang="ja-JP" sz="3200" dirty="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金額なんですよ</a:t>
            </a:r>
            <a:endParaRPr lang="ja-JP" altLang="en-US" sz="3200"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01673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476117"/>
            <a:ext cx="10515600" cy="5016758"/>
          </a:xfrm>
          <a:prstGeom prst="rect">
            <a:avLst/>
          </a:prstGeom>
          <a:noFill/>
        </p:spPr>
        <p:txBody>
          <a:bodyPr wrap="square" rtlCol="0">
            <a:spAutoFit/>
          </a:bodyPr>
          <a:lstStyle/>
          <a:p>
            <a:r>
              <a:rPr lang="ja-JP" altLang="en-US" sz="3200" dirty="0">
                <a:latin typeface="UD デジタル 教科書体 NP-B" panose="02020700000000000000" pitchFamily="18" charset="-128"/>
                <a:ea typeface="UD デジタル 教科書体 NP-B" panose="02020700000000000000" pitchFamily="18" charset="-128"/>
              </a:rPr>
              <a:t>⑥パンフレットというのは「</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円のもの」ではありません。「</a:t>
            </a:r>
            <a:r>
              <a:rPr lang="en-US" altLang="ja-JP" sz="3200" dirty="0">
                <a:latin typeface="UD デジタル 教科書体 NP-B" panose="02020700000000000000" pitchFamily="18" charset="-128"/>
                <a:ea typeface="UD デジタル 教科書体 NP-B" panose="02020700000000000000" pitchFamily="18" charset="-128"/>
              </a:rPr>
              <a:t>1</a:t>
            </a:r>
            <a:r>
              <a:rPr lang="ja-JP" altLang="en-US" sz="3200" dirty="0">
                <a:latin typeface="UD デジタル 教科書体 NP-B" panose="02020700000000000000" pitchFamily="18" charset="-128"/>
                <a:ea typeface="UD デジタル 教科書体 NP-B" panose="02020700000000000000" pitchFamily="18" charset="-128"/>
              </a:rPr>
              <a:t>部を作るのに</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円かかったもの」なのです。</a:t>
            </a:r>
            <a:endParaRPr lang="en-US" altLang="ja-JP" sz="3200" dirty="0">
              <a:latin typeface="UD デジタル 教科書体 NP-B" panose="02020700000000000000" pitchFamily="18" charset="-128"/>
              <a:ea typeface="UD デジタル 教科書体 NP-B" panose="02020700000000000000" pitchFamily="18" charset="-128"/>
            </a:endParaRPr>
          </a:p>
          <a:p>
            <a:r>
              <a:rPr lang="ja-JP" altLang="en-US" sz="3200" dirty="0">
                <a:latin typeface="UD デジタル 教科書体 NP-B" panose="02020700000000000000" pitchFamily="18" charset="-128"/>
                <a:ea typeface="UD デジタル 教科書体 NP-B" panose="02020700000000000000" pitchFamily="18" charset="-128"/>
              </a:rPr>
              <a:t>もしかしたら</a:t>
            </a:r>
            <a:r>
              <a:rPr lang="en-US" altLang="ja-JP" sz="3200" dirty="0">
                <a:latin typeface="UD デジタル 教科書体 NP-B" panose="02020700000000000000" pitchFamily="18" charset="-128"/>
                <a:ea typeface="UD デジタル 教科書体 NP-B" panose="02020700000000000000" pitchFamily="18" charset="-128"/>
              </a:rPr>
              <a:t>1000</a:t>
            </a:r>
            <a:r>
              <a:rPr lang="ja-JP" altLang="en-US" sz="3200" dirty="0">
                <a:latin typeface="UD デジタル 教科書体 NP-B" panose="02020700000000000000" pitchFamily="18" charset="-128"/>
                <a:ea typeface="UD デジタル 教科書体 NP-B" panose="02020700000000000000" pitchFamily="18" charset="-128"/>
              </a:rPr>
              <a:t>部を超えた分は</a:t>
            </a:r>
            <a:r>
              <a:rPr lang="en-US" altLang="ja-JP" sz="3200" dirty="0">
                <a:latin typeface="UD デジタル 教科書体 NP-B" panose="02020700000000000000" pitchFamily="18" charset="-128"/>
                <a:ea typeface="UD デジタル 教科書体 NP-B" panose="02020700000000000000" pitchFamily="18" charset="-128"/>
              </a:rPr>
              <a:t>35</a:t>
            </a:r>
            <a:r>
              <a:rPr lang="ja-JP" altLang="en-US" sz="3200" dirty="0">
                <a:latin typeface="UD デジタル 教科書体 NP-B" panose="02020700000000000000" pitchFamily="18" charset="-128"/>
                <a:ea typeface="UD デジタル 教科書体 NP-B" panose="02020700000000000000" pitchFamily="18" charset="-128"/>
              </a:rPr>
              <a:t>円で作れるかもしれません。その場合（例：</a:t>
            </a:r>
            <a:r>
              <a:rPr lang="en-US" altLang="ja-JP" sz="3200" dirty="0">
                <a:latin typeface="UD デジタル 教科書体 NP-B" panose="02020700000000000000" pitchFamily="18" charset="-128"/>
                <a:ea typeface="UD デジタル 教科書体 NP-B" panose="02020700000000000000" pitchFamily="18" charset="-128"/>
              </a:rPr>
              <a:t>1200</a:t>
            </a:r>
            <a:r>
              <a:rPr lang="ja-JP" altLang="en-US" sz="3200" dirty="0">
                <a:latin typeface="UD デジタル 教科書体 NP-B" panose="02020700000000000000" pitchFamily="18" charset="-128"/>
                <a:ea typeface="UD デジタル 教科書体 NP-B" panose="02020700000000000000" pitchFamily="18" charset="-128"/>
              </a:rPr>
              <a:t>部）は</a:t>
            </a:r>
          </a:p>
          <a:p>
            <a:r>
              <a:rPr lang="ja-JP" altLang="en-US" sz="3200" dirty="0">
                <a:latin typeface="UD デジタル 教科書体 NP-B" panose="02020700000000000000" pitchFamily="18" charset="-128"/>
                <a:ea typeface="UD デジタル 教科書体 NP-B" panose="02020700000000000000" pitchFamily="18" charset="-128"/>
              </a:rPr>
              <a:t>　　</a:t>
            </a:r>
            <a:r>
              <a:rPr lang="en-US" altLang="ja-JP" sz="3200" dirty="0">
                <a:latin typeface="UD デジタル 教科書体 NP-B" panose="02020700000000000000" pitchFamily="18" charset="-128"/>
                <a:ea typeface="UD デジタル 教科書体 NP-B" panose="02020700000000000000" pitchFamily="18" charset="-128"/>
              </a:rPr>
              <a:t>1000×50</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50000</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1000</a:t>
            </a:r>
            <a:r>
              <a:rPr lang="ja-JP" altLang="en-US" sz="3200" dirty="0">
                <a:latin typeface="UD デジタル 教科書体 NP-B" panose="02020700000000000000" pitchFamily="18" charset="-128"/>
                <a:ea typeface="UD デジタル 教科書体 NP-B" panose="02020700000000000000" pitchFamily="18" charset="-128"/>
              </a:rPr>
              <a:t>部は単価</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a:t>
            </a:r>
          </a:p>
          <a:p>
            <a:r>
              <a:rPr lang="ja-JP" altLang="en-US" sz="3200" dirty="0">
                <a:latin typeface="UD デジタル 教科書体 NP-B" panose="02020700000000000000" pitchFamily="18" charset="-128"/>
                <a:ea typeface="UD デジタル 教科書体 NP-B" panose="02020700000000000000" pitchFamily="18" charset="-128"/>
              </a:rPr>
              <a:t>　　 </a:t>
            </a:r>
            <a:r>
              <a:rPr lang="en-US" altLang="ja-JP" sz="3200" dirty="0">
                <a:latin typeface="UD デジタル 教科書体 NP-B" panose="02020700000000000000" pitchFamily="18" charset="-128"/>
                <a:ea typeface="UD デジタル 教科書体 NP-B" panose="02020700000000000000" pitchFamily="18" charset="-128"/>
              </a:rPr>
              <a:t>200×35</a:t>
            </a:r>
            <a:r>
              <a:rPr lang="ja-JP" altLang="en-US" sz="3200" dirty="0">
                <a:latin typeface="UD デジタル 教科書体 NP-B" panose="02020700000000000000" pitchFamily="18" charset="-128"/>
                <a:ea typeface="UD デジタル 教科書体 NP-B" panose="02020700000000000000" pitchFamily="18" charset="-128"/>
              </a:rPr>
              <a:t>＝</a:t>
            </a:r>
            <a:r>
              <a:rPr lang="en-US" altLang="ja-JP" sz="3200" dirty="0">
                <a:latin typeface="UD デジタル 教科書体 NP-B" panose="02020700000000000000" pitchFamily="18" charset="-128"/>
                <a:ea typeface="UD デジタル 教科書体 NP-B" panose="02020700000000000000" pitchFamily="18" charset="-128"/>
              </a:rPr>
              <a:t>7000</a:t>
            </a:r>
            <a:r>
              <a:rPr lang="ja-JP" altLang="en-US" sz="3200" dirty="0">
                <a:latin typeface="UD デジタル 教科書体 NP-B" panose="02020700000000000000" pitchFamily="18" charset="-128"/>
                <a:ea typeface="UD デジタル 教科書体 NP-B" panose="02020700000000000000" pitchFamily="18" charset="-128"/>
              </a:rPr>
              <a:t>　（</a:t>
            </a:r>
            <a:r>
              <a:rPr lang="en-US" altLang="ja-JP" sz="3200" dirty="0">
                <a:latin typeface="UD デジタル 教科書体 NP-B" panose="02020700000000000000" pitchFamily="18" charset="-128"/>
                <a:ea typeface="UD デジタル 教科書体 NP-B" panose="02020700000000000000" pitchFamily="18" charset="-128"/>
              </a:rPr>
              <a:t>200</a:t>
            </a:r>
            <a:r>
              <a:rPr lang="ja-JP" altLang="en-US" sz="3200" dirty="0">
                <a:latin typeface="UD デジタル 教科書体 NP-B" panose="02020700000000000000" pitchFamily="18" charset="-128"/>
                <a:ea typeface="UD デジタル 教科書体 NP-B" panose="02020700000000000000" pitchFamily="18" charset="-128"/>
              </a:rPr>
              <a:t>部は単価</a:t>
            </a:r>
            <a:r>
              <a:rPr lang="en-US" altLang="ja-JP" sz="3200" dirty="0">
                <a:latin typeface="UD デジタル 教科書体 NP-B" panose="02020700000000000000" pitchFamily="18" charset="-128"/>
                <a:ea typeface="UD デジタル 教科書体 NP-B" panose="02020700000000000000" pitchFamily="18" charset="-128"/>
              </a:rPr>
              <a:t>35</a:t>
            </a:r>
            <a:r>
              <a:rPr lang="ja-JP" altLang="en-US" sz="3200" dirty="0">
                <a:latin typeface="UD デジタル 教科書体 NP-B" panose="02020700000000000000" pitchFamily="18" charset="-128"/>
                <a:ea typeface="UD デジタル 教科書体 NP-B" panose="02020700000000000000" pitchFamily="18" charset="-128"/>
              </a:rPr>
              <a:t>円）</a:t>
            </a:r>
          </a:p>
          <a:p>
            <a:r>
              <a:rPr lang="ja-JP" altLang="en-US" sz="3200" dirty="0">
                <a:latin typeface="UD デジタル 教科書体 NP-B" panose="02020700000000000000" pitchFamily="18" charset="-128"/>
                <a:ea typeface="UD デジタル 教科書体 NP-B" panose="02020700000000000000" pitchFamily="18" charset="-128"/>
              </a:rPr>
              <a:t> と書くのです。「</a:t>
            </a:r>
            <a:r>
              <a:rPr lang="en-US" altLang="ja-JP" sz="3200" dirty="0">
                <a:latin typeface="UD デジタル 教科書体 NP-B" panose="02020700000000000000" pitchFamily="18" charset="-128"/>
                <a:ea typeface="UD デジタル 教科書体 NP-B" panose="02020700000000000000" pitchFamily="18" charset="-128"/>
              </a:rPr>
              <a:t>50</a:t>
            </a:r>
            <a:r>
              <a:rPr lang="ja-JP" altLang="en-US" sz="3200" dirty="0">
                <a:latin typeface="UD デジタル 教科書体 NP-B" panose="02020700000000000000" pitchFamily="18" charset="-128"/>
                <a:ea typeface="UD デジタル 教科書体 NP-B" panose="02020700000000000000" pitchFamily="18" charset="-128"/>
              </a:rPr>
              <a:t>円のものを</a:t>
            </a:r>
            <a:r>
              <a:rPr lang="en-US" altLang="ja-JP" sz="3200" dirty="0">
                <a:latin typeface="UD デジタル 教科書体 NP-B" panose="02020700000000000000" pitchFamily="18" charset="-128"/>
                <a:ea typeface="UD デジタル 教科書体 NP-B" panose="02020700000000000000" pitchFamily="18" charset="-128"/>
              </a:rPr>
              <a:t>1000</a:t>
            </a:r>
            <a:r>
              <a:rPr lang="ja-JP" altLang="en-US" sz="3200" dirty="0">
                <a:latin typeface="UD デジタル 教科書体 NP-B" panose="02020700000000000000" pitchFamily="18" charset="-128"/>
                <a:ea typeface="UD デジタル 教科書体 NP-B" panose="02020700000000000000" pitchFamily="18" charset="-128"/>
              </a:rPr>
              <a:t>部と</a:t>
            </a:r>
            <a:r>
              <a:rPr lang="en-US" altLang="ja-JP" sz="3200" dirty="0">
                <a:latin typeface="UD デジタル 教科書体 NP-B" panose="02020700000000000000" pitchFamily="18" charset="-128"/>
                <a:ea typeface="UD デジタル 教科書体 NP-B" panose="02020700000000000000" pitchFamily="18" charset="-128"/>
              </a:rPr>
              <a:t>35</a:t>
            </a:r>
            <a:r>
              <a:rPr lang="ja-JP" altLang="en-US" sz="3200" dirty="0">
                <a:latin typeface="UD デジタル 教科書体 NP-B" panose="02020700000000000000" pitchFamily="18" charset="-128"/>
                <a:ea typeface="UD デジタル 教科書体 NP-B" panose="02020700000000000000" pitchFamily="18" charset="-128"/>
              </a:rPr>
              <a:t>円のものを</a:t>
            </a:r>
            <a:r>
              <a:rPr lang="en-US" altLang="ja-JP" sz="3200" dirty="0">
                <a:latin typeface="UD デジタル 教科書体 NP-B" panose="02020700000000000000" pitchFamily="18" charset="-128"/>
                <a:ea typeface="UD デジタル 教科書体 NP-B" panose="02020700000000000000" pitchFamily="18" charset="-128"/>
              </a:rPr>
              <a:t>200</a:t>
            </a:r>
            <a:r>
              <a:rPr lang="ja-JP" altLang="en-US" sz="3200" dirty="0">
                <a:latin typeface="UD デジタル 教科書体 NP-B" panose="02020700000000000000" pitchFamily="18" charset="-128"/>
                <a:ea typeface="UD デジタル 教科書体 NP-B" panose="02020700000000000000" pitchFamily="18" charset="-128"/>
              </a:rPr>
              <a:t>部買った」という考え方が当てはまらないのがお分かりになりますね？</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値段が違う</a:t>
            </a:r>
            <a:r>
              <a:rPr lang="en-US" altLang="ja-JP" sz="3200" dirty="0">
                <a:solidFill>
                  <a:srgbClr val="0000FF"/>
                </a:solidFill>
                <a:latin typeface="UD デジタル 教科書体 NP-B" panose="02020700000000000000" pitchFamily="18" charset="-128"/>
                <a:ea typeface="UD デジタル 教科書体 NP-B" panose="02020700000000000000" pitchFamily="18" charset="-128"/>
              </a:rPr>
              <a:t>2</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種類の品ではなくて単価が違うので、このように書きます。</a:t>
            </a:r>
          </a:p>
        </p:txBody>
      </p:sp>
    </p:spTree>
    <p:extLst>
      <p:ext uri="{BB962C8B-B14F-4D97-AF65-F5344CB8AC3E}">
        <p14:creationId xmlns:p14="http://schemas.microsoft.com/office/powerpoint/2010/main" val="402160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E5623-9133-45D9-9DB5-8009E0F1823D}"/>
              </a:ext>
            </a:extLst>
          </p:cNvPr>
          <p:cNvSpPr>
            <a:spLocks noGrp="1"/>
          </p:cNvSpPr>
          <p:nvPr>
            <p:ph type="title"/>
          </p:nvPr>
        </p:nvSpPr>
        <p:spPr/>
        <p:txBody>
          <a:bodyPr>
            <a:normAutofit/>
          </a:bodyPr>
          <a:lstStyle/>
          <a:p>
            <a:pPr algn="ctr"/>
            <a:r>
              <a:rPr kumimoji="1" lang="ja-JP" altLang="en-US" sz="4800" dirty="0">
                <a:latin typeface="UD デジタル 教科書体 NP-B" panose="02020700000000000000" pitchFamily="18" charset="-128"/>
                <a:ea typeface="UD デジタル 教科書体 NP-B" panose="02020700000000000000" pitchFamily="18" charset="-128"/>
              </a:rPr>
              <a:t>ネットユーザー</a:t>
            </a:r>
            <a:r>
              <a:rPr kumimoji="1" lang="ja-JP" altLang="en-US" sz="4800" dirty="0" smtClean="0">
                <a:latin typeface="UD デジタル 教科書体 NP-B" panose="02020700000000000000" pitchFamily="18" charset="-128"/>
                <a:ea typeface="UD デジタル 教科書体 NP-B" panose="02020700000000000000" pitchFamily="18" charset="-128"/>
              </a:rPr>
              <a:t>から</a:t>
            </a:r>
            <a:endParaRPr kumimoji="1" lang="ja-JP" altLang="en-US" sz="48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a:extLst>
              <a:ext uri="{FF2B5EF4-FFF2-40B4-BE49-F238E27FC236}">
                <a16:creationId xmlns:a16="http://schemas.microsoft.com/office/drawing/2014/main" id="{E50CD632-9A14-450E-9284-93332AAD367C}"/>
              </a:ext>
            </a:extLst>
          </p:cNvPr>
          <p:cNvSpPr txBox="1"/>
          <p:nvPr/>
        </p:nvSpPr>
        <p:spPr>
          <a:xfrm>
            <a:off x="838201" y="1476117"/>
            <a:ext cx="10515600" cy="1384995"/>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⑦私は小学校の教師ですが、小学校では学習の基礎基本を教えるところですから皆様のレスにあるように大切なこととして徹底的に教え込みます。</a:t>
            </a:r>
          </a:p>
        </p:txBody>
      </p:sp>
      <p:sp>
        <p:nvSpPr>
          <p:cNvPr id="4" name="テキスト ボックス 3">
            <a:extLst>
              <a:ext uri="{FF2B5EF4-FFF2-40B4-BE49-F238E27FC236}">
                <a16:creationId xmlns:a16="http://schemas.microsoft.com/office/drawing/2014/main" id="{A368B2BF-A484-4BA0-817F-EB0A640A8F72}"/>
              </a:ext>
            </a:extLst>
          </p:cNvPr>
          <p:cNvSpPr txBox="1"/>
          <p:nvPr/>
        </p:nvSpPr>
        <p:spPr>
          <a:xfrm>
            <a:off x="838201" y="5003154"/>
            <a:ext cx="10515600" cy="1384995"/>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でも、</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小学校の教えをこんなにも大切に思ってくれていることに、なんだか感動と共に恐れも感じました。心して教育しなくてはと責任の重さを感じます。</a:t>
            </a:r>
            <a:endParaRPr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a:extLst>
              <a:ext uri="{FF2B5EF4-FFF2-40B4-BE49-F238E27FC236}">
                <a16:creationId xmlns:a16="http://schemas.microsoft.com/office/drawing/2014/main" id="{33648BEF-7A37-42E4-A113-55758AA2090B}"/>
              </a:ext>
            </a:extLst>
          </p:cNvPr>
          <p:cNvSpPr txBox="1"/>
          <p:nvPr/>
        </p:nvSpPr>
        <p:spPr>
          <a:xfrm>
            <a:off x="838201" y="3024192"/>
            <a:ext cx="10515600" cy="1815882"/>
          </a:xfrm>
          <a:prstGeom prst="rect">
            <a:avLst/>
          </a:prstGeom>
          <a:noFill/>
        </p:spPr>
        <p:txBody>
          <a:bodyPr wrap="square" rtlCol="0">
            <a:spAutoFit/>
          </a:bodyPr>
          <a:lstStyle/>
          <a:p>
            <a:r>
              <a:rPr lang="ja-JP" altLang="en-US" sz="2800" dirty="0">
                <a:latin typeface="UD デジタル 教科書体 NP-B" panose="02020700000000000000" pitchFamily="18" charset="-128"/>
                <a:ea typeface="UD デジタル 教科書体 NP-B" panose="02020700000000000000" pitchFamily="18" charset="-128"/>
              </a:rPr>
              <a:t> トピ主さんはもう小学生ではありません。これが小学校の算数のテストにおける発言ならともかく、お仕事中のことですよね。「通りすがり」様のおっしゃるように、</a:t>
            </a:r>
            <a:r>
              <a:rPr lang="ja-JP" altLang="en-US" sz="2800" dirty="0">
                <a:solidFill>
                  <a:srgbClr val="FF0000"/>
                </a:solidFill>
                <a:latin typeface="UD デジタル 教科書体 NP-B" panose="02020700000000000000" pitchFamily="18" charset="-128"/>
                <a:ea typeface="UD デジタル 教科書体 NP-B" panose="02020700000000000000" pitchFamily="18" charset="-128"/>
              </a:rPr>
              <a:t>「小学校の常識は社会での常識ではない」というのが正解だと思います。</a:t>
            </a:r>
          </a:p>
        </p:txBody>
      </p:sp>
    </p:spTree>
    <p:extLst>
      <p:ext uri="{BB962C8B-B14F-4D97-AF65-F5344CB8AC3E}">
        <p14:creationId xmlns:p14="http://schemas.microsoft.com/office/powerpoint/2010/main" val="121923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1993</TotalTime>
  <Words>937</Words>
  <Application>Microsoft Office PowerPoint</Application>
  <PresentationFormat>ワイド画面</PresentationFormat>
  <Paragraphs>98</Paragraphs>
  <Slides>16</Slides>
  <Notes>16</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游ゴシック Light</vt:lpstr>
      <vt:lpstr>游ゴシック</vt:lpstr>
      <vt:lpstr>Arial</vt:lpstr>
      <vt:lpstr>UD デジタル 教科書体 NP-B</vt:lpstr>
      <vt:lpstr>Tosho-J Roman Italic</vt:lpstr>
      <vt:lpstr>Office テーマ</vt:lpstr>
      <vt:lpstr>まなびの広場14 </vt:lpstr>
      <vt:lpstr>発言小町　算数のかけ算より</vt:lpstr>
      <vt:lpstr>発言小町　算数のかけ算より</vt:lpstr>
      <vt:lpstr>ネットユーザーから</vt:lpstr>
      <vt:lpstr>ネットユーザーから</vt:lpstr>
      <vt:lpstr>ネットユーザーから</vt:lpstr>
      <vt:lpstr>ネットユーザーから</vt:lpstr>
      <vt:lpstr>ネットユーザーから</vt:lpstr>
      <vt:lpstr>ネットユーザーから</vt:lpstr>
      <vt:lpstr>ネットユーザーから</vt:lpstr>
      <vt:lpstr>ネットユーザーから</vt:lpstr>
      <vt:lpstr>ネットユーザーから</vt:lpstr>
      <vt:lpstr>ネットユーザーから</vt:lpstr>
      <vt:lpstr>ネットユーザーから</vt:lpstr>
      <vt:lpstr>PowerPoint プレゼンテーション</vt:lpstr>
      <vt:lpstr>まなびの広場14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算数の教材研究 </dc:title>
  <dc:creator>伊藤努</dc:creator>
  <cp:lastModifiedBy>大磯町教育委員会</cp:lastModifiedBy>
  <cp:revision>135</cp:revision>
  <cp:lastPrinted>2021-05-09T06:29:29Z</cp:lastPrinted>
  <dcterms:created xsi:type="dcterms:W3CDTF">2021-04-05T12:55:03Z</dcterms:created>
  <dcterms:modified xsi:type="dcterms:W3CDTF">2022-03-10T06:00:05Z</dcterms:modified>
</cp:coreProperties>
</file>