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91" r:id="rId2"/>
    <p:sldId id="287" r:id="rId3"/>
    <p:sldId id="320" r:id="rId4"/>
    <p:sldId id="330" r:id="rId5"/>
    <p:sldId id="321" r:id="rId6"/>
    <p:sldId id="318" r:id="rId7"/>
    <p:sldId id="319" r:id="rId8"/>
    <p:sldId id="322" r:id="rId9"/>
    <p:sldId id="323" r:id="rId10"/>
    <p:sldId id="314" r:id="rId11"/>
    <p:sldId id="313" r:id="rId12"/>
    <p:sldId id="316" r:id="rId13"/>
    <p:sldId id="315" r:id="rId14"/>
    <p:sldId id="257" r:id="rId15"/>
    <p:sldId id="317" r:id="rId16"/>
    <p:sldId id="325" r:id="rId17"/>
    <p:sldId id="326" r:id="rId18"/>
    <p:sldId id="327" r:id="rId19"/>
    <p:sldId id="328" r:id="rId20"/>
    <p:sldId id="329" r:id="rId21"/>
    <p:sldId id="312" r:id="rId22"/>
    <p:sldId id="324" r:id="rId23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25"/>
    </p:embeddedFont>
    <p:embeddedFont>
      <p:font typeface="游ゴシック Light" panose="020B0300000000000000" pitchFamily="50" charset="-128"/>
      <p:regular r:id="rId26"/>
    </p:embeddedFont>
    <p:embeddedFont>
      <p:font typeface="游ゴシック" panose="020B0400000000000000" pitchFamily="50" charset="-128"/>
      <p:regular r:id="rId27"/>
      <p:bold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9" autoAdjust="0"/>
  </p:normalViewPr>
  <p:slideViewPr>
    <p:cSldViewPr snapToGrid="0" showGuides="1">
      <p:cViewPr varScale="1">
        <p:scale>
          <a:sx n="60" d="100"/>
          <a:sy n="60" d="100"/>
        </p:scale>
        <p:origin x="210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この問題は仕事算といいます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0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546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953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39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431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978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755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07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45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2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13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26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27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84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これは鶴亀算ですね。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470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33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876" y="663274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まなびの広場</a:t>
            </a:r>
            <a:r>
              <a:rPr kumimoji="1" lang="en-US" altLang="ja-JP" sz="8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166649" y="3392488"/>
            <a:ext cx="10089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色々な解法で解くことができます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模範解答以外に</a:t>
            </a:r>
            <a:r>
              <a:rPr lang="ja-JP" altLang="en-US" sz="4800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</a:t>
            </a:r>
            <a:endParaRPr lang="en-US" altLang="ja-JP" sz="4800" dirty="0" smtClean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</a:t>
            </a:r>
            <a:r>
              <a:rPr lang="ja-JP" altLang="en-US" sz="4800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を導く方法が</a:t>
            </a:r>
            <a:r>
              <a:rPr lang="ja-JP" altLang="en-US" sz="4800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あります</a:t>
            </a:r>
            <a:endParaRPr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32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水槽一杯に水を入れるのに、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の蛇口では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分、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の蛇口では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分かかります。両方を一緒に使うと何分で一杯になりますか。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901721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教科書からのヒント：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分間に入る水の量は全体のどれだけかを、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それぞれ考える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P198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つとむからのヒント：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それぞれたれ流しにすると、水槽何個分はいる？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6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水槽一杯に水を入れるのに、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の蛇口では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分、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の蛇口では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分かかります。両方を一緒に使うと何分で一杯になりますか。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/>
              <p:nvPr/>
            </p:nvSpPr>
            <p:spPr>
              <a:xfrm>
                <a:off x="862623" y="2476052"/>
                <a:ext cx="9684508" cy="221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A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分間に全体の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、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B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入る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AB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＋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３０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23" y="2476052"/>
                <a:ext cx="9684508" cy="2210220"/>
              </a:xfrm>
              <a:prstGeom prst="rect">
                <a:avLst/>
              </a:prstGeom>
              <a:blipFill>
                <a:blip r:embed="rId3"/>
                <a:stretch>
                  <a:fillRect l="-2267" b="-41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P198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937431"/>
            <a:ext cx="9353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分間で、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個分、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個分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合わせて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個分入る　　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30÷5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9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家から駅まで行くのに歩けば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分、走れば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分かかります。始めの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分歩き、その後走って駅まで行きました。走ったのは何分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901721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教科書からのヒント：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分間に歩く道のりと、走る道のりを全体のどれだけかを考える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P200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つとむからのヒント：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分で着くところを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分歩いた。残りは全体のどれだけ？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9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/>
              <p:nvPr/>
            </p:nvSpPr>
            <p:spPr>
              <a:xfrm>
                <a:off x="862622" y="486835"/>
                <a:ext cx="8733451" cy="1999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分間に歩く距離は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、走る距離は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×15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　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22" y="486835"/>
                <a:ext cx="8733451" cy="1999265"/>
              </a:xfrm>
              <a:prstGeom prst="rect">
                <a:avLst/>
              </a:prstGeom>
              <a:blipFill>
                <a:blip r:embed="rId3"/>
                <a:stretch>
                  <a:fillRect l="-2165" b="-4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P200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B1C85E6-D9E0-4C42-8B2D-F63116E20A07}"/>
                  </a:ext>
                </a:extLst>
              </p:cNvPr>
              <p:cNvSpPr txBox="1"/>
              <p:nvPr/>
            </p:nvSpPr>
            <p:spPr>
              <a:xfrm>
                <a:off x="862622" y="2564041"/>
                <a:ext cx="9920992" cy="2216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分の所を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分歩いた。つまり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歩いた</a:t>
                </a:r>
                <a:endParaRPr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残りの距離は全体の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8÷4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</a:t>
                </a:r>
                <a:endPara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B1C85E6-D9E0-4C42-8B2D-F63116E2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22" y="2564041"/>
                <a:ext cx="9920992" cy="2216569"/>
              </a:xfrm>
              <a:prstGeom prst="rect">
                <a:avLst/>
              </a:prstGeom>
              <a:blipFill>
                <a:blip r:embed="rId4"/>
                <a:stretch>
                  <a:fillRect l="-2213" r="-123" b="-4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87C90B64-8E5A-4EB3-AC64-1ED80B2AE6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1" t="1" r="45136" b="28746"/>
          <a:stretch/>
        </p:blipFill>
        <p:spPr>
          <a:xfrm>
            <a:off x="1216267" y="4163390"/>
            <a:ext cx="6696993" cy="27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駅から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駅まで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15km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へ時速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60km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へ時速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90km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で進みます。何分後に電車はすれ違いますか。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901721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教科書からのヒント：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それぞれの分速を出し、それぞれが進んだ距離を表にする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P226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つとむからのヒント：時速をそのままたしてみると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時間に進む距離が分かる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4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駅から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駅まで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15km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へ時速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60km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へ時速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90km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で進みます。何分後に電車はすれ違いますか。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2" y="2901721"/>
            <a:ext cx="10819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の分速は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合わせて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表から探して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分後　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せめて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15÷2.5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にして欲しい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P226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時速をたすと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倍進む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1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6AA6C1-3BDB-48B8-8CAE-E37E03455589}"/>
              </a:ext>
            </a:extLst>
          </p:cNvPr>
          <p:cNvSpPr txBox="1"/>
          <p:nvPr/>
        </p:nvSpPr>
        <p:spPr>
          <a:xfrm>
            <a:off x="1442544" y="579122"/>
            <a:ext cx="88208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ホース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1.5m</a:t>
            </a:r>
            <a:r>
              <a:rPr lang="ja-JP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の重さが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270g</a:t>
            </a:r>
            <a:r>
              <a:rPr lang="ja-JP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のとき</a:t>
            </a:r>
            <a:endParaRPr lang="en-US" altLang="ja-JP" sz="44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1m</a:t>
            </a:r>
            <a:r>
              <a:rPr lang="ja-JP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の重さは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E4BB8B-4B73-4EF6-8609-D5858A478800}"/>
              </a:ext>
            </a:extLst>
          </p:cNvPr>
          <p:cNvSpPr txBox="1"/>
          <p:nvPr/>
        </p:nvSpPr>
        <p:spPr>
          <a:xfrm>
            <a:off x="1507577" y="2137393"/>
            <a:ext cx="83517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270÷1.5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＝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180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なら○だが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365F1F-F92C-46BC-A9D3-515F7C5AAD3D}"/>
              </a:ext>
            </a:extLst>
          </p:cNvPr>
          <p:cNvSpPr txBox="1"/>
          <p:nvPr/>
        </p:nvSpPr>
        <p:spPr>
          <a:xfrm>
            <a:off x="1507578" y="3026861"/>
            <a:ext cx="80246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270</a:t>
            </a:r>
            <a:r>
              <a:rPr lang="ja-JP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÷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90</a:t>
            </a:r>
            <a:r>
              <a:rPr lang="ja-JP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90</a:t>
            </a:r>
            <a:r>
              <a:rPr lang="ja-JP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×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180</a:t>
            </a:r>
            <a:r>
              <a:rPr lang="ja-JP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4400" dirty="0">
              <a:solidFill>
                <a:srgbClr val="0000FF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とし</a:t>
            </a:r>
            <a:r>
              <a:rPr lang="ja-JP" altLang="en-US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たら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×</a:t>
            </a:r>
            <a:r>
              <a:rPr lang="ja-JP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になった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B993C6-75F6-4EAF-9CC2-A4B21CB39DBF}"/>
              </a:ext>
            </a:extLst>
          </p:cNvPr>
          <p:cNvSpPr txBox="1"/>
          <p:nvPr/>
        </p:nvSpPr>
        <p:spPr>
          <a:xfrm>
            <a:off x="9412015" y="5954121"/>
            <a:ext cx="239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ネットより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50D9DB-E21C-428E-A1D8-E0EC484CB14C}"/>
              </a:ext>
            </a:extLst>
          </p:cNvPr>
          <p:cNvSpPr txBox="1"/>
          <p:nvPr/>
        </p:nvSpPr>
        <p:spPr>
          <a:xfrm>
            <a:off x="1507577" y="4593439"/>
            <a:ext cx="87557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まず、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0.</a:t>
            </a:r>
            <a:r>
              <a:rPr lang="ja-JP" altLang="en-US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５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m</a:t>
            </a:r>
            <a:r>
              <a:rPr lang="ja-JP" altLang="en-US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の重さを考えてから</a:t>
            </a:r>
            <a:endParaRPr lang="en-US" altLang="ja-JP" sz="4400" dirty="0">
              <a:solidFill>
                <a:srgbClr val="0000FF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en-US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倍した素晴らしい考えなのに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1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6AA6C1-3BDB-48B8-8CAE-E37E03455589}"/>
              </a:ext>
            </a:extLst>
          </p:cNvPr>
          <p:cNvSpPr txBox="1"/>
          <p:nvPr/>
        </p:nvSpPr>
        <p:spPr>
          <a:xfrm>
            <a:off x="1489841" y="693946"/>
            <a:ext cx="82217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時間で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180km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進むと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6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時間で</a:t>
            </a:r>
            <a:endParaRPr lang="en-US" altLang="ja-JP" sz="44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どれだけ進むか？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E4BB8B-4B73-4EF6-8609-D5858A478800}"/>
              </a:ext>
            </a:extLst>
          </p:cNvPr>
          <p:cNvSpPr txBox="1"/>
          <p:nvPr/>
        </p:nvSpPr>
        <p:spPr>
          <a:xfrm>
            <a:off x="1489840" y="2600758"/>
            <a:ext cx="7841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180÷3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で速さを求めてから、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60×6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なら○だが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B993C6-75F6-4EAF-9CC2-A4B21CB39DBF}"/>
              </a:ext>
            </a:extLst>
          </p:cNvPr>
          <p:cNvSpPr txBox="1"/>
          <p:nvPr/>
        </p:nvSpPr>
        <p:spPr>
          <a:xfrm>
            <a:off x="9412015" y="5954121"/>
            <a:ext cx="239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ネットより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50D9DB-E21C-428E-A1D8-E0EC484CB14C}"/>
              </a:ext>
            </a:extLst>
          </p:cNvPr>
          <p:cNvSpPr txBox="1"/>
          <p:nvPr/>
        </p:nvSpPr>
        <p:spPr>
          <a:xfrm>
            <a:off x="1489841" y="4247411"/>
            <a:ext cx="87557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180×2</a:t>
            </a:r>
            <a:r>
              <a:rPr lang="ja-JP" altLang="en-US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と求めたら、</a:t>
            </a:r>
            <a:r>
              <a:rPr lang="en-US" altLang="ja-JP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×</a:t>
            </a:r>
            <a:r>
              <a:rPr lang="ja-JP" altLang="en-US" sz="4400" dirty="0">
                <a:solidFill>
                  <a:srgbClr val="0000FF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になった普通こちらの方法で解きますよね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7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6AA6C1-3BDB-48B8-8CAE-E37E03455589}"/>
              </a:ext>
            </a:extLst>
          </p:cNvPr>
          <p:cNvSpPr txBox="1"/>
          <p:nvPr/>
        </p:nvSpPr>
        <p:spPr>
          <a:xfrm>
            <a:off x="1363717" y="362870"/>
            <a:ext cx="89942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７００円の３割は、７００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×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０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.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３じゃないと駄目ですか？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E4BB8B-4B73-4EF6-8609-D5858A478800}"/>
              </a:ext>
            </a:extLst>
          </p:cNvPr>
          <p:cNvSpPr txBox="1"/>
          <p:nvPr/>
        </p:nvSpPr>
        <p:spPr>
          <a:xfrm>
            <a:off x="870880" y="1809420"/>
            <a:ext cx="108428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横浜市教育委員会「はい」                               </a:t>
            </a:r>
            <a:endParaRPr lang="en-US" altLang="ja-JP" sz="36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親「公式を覚えていない子が、自分なりに</a:t>
            </a:r>
            <a:endParaRPr lang="en-US" altLang="ja-JP" sz="36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一生懸命考えて、</a:t>
            </a:r>
            <a:r>
              <a:rPr lang="en-US" altLang="ja-JP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100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円の</a:t>
            </a:r>
            <a:r>
              <a:rPr lang="en-US" altLang="ja-JP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割が</a:t>
            </a:r>
            <a:r>
              <a:rPr lang="en-US" altLang="ja-JP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円で、</a:t>
            </a:r>
          </a:p>
          <a:p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その</a:t>
            </a:r>
            <a:r>
              <a:rPr lang="en-US" altLang="ja-JP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7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倍として</a:t>
            </a:r>
            <a:r>
              <a:rPr lang="en-US" altLang="ja-JP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30×7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としたら駄目ですか？」</a:t>
            </a:r>
            <a:endParaRPr lang="en-US" altLang="ja-JP" sz="36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委員会「そのような考え方は否定しない。</a:t>
            </a:r>
            <a:endParaRPr lang="en-US" altLang="ja-JP" sz="36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説明が書いてあればいい」</a:t>
            </a:r>
          </a:p>
          <a:p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親「</a:t>
            </a:r>
            <a:r>
              <a:rPr lang="en-US" altLang="ja-JP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700×0.3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なら説明不要、</a:t>
            </a:r>
            <a:endParaRPr lang="en-US" altLang="ja-JP" sz="36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30×7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や</a:t>
            </a:r>
            <a:r>
              <a:rPr lang="en-US" altLang="ja-JP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0.3×700</a:t>
            </a:r>
            <a:r>
              <a:rPr lang="ja-JP" altLang="en-US" sz="36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は説明がないとバツ？」</a:t>
            </a:r>
          </a:p>
        </p:txBody>
      </p:sp>
    </p:spTree>
    <p:extLst>
      <p:ext uri="{BB962C8B-B14F-4D97-AF65-F5344CB8AC3E}">
        <p14:creationId xmlns:p14="http://schemas.microsoft.com/office/powerpoint/2010/main" val="36276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6AA6C1-3BDB-48B8-8CAE-E37E03455589}"/>
              </a:ext>
            </a:extLst>
          </p:cNvPr>
          <p:cNvSpPr txBox="1"/>
          <p:nvPr/>
        </p:nvSpPr>
        <p:spPr>
          <a:xfrm>
            <a:off x="1363717" y="362870"/>
            <a:ext cx="89942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７００円の３割は、７００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×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０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.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３じゃないと駄目ですか？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E4BB8B-4B73-4EF6-8609-D5858A478800}"/>
              </a:ext>
            </a:extLst>
          </p:cNvPr>
          <p:cNvSpPr txBox="1"/>
          <p:nvPr/>
        </p:nvSpPr>
        <p:spPr>
          <a:xfrm>
            <a:off x="366383" y="1809420"/>
            <a:ext cx="115365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委員会「そうなることが多いかと・・・」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親「そうすると、その都度自分なりに考えるよりも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 公式を暗記してあてはめた方が無難ですよね」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　「その都度理解して試行錯誤すると想定した式と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 異なる可能性が高くなり、バツになるリスクも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 高まる。だから公式を暗記する方向に誘導しかね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 ない」という私の意見に対して</a:t>
            </a:r>
          </a:p>
        </p:txBody>
      </p:sp>
    </p:spTree>
    <p:extLst>
      <p:ext uri="{BB962C8B-B14F-4D97-AF65-F5344CB8AC3E}">
        <p14:creationId xmlns:p14="http://schemas.microsoft.com/office/powerpoint/2010/main" val="32869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0EC1F-BBE2-41EA-BEA7-757C7A5E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問題の解法方法は固定されない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5DE0D1-35FE-4F4A-A0DC-272C8A25F27E}"/>
              </a:ext>
            </a:extLst>
          </p:cNvPr>
          <p:cNvSpPr txBox="1"/>
          <p:nvPr/>
        </p:nvSpPr>
        <p:spPr>
          <a:xfrm>
            <a:off x="977462" y="1909923"/>
            <a:ext cx="102034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算数では作成者への忖度があるようですが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一般的には、どんな方法で解いても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2947C8-72E5-43BD-BB5E-11E0228C1708}"/>
              </a:ext>
            </a:extLst>
          </p:cNvPr>
          <p:cNvSpPr txBox="1"/>
          <p:nvPr/>
        </p:nvSpPr>
        <p:spPr>
          <a:xfrm>
            <a:off x="977462" y="3503901"/>
            <a:ext cx="9930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教科書の誘導的な内容を見ずに考えた方が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面白い解答方法が浮かぶと</a:t>
            </a:r>
            <a:r>
              <a:rPr kumimoji="1"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思います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26453E-0DBA-4257-911D-7B2203797EB4}"/>
              </a:ext>
            </a:extLst>
          </p:cNvPr>
          <p:cNvSpPr txBox="1"/>
          <p:nvPr/>
        </p:nvSpPr>
        <p:spPr>
          <a:xfrm>
            <a:off x="977462" y="5097879"/>
            <a:ext cx="9417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では、みなさんも教科書の問題を素直な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心で解いて</a:t>
            </a:r>
            <a:r>
              <a:rPr kumimoji="1"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みましょう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5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6AA6C1-3BDB-48B8-8CAE-E37E03455589}"/>
              </a:ext>
            </a:extLst>
          </p:cNvPr>
          <p:cNvSpPr txBox="1"/>
          <p:nvPr/>
        </p:nvSpPr>
        <p:spPr>
          <a:xfrm>
            <a:off x="1363717" y="362870"/>
            <a:ext cx="89942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７００円の３割は、７００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×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０</a:t>
            </a:r>
            <a:r>
              <a:rPr lang="en-US" altLang="ja-JP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.</a:t>
            </a:r>
            <a:r>
              <a:rPr lang="ja-JP" altLang="en-US" sz="44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３じゃないと駄目ですか？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E4BB8B-4B73-4EF6-8609-D5858A478800}"/>
              </a:ext>
            </a:extLst>
          </p:cNvPr>
          <p:cNvSpPr txBox="1"/>
          <p:nvPr/>
        </p:nvSpPr>
        <p:spPr>
          <a:xfrm>
            <a:off x="366383" y="1809420"/>
            <a:ext cx="115365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委員会「授業では考え方を大切にして、公式を導くま　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でを丁寧に教えている。」という。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公式を使う前提としてそういうのがあるから、　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公式を使うことに誘導していても、考え方を　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軽視することにはならないらしい。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11CDAC-FB5B-476A-BD38-C6B8081FE54A}"/>
              </a:ext>
            </a:extLst>
          </p:cNvPr>
          <p:cNvSpPr txBox="1"/>
          <p:nvPr/>
        </p:nvSpPr>
        <p:spPr>
          <a:xfrm>
            <a:off x="776452" y="4913444"/>
            <a:ext cx="109885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円の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割を、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1000÷2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としたら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×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にする委員会なのか？　恐ろしい！！</a:t>
            </a:r>
          </a:p>
        </p:txBody>
      </p:sp>
    </p:spTree>
    <p:extLst>
      <p:ext uri="{BB962C8B-B14F-4D97-AF65-F5344CB8AC3E}">
        <p14:creationId xmlns:p14="http://schemas.microsoft.com/office/powerpoint/2010/main" val="7931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33678" y="537176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自ら学び　共に育つ</a:t>
            </a:r>
            <a:endParaRPr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99668" y="2844225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自ら進んで学習できる子ども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99668" y="4726668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主体的・対話的で深い学び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4835D27-4767-4E07-B296-5EBBC693E265}"/>
              </a:ext>
            </a:extLst>
          </p:cNvPr>
          <p:cNvSpPr/>
          <p:nvPr/>
        </p:nvSpPr>
        <p:spPr>
          <a:xfrm>
            <a:off x="1982974" y="5311443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お互いの学習の仕方を認め合う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0C8FD5D-32D6-442A-B1CD-21431BD57A57}"/>
              </a:ext>
            </a:extLst>
          </p:cNvPr>
          <p:cNvSpPr/>
          <p:nvPr/>
        </p:nvSpPr>
        <p:spPr>
          <a:xfrm>
            <a:off x="1982974" y="2128055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文章を読み、理解できる力を身につける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0A113B7-72B0-4C1C-883E-82A9F9A72C5D}"/>
              </a:ext>
            </a:extLst>
          </p:cNvPr>
          <p:cNvSpPr/>
          <p:nvPr/>
        </p:nvSpPr>
        <p:spPr>
          <a:xfrm>
            <a:off x="691132" y="165593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基礎・基本を身につけ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65CEC45-3BB9-49D1-979B-5B6879D9F2CF}"/>
              </a:ext>
            </a:extLst>
          </p:cNvPr>
          <p:cNvSpPr/>
          <p:nvPr/>
        </p:nvSpPr>
        <p:spPr>
          <a:xfrm>
            <a:off x="1982974" y="3481042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先生が考えた式とは、違う式もあるはず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E21C5B1-9419-4B6F-BE9E-04DD1AA1391A}"/>
              </a:ext>
            </a:extLst>
          </p:cNvPr>
          <p:cNvSpPr/>
          <p:nvPr/>
        </p:nvSpPr>
        <p:spPr>
          <a:xfrm>
            <a:off x="1982974" y="5957774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お互いの良いところを取り入れる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C44701F-14BF-4A2C-A414-30AFC6DAE019}"/>
              </a:ext>
            </a:extLst>
          </p:cNvPr>
          <p:cNvSpPr/>
          <p:nvPr/>
        </p:nvSpPr>
        <p:spPr>
          <a:xfrm>
            <a:off x="1982974" y="4141893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先生</a:t>
            </a:r>
            <a:r>
              <a:rPr lang="ja-JP" altLang="en-US" sz="360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を上回る</a:t>
            </a:r>
            <a:r>
              <a:rPr lang="ja-JP" altLang="en-US" sz="360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考え方</a:t>
            </a:r>
            <a:r>
              <a:rPr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を期待したい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7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876" y="663274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まなびの広場</a:t>
            </a:r>
            <a:r>
              <a:rPr kumimoji="1" lang="en-US" altLang="ja-JP" sz="8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130538" y="2851211"/>
            <a:ext cx="993092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どんな方法でも良いといえば、子どもも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頑張ると思います。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いろいろな子どもの話を聞いてあげるのは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大変ですが、嬉しい悲鳴になるように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授業は進めたいものです。</a:t>
            </a:r>
          </a:p>
        </p:txBody>
      </p:sp>
    </p:spTree>
    <p:extLst>
      <p:ext uri="{BB962C8B-B14F-4D97-AF65-F5344CB8AC3E}">
        <p14:creationId xmlns:p14="http://schemas.microsoft.com/office/powerpoint/2010/main" val="31131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99428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８ｍは４ｍの何倍ですか？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1807529"/>
            <a:ext cx="383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わり算を使うと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A2AE94-3D84-45EB-B13B-0E5AE40721C6}"/>
              </a:ext>
            </a:extLst>
          </p:cNvPr>
          <p:cNvSpPr txBox="1"/>
          <p:nvPr/>
        </p:nvSpPr>
        <p:spPr>
          <a:xfrm>
            <a:off x="4930127" y="1807529"/>
            <a:ext cx="2921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４＝２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EA7E07-53CA-49A0-8F01-CA603FA3FCCF}"/>
              </a:ext>
            </a:extLst>
          </p:cNvPr>
          <p:cNvSpPr txBox="1"/>
          <p:nvPr/>
        </p:nvSpPr>
        <p:spPr>
          <a:xfrm>
            <a:off x="862623" y="2721114"/>
            <a:ext cx="383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かけ算を使うと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8D4CEA-3706-47C4-859F-CC081CC1A6CB}"/>
              </a:ext>
            </a:extLst>
          </p:cNvPr>
          <p:cNvSpPr txBox="1"/>
          <p:nvPr/>
        </p:nvSpPr>
        <p:spPr>
          <a:xfrm>
            <a:off x="4930127" y="2721114"/>
            <a:ext cx="279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3F721D-4A5B-4DDA-B64E-70F8B8A4A4AB}"/>
              </a:ext>
            </a:extLst>
          </p:cNvPr>
          <p:cNvSpPr txBox="1"/>
          <p:nvPr/>
        </p:nvSpPr>
        <p:spPr>
          <a:xfrm>
            <a:off x="862623" y="3988643"/>
            <a:ext cx="383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ひき算を使うと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21BEA36-2428-4837-9E49-82CCD80FA13F}"/>
              </a:ext>
            </a:extLst>
          </p:cNvPr>
          <p:cNvSpPr txBox="1"/>
          <p:nvPr/>
        </p:nvSpPr>
        <p:spPr>
          <a:xfrm>
            <a:off x="4930126" y="3988643"/>
            <a:ext cx="383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８－４－４＝０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816CC3-0B13-4A86-8209-363B08877E3A}"/>
              </a:ext>
            </a:extLst>
          </p:cNvPr>
          <p:cNvSpPr txBox="1"/>
          <p:nvPr/>
        </p:nvSpPr>
        <p:spPr>
          <a:xfrm>
            <a:off x="862623" y="5256172"/>
            <a:ext cx="383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たし算を使うと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BFA2AB-2FF1-445C-A056-1B544239A438}"/>
              </a:ext>
            </a:extLst>
          </p:cNvPr>
          <p:cNvSpPr txBox="1"/>
          <p:nvPr/>
        </p:nvSpPr>
        <p:spPr>
          <a:xfrm>
            <a:off x="4930127" y="5256172"/>
            <a:ext cx="2921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４＋４＝８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53B5A6A-9E06-4623-92A1-69B0D3CA6DB0}"/>
              </a:ext>
            </a:extLst>
          </p:cNvPr>
          <p:cNvSpPr txBox="1"/>
          <p:nvPr/>
        </p:nvSpPr>
        <p:spPr>
          <a:xfrm>
            <a:off x="4493173" y="3392488"/>
            <a:ext cx="730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わり算の商はかけ算で見つけますよね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61EA39-87F0-47B5-B181-8B4310A18734}"/>
              </a:ext>
            </a:extLst>
          </p:cNvPr>
          <p:cNvSpPr txBox="1"/>
          <p:nvPr/>
        </p:nvSpPr>
        <p:spPr>
          <a:xfrm>
            <a:off x="4493173" y="4648637"/>
            <a:ext cx="633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２回引いたら０になったので２倍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EAF804-C073-490E-A3DD-3DE2C1C22EB5}"/>
              </a:ext>
            </a:extLst>
          </p:cNvPr>
          <p:cNvSpPr txBox="1"/>
          <p:nvPr/>
        </p:nvSpPr>
        <p:spPr>
          <a:xfrm>
            <a:off x="4493173" y="5909812"/>
            <a:ext cx="633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２回たしたら８になったので２倍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0BE6E59-7095-41D5-85A9-0A7DEBA09819}"/>
              </a:ext>
            </a:extLst>
          </p:cNvPr>
          <p:cNvSpPr txBox="1"/>
          <p:nvPr/>
        </p:nvSpPr>
        <p:spPr>
          <a:xfrm>
            <a:off x="4493174" y="1274225"/>
            <a:ext cx="613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解き方は、色々と考えられます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ジュースを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0.4L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飲みました。飲んだ量は、はじめにあったジュースの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％にあたります。はじめ、ジュースは何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ありましたか。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901721"/>
            <a:ext cx="10740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教科書からのヒント：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もとにする量＝くらべる量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P182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10466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つとむからのヒント：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％の５倍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6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ジュースを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0.4L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飲みました。飲んだ量は、はじめにあったジュースの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％にあたります。はじめ、ジュースは何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ありましたか。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809387"/>
            <a:ext cx="549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0.4÷0.2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2L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P182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5386590"/>
            <a:ext cx="568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0.4×5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2L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2551938" y="3728657"/>
            <a:ext cx="8885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r>
              <a:rPr lang="ja-JP" altLang="en-US" sz="4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でわると答えがでる理由を説明できますか？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8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次の商品のもとの値段を求めましょう。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％引きで買ったときの値段が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77000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円の洗濯機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2" y="2901721"/>
            <a:ext cx="10630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教科書からのヒント：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もとにする量＝くらべる量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P275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10466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つとむからのヒント：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77000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円なら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6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次の商品のもとの値段を求めましょう。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％引きで買ったときの値段が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円の洗濯機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2" y="3183241"/>
            <a:ext cx="716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77000÷0.7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110000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P275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2" y="4441527"/>
            <a:ext cx="10933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　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77000÷7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11000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100%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11000×10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110000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9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円のノートと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円のノートがあわせて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冊売れました。売上は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円です。ノートはそれぞれ何冊売れましたか。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901721"/>
            <a:ext cx="10598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教科書からのヒント：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円○冊、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円△冊、売上□円の表を書き、答えを表から探す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P178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4441527"/>
            <a:ext cx="104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つとむからのヒント：値段の低い方を全部と考え、売上が足らない分だけ高い方を増やす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5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08"/>
            <a:ext cx="10957811" cy="2208233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円のノートと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円のノートがあわせて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冊売れました。売上は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円です。ノートはそれぞれ何冊売れましたか。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62623" y="2901721"/>
            <a:ext cx="10598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表を書き、答えを表から探す。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0101CE-E696-414B-96D0-DB2EB2FA7F8C}"/>
              </a:ext>
            </a:extLst>
          </p:cNvPr>
          <p:cNvSpPr txBox="1"/>
          <p:nvPr/>
        </p:nvSpPr>
        <p:spPr>
          <a:xfrm>
            <a:off x="9596073" y="6081141"/>
            <a:ext cx="219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P178</a:t>
            </a:r>
            <a:endParaRPr kumimoji="1" lang="ja-JP" altLang="en-US" sz="32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1C85E6-D9E0-4C42-8B2D-F63116E20A07}"/>
              </a:ext>
            </a:extLst>
          </p:cNvPr>
          <p:cNvSpPr txBox="1"/>
          <p:nvPr/>
        </p:nvSpPr>
        <p:spPr>
          <a:xfrm>
            <a:off x="862623" y="3875878"/>
            <a:ext cx="10466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冊売れば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円の売上。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冊変えれば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円アップ。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円アップさせるには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冊入れ換える。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6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1198</Words>
  <Application>Microsoft Office PowerPoint</Application>
  <PresentationFormat>ワイド画面</PresentationFormat>
  <Paragraphs>154</Paragraphs>
  <Slides>22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UD デジタル 教科書体 NP-B</vt:lpstr>
      <vt:lpstr>游ゴシック Light</vt:lpstr>
      <vt:lpstr>游ゴシック</vt:lpstr>
      <vt:lpstr>Arial</vt:lpstr>
      <vt:lpstr>Cambria Math</vt:lpstr>
      <vt:lpstr>Times New Roman</vt:lpstr>
      <vt:lpstr>Office テーマ</vt:lpstr>
      <vt:lpstr>まなびの広場15 </vt:lpstr>
      <vt:lpstr>問題の解法方法は固定されない</vt:lpstr>
      <vt:lpstr>８ｍは４ｍの何倍ですか？</vt:lpstr>
      <vt:lpstr>ジュースを0.4L飲みました。飲んだ量は、はじめにあったジュースの20％にあたります。はじめ、ジュースは何Lありましたか。</vt:lpstr>
      <vt:lpstr>ジュースを0.4L飲みました。飲んだ量は、はじめにあったジュースの20％にあたります。はじめ、ジュースは何Lありましたか。</vt:lpstr>
      <vt:lpstr>次の商品のもとの値段を求めましょう。 30％引きで買ったときの値段が77000円の洗濯機</vt:lpstr>
      <vt:lpstr>次の商品のもとの値段を求めましょう。 30％引きで買ったときの値段が77000円の洗濯機</vt:lpstr>
      <vt:lpstr>1冊120円のノートと1冊100円のノートがあわせて50冊売れました。売上は5300円です。ノートはそれぞれ何冊売れましたか。</vt:lpstr>
      <vt:lpstr>1冊120円のノートと1冊100円のノートがあわせて50冊売れました。売上は5300円です。ノートはそれぞれ何冊売れましたか。</vt:lpstr>
      <vt:lpstr>水槽一杯に水を入れるのに、Aの蛇口では10分、Bの蛇口では15分かかります。両方を一緒に使うと何分で一杯になりますか。</vt:lpstr>
      <vt:lpstr>水槽一杯に水を入れるのに、Aの蛇口では10分、Bの蛇口では15分かかります。両方を一緒に使うと何分で一杯になりますか。</vt:lpstr>
      <vt:lpstr>家から駅まで行くのに歩けば20分、走れば8分かかります。始めの15分歩き、その後走って駅まで行きました。走ったのは何分</vt:lpstr>
      <vt:lpstr>PowerPoint プレゼンテーション</vt:lpstr>
      <vt:lpstr>A駅からB駅まで15km。AからBへ時速60km、BからAへ時速90kmで進みます。何分後に電車はすれ違いますか。</vt:lpstr>
      <vt:lpstr>A駅からB駅まで15km。AからBへ時速60km、BからAへ時速90kmで進みます。何分後に電車はすれ違いますか。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まなびの広場15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大磯町教育委員会</cp:lastModifiedBy>
  <cp:revision>147</cp:revision>
  <cp:lastPrinted>2021-05-09T09:42:10Z</cp:lastPrinted>
  <dcterms:created xsi:type="dcterms:W3CDTF">2021-04-05T12:55:03Z</dcterms:created>
  <dcterms:modified xsi:type="dcterms:W3CDTF">2022-03-10T06:07:54Z</dcterms:modified>
</cp:coreProperties>
</file>