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1"/>
  </p:notesMasterIdLst>
  <p:sldIdLst>
    <p:sldId id="291" r:id="rId2"/>
    <p:sldId id="279" r:id="rId3"/>
    <p:sldId id="297" r:id="rId4"/>
    <p:sldId id="298" r:id="rId5"/>
    <p:sldId id="288" r:id="rId6"/>
    <p:sldId id="289" r:id="rId7"/>
    <p:sldId id="290" r:id="rId8"/>
    <p:sldId id="295" r:id="rId9"/>
    <p:sldId id="310" r:id="rId10"/>
    <p:sldId id="296" r:id="rId11"/>
    <p:sldId id="294" r:id="rId12"/>
    <p:sldId id="285" r:id="rId13"/>
    <p:sldId id="306" r:id="rId14"/>
    <p:sldId id="286" r:id="rId15"/>
    <p:sldId id="307" r:id="rId16"/>
    <p:sldId id="287" r:id="rId17"/>
    <p:sldId id="309" r:id="rId18"/>
    <p:sldId id="308" r:id="rId19"/>
    <p:sldId id="293" r:id="rId20"/>
  </p:sldIdLst>
  <p:sldSz cx="12192000" cy="6858000"/>
  <p:notesSz cx="6858000" cy="9144000"/>
  <p:embeddedFontLst>
    <p:embeddedFont>
      <p:font typeface="Century" panose="02040604050505020304" pitchFamily="18" charset="0"/>
      <p:regular r:id="rId22"/>
    </p:embeddedFont>
    <p:embeddedFont>
      <p:font typeface="UD デジタル 教科書体 NP-B" panose="02020700000000000000" pitchFamily="18" charset="-128"/>
      <p:bold r:id="rId23"/>
    </p:embeddedFont>
    <p:embeddedFont>
      <p:font typeface="游ゴシック" panose="020B0400000000000000" pitchFamily="50" charset="-128"/>
      <p:regular r:id="rId24"/>
      <p:bold r:id="rId25"/>
    </p:embeddedFont>
    <p:embeddedFont>
      <p:font typeface="游ゴシック Light" panose="020B0300000000000000" pitchFamily="50" charset="-128"/>
      <p:regular r:id="rId26"/>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49" autoAdjust="0"/>
  </p:normalViewPr>
  <p:slideViewPr>
    <p:cSldViewPr snapToGrid="0" showGuides="1">
      <p:cViewPr varScale="1">
        <p:scale>
          <a:sx n="54" d="100"/>
          <a:sy n="54" d="100"/>
        </p:scale>
        <p:origin x="1260" y="7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6A90D-4A3F-45E6-B6F4-E80321A35D3A}" type="datetimeFigureOut">
              <a:rPr kumimoji="1" lang="ja-JP" altLang="en-US" smtClean="0"/>
              <a:t>2022/11/8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40802-AD99-41A1-A003-C51D9689D758}" type="slidenum">
              <a:rPr kumimoji="1" lang="ja-JP" altLang="en-US" smtClean="0"/>
              <a:t>‹#›</a:t>
            </a:fld>
            <a:endParaRPr kumimoji="1" lang="ja-JP" altLang="en-US"/>
          </a:p>
        </p:txBody>
      </p:sp>
    </p:spTree>
    <p:extLst>
      <p:ext uri="{BB962C8B-B14F-4D97-AF65-F5344CB8AC3E}">
        <p14:creationId xmlns:p14="http://schemas.microsoft.com/office/powerpoint/2010/main" val="35421239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a:t>
            </a:fld>
            <a:endParaRPr kumimoji="1" lang="ja-JP" altLang="en-US"/>
          </a:p>
        </p:txBody>
      </p:sp>
    </p:spTree>
    <p:extLst>
      <p:ext uri="{BB962C8B-B14F-4D97-AF65-F5344CB8AC3E}">
        <p14:creationId xmlns:p14="http://schemas.microsoft.com/office/powerpoint/2010/main" val="233271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子どもが意見を言っておしまいではなく、子供の発言が何を言わんとしているか、何に繋がるかが理解できる教師でないといけない</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10</a:t>
            </a:fld>
            <a:endParaRPr kumimoji="1" lang="ja-JP" altLang="en-US"/>
          </a:p>
        </p:txBody>
      </p:sp>
    </p:spTree>
    <p:extLst>
      <p:ext uri="{BB962C8B-B14F-4D97-AF65-F5344CB8AC3E}">
        <p14:creationId xmlns:p14="http://schemas.microsoft.com/office/powerpoint/2010/main" val="373245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11</a:t>
            </a:fld>
            <a:endParaRPr kumimoji="1" lang="ja-JP" altLang="en-US"/>
          </a:p>
        </p:txBody>
      </p:sp>
    </p:spTree>
    <p:extLst>
      <p:ext uri="{BB962C8B-B14F-4D97-AF65-F5344CB8AC3E}">
        <p14:creationId xmlns:p14="http://schemas.microsoft.com/office/powerpoint/2010/main" val="418906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業者テスト作成者のレベルが低く、四角柱の展開図も正確に書くことができない。生徒の観察眼は素晴らしい。問題は先生が気がつかずにバツにしていること。最低でも、この生徒の答えで気がつかなければならない。</a:t>
            </a:r>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12</a:t>
            </a:fld>
            <a:endParaRPr kumimoji="1" lang="ja-JP" altLang="en-US"/>
          </a:p>
        </p:txBody>
      </p:sp>
    </p:spTree>
    <p:extLst>
      <p:ext uri="{BB962C8B-B14F-4D97-AF65-F5344CB8AC3E}">
        <p14:creationId xmlns:p14="http://schemas.microsoft.com/office/powerpoint/2010/main" val="282057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13</a:t>
            </a:fld>
            <a:endParaRPr kumimoji="1" lang="ja-JP" altLang="en-US"/>
          </a:p>
        </p:txBody>
      </p:sp>
    </p:spTree>
    <p:extLst>
      <p:ext uri="{BB962C8B-B14F-4D97-AF65-F5344CB8AC3E}">
        <p14:creationId xmlns:p14="http://schemas.microsoft.com/office/powerpoint/2010/main" val="577717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14</a:t>
            </a:fld>
            <a:endParaRPr kumimoji="1" lang="ja-JP" altLang="en-US"/>
          </a:p>
        </p:txBody>
      </p:sp>
    </p:spTree>
    <p:extLst>
      <p:ext uri="{BB962C8B-B14F-4D97-AF65-F5344CB8AC3E}">
        <p14:creationId xmlns:p14="http://schemas.microsoft.com/office/powerpoint/2010/main" val="3412586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15</a:t>
            </a:fld>
            <a:endParaRPr kumimoji="1" lang="ja-JP" altLang="en-US"/>
          </a:p>
        </p:txBody>
      </p:sp>
    </p:spTree>
    <p:extLst>
      <p:ext uri="{BB962C8B-B14F-4D97-AF65-F5344CB8AC3E}">
        <p14:creationId xmlns:p14="http://schemas.microsoft.com/office/powerpoint/2010/main" val="2467343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16</a:t>
            </a:fld>
            <a:endParaRPr kumimoji="1" lang="ja-JP" altLang="en-US"/>
          </a:p>
        </p:txBody>
      </p:sp>
    </p:spTree>
    <p:extLst>
      <p:ext uri="{BB962C8B-B14F-4D97-AF65-F5344CB8AC3E}">
        <p14:creationId xmlns:p14="http://schemas.microsoft.com/office/powerpoint/2010/main" val="3419289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17</a:t>
            </a:fld>
            <a:endParaRPr kumimoji="1" lang="ja-JP" altLang="en-US"/>
          </a:p>
        </p:txBody>
      </p:sp>
    </p:spTree>
    <p:extLst>
      <p:ext uri="{BB962C8B-B14F-4D97-AF65-F5344CB8AC3E}">
        <p14:creationId xmlns:p14="http://schemas.microsoft.com/office/powerpoint/2010/main" val="2515249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教材を自分で作成すれば一番良い。</a:t>
            </a:r>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18</a:t>
            </a:fld>
            <a:endParaRPr kumimoji="1" lang="ja-JP" altLang="en-US"/>
          </a:p>
        </p:txBody>
      </p:sp>
    </p:spTree>
    <p:extLst>
      <p:ext uri="{BB962C8B-B14F-4D97-AF65-F5344CB8AC3E}">
        <p14:creationId xmlns:p14="http://schemas.microsoft.com/office/powerpoint/2010/main" val="943444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19</a:t>
            </a:fld>
            <a:endParaRPr kumimoji="1" lang="ja-JP" altLang="en-US"/>
          </a:p>
        </p:txBody>
      </p:sp>
    </p:spTree>
    <p:extLst>
      <p:ext uri="{BB962C8B-B14F-4D97-AF65-F5344CB8AC3E}">
        <p14:creationId xmlns:p14="http://schemas.microsoft.com/office/powerpoint/2010/main" val="271920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2</a:t>
            </a:fld>
            <a:endParaRPr kumimoji="1" lang="ja-JP" altLang="en-US"/>
          </a:p>
        </p:txBody>
      </p:sp>
    </p:spTree>
    <p:extLst>
      <p:ext uri="{BB962C8B-B14F-4D97-AF65-F5344CB8AC3E}">
        <p14:creationId xmlns:p14="http://schemas.microsoft.com/office/powerpoint/2010/main" val="147164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自分の頭で考えよう。本なら作者が分かるので、この人ならと本を選ぶことができる。</a:t>
            </a:r>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3</a:t>
            </a:fld>
            <a:endParaRPr kumimoji="1" lang="ja-JP" altLang="en-US"/>
          </a:p>
        </p:txBody>
      </p:sp>
    </p:spTree>
    <p:extLst>
      <p:ext uri="{BB962C8B-B14F-4D97-AF65-F5344CB8AC3E}">
        <p14:creationId xmlns:p14="http://schemas.microsoft.com/office/powerpoint/2010/main" val="376564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a:t>
            </a:fld>
            <a:endParaRPr kumimoji="1" lang="ja-JP" altLang="en-US"/>
          </a:p>
        </p:txBody>
      </p:sp>
    </p:spTree>
    <p:extLst>
      <p:ext uri="{BB962C8B-B14F-4D97-AF65-F5344CB8AC3E}">
        <p14:creationId xmlns:p14="http://schemas.microsoft.com/office/powerpoint/2010/main" val="121627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a:t>
            </a:fld>
            <a:endParaRPr kumimoji="1" lang="ja-JP" altLang="en-US"/>
          </a:p>
        </p:txBody>
      </p:sp>
    </p:spTree>
    <p:extLst>
      <p:ext uri="{BB962C8B-B14F-4D97-AF65-F5344CB8AC3E}">
        <p14:creationId xmlns:p14="http://schemas.microsoft.com/office/powerpoint/2010/main" val="63539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6</a:t>
            </a:fld>
            <a:endParaRPr kumimoji="1" lang="ja-JP" altLang="en-US"/>
          </a:p>
        </p:txBody>
      </p:sp>
    </p:spTree>
    <p:extLst>
      <p:ext uri="{BB962C8B-B14F-4D97-AF65-F5344CB8AC3E}">
        <p14:creationId xmlns:p14="http://schemas.microsoft.com/office/powerpoint/2010/main" val="182369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特に、。</a:t>
            </a:r>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7</a:t>
            </a:fld>
            <a:endParaRPr kumimoji="1" lang="ja-JP" altLang="en-US"/>
          </a:p>
        </p:txBody>
      </p:sp>
    </p:spTree>
    <p:extLst>
      <p:ext uri="{BB962C8B-B14F-4D97-AF65-F5344CB8AC3E}">
        <p14:creationId xmlns:p14="http://schemas.microsoft.com/office/powerpoint/2010/main" val="347486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8</a:t>
            </a:fld>
            <a:endParaRPr kumimoji="1" lang="ja-JP" altLang="en-US"/>
          </a:p>
        </p:txBody>
      </p:sp>
    </p:spTree>
    <p:extLst>
      <p:ext uri="{BB962C8B-B14F-4D97-AF65-F5344CB8AC3E}">
        <p14:creationId xmlns:p14="http://schemas.microsoft.com/office/powerpoint/2010/main" val="29382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9</a:t>
            </a:fld>
            <a:endParaRPr kumimoji="1" lang="ja-JP" altLang="en-US"/>
          </a:p>
        </p:txBody>
      </p:sp>
    </p:spTree>
    <p:extLst>
      <p:ext uri="{BB962C8B-B14F-4D97-AF65-F5344CB8AC3E}">
        <p14:creationId xmlns:p14="http://schemas.microsoft.com/office/powerpoint/2010/main" val="203726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71C41-6588-418F-9A71-284E5C0C10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EA875E4-CD96-4B48-9BC3-9D64E7DB3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1C7815-4D62-42B0-B672-CF601536A888}"/>
              </a:ext>
            </a:extLst>
          </p:cNvPr>
          <p:cNvSpPr>
            <a:spLocks noGrp="1"/>
          </p:cNvSpPr>
          <p:nvPr>
            <p:ph type="dt" sz="half" idx="10"/>
          </p:nvPr>
        </p:nvSpPr>
        <p:spPr/>
        <p:txBody>
          <a:bodyPr/>
          <a:lstStyle/>
          <a:p>
            <a:fld id="{6CD6CF1C-1409-4EE8-8680-8340FA1EC1A9}" type="datetimeFigureOut">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8564D8B1-A1E5-4281-92EA-FC6F82E97F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B8ECA6-CE07-4724-B0DA-58BBA067A36D}"/>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640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28198-29C3-41C7-B3BC-87C835DB20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84A5F2-13F3-4453-AC98-1017F41F87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7EF3A2-976B-4659-850D-33174B8334AF}"/>
              </a:ext>
            </a:extLst>
          </p:cNvPr>
          <p:cNvSpPr>
            <a:spLocks noGrp="1"/>
          </p:cNvSpPr>
          <p:nvPr>
            <p:ph type="dt" sz="half" idx="10"/>
          </p:nvPr>
        </p:nvSpPr>
        <p:spPr/>
        <p:txBody>
          <a:bodyPr/>
          <a:lstStyle/>
          <a:p>
            <a:fld id="{6CD6CF1C-1409-4EE8-8680-8340FA1EC1A9}" type="datetimeFigureOut">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6D80B15F-E452-4379-8E60-FDC8A9C385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AA31D-2C07-449B-8C95-EDC76D1A3F4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48540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5AF55DC-32D5-4A19-BD49-F6294A06B3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D36121-4145-48DD-AD22-B956777BAF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1C09D-509C-4AE8-9362-21CF2AE8CAF2}"/>
              </a:ext>
            </a:extLst>
          </p:cNvPr>
          <p:cNvSpPr>
            <a:spLocks noGrp="1"/>
          </p:cNvSpPr>
          <p:nvPr>
            <p:ph type="dt" sz="half" idx="10"/>
          </p:nvPr>
        </p:nvSpPr>
        <p:spPr/>
        <p:txBody>
          <a:bodyPr/>
          <a:lstStyle/>
          <a:p>
            <a:fld id="{6CD6CF1C-1409-4EE8-8680-8340FA1EC1A9}" type="datetimeFigureOut">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0D50AB39-74D3-40D4-A9CB-18C8750E71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086A70-1058-4C01-BCDC-E15AA0A174E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0158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B1214-0020-426E-ACD0-EED9165530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489729-7888-441E-99AF-8214A52845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CD7D9-CB63-4B05-BD4D-BFE6B28EA7E1}"/>
              </a:ext>
            </a:extLst>
          </p:cNvPr>
          <p:cNvSpPr>
            <a:spLocks noGrp="1"/>
          </p:cNvSpPr>
          <p:nvPr>
            <p:ph type="dt" sz="half" idx="10"/>
          </p:nvPr>
        </p:nvSpPr>
        <p:spPr/>
        <p:txBody>
          <a:bodyPr/>
          <a:lstStyle/>
          <a:p>
            <a:fld id="{6CD6CF1C-1409-4EE8-8680-8340FA1EC1A9}" type="datetimeFigureOut">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94D84F41-C1F8-4236-A656-A54FFA4226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FB9B4-4AA1-472C-BE51-5CD129ABCBE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1775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090E2-4E5E-4690-A652-42F5E8BE9D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160568-C865-453F-8F49-6AD2DD7EB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32F116-D5FA-4063-A340-47C651906FC2}"/>
              </a:ext>
            </a:extLst>
          </p:cNvPr>
          <p:cNvSpPr>
            <a:spLocks noGrp="1"/>
          </p:cNvSpPr>
          <p:nvPr>
            <p:ph type="dt" sz="half" idx="10"/>
          </p:nvPr>
        </p:nvSpPr>
        <p:spPr/>
        <p:txBody>
          <a:bodyPr/>
          <a:lstStyle/>
          <a:p>
            <a:fld id="{6CD6CF1C-1409-4EE8-8680-8340FA1EC1A9}" type="datetimeFigureOut">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9B8D840E-6666-4E3C-9419-29083EFCA7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73D4FE-B1F0-47D1-B819-E0273C2FC353}"/>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877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A2FD4-2503-444A-B5B1-958B85980B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B1AC7-7998-432E-8992-0E62FE4ECB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70CF62-8CE8-47E7-9CE7-9C12E8C3C4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FF7FC7-6BE7-4A10-BF2D-61339558B15F}"/>
              </a:ext>
            </a:extLst>
          </p:cNvPr>
          <p:cNvSpPr>
            <a:spLocks noGrp="1"/>
          </p:cNvSpPr>
          <p:nvPr>
            <p:ph type="dt" sz="half" idx="10"/>
          </p:nvPr>
        </p:nvSpPr>
        <p:spPr/>
        <p:txBody>
          <a:bodyPr/>
          <a:lstStyle/>
          <a:p>
            <a:fld id="{6CD6CF1C-1409-4EE8-8680-8340FA1EC1A9}" type="datetimeFigureOut">
              <a:rPr kumimoji="1" lang="ja-JP" altLang="en-US" smtClean="0"/>
              <a:t>2022/11/8</a:t>
            </a:fld>
            <a:endParaRPr kumimoji="1" lang="ja-JP" altLang="en-US"/>
          </a:p>
        </p:txBody>
      </p:sp>
      <p:sp>
        <p:nvSpPr>
          <p:cNvPr id="6" name="フッター プレースホルダー 5">
            <a:extLst>
              <a:ext uri="{FF2B5EF4-FFF2-40B4-BE49-F238E27FC236}">
                <a16:creationId xmlns:a16="http://schemas.microsoft.com/office/drawing/2014/main" id="{BAEA4348-5A52-4C50-A42F-A12804B7BF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D162FE-5C45-4D3F-B472-F9F296DB961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906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76E74-A982-4E18-873E-7EFFF06D07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29B9A-8C7B-4B3D-B6ED-30A8B3968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4627412-94E9-4AEC-AACE-A722731BDC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C4311C-2FAA-4E2B-9576-D7275514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F4637-EF44-4FC8-BD17-FCB831D59B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DAAAA6-A4A8-4C11-A664-473A66F746B1}"/>
              </a:ext>
            </a:extLst>
          </p:cNvPr>
          <p:cNvSpPr>
            <a:spLocks noGrp="1"/>
          </p:cNvSpPr>
          <p:nvPr>
            <p:ph type="dt" sz="half" idx="10"/>
          </p:nvPr>
        </p:nvSpPr>
        <p:spPr/>
        <p:txBody>
          <a:bodyPr/>
          <a:lstStyle/>
          <a:p>
            <a:fld id="{6CD6CF1C-1409-4EE8-8680-8340FA1EC1A9}" type="datetimeFigureOut">
              <a:rPr kumimoji="1" lang="ja-JP" altLang="en-US" smtClean="0"/>
              <a:t>2022/11/8</a:t>
            </a:fld>
            <a:endParaRPr kumimoji="1" lang="ja-JP" altLang="en-US"/>
          </a:p>
        </p:txBody>
      </p:sp>
      <p:sp>
        <p:nvSpPr>
          <p:cNvPr id="8" name="フッター プレースホルダー 7">
            <a:extLst>
              <a:ext uri="{FF2B5EF4-FFF2-40B4-BE49-F238E27FC236}">
                <a16:creationId xmlns:a16="http://schemas.microsoft.com/office/drawing/2014/main" id="{8CEFF089-B13F-4090-A71F-8412ED1599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6A973A-9264-421A-AE4A-4418B630F329}"/>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49114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F52D-4A16-440A-BFDC-561EF47D7E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F89FF02-D935-446E-AFA0-C46FA9B239D6}"/>
              </a:ext>
            </a:extLst>
          </p:cNvPr>
          <p:cNvSpPr>
            <a:spLocks noGrp="1"/>
          </p:cNvSpPr>
          <p:nvPr>
            <p:ph type="dt" sz="half" idx="10"/>
          </p:nvPr>
        </p:nvSpPr>
        <p:spPr/>
        <p:txBody>
          <a:bodyPr/>
          <a:lstStyle/>
          <a:p>
            <a:fld id="{6CD6CF1C-1409-4EE8-8680-8340FA1EC1A9}" type="datetimeFigureOut">
              <a:rPr kumimoji="1" lang="ja-JP" altLang="en-US" smtClean="0"/>
              <a:t>2022/11/8</a:t>
            </a:fld>
            <a:endParaRPr kumimoji="1" lang="ja-JP" altLang="en-US"/>
          </a:p>
        </p:txBody>
      </p:sp>
      <p:sp>
        <p:nvSpPr>
          <p:cNvPr id="4" name="フッター プレースホルダー 3">
            <a:extLst>
              <a:ext uri="{FF2B5EF4-FFF2-40B4-BE49-F238E27FC236}">
                <a16:creationId xmlns:a16="http://schemas.microsoft.com/office/drawing/2014/main" id="{4DFCADC2-00D8-42E5-BDAC-A16C7290B3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D889C9-26C0-49AF-892B-8662EB9601F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35870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0382C3-8820-42BF-9E62-8B11A4CD44C4}"/>
              </a:ext>
            </a:extLst>
          </p:cNvPr>
          <p:cNvSpPr>
            <a:spLocks noGrp="1"/>
          </p:cNvSpPr>
          <p:nvPr>
            <p:ph type="dt" sz="half" idx="10"/>
          </p:nvPr>
        </p:nvSpPr>
        <p:spPr/>
        <p:txBody>
          <a:bodyPr/>
          <a:lstStyle/>
          <a:p>
            <a:fld id="{6CD6CF1C-1409-4EE8-8680-8340FA1EC1A9}" type="datetimeFigureOut">
              <a:rPr kumimoji="1" lang="ja-JP" altLang="en-US" smtClean="0"/>
              <a:t>2022/11/8</a:t>
            </a:fld>
            <a:endParaRPr kumimoji="1" lang="ja-JP" altLang="en-US"/>
          </a:p>
        </p:txBody>
      </p:sp>
      <p:sp>
        <p:nvSpPr>
          <p:cNvPr id="3" name="フッター プレースホルダー 2">
            <a:extLst>
              <a:ext uri="{FF2B5EF4-FFF2-40B4-BE49-F238E27FC236}">
                <a16:creationId xmlns:a16="http://schemas.microsoft.com/office/drawing/2014/main" id="{9BAB1BAC-F489-48F2-A64B-3CBD0F11224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4E0BFF-58C0-4F49-87E6-6714C9F566BB}"/>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1089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C3C19-6CAA-41E7-B0A3-F8F57074ED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271B2A-2D54-4706-A505-858DCA34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44EA88-2194-415A-A168-9A45EE7F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A22A9-1D91-41E3-917B-2BAF3D860493}"/>
              </a:ext>
            </a:extLst>
          </p:cNvPr>
          <p:cNvSpPr>
            <a:spLocks noGrp="1"/>
          </p:cNvSpPr>
          <p:nvPr>
            <p:ph type="dt" sz="half" idx="10"/>
          </p:nvPr>
        </p:nvSpPr>
        <p:spPr/>
        <p:txBody>
          <a:bodyPr/>
          <a:lstStyle/>
          <a:p>
            <a:fld id="{6CD6CF1C-1409-4EE8-8680-8340FA1EC1A9}" type="datetimeFigureOut">
              <a:rPr kumimoji="1" lang="ja-JP" altLang="en-US" smtClean="0"/>
              <a:t>2022/11/8</a:t>
            </a:fld>
            <a:endParaRPr kumimoji="1" lang="ja-JP" altLang="en-US"/>
          </a:p>
        </p:txBody>
      </p:sp>
      <p:sp>
        <p:nvSpPr>
          <p:cNvPr id="6" name="フッター プレースホルダー 5">
            <a:extLst>
              <a:ext uri="{FF2B5EF4-FFF2-40B4-BE49-F238E27FC236}">
                <a16:creationId xmlns:a16="http://schemas.microsoft.com/office/drawing/2014/main" id="{05FF915E-994C-4AC7-BEE0-21575CAA1E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EEC29D-7DDD-4CFB-93A7-142B4331F4B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4913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DFE18-1F13-464E-8F63-949E224882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2B540F-6175-447A-984B-8408AE46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153BC9-9EA0-4FE4-ACD7-02D8F1B3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9CBC22-F6C6-43AC-A087-931F22680E87}"/>
              </a:ext>
            </a:extLst>
          </p:cNvPr>
          <p:cNvSpPr>
            <a:spLocks noGrp="1"/>
          </p:cNvSpPr>
          <p:nvPr>
            <p:ph type="dt" sz="half" idx="10"/>
          </p:nvPr>
        </p:nvSpPr>
        <p:spPr/>
        <p:txBody>
          <a:bodyPr/>
          <a:lstStyle/>
          <a:p>
            <a:fld id="{6CD6CF1C-1409-4EE8-8680-8340FA1EC1A9}" type="datetimeFigureOut">
              <a:rPr kumimoji="1" lang="ja-JP" altLang="en-US" smtClean="0"/>
              <a:t>2022/11/8</a:t>
            </a:fld>
            <a:endParaRPr kumimoji="1" lang="ja-JP" altLang="en-US"/>
          </a:p>
        </p:txBody>
      </p:sp>
      <p:sp>
        <p:nvSpPr>
          <p:cNvPr id="6" name="フッター プレースホルダー 5">
            <a:extLst>
              <a:ext uri="{FF2B5EF4-FFF2-40B4-BE49-F238E27FC236}">
                <a16:creationId xmlns:a16="http://schemas.microsoft.com/office/drawing/2014/main" id="{18AA2B86-15FD-4C74-ABF3-4063890AF5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A13140-5C81-4136-9A74-42F3E4D376A2}"/>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8623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415803-7416-42E1-A7B0-1A89DD4AC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7912BB-F395-4218-92E6-2556E223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921F5-0AD9-4F6A-8508-62777CB3E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F1C-1409-4EE8-8680-8340FA1EC1A9}" type="datetimeFigureOut">
              <a:rPr kumimoji="1" lang="ja-JP" altLang="en-US" smtClean="0"/>
              <a:t>2022/11/8</a:t>
            </a:fld>
            <a:endParaRPr kumimoji="1" lang="ja-JP" altLang="en-US"/>
          </a:p>
        </p:txBody>
      </p:sp>
      <p:sp>
        <p:nvSpPr>
          <p:cNvPr id="5" name="フッター プレースホルダー 4">
            <a:extLst>
              <a:ext uri="{FF2B5EF4-FFF2-40B4-BE49-F238E27FC236}">
                <a16:creationId xmlns:a16="http://schemas.microsoft.com/office/drawing/2014/main" id="{DC28AB9F-093C-46E2-B723-4EE613CC2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810AF2-9C19-445B-927D-15BAD522D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4515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a:t>
            </a:r>
            <a:r>
              <a:rPr kumimoji="1" lang="en-US" altLang="ja-JP" sz="8000" dirty="0">
                <a:latin typeface="UD デジタル 教科書体 NP-B" panose="02020700000000000000" pitchFamily="18" charset="-128"/>
                <a:ea typeface="UD デジタル 教科書体 NP-B" panose="02020700000000000000" pitchFamily="18" charset="-128"/>
              </a:rPr>
              <a:t>16</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52B7B01-4715-4346-B432-E19A0A3ECC23}"/>
              </a:ext>
            </a:extLst>
          </p:cNvPr>
          <p:cNvSpPr txBox="1"/>
          <p:nvPr/>
        </p:nvSpPr>
        <p:spPr>
          <a:xfrm>
            <a:off x="1568670" y="3475224"/>
            <a:ext cx="8802411" cy="830997"/>
          </a:xfrm>
          <a:prstGeom prst="rect">
            <a:avLst/>
          </a:prstGeom>
          <a:noFill/>
        </p:spPr>
        <p:txBody>
          <a:bodyPr wrap="none" rtlCol="0">
            <a:spAutoFit/>
          </a:bodyPr>
          <a:lstStyle/>
          <a:p>
            <a:pPr algn="ctr"/>
            <a:r>
              <a:rPr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教材研究・業者テストについて</a:t>
            </a:r>
          </a:p>
        </p:txBody>
      </p:sp>
    </p:spTree>
    <p:extLst>
      <p:ext uri="{BB962C8B-B14F-4D97-AF65-F5344CB8AC3E}">
        <p14:creationId xmlns:p14="http://schemas.microsoft.com/office/powerpoint/2010/main" val="338732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dirty="0">
                <a:solidFill>
                  <a:srgbClr val="0000FF"/>
                </a:solidFill>
                <a:latin typeface="UD デジタル 教科書体 NP-B" panose="02020700000000000000" pitchFamily="18" charset="-128"/>
                <a:ea typeface="UD デジタル 教科書体 NP-B" panose="02020700000000000000" pitchFamily="18" charset="-128"/>
              </a:rPr>
              <a:t>教材とは（今泉博）</a:t>
            </a:r>
          </a:p>
        </p:txBody>
      </p:sp>
      <p:sp>
        <p:nvSpPr>
          <p:cNvPr id="6" name="テキスト ボックス 5">
            <a:extLst>
              <a:ext uri="{FF2B5EF4-FFF2-40B4-BE49-F238E27FC236}">
                <a16:creationId xmlns:a16="http://schemas.microsoft.com/office/drawing/2014/main" id="{E3595470-052A-4E86-A491-8007CD5FC4C9}"/>
              </a:ext>
            </a:extLst>
          </p:cNvPr>
          <p:cNvSpPr txBox="1"/>
          <p:nvPr/>
        </p:nvSpPr>
        <p:spPr>
          <a:xfrm>
            <a:off x="948558" y="1627625"/>
            <a:ext cx="10294881"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教材に対する幅広い理解がなければ、</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子どもたちの発言が教材とどのような接点をもつのかを見出すことはできない。</a:t>
            </a:r>
          </a:p>
        </p:txBody>
      </p:sp>
      <p:sp>
        <p:nvSpPr>
          <p:cNvPr id="5" name="テキスト ボックス 4">
            <a:extLst>
              <a:ext uri="{FF2B5EF4-FFF2-40B4-BE49-F238E27FC236}">
                <a16:creationId xmlns:a16="http://schemas.microsoft.com/office/drawing/2014/main" id="{333A7E26-6042-465C-AF1D-993ACD5375EA}"/>
              </a:ext>
            </a:extLst>
          </p:cNvPr>
          <p:cNvSpPr txBox="1"/>
          <p:nvPr/>
        </p:nvSpPr>
        <p:spPr>
          <a:xfrm>
            <a:off x="948558" y="4707514"/>
            <a:ext cx="10294881" cy="1754326"/>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子どもたちに分かりやすく教えるためではなく</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子どもたちの学ぶ力を生かすために、</a:t>
            </a:r>
            <a:r>
              <a:rPr lang="ja-JP" altLang="en-US" sz="3600" dirty="0">
                <a:latin typeface="UD デジタル 教科書体 NP-B" panose="02020700000000000000" pitchFamily="18" charset="-128"/>
                <a:ea typeface="UD デジタル 教科書体 NP-B" panose="02020700000000000000" pitchFamily="18" charset="-128"/>
              </a:rPr>
              <a:t>教師は教材研究をおこなわなければならない。</a:t>
            </a:r>
            <a:endParaRPr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7EB068BC-1001-44DC-9357-593AA2404EC3}"/>
              </a:ext>
            </a:extLst>
          </p:cNvPr>
          <p:cNvSpPr txBox="1"/>
          <p:nvPr/>
        </p:nvSpPr>
        <p:spPr>
          <a:xfrm>
            <a:off x="948558" y="3429000"/>
            <a:ext cx="10294881" cy="1200329"/>
          </a:xfrm>
          <a:prstGeom prst="rect">
            <a:avLst/>
          </a:prstGeom>
          <a:noFill/>
        </p:spPr>
        <p:txBody>
          <a:bodyPr wrap="square">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　子供の発言が何を言わんとしているか</a:t>
            </a:r>
            <a:endParaRPr lang="en-US" altLang="ja-JP" sz="36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何に繋がるかが理解できる教師でないといけない</a:t>
            </a:r>
          </a:p>
        </p:txBody>
      </p:sp>
    </p:spTree>
    <p:extLst>
      <p:ext uri="{BB962C8B-B14F-4D97-AF65-F5344CB8AC3E}">
        <p14:creationId xmlns:p14="http://schemas.microsoft.com/office/powerpoint/2010/main" val="84458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dirty="0">
                <a:solidFill>
                  <a:srgbClr val="0000FF"/>
                </a:solidFill>
                <a:latin typeface="UD デジタル 教科書体 NP-B" panose="02020700000000000000" pitchFamily="18" charset="-128"/>
                <a:ea typeface="UD デジタル 教科書体 NP-B" panose="02020700000000000000" pitchFamily="18" charset="-128"/>
              </a:rPr>
              <a:t>教科内容と教材</a:t>
            </a: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84944" y="1859238"/>
            <a:ext cx="9887856"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内容はより少なく、教材はより豊かに</a:t>
            </a:r>
            <a:endParaRPr lang="en-US" altLang="ja-JP" sz="3600" dirty="0">
              <a:latin typeface="UD デジタル 教科書体 NP-B" panose="02020700000000000000" pitchFamily="18" charset="-128"/>
              <a:ea typeface="UD デジタル 教科書体 NP-B" panose="02020700000000000000" pitchFamily="18" charset="-128"/>
            </a:endParaRPr>
          </a:p>
          <a:p>
            <a:pPr algn="r"/>
            <a:r>
              <a:rPr lang="ja-JP" altLang="en-US" sz="3600" dirty="0">
                <a:latin typeface="UD デジタル 教科書体 NP-B" panose="02020700000000000000" pitchFamily="18" charset="-128"/>
                <a:ea typeface="UD デジタル 教科書体 NP-B" panose="02020700000000000000" pitchFamily="18" charset="-128"/>
              </a:rPr>
              <a:t>（玉田泰太郎）</a:t>
            </a:r>
            <a:endParaRPr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F962E4B3-E68E-4F2E-8B87-49A76C37B132}"/>
              </a:ext>
            </a:extLst>
          </p:cNvPr>
          <p:cNvSpPr txBox="1"/>
          <p:nvPr/>
        </p:nvSpPr>
        <p:spPr>
          <a:xfrm>
            <a:off x="1058917" y="3198269"/>
            <a:ext cx="10740359" cy="2862322"/>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「どう教えるのか」を考える前に、</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そもそも「</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何を教えるのか</a:t>
            </a:r>
            <a:r>
              <a:rPr lang="ja-JP" altLang="en-US" sz="3600" dirty="0">
                <a:latin typeface="UD デジタル 教科書体 NP-B" panose="02020700000000000000" pitchFamily="18" charset="-128"/>
                <a:ea typeface="UD デジタル 教科書体 NP-B" panose="02020700000000000000" pitchFamily="18" charset="-128"/>
              </a:rPr>
              <a:t>探し始め、</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自分自身の授業の創造に向けて</a:t>
            </a:r>
            <a:r>
              <a:rPr lang="ja-JP" altLang="en-US" sz="3600" dirty="0">
                <a:latin typeface="UD デジタル 教科書体 NP-B" panose="02020700000000000000" pitchFamily="18" charset="-128"/>
                <a:ea typeface="UD デジタル 教科書体 NP-B" panose="02020700000000000000" pitchFamily="18" charset="-128"/>
              </a:rPr>
              <a:t>教材研究に取り組み</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同じ学ぶ者として</a:t>
            </a:r>
            <a:r>
              <a:rPr lang="ja-JP" altLang="en-US" sz="3600" dirty="0">
                <a:latin typeface="UD デジタル 教科書体 NP-B" panose="02020700000000000000" pitchFamily="18" charset="-128"/>
                <a:ea typeface="UD デジタル 教科書体 NP-B" panose="02020700000000000000" pitchFamily="18" charset="-128"/>
              </a:rPr>
              <a:t>、子どもたちと向き合う。</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（水口宏）</a:t>
            </a:r>
          </a:p>
        </p:txBody>
      </p:sp>
    </p:spTree>
    <p:extLst>
      <p:ext uri="{BB962C8B-B14F-4D97-AF65-F5344CB8AC3E}">
        <p14:creationId xmlns:p14="http://schemas.microsoft.com/office/powerpoint/2010/main" val="51752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rPr>
              <a:t>テスト・ワークの問題から１</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3373822" y="1784665"/>
            <a:ext cx="8497614"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展開図を見て立体の名前を書きましょう</a:t>
            </a:r>
          </a:p>
        </p:txBody>
      </p:sp>
      <p:pic>
        <p:nvPicPr>
          <p:cNvPr id="24" name="図 23">
            <a:extLst>
              <a:ext uri="{FF2B5EF4-FFF2-40B4-BE49-F238E27FC236}">
                <a16:creationId xmlns:a16="http://schemas.microsoft.com/office/drawing/2014/main" id="{B3DBC220-8BFE-427F-B90D-114E4B19EF58}"/>
              </a:ext>
            </a:extLst>
          </p:cNvPr>
          <p:cNvPicPr>
            <a:picLocks noChangeAspect="1"/>
          </p:cNvPicPr>
          <p:nvPr/>
        </p:nvPicPr>
        <p:blipFill rotWithShape="1">
          <a:blip r:embed="rId3"/>
          <a:srcRect l="7172" t="7167" r="55793" b="19763"/>
          <a:stretch/>
        </p:blipFill>
        <p:spPr>
          <a:xfrm>
            <a:off x="680545" y="1387365"/>
            <a:ext cx="4469346" cy="4995151"/>
          </a:xfrm>
          <a:prstGeom prst="rect">
            <a:avLst/>
          </a:prstGeom>
        </p:spPr>
      </p:pic>
      <p:sp>
        <p:nvSpPr>
          <p:cNvPr id="25" name="テキスト ボックス 24">
            <a:extLst>
              <a:ext uri="{FF2B5EF4-FFF2-40B4-BE49-F238E27FC236}">
                <a16:creationId xmlns:a16="http://schemas.microsoft.com/office/drawing/2014/main" id="{2FE84333-5D4D-4836-A735-E516B9DA2698}"/>
              </a:ext>
            </a:extLst>
          </p:cNvPr>
          <p:cNvSpPr txBox="1"/>
          <p:nvPr/>
        </p:nvSpPr>
        <p:spPr>
          <a:xfrm>
            <a:off x="5129639" y="2616736"/>
            <a:ext cx="2492990" cy="646331"/>
          </a:xfrm>
          <a:prstGeom prst="rect">
            <a:avLst/>
          </a:prstGeom>
          <a:noFill/>
        </p:spPr>
        <p:txBody>
          <a:bodyPr wrap="non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生徒の答え</a:t>
            </a:r>
          </a:p>
        </p:txBody>
      </p:sp>
      <p:sp>
        <p:nvSpPr>
          <p:cNvPr id="26" name="テキスト ボックス 25">
            <a:extLst>
              <a:ext uri="{FF2B5EF4-FFF2-40B4-BE49-F238E27FC236}">
                <a16:creationId xmlns:a16="http://schemas.microsoft.com/office/drawing/2014/main" id="{350C5782-B20C-4244-BBF6-4CAEF443B185}"/>
              </a:ext>
            </a:extLst>
          </p:cNvPr>
          <p:cNvSpPr txBox="1"/>
          <p:nvPr/>
        </p:nvSpPr>
        <p:spPr>
          <a:xfrm>
            <a:off x="5149891" y="3384429"/>
            <a:ext cx="2492990" cy="646331"/>
          </a:xfrm>
          <a:prstGeom prst="rect">
            <a:avLst/>
          </a:prstGeom>
          <a:noFill/>
        </p:spPr>
        <p:txBody>
          <a:bodyPr wrap="non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先生の答え</a:t>
            </a:r>
          </a:p>
        </p:txBody>
      </p:sp>
      <p:sp>
        <p:nvSpPr>
          <p:cNvPr id="27" name="テキスト ボックス 26">
            <a:extLst>
              <a:ext uri="{FF2B5EF4-FFF2-40B4-BE49-F238E27FC236}">
                <a16:creationId xmlns:a16="http://schemas.microsoft.com/office/drawing/2014/main" id="{9895857E-332F-4C33-BBB4-6EFDC2A15173}"/>
              </a:ext>
            </a:extLst>
          </p:cNvPr>
          <p:cNvSpPr txBox="1"/>
          <p:nvPr/>
        </p:nvSpPr>
        <p:spPr>
          <a:xfrm>
            <a:off x="7937480" y="2584547"/>
            <a:ext cx="3416320" cy="646331"/>
          </a:xfrm>
          <a:prstGeom prst="rect">
            <a:avLst/>
          </a:prstGeom>
          <a:noFill/>
        </p:spPr>
        <p:txBody>
          <a:bodyPr wrap="non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立体ができない</a:t>
            </a:r>
          </a:p>
        </p:txBody>
      </p:sp>
      <p:sp>
        <p:nvSpPr>
          <p:cNvPr id="28" name="テキスト ボックス 27">
            <a:extLst>
              <a:ext uri="{FF2B5EF4-FFF2-40B4-BE49-F238E27FC236}">
                <a16:creationId xmlns:a16="http://schemas.microsoft.com/office/drawing/2014/main" id="{89E00857-1657-4F0B-8489-6E4E7894681C}"/>
              </a:ext>
            </a:extLst>
          </p:cNvPr>
          <p:cNvSpPr txBox="1"/>
          <p:nvPr/>
        </p:nvSpPr>
        <p:spPr>
          <a:xfrm>
            <a:off x="7937480" y="3389847"/>
            <a:ext cx="1569660" cy="646331"/>
          </a:xfrm>
          <a:prstGeom prst="rect">
            <a:avLst/>
          </a:prstGeom>
          <a:noFill/>
        </p:spPr>
        <p:txBody>
          <a:bodyPr wrap="non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四角柱</a:t>
            </a:r>
          </a:p>
        </p:txBody>
      </p:sp>
      <p:sp>
        <p:nvSpPr>
          <p:cNvPr id="29" name="テキスト ボックス 28">
            <a:extLst>
              <a:ext uri="{FF2B5EF4-FFF2-40B4-BE49-F238E27FC236}">
                <a16:creationId xmlns:a16="http://schemas.microsoft.com/office/drawing/2014/main" id="{712D1DC1-48A7-4F89-AD02-432B1415ABE2}"/>
              </a:ext>
            </a:extLst>
          </p:cNvPr>
          <p:cNvSpPr txBox="1"/>
          <p:nvPr/>
        </p:nvSpPr>
        <p:spPr>
          <a:xfrm>
            <a:off x="5149891" y="4175768"/>
            <a:ext cx="6186309" cy="646331"/>
          </a:xfrm>
          <a:prstGeom prst="rect">
            <a:avLst/>
          </a:prstGeom>
          <a:noFill/>
        </p:spPr>
        <p:txBody>
          <a:bodyPr wrap="non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図には書き込みがありました</a:t>
            </a:r>
          </a:p>
        </p:txBody>
      </p:sp>
      <p:sp>
        <p:nvSpPr>
          <p:cNvPr id="30" name="テキスト ボックス 29">
            <a:extLst>
              <a:ext uri="{FF2B5EF4-FFF2-40B4-BE49-F238E27FC236}">
                <a16:creationId xmlns:a16="http://schemas.microsoft.com/office/drawing/2014/main" id="{9ACB2BE0-0FEB-4D3A-8EE5-324B3423A83F}"/>
              </a:ext>
            </a:extLst>
          </p:cNvPr>
          <p:cNvSpPr txBox="1"/>
          <p:nvPr/>
        </p:nvSpPr>
        <p:spPr>
          <a:xfrm>
            <a:off x="2249785" y="3220693"/>
            <a:ext cx="950901" cy="523220"/>
          </a:xfrm>
          <a:prstGeom prst="rect">
            <a:avLst/>
          </a:prstGeom>
          <a:noFill/>
        </p:spPr>
        <p:txBody>
          <a:bodyPr wrap="none" rtlCol="0">
            <a:spAutoFit/>
          </a:bodyPr>
          <a:lstStyle/>
          <a:p>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4cm</a:t>
            </a:r>
            <a:endParaRPr lang="ja-JP" altLang="en-US"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a:extLst>
              <a:ext uri="{FF2B5EF4-FFF2-40B4-BE49-F238E27FC236}">
                <a16:creationId xmlns:a16="http://schemas.microsoft.com/office/drawing/2014/main" id="{B5DF95B7-C015-485A-B648-1AE7B8414E9D}"/>
              </a:ext>
            </a:extLst>
          </p:cNvPr>
          <p:cNvSpPr txBox="1"/>
          <p:nvPr/>
        </p:nvSpPr>
        <p:spPr>
          <a:xfrm>
            <a:off x="1393298" y="3209035"/>
            <a:ext cx="950901" cy="523220"/>
          </a:xfrm>
          <a:prstGeom prst="rect">
            <a:avLst/>
          </a:prstGeom>
          <a:noFill/>
        </p:spPr>
        <p:txBody>
          <a:bodyPr wrap="none" rtlCol="0">
            <a:spAutoFit/>
          </a:bodyPr>
          <a:lstStyle/>
          <a:p>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4cm</a:t>
            </a:r>
            <a:endParaRPr lang="ja-JP" altLang="en-US"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3" name="円弧 32">
            <a:extLst>
              <a:ext uri="{FF2B5EF4-FFF2-40B4-BE49-F238E27FC236}">
                <a16:creationId xmlns:a16="http://schemas.microsoft.com/office/drawing/2014/main" id="{732031BD-F3F6-4FE3-A951-FCCB9DD5C857}"/>
              </a:ext>
            </a:extLst>
          </p:cNvPr>
          <p:cNvSpPr/>
          <p:nvPr/>
        </p:nvSpPr>
        <p:spPr>
          <a:xfrm rot="18607514">
            <a:off x="1429156" y="2927990"/>
            <a:ext cx="1136933" cy="1376286"/>
          </a:xfrm>
          <a:prstGeom prst="arc">
            <a:avLst/>
          </a:prstGeom>
          <a:ln w="5715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1FC5D44B-AC15-40B4-8105-DB2BAC61C094}"/>
              </a:ext>
            </a:extLst>
          </p:cNvPr>
          <p:cNvCxnSpPr/>
          <p:nvPr/>
        </p:nvCxnSpPr>
        <p:spPr>
          <a:xfrm>
            <a:off x="2309844" y="1954758"/>
            <a:ext cx="0" cy="126593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直線コネクタ 38">
            <a:extLst>
              <a:ext uri="{FF2B5EF4-FFF2-40B4-BE49-F238E27FC236}">
                <a16:creationId xmlns:a16="http://schemas.microsoft.com/office/drawing/2014/main" id="{D93CD576-B205-40C0-9DB9-AF8DA7DDF1F9}"/>
              </a:ext>
            </a:extLst>
          </p:cNvPr>
          <p:cNvCxnSpPr>
            <a:cxnSpLocks/>
          </p:cNvCxnSpPr>
          <p:nvPr/>
        </p:nvCxnSpPr>
        <p:spPr>
          <a:xfrm>
            <a:off x="1491436" y="3189450"/>
            <a:ext cx="87462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2" name="テキスト ボックス 41">
            <a:extLst>
              <a:ext uri="{FF2B5EF4-FFF2-40B4-BE49-F238E27FC236}">
                <a16:creationId xmlns:a16="http://schemas.microsoft.com/office/drawing/2014/main" id="{F835B207-8066-4F19-80AA-C9769F4A071A}"/>
              </a:ext>
            </a:extLst>
          </p:cNvPr>
          <p:cNvSpPr txBox="1"/>
          <p:nvPr/>
        </p:nvSpPr>
        <p:spPr>
          <a:xfrm>
            <a:off x="3368304" y="4955428"/>
            <a:ext cx="5822909" cy="646331"/>
          </a:xfrm>
          <a:prstGeom prst="rect">
            <a:avLst/>
          </a:prstGeom>
          <a:noFill/>
        </p:spPr>
        <p:txBody>
          <a:bodyPr wrap="squar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赤線の長さが等しくない！</a:t>
            </a:r>
          </a:p>
        </p:txBody>
      </p:sp>
      <p:sp>
        <p:nvSpPr>
          <p:cNvPr id="16" name="テキスト ボックス 15">
            <a:extLst>
              <a:ext uri="{FF2B5EF4-FFF2-40B4-BE49-F238E27FC236}">
                <a16:creationId xmlns:a16="http://schemas.microsoft.com/office/drawing/2014/main" id="{58BD99DF-DEA6-474D-9FFC-CBF3036E8ECC}"/>
              </a:ext>
            </a:extLst>
          </p:cNvPr>
          <p:cNvSpPr txBox="1"/>
          <p:nvPr/>
        </p:nvSpPr>
        <p:spPr>
          <a:xfrm>
            <a:off x="4695659" y="5668972"/>
            <a:ext cx="4365522" cy="646331"/>
          </a:xfrm>
          <a:prstGeom prst="rect">
            <a:avLst/>
          </a:prstGeom>
          <a:noFill/>
        </p:spPr>
        <p:txBody>
          <a:bodyPr wrap="squar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実際に組み立てると</a:t>
            </a:r>
          </a:p>
        </p:txBody>
      </p:sp>
      <p:pic>
        <p:nvPicPr>
          <p:cNvPr id="1026" name="Picture 2" descr="画像">
            <a:extLst>
              <a:ext uri="{FF2B5EF4-FFF2-40B4-BE49-F238E27FC236}">
                <a16:creationId xmlns:a16="http://schemas.microsoft.com/office/drawing/2014/main" id="{5BAAB08F-E939-40B6-8EE5-3D3473331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213" y="4883836"/>
            <a:ext cx="2004315" cy="168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46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1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1750"/>
                                        <p:tgtEl>
                                          <p:spTgt spid="29"/>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750"/>
                                        <p:tgtEl>
                                          <p:spTgt spid="3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1000"/>
                                        <p:tgtEl>
                                          <p:spTgt spid="31"/>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1000"/>
                                        <p:tgtEl>
                                          <p:spTgt spid="30"/>
                                        </p:tgtEl>
                                      </p:cBhvr>
                                    </p:animEffect>
                                  </p:childTnLst>
                                </p:cTn>
                              </p:par>
                            </p:childTnLst>
                          </p:cTn>
                        </p:par>
                        <p:par>
                          <p:cTn id="30" fill="hold">
                            <p:stCondLst>
                              <p:cond delay="4500"/>
                            </p:stCondLst>
                            <p:childTnLst>
                              <p:par>
                                <p:cTn id="31" presetID="22" presetClass="entr" presetSubtype="1"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up)">
                                      <p:cBhvr>
                                        <p:cTn id="42" dur="1750"/>
                                        <p:tgtEl>
                                          <p:spTgt spid="42"/>
                                        </p:tgtEl>
                                      </p:cBhvr>
                                    </p:animEffect>
                                  </p:childTnLst>
                                </p:cTn>
                              </p:par>
                            </p:childTnLst>
                          </p:cTn>
                        </p:par>
                        <p:par>
                          <p:cTn id="43" fill="hold">
                            <p:stCondLst>
                              <p:cond delay="175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175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1000"/>
                                        <p:tgtEl>
                                          <p:spTgt spid="1026"/>
                                        </p:tgtEl>
                                      </p:cBhvr>
                                    </p:animEffect>
                                    <p:anim calcmode="lin" valueType="num">
                                      <p:cBhvr>
                                        <p:cTn id="52" dur="1000" fill="hold"/>
                                        <p:tgtEl>
                                          <p:spTgt spid="1026"/>
                                        </p:tgtEl>
                                        <p:attrNameLst>
                                          <p:attrName>ppt_x</p:attrName>
                                        </p:attrNameLst>
                                      </p:cBhvr>
                                      <p:tavLst>
                                        <p:tav tm="0">
                                          <p:val>
                                            <p:strVal val="#ppt_x"/>
                                          </p:val>
                                        </p:tav>
                                        <p:tav tm="100000">
                                          <p:val>
                                            <p:strVal val="#ppt_x"/>
                                          </p:val>
                                        </p:tav>
                                      </p:tavLst>
                                    </p:anim>
                                    <p:anim calcmode="lin" valueType="num">
                                      <p:cBhvr>
                                        <p:cTn id="5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3" grpId="0" animBg="1"/>
      <p:bldP spid="4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rPr>
              <a:t>テスト・ワークの問題から１</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4955458" y="1389422"/>
            <a:ext cx="6915977" cy="4031873"/>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業者テスト作成者のレベルが低く、四角柱の展開図も正確に書くことができない。</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生徒の観察眼は素晴らしい。</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問題は先生が気がつかずにバツにしていること。</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最低でも、</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この生徒の答えで気がつかなければならない。</a:t>
            </a:r>
            <a:endParaRPr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24" name="図 23">
            <a:extLst>
              <a:ext uri="{FF2B5EF4-FFF2-40B4-BE49-F238E27FC236}">
                <a16:creationId xmlns:a16="http://schemas.microsoft.com/office/drawing/2014/main" id="{B3DBC220-8BFE-427F-B90D-114E4B19EF58}"/>
              </a:ext>
            </a:extLst>
          </p:cNvPr>
          <p:cNvPicPr>
            <a:picLocks noChangeAspect="1"/>
          </p:cNvPicPr>
          <p:nvPr/>
        </p:nvPicPr>
        <p:blipFill rotWithShape="1">
          <a:blip r:embed="rId3"/>
          <a:srcRect l="7172" t="7167" r="55793" b="19763"/>
          <a:stretch/>
        </p:blipFill>
        <p:spPr>
          <a:xfrm>
            <a:off x="680545" y="1387365"/>
            <a:ext cx="4469346" cy="4995151"/>
          </a:xfrm>
          <a:prstGeom prst="rect">
            <a:avLst/>
          </a:prstGeom>
        </p:spPr>
      </p:pic>
      <p:sp>
        <p:nvSpPr>
          <p:cNvPr id="30" name="テキスト ボックス 29">
            <a:extLst>
              <a:ext uri="{FF2B5EF4-FFF2-40B4-BE49-F238E27FC236}">
                <a16:creationId xmlns:a16="http://schemas.microsoft.com/office/drawing/2014/main" id="{9ACB2BE0-0FEB-4D3A-8EE5-324B3423A83F}"/>
              </a:ext>
            </a:extLst>
          </p:cNvPr>
          <p:cNvSpPr txBox="1"/>
          <p:nvPr/>
        </p:nvSpPr>
        <p:spPr>
          <a:xfrm>
            <a:off x="2249785" y="3220693"/>
            <a:ext cx="950901" cy="523220"/>
          </a:xfrm>
          <a:prstGeom prst="rect">
            <a:avLst/>
          </a:prstGeom>
          <a:noFill/>
        </p:spPr>
        <p:txBody>
          <a:bodyPr wrap="none" rtlCol="0">
            <a:spAutoFit/>
          </a:bodyPr>
          <a:lstStyle/>
          <a:p>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4cm</a:t>
            </a:r>
            <a:endParaRPr lang="ja-JP" altLang="en-US"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a:extLst>
              <a:ext uri="{FF2B5EF4-FFF2-40B4-BE49-F238E27FC236}">
                <a16:creationId xmlns:a16="http://schemas.microsoft.com/office/drawing/2014/main" id="{B5DF95B7-C015-485A-B648-1AE7B8414E9D}"/>
              </a:ext>
            </a:extLst>
          </p:cNvPr>
          <p:cNvSpPr txBox="1"/>
          <p:nvPr/>
        </p:nvSpPr>
        <p:spPr>
          <a:xfrm>
            <a:off x="1393298" y="3209035"/>
            <a:ext cx="950901" cy="523220"/>
          </a:xfrm>
          <a:prstGeom prst="rect">
            <a:avLst/>
          </a:prstGeom>
          <a:noFill/>
        </p:spPr>
        <p:txBody>
          <a:bodyPr wrap="none" rtlCol="0">
            <a:spAutoFit/>
          </a:bodyPr>
          <a:lstStyle/>
          <a:p>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4cm</a:t>
            </a:r>
            <a:endParaRPr lang="ja-JP" altLang="en-US"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3" name="円弧 32">
            <a:extLst>
              <a:ext uri="{FF2B5EF4-FFF2-40B4-BE49-F238E27FC236}">
                <a16:creationId xmlns:a16="http://schemas.microsoft.com/office/drawing/2014/main" id="{732031BD-F3F6-4FE3-A951-FCCB9DD5C857}"/>
              </a:ext>
            </a:extLst>
          </p:cNvPr>
          <p:cNvSpPr/>
          <p:nvPr/>
        </p:nvSpPr>
        <p:spPr>
          <a:xfrm rot="18607514">
            <a:off x="1429156" y="2927990"/>
            <a:ext cx="1136933" cy="1376286"/>
          </a:xfrm>
          <a:prstGeom prst="arc">
            <a:avLst/>
          </a:prstGeom>
          <a:ln w="5715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1FC5D44B-AC15-40B4-8105-DB2BAC61C094}"/>
              </a:ext>
            </a:extLst>
          </p:cNvPr>
          <p:cNvCxnSpPr/>
          <p:nvPr/>
        </p:nvCxnSpPr>
        <p:spPr>
          <a:xfrm>
            <a:off x="2309844" y="1954758"/>
            <a:ext cx="0" cy="1265935"/>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直線コネクタ 38">
            <a:extLst>
              <a:ext uri="{FF2B5EF4-FFF2-40B4-BE49-F238E27FC236}">
                <a16:creationId xmlns:a16="http://schemas.microsoft.com/office/drawing/2014/main" id="{D93CD576-B205-40C0-9DB9-AF8DA7DDF1F9}"/>
              </a:ext>
            </a:extLst>
          </p:cNvPr>
          <p:cNvCxnSpPr>
            <a:cxnSpLocks/>
          </p:cNvCxnSpPr>
          <p:nvPr/>
        </p:nvCxnSpPr>
        <p:spPr>
          <a:xfrm>
            <a:off x="1491436" y="3189450"/>
            <a:ext cx="87462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1026" name="Picture 2" descr="画像">
            <a:extLst>
              <a:ext uri="{FF2B5EF4-FFF2-40B4-BE49-F238E27FC236}">
                <a16:creationId xmlns:a16="http://schemas.microsoft.com/office/drawing/2014/main" id="{5BAAB08F-E939-40B6-8EE5-3D3473331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6786" y="4809840"/>
            <a:ext cx="2004315" cy="168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5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rPr>
              <a:t>テスト・ワークの問題から２</a:t>
            </a:r>
          </a:p>
        </p:txBody>
      </p:sp>
      <p:sp>
        <p:nvSpPr>
          <p:cNvPr id="25" name="テキスト ボックス 24">
            <a:extLst>
              <a:ext uri="{FF2B5EF4-FFF2-40B4-BE49-F238E27FC236}">
                <a16:creationId xmlns:a16="http://schemas.microsoft.com/office/drawing/2014/main" id="{2FE84333-5D4D-4836-A735-E516B9DA2698}"/>
              </a:ext>
            </a:extLst>
          </p:cNvPr>
          <p:cNvSpPr txBox="1"/>
          <p:nvPr/>
        </p:nvSpPr>
        <p:spPr>
          <a:xfrm>
            <a:off x="7717972" y="1653460"/>
            <a:ext cx="2492990" cy="646331"/>
          </a:xfrm>
          <a:prstGeom prst="rect">
            <a:avLst/>
          </a:prstGeom>
          <a:noFill/>
        </p:spPr>
        <p:txBody>
          <a:bodyPr wrap="non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生徒の答え</a:t>
            </a:r>
          </a:p>
        </p:txBody>
      </p:sp>
      <p:sp>
        <p:nvSpPr>
          <p:cNvPr id="26" name="テキスト ボックス 25">
            <a:extLst>
              <a:ext uri="{FF2B5EF4-FFF2-40B4-BE49-F238E27FC236}">
                <a16:creationId xmlns:a16="http://schemas.microsoft.com/office/drawing/2014/main" id="{350C5782-B20C-4244-BBF6-4CAEF443B185}"/>
              </a:ext>
            </a:extLst>
          </p:cNvPr>
          <p:cNvSpPr txBox="1"/>
          <p:nvPr/>
        </p:nvSpPr>
        <p:spPr>
          <a:xfrm>
            <a:off x="7709142" y="2487422"/>
            <a:ext cx="2492990" cy="646331"/>
          </a:xfrm>
          <a:prstGeom prst="rect">
            <a:avLst/>
          </a:prstGeom>
          <a:noFill/>
        </p:spPr>
        <p:txBody>
          <a:bodyPr wrap="non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先生の答え</a:t>
            </a:r>
          </a:p>
        </p:txBody>
      </p:sp>
      <p:sp>
        <p:nvSpPr>
          <p:cNvPr id="28" name="テキスト ボックス 27">
            <a:extLst>
              <a:ext uri="{FF2B5EF4-FFF2-40B4-BE49-F238E27FC236}">
                <a16:creationId xmlns:a16="http://schemas.microsoft.com/office/drawing/2014/main" id="{89E00857-1657-4F0B-8489-6E4E7894681C}"/>
              </a:ext>
            </a:extLst>
          </p:cNvPr>
          <p:cNvSpPr txBox="1"/>
          <p:nvPr/>
        </p:nvSpPr>
        <p:spPr>
          <a:xfrm>
            <a:off x="10373219" y="1653459"/>
            <a:ext cx="1300356" cy="646331"/>
          </a:xfrm>
          <a:prstGeom prst="rect">
            <a:avLst/>
          </a:prstGeom>
          <a:noFill/>
        </p:spPr>
        <p:txBody>
          <a:bodyPr wrap="non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18</a:t>
            </a:r>
            <a:r>
              <a:rPr lang="ja-JP" altLang="en-US" sz="3600" dirty="0">
                <a:latin typeface="UD デジタル 教科書体 NP-B" panose="02020700000000000000" pitchFamily="18" charset="-128"/>
                <a:ea typeface="UD デジタル 教科書体 NP-B" panose="02020700000000000000" pitchFamily="18" charset="-128"/>
              </a:rPr>
              <a:t>本</a:t>
            </a:r>
          </a:p>
        </p:txBody>
      </p:sp>
      <p:pic>
        <p:nvPicPr>
          <p:cNvPr id="5" name="図 4">
            <a:extLst>
              <a:ext uri="{FF2B5EF4-FFF2-40B4-BE49-F238E27FC236}">
                <a16:creationId xmlns:a16="http://schemas.microsoft.com/office/drawing/2014/main" id="{30BF049F-6764-4ED5-B5AD-0BA1ABBDC0FC}"/>
              </a:ext>
            </a:extLst>
          </p:cNvPr>
          <p:cNvPicPr>
            <a:picLocks noChangeAspect="1"/>
          </p:cNvPicPr>
          <p:nvPr/>
        </p:nvPicPr>
        <p:blipFill rotWithShape="1">
          <a:blip r:embed="rId3"/>
          <a:srcRect l="1494" t="10005" r="16929" b="27632"/>
          <a:stretch/>
        </p:blipFill>
        <p:spPr>
          <a:xfrm>
            <a:off x="354814" y="1810246"/>
            <a:ext cx="7200901" cy="3098118"/>
          </a:xfrm>
          <a:prstGeom prst="rect">
            <a:avLst/>
          </a:prstGeom>
        </p:spPr>
      </p:pic>
      <p:sp>
        <p:nvSpPr>
          <p:cNvPr id="18" name="テキスト ボックス 17">
            <a:extLst>
              <a:ext uri="{FF2B5EF4-FFF2-40B4-BE49-F238E27FC236}">
                <a16:creationId xmlns:a16="http://schemas.microsoft.com/office/drawing/2014/main" id="{8FFBD7E1-84E2-4039-B533-305DAA9E7109}"/>
              </a:ext>
            </a:extLst>
          </p:cNvPr>
          <p:cNvSpPr txBox="1"/>
          <p:nvPr/>
        </p:nvSpPr>
        <p:spPr>
          <a:xfrm>
            <a:off x="10700232" y="2487421"/>
            <a:ext cx="973343" cy="646331"/>
          </a:xfrm>
          <a:prstGeom prst="rect">
            <a:avLst/>
          </a:prstGeom>
          <a:noFill/>
        </p:spPr>
        <p:txBody>
          <a:bodyPr wrap="non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9</a:t>
            </a:r>
            <a:r>
              <a:rPr lang="ja-JP" altLang="en-US" sz="3600" dirty="0">
                <a:latin typeface="UD デジタル 教科書体 NP-B" panose="02020700000000000000" pitchFamily="18" charset="-128"/>
                <a:ea typeface="UD デジタル 教科書体 NP-B" panose="02020700000000000000" pitchFamily="18" charset="-128"/>
              </a:rPr>
              <a:t>本</a:t>
            </a:r>
          </a:p>
        </p:txBody>
      </p:sp>
      <p:sp>
        <p:nvSpPr>
          <p:cNvPr id="20" name="テキスト ボックス 19">
            <a:extLst>
              <a:ext uri="{FF2B5EF4-FFF2-40B4-BE49-F238E27FC236}">
                <a16:creationId xmlns:a16="http://schemas.microsoft.com/office/drawing/2014/main" id="{3B44C77B-EE92-4101-BBC3-B30A0AA1AF7D}"/>
              </a:ext>
            </a:extLst>
          </p:cNvPr>
          <p:cNvSpPr txBox="1"/>
          <p:nvPr/>
        </p:nvSpPr>
        <p:spPr>
          <a:xfrm>
            <a:off x="5644368" y="5082096"/>
            <a:ext cx="2492990" cy="646331"/>
          </a:xfrm>
          <a:prstGeom prst="rect">
            <a:avLst/>
          </a:prstGeom>
          <a:noFill/>
        </p:spPr>
        <p:txBody>
          <a:bodyPr wrap="non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正しい答え</a:t>
            </a:r>
          </a:p>
        </p:txBody>
      </p:sp>
      <p:sp>
        <p:nvSpPr>
          <p:cNvPr id="21" name="テキスト ボックス 20">
            <a:extLst>
              <a:ext uri="{FF2B5EF4-FFF2-40B4-BE49-F238E27FC236}">
                <a16:creationId xmlns:a16="http://schemas.microsoft.com/office/drawing/2014/main" id="{09C3C7FE-74FE-4F02-AA9E-2E90582A60F2}"/>
              </a:ext>
            </a:extLst>
          </p:cNvPr>
          <p:cNvSpPr txBox="1"/>
          <p:nvPr/>
        </p:nvSpPr>
        <p:spPr>
          <a:xfrm>
            <a:off x="8592319" y="5027922"/>
            <a:ext cx="2761481" cy="646331"/>
          </a:xfrm>
          <a:prstGeom prst="rect">
            <a:avLst/>
          </a:prstGeom>
          <a:noFill/>
        </p:spPr>
        <p:txBody>
          <a:bodyPr wrap="square" rtlCol="0">
            <a:spAutoFit/>
          </a:bodyPr>
          <a:lstStyle/>
          <a:p>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9</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房か</a:t>
            </a:r>
            <a:r>
              <a:rPr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18</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本</a:t>
            </a:r>
          </a:p>
        </p:txBody>
      </p:sp>
    </p:spTree>
    <p:extLst>
      <p:ext uri="{BB962C8B-B14F-4D97-AF65-F5344CB8AC3E}">
        <p14:creationId xmlns:p14="http://schemas.microsoft.com/office/powerpoint/2010/main" val="365861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7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rPr>
              <a:t>テスト・ワークの問題から２</a:t>
            </a:r>
          </a:p>
        </p:txBody>
      </p:sp>
      <p:sp>
        <p:nvSpPr>
          <p:cNvPr id="29" name="テキスト ボックス 28">
            <a:extLst>
              <a:ext uri="{FF2B5EF4-FFF2-40B4-BE49-F238E27FC236}">
                <a16:creationId xmlns:a16="http://schemas.microsoft.com/office/drawing/2014/main" id="{712D1DC1-48A7-4F89-AD02-432B1415ABE2}"/>
              </a:ext>
            </a:extLst>
          </p:cNvPr>
          <p:cNvSpPr txBox="1"/>
          <p:nvPr/>
        </p:nvSpPr>
        <p:spPr>
          <a:xfrm>
            <a:off x="5075050" y="1530484"/>
            <a:ext cx="5724644" cy="1754326"/>
          </a:xfrm>
          <a:prstGeom prst="rect">
            <a:avLst/>
          </a:prstGeom>
          <a:noFill/>
        </p:spPr>
        <p:txBody>
          <a:bodyPr wrap="none" rtlCol="0">
            <a:spAutoFit/>
          </a:bodyPr>
          <a:lstStyle/>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再提出する時に「□</a:t>
            </a:r>
            <a:r>
              <a:rPr lang="ja-JP" altLang="en-US" sz="3600" b="1" dirty="0">
                <a:solidFill>
                  <a:srgbClr val="0000FF"/>
                </a:solidFill>
                <a:latin typeface="UD デジタル 教科書体 NP-B" panose="02020700000000000000" pitchFamily="18" charset="-128"/>
                <a:ea typeface="UD デジタル 教科書体 NP-B" panose="02020700000000000000" pitchFamily="18" charset="-128"/>
              </a:rPr>
              <a:t>ほん</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の下に「</a:t>
            </a:r>
            <a:r>
              <a:rPr lang="ja-JP" altLang="en-US" sz="3600" b="1" dirty="0">
                <a:solidFill>
                  <a:srgbClr val="0000FF"/>
                </a:solidFill>
                <a:latin typeface="UD デジタル 教科書体 NP-B" panose="02020700000000000000" pitchFamily="18" charset="-128"/>
                <a:ea typeface="UD デジタル 教科書体 NP-B" panose="02020700000000000000" pitchFamily="18" charset="-128"/>
              </a:rPr>
              <a:t>ふさ</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」って書いて</a:t>
            </a:r>
            <a:endParaRPr lang="en-US" altLang="ja-JP" sz="36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娘に持って行かせたら</a:t>
            </a:r>
            <a:endParaRPr lang="ja-JP" altLang="en-US" sz="6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42" name="テキスト ボックス 41">
            <a:extLst>
              <a:ext uri="{FF2B5EF4-FFF2-40B4-BE49-F238E27FC236}">
                <a16:creationId xmlns:a16="http://schemas.microsoft.com/office/drawing/2014/main" id="{F835B207-8066-4F19-80AA-C9769F4A071A}"/>
              </a:ext>
            </a:extLst>
          </p:cNvPr>
          <p:cNvSpPr txBox="1"/>
          <p:nvPr/>
        </p:nvSpPr>
        <p:spPr>
          <a:xfrm>
            <a:off x="520222" y="3368471"/>
            <a:ext cx="10012963" cy="1077218"/>
          </a:xfrm>
          <a:prstGeom prst="rect">
            <a:avLst/>
          </a:prstGeom>
          <a:noFill/>
        </p:spPr>
        <p:txBody>
          <a:bodyPr wrap="square" rtlCol="0">
            <a:spAutoFit/>
          </a:bodyPr>
          <a:lstStyle/>
          <a:p>
            <a:r>
              <a:rPr lang="ja-JP" altLang="en-US" sz="3200" b="1" dirty="0">
                <a:latin typeface="UD デジタル 教科書体 NP-B" panose="02020700000000000000" pitchFamily="18" charset="-128"/>
                <a:ea typeface="UD デジタル 教科書体 NP-B" panose="02020700000000000000" pitchFamily="18" charset="-128"/>
              </a:rPr>
              <a:t>教材がこうなんだから</a:t>
            </a:r>
            <a:endParaRPr lang="en-US" altLang="ja-JP" sz="3200" b="1" dirty="0">
              <a:latin typeface="UD デジタル 教科書体 NP-B" panose="02020700000000000000" pitchFamily="18" charset="-128"/>
              <a:ea typeface="UD デジタル 教科書体 NP-B" panose="02020700000000000000" pitchFamily="18" charset="-128"/>
            </a:endParaRPr>
          </a:p>
          <a:p>
            <a:r>
              <a:rPr lang="ja-JP" altLang="en-US" sz="3200" b="1" dirty="0">
                <a:latin typeface="UD デジタル 教科書体 NP-B" panose="02020700000000000000" pitchFamily="18" charset="-128"/>
                <a:ea typeface="UD デジタル 教科書体 NP-B" panose="02020700000000000000" pitchFamily="18" charset="-128"/>
              </a:rPr>
              <a:t>答えは９本なんだよ</a:t>
            </a:r>
            <a:r>
              <a:rPr lang="ja-JP" altLang="en-US" sz="3200" dirty="0">
                <a:latin typeface="UD デジタル 教科書体 NP-B" panose="02020700000000000000" pitchFamily="18" charset="-128"/>
                <a:ea typeface="UD デジタル 教科書体 NP-B" panose="02020700000000000000" pitchFamily="18" charset="-128"/>
              </a:rPr>
              <a:t>と説明を受けて帰ってきました。</a:t>
            </a:r>
            <a:endParaRPr lang="ja-JP" altLang="en-US" sz="54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5" name="図 4">
            <a:extLst>
              <a:ext uri="{FF2B5EF4-FFF2-40B4-BE49-F238E27FC236}">
                <a16:creationId xmlns:a16="http://schemas.microsoft.com/office/drawing/2014/main" id="{30BF049F-6764-4ED5-B5AD-0BA1ABBDC0FC}"/>
              </a:ext>
            </a:extLst>
          </p:cNvPr>
          <p:cNvPicPr>
            <a:picLocks noChangeAspect="1"/>
          </p:cNvPicPr>
          <p:nvPr/>
        </p:nvPicPr>
        <p:blipFill rotWithShape="1">
          <a:blip r:embed="rId3"/>
          <a:srcRect l="1494" t="10005" r="16929" b="27632"/>
          <a:stretch/>
        </p:blipFill>
        <p:spPr>
          <a:xfrm>
            <a:off x="354815" y="1436928"/>
            <a:ext cx="4236850" cy="1822864"/>
          </a:xfrm>
          <a:prstGeom prst="rect">
            <a:avLst/>
          </a:prstGeom>
        </p:spPr>
      </p:pic>
      <p:sp>
        <p:nvSpPr>
          <p:cNvPr id="19" name="テキスト ボックス 18">
            <a:extLst>
              <a:ext uri="{FF2B5EF4-FFF2-40B4-BE49-F238E27FC236}">
                <a16:creationId xmlns:a16="http://schemas.microsoft.com/office/drawing/2014/main" id="{AD2410C2-4E19-46B2-A718-BC078098EAC0}"/>
              </a:ext>
            </a:extLst>
          </p:cNvPr>
          <p:cNvSpPr txBox="1"/>
          <p:nvPr/>
        </p:nvSpPr>
        <p:spPr>
          <a:xfrm>
            <a:off x="520223" y="4445689"/>
            <a:ext cx="10440285" cy="1077218"/>
          </a:xfrm>
          <a:prstGeom prst="rect">
            <a:avLst/>
          </a:prstGeom>
          <a:noFill/>
        </p:spPr>
        <p:txBody>
          <a:bodyPr wrap="square" rtlCol="0">
            <a:spAutoFit/>
          </a:bodyPr>
          <a:lstStyle/>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〇</a:t>
            </a:r>
            <a:r>
              <a:rPr lang="ja-JP" altLang="en-US" sz="3200" dirty="0">
                <a:latin typeface="UD デジタル 教科書体 NP-B" panose="02020700000000000000" pitchFamily="18" charset="-128"/>
                <a:ea typeface="UD デジタル 教科書体 NP-B" panose="02020700000000000000" pitchFamily="18" charset="-128"/>
              </a:rPr>
              <a:t>教師の方より これ</a:t>
            </a:r>
            <a:r>
              <a:rPr lang="ja-JP" altLang="en-US" sz="3200" b="1" dirty="0">
                <a:latin typeface="UD デジタル 教科書体 NP-B" panose="02020700000000000000" pitchFamily="18" charset="-128"/>
                <a:ea typeface="UD デジタル 教科書体 NP-B" panose="02020700000000000000" pitchFamily="18" charset="-128"/>
              </a:rPr>
              <a:t>は</a:t>
            </a:r>
            <a:r>
              <a:rPr lang="en-US" altLang="ja-JP" sz="3200" b="1" dirty="0">
                <a:latin typeface="UD デジタル 教科書体 NP-B" panose="02020700000000000000" pitchFamily="18" charset="-128"/>
                <a:ea typeface="UD デジタル 教科書体 NP-B" panose="02020700000000000000" pitchFamily="18" charset="-128"/>
              </a:rPr>
              <a:t>2</a:t>
            </a:r>
            <a:r>
              <a:rPr lang="ja-JP" altLang="en-US" sz="3200" b="1" dirty="0">
                <a:latin typeface="UD デジタル 教科書体 NP-B" panose="02020700000000000000" pitchFamily="18" charset="-128"/>
                <a:ea typeface="UD デジタル 教科書体 NP-B" panose="02020700000000000000" pitchFamily="18" charset="-128"/>
              </a:rPr>
              <a:t>とびをつかって数える問題だと　</a:t>
            </a:r>
            <a:endParaRPr lang="en-US" altLang="ja-JP" sz="3200" b="1" dirty="0">
              <a:latin typeface="UD デジタル 教科書体 NP-B" panose="02020700000000000000" pitchFamily="18" charset="-128"/>
              <a:ea typeface="UD デジタル 教科書体 NP-B" panose="02020700000000000000" pitchFamily="18" charset="-128"/>
            </a:endParaRPr>
          </a:p>
          <a:p>
            <a:r>
              <a:rPr lang="ja-JP" altLang="en-US" sz="3200" b="1" dirty="0">
                <a:latin typeface="UD デジタル 教科書体 NP-B" panose="02020700000000000000" pitchFamily="18" charset="-128"/>
                <a:ea typeface="UD デジタル 教科書体 NP-B" panose="02020700000000000000" pitchFamily="18" charset="-128"/>
              </a:rPr>
              <a:t>　思います。答えは</a:t>
            </a:r>
            <a:r>
              <a:rPr lang="en-US" altLang="ja-JP" sz="3200" b="1" dirty="0">
                <a:latin typeface="UD デジタル 教科書体 NP-B" panose="02020700000000000000" pitchFamily="18" charset="-128"/>
                <a:ea typeface="UD デジタル 教科書体 NP-B" panose="02020700000000000000" pitchFamily="18" charset="-128"/>
              </a:rPr>
              <a:t>18</a:t>
            </a:r>
            <a:r>
              <a:rPr lang="ja-JP" altLang="en-US" sz="3200" b="1" dirty="0">
                <a:latin typeface="UD デジタル 教科書体 NP-B" panose="02020700000000000000" pitchFamily="18" charset="-128"/>
                <a:ea typeface="UD デジタル 教科書体 NP-B" panose="02020700000000000000" pitchFamily="18" charset="-128"/>
              </a:rPr>
              <a:t>本です。</a:t>
            </a:r>
            <a:endParaRPr lang="ja-JP" altLang="en-US" sz="7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A57B1D0F-BE1D-4231-9517-09A863AD5760}"/>
              </a:ext>
            </a:extLst>
          </p:cNvPr>
          <p:cNvSpPr txBox="1"/>
          <p:nvPr/>
        </p:nvSpPr>
        <p:spPr>
          <a:xfrm>
            <a:off x="520224" y="5522907"/>
            <a:ext cx="10440285" cy="1077218"/>
          </a:xfrm>
          <a:prstGeom prst="rect">
            <a:avLst/>
          </a:prstGeom>
          <a:noFill/>
        </p:spPr>
        <p:txBody>
          <a:bodyPr wrap="square" rtlCol="0">
            <a:spAutoFit/>
          </a:bodyPr>
          <a:lstStyle/>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〇</a:t>
            </a:r>
            <a:r>
              <a:rPr lang="ja-JP" altLang="en-US" sz="3200" dirty="0">
                <a:latin typeface="UD デジタル 教科書体 NP-B" panose="02020700000000000000" pitchFamily="18" charset="-128"/>
                <a:ea typeface="UD デジタル 教科書体 NP-B" panose="02020700000000000000" pitchFamily="18" charset="-128"/>
              </a:rPr>
              <a:t>教材のミスを見抜いて正しい答えを教えることも先生　</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の役割だよ。この先生で大丈夫？</a:t>
            </a:r>
          </a:p>
        </p:txBody>
      </p:sp>
    </p:spTree>
    <p:extLst>
      <p:ext uri="{BB962C8B-B14F-4D97-AF65-F5344CB8AC3E}">
        <p14:creationId xmlns:p14="http://schemas.microsoft.com/office/powerpoint/2010/main" val="182366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2000"/>
                                        <p:tgtEl>
                                          <p:spTgt spid="42"/>
                                        </p:tgtEl>
                                      </p:cBhvr>
                                    </p:animEffect>
                                  </p:childTnLst>
                                </p:cTn>
                              </p:par>
                            </p:childTnLst>
                          </p:cTn>
                        </p:par>
                        <p:par>
                          <p:cTn id="14" fill="hold">
                            <p:stCondLst>
                              <p:cond delay="3000"/>
                            </p:stCondLst>
                            <p:childTnLst>
                              <p:par>
                                <p:cTn id="15" presetID="22" presetClass="entr" presetSubtype="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2000"/>
                                        <p:tgtEl>
                                          <p:spTgt spid="19"/>
                                        </p:tgtEl>
                                      </p:cBhvr>
                                    </p:animEffect>
                                  </p:childTnLst>
                                </p:cTn>
                              </p:par>
                            </p:childTnLst>
                          </p:cTn>
                        </p:par>
                        <p:par>
                          <p:cTn id="18" fill="hold">
                            <p:stCondLst>
                              <p:cond delay="5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2"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rPr>
              <a:t>テスト・ワークの問題から３，４</a:t>
            </a:r>
          </a:p>
        </p:txBody>
      </p:sp>
      <p:sp>
        <p:nvSpPr>
          <p:cNvPr id="28" name="テキスト ボックス 27">
            <a:extLst>
              <a:ext uri="{FF2B5EF4-FFF2-40B4-BE49-F238E27FC236}">
                <a16:creationId xmlns:a16="http://schemas.microsoft.com/office/drawing/2014/main" id="{89E00857-1657-4F0B-8489-6E4E7894681C}"/>
              </a:ext>
            </a:extLst>
          </p:cNvPr>
          <p:cNvSpPr txBox="1"/>
          <p:nvPr/>
        </p:nvSpPr>
        <p:spPr>
          <a:xfrm>
            <a:off x="4253558" y="1985228"/>
            <a:ext cx="7109639" cy="1200329"/>
          </a:xfrm>
          <a:prstGeom prst="rect">
            <a:avLst/>
          </a:prstGeom>
          <a:noFill/>
        </p:spPr>
        <p:txBody>
          <a:bodyPr wrap="non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０で割ることはできない</a:t>
            </a:r>
            <a:r>
              <a:rPr lang="ja-JP" altLang="en-US" sz="3600" dirty="0">
                <a:latin typeface="UD デジタル 教科書体 NP-B" panose="02020700000000000000" pitchFamily="18" charset="-128"/>
                <a:ea typeface="UD デジタル 教科書体 NP-B" panose="02020700000000000000" pitchFamily="18" charset="-128"/>
              </a:rPr>
              <a:t>という</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内容は、小学生も学習しています</a:t>
            </a:r>
          </a:p>
        </p:txBody>
      </p:sp>
      <p:sp>
        <p:nvSpPr>
          <p:cNvPr id="18" name="テキスト ボックス 17">
            <a:extLst>
              <a:ext uri="{FF2B5EF4-FFF2-40B4-BE49-F238E27FC236}">
                <a16:creationId xmlns:a16="http://schemas.microsoft.com/office/drawing/2014/main" id="{8FFBD7E1-84E2-4039-B533-305DAA9E7109}"/>
              </a:ext>
            </a:extLst>
          </p:cNvPr>
          <p:cNvSpPr txBox="1"/>
          <p:nvPr/>
        </p:nvSpPr>
        <p:spPr>
          <a:xfrm>
            <a:off x="838200" y="4585195"/>
            <a:ext cx="10062370" cy="1200329"/>
          </a:xfrm>
          <a:prstGeom prst="rect">
            <a:avLst/>
          </a:prstGeom>
          <a:noFill/>
        </p:spPr>
        <p:txBody>
          <a:bodyPr wrap="non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辺の長さが</a:t>
            </a:r>
            <a:r>
              <a:rPr lang="en-US" altLang="ja-JP" sz="3600" dirty="0">
                <a:latin typeface="UD デジタル 教科書体 NP-B" panose="02020700000000000000" pitchFamily="18" charset="-128"/>
                <a:ea typeface="UD デジタル 教科書体 NP-B" panose="02020700000000000000" pitchFamily="18" charset="-128"/>
              </a:rPr>
              <a:t>6cm</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3cm</a:t>
            </a:r>
            <a:r>
              <a:rPr lang="ja-JP" altLang="en-US" sz="3600" dirty="0">
                <a:latin typeface="UD デジタル 教科書体 NP-B" panose="02020700000000000000" pitchFamily="18" charset="-128"/>
                <a:ea typeface="UD デジタル 教科書体 NP-B" panose="02020700000000000000" pitchFamily="18" charset="-128"/>
              </a:rPr>
              <a:t>，</a:t>
            </a:r>
            <a:r>
              <a:rPr lang="en-US" altLang="ja-JP" sz="3600" dirty="0">
                <a:latin typeface="UD デジタル 教科書体 NP-B" panose="02020700000000000000" pitchFamily="18" charset="-128"/>
                <a:ea typeface="UD デジタル 教科書体 NP-B" panose="02020700000000000000" pitchFamily="18" charset="-128"/>
              </a:rPr>
              <a:t>3cm</a:t>
            </a:r>
            <a:r>
              <a:rPr lang="ja-JP" altLang="en-US" sz="3600" dirty="0">
                <a:latin typeface="UD デジタル 教科書体 NP-B" panose="02020700000000000000" pitchFamily="18" charset="-128"/>
                <a:ea typeface="UD デジタル 教科書体 NP-B" panose="02020700000000000000" pitchFamily="18" charset="-128"/>
              </a:rPr>
              <a:t>の二等辺三角形を</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書きなさい。という問題がありました！</a:t>
            </a:r>
          </a:p>
        </p:txBody>
      </p:sp>
      <p:pic>
        <p:nvPicPr>
          <p:cNvPr id="4" name="図 3">
            <a:extLst>
              <a:ext uri="{FF2B5EF4-FFF2-40B4-BE49-F238E27FC236}">
                <a16:creationId xmlns:a16="http://schemas.microsoft.com/office/drawing/2014/main" id="{83F810BD-B72A-4F33-8258-17B96F31EEA7}"/>
              </a:ext>
            </a:extLst>
          </p:cNvPr>
          <p:cNvPicPr>
            <a:picLocks noChangeAspect="1"/>
          </p:cNvPicPr>
          <p:nvPr/>
        </p:nvPicPr>
        <p:blipFill>
          <a:blip r:embed="rId3"/>
          <a:stretch>
            <a:fillRect/>
          </a:stretch>
        </p:blipFill>
        <p:spPr>
          <a:xfrm>
            <a:off x="838200" y="1672640"/>
            <a:ext cx="3314897" cy="2618015"/>
          </a:xfrm>
          <a:prstGeom prst="rect">
            <a:avLst/>
          </a:prstGeom>
        </p:spPr>
      </p:pic>
      <p:sp>
        <p:nvSpPr>
          <p:cNvPr id="17" name="テキスト ボックス 16">
            <a:extLst>
              <a:ext uri="{FF2B5EF4-FFF2-40B4-BE49-F238E27FC236}">
                <a16:creationId xmlns:a16="http://schemas.microsoft.com/office/drawing/2014/main" id="{33CF44DB-3968-4532-8E4C-797AEA5BF680}"/>
              </a:ext>
            </a:extLst>
          </p:cNvPr>
          <p:cNvSpPr txBox="1"/>
          <p:nvPr/>
        </p:nvSpPr>
        <p:spPr>
          <a:xfrm>
            <a:off x="7668916" y="5846544"/>
            <a:ext cx="3477986" cy="646331"/>
          </a:xfrm>
          <a:prstGeom prst="rect">
            <a:avLst/>
          </a:prstGeom>
          <a:noFill/>
        </p:spPr>
        <p:txBody>
          <a:bodyPr wrap="squar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書けませんよね</a:t>
            </a:r>
          </a:p>
        </p:txBody>
      </p:sp>
      <p:sp>
        <p:nvSpPr>
          <p:cNvPr id="8" name="テキスト ボックス 7">
            <a:extLst>
              <a:ext uri="{FF2B5EF4-FFF2-40B4-BE49-F238E27FC236}">
                <a16:creationId xmlns:a16="http://schemas.microsoft.com/office/drawing/2014/main" id="{2F6D4906-30B4-4B05-A808-3F4D6F3E2EDB}"/>
              </a:ext>
            </a:extLst>
          </p:cNvPr>
          <p:cNvSpPr txBox="1"/>
          <p:nvPr/>
        </p:nvSpPr>
        <p:spPr>
          <a:xfrm>
            <a:off x="4253558" y="3185557"/>
            <a:ext cx="7564816" cy="646331"/>
          </a:xfrm>
          <a:prstGeom prst="rect">
            <a:avLst/>
          </a:prstGeom>
          <a:noFill/>
        </p:spPr>
        <p:txBody>
          <a:bodyPr wrap="square" rtlCol="0">
            <a:spAutoFit/>
          </a:bodyPr>
          <a:lstStyle/>
          <a:p>
            <a:r>
              <a:rPr lang="ja-JP" altLang="en-US" sz="3600" dirty="0">
                <a:solidFill>
                  <a:schemeClr val="accent6"/>
                </a:solidFill>
                <a:latin typeface="UD デジタル 教科書体 NP-B" panose="02020700000000000000" pitchFamily="18" charset="-128"/>
                <a:ea typeface="UD デジタル 教科書体 NP-B" panose="02020700000000000000" pitchFamily="18" charset="-128"/>
              </a:rPr>
              <a:t>模範解答が０だったのでしょうか？</a:t>
            </a:r>
          </a:p>
        </p:txBody>
      </p:sp>
    </p:spTree>
    <p:extLst>
      <p:ext uri="{BB962C8B-B14F-4D97-AF65-F5344CB8AC3E}">
        <p14:creationId xmlns:p14="http://schemas.microsoft.com/office/powerpoint/2010/main" val="97392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3000"/>
                                        <p:tgtEl>
                                          <p:spTgt spid="28"/>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2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8" grpId="0"/>
      <p:bldP spid="1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5832229" y="1482067"/>
            <a:ext cx="5954117" cy="1947301"/>
          </a:xfrm>
        </p:spPr>
        <p:txBody>
          <a:bodyPr>
            <a:no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かけ算順序固定の考え方から</a:t>
            </a:r>
            <a:r>
              <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見たとしても</a:t>
            </a:r>
            <a:br>
              <a:rPr kumimoji="1" lang="en-US" altLang="ja-JP" sz="4000" dirty="0">
                <a:solidFill>
                  <a:srgbClr val="FF0000"/>
                </a:solidFill>
                <a:latin typeface="UD デジタル 教科書体 NP-B" panose="02020700000000000000" pitchFamily="18" charset="-128"/>
                <a:ea typeface="UD デジタル 教科書体 NP-B" panose="02020700000000000000" pitchFamily="18" charset="-128"/>
              </a:rPr>
            </a:br>
            <a:r>
              <a:rPr kumimoji="1" lang="ja-JP" altLang="en-US" sz="4000" dirty="0">
                <a:latin typeface="UD デジタル 教科書体 NP-B" panose="02020700000000000000" pitchFamily="18" charset="-128"/>
                <a:ea typeface="UD デジタル 教科書体 NP-B" panose="02020700000000000000" pitchFamily="18" charset="-128"/>
              </a:rPr>
              <a:t>どちらでも正解ですね</a:t>
            </a:r>
          </a:p>
        </p:txBody>
      </p:sp>
      <p:sp>
        <p:nvSpPr>
          <p:cNvPr id="7" name="テキスト ボックス 6">
            <a:extLst>
              <a:ext uri="{FF2B5EF4-FFF2-40B4-BE49-F238E27FC236}">
                <a16:creationId xmlns:a16="http://schemas.microsoft.com/office/drawing/2014/main" id="{94555F16-A2F1-4F82-9270-78B7411B410B}"/>
              </a:ext>
            </a:extLst>
          </p:cNvPr>
          <p:cNvSpPr txBox="1"/>
          <p:nvPr/>
        </p:nvSpPr>
        <p:spPr>
          <a:xfrm>
            <a:off x="5538950" y="4158160"/>
            <a:ext cx="5954118" cy="769441"/>
          </a:xfrm>
          <a:prstGeom prst="rect">
            <a:avLst/>
          </a:prstGeom>
          <a:noFill/>
        </p:spPr>
        <p:txBody>
          <a:bodyPr wrap="squar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□個＝</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9</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個ずつ</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人</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×7</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人</a:t>
            </a:r>
            <a:r>
              <a:rPr lang="ja-JP" altLang="en-US" sz="4400" dirty="0">
                <a:latin typeface="UD デジタル 教科書体 NP-B" panose="02020700000000000000" pitchFamily="18" charset="-128"/>
                <a:ea typeface="UD デジタル 教科書体 NP-B" panose="02020700000000000000" pitchFamily="18" charset="-128"/>
              </a:rPr>
              <a:t>　</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pic>
        <p:nvPicPr>
          <p:cNvPr id="8" name="図 7" descr="画像1">
            <a:extLst>
              <a:ext uri="{FF2B5EF4-FFF2-40B4-BE49-F238E27FC236}">
                <a16:creationId xmlns:a16="http://schemas.microsoft.com/office/drawing/2014/main" id="{EB4FE790-DA5E-4AC1-AB3C-33D9A416B0AB}"/>
              </a:ext>
            </a:extLst>
          </p:cNvPr>
          <p:cNvPicPr/>
          <p:nvPr/>
        </p:nvPicPr>
        <p:blipFill rotWithShape="1">
          <a:blip r:embed="rId3">
            <a:extLst>
              <a:ext uri="{28A0092B-C50C-407E-A947-70E740481C1C}">
                <a14:useLocalDpi xmlns:a14="http://schemas.microsoft.com/office/drawing/2010/main" val="0"/>
              </a:ext>
            </a:extLst>
          </a:blip>
          <a:srcRect r="21858"/>
          <a:stretch/>
        </p:blipFill>
        <p:spPr bwMode="auto">
          <a:xfrm>
            <a:off x="848788" y="1482434"/>
            <a:ext cx="4690162" cy="1738312"/>
          </a:xfrm>
          <a:prstGeom prst="rect">
            <a:avLst/>
          </a:prstGeom>
          <a:noFill/>
          <a:ln>
            <a:noFill/>
          </a:ln>
          <a:extLst>
            <a:ext uri="{53640926-AAD7-44D8-BBD7-CCE9431645EC}">
              <a14:shadowObscured xmlns:a14="http://schemas.microsoft.com/office/drawing/2010/main"/>
            </a:ext>
          </a:extLst>
        </p:spPr>
      </p:pic>
      <p:sp>
        <p:nvSpPr>
          <p:cNvPr id="9" name="テキスト ボックス 8">
            <a:extLst>
              <a:ext uri="{FF2B5EF4-FFF2-40B4-BE49-F238E27FC236}">
                <a16:creationId xmlns:a16="http://schemas.microsoft.com/office/drawing/2014/main" id="{60E31FF0-DE62-40EC-937C-D1A2B23E1F6B}"/>
              </a:ext>
            </a:extLst>
          </p:cNvPr>
          <p:cNvSpPr txBox="1"/>
          <p:nvPr/>
        </p:nvSpPr>
        <p:spPr>
          <a:xfrm>
            <a:off x="800098" y="5085845"/>
            <a:ext cx="10064262"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□個のおはじきを</a:t>
            </a:r>
            <a:r>
              <a:rPr lang="en-US" altLang="ja-JP" sz="4000" dirty="0">
                <a:latin typeface="UD デジタル 教科書体 NP-B" panose="02020700000000000000" pitchFamily="18" charset="-128"/>
                <a:ea typeface="UD デジタル 教科書体 NP-B" panose="02020700000000000000" pitchFamily="18" charset="-128"/>
              </a:rPr>
              <a:t>9 </a:t>
            </a:r>
            <a:r>
              <a:rPr lang="ja-JP" altLang="en-US" sz="4000" dirty="0">
                <a:latin typeface="UD デジタル 教科書体 NP-B" panose="02020700000000000000" pitchFamily="18" charset="-128"/>
                <a:ea typeface="UD デジタル 教科書体 NP-B" panose="02020700000000000000" pitchFamily="18" charset="-128"/>
              </a:rPr>
              <a:t>人で分けたら </a:t>
            </a:r>
            <a:r>
              <a:rPr lang="en-US" altLang="ja-JP" sz="4000" dirty="0">
                <a:latin typeface="UD デジタル 教科書体 NP-B" panose="02020700000000000000" pitchFamily="18" charset="-128"/>
                <a:ea typeface="UD デジタル 教科書体 NP-B" panose="02020700000000000000" pitchFamily="18" charset="-128"/>
              </a:rPr>
              <a:t>7 </a:t>
            </a:r>
            <a:r>
              <a:rPr lang="ja-JP" altLang="en-US" sz="4000" dirty="0">
                <a:latin typeface="UD デジタル 教科書体 NP-B" panose="02020700000000000000" pitchFamily="18" charset="-128"/>
                <a:ea typeface="UD デジタル 教科書体 NP-B" panose="02020700000000000000" pitchFamily="18" charset="-128"/>
              </a:rPr>
              <a:t>個ずつ配れた　□</a:t>
            </a:r>
            <a:r>
              <a:rPr lang="en-US" altLang="ja-JP" sz="4000" dirty="0">
                <a:latin typeface="UD デジタル 教科書体 NP-B" panose="02020700000000000000" pitchFamily="18" charset="-128"/>
                <a:ea typeface="UD デジタル 教科書体 NP-B" panose="02020700000000000000" pitchFamily="18" charset="-128"/>
              </a:rPr>
              <a:t>÷9</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7</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E8D515DA-07DA-4856-916A-36787DC18B56}"/>
              </a:ext>
            </a:extLst>
          </p:cNvPr>
          <p:cNvSpPr txBox="1"/>
          <p:nvPr/>
        </p:nvSpPr>
        <p:spPr>
          <a:xfrm>
            <a:off x="5538950" y="5701398"/>
            <a:ext cx="5954118" cy="707886"/>
          </a:xfrm>
          <a:prstGeom prst="rect">
            <a:avLst/>
          </a:prstGeom>
          <a:noFill/>
        </p:spPr>
        <p:txBody>
          <a:bodyPr wrap="squar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□個＝</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7</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個ずつ</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人</a:t>
            </a:r>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×9</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人　</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B5ECDA1B-7FA3-44AD-A001-EFEF10F38B9B}"/>
              </a:ext>
            </a:extLst>
          </p:cNvPr>
          <p:cNvSpPr txBox="1"/>
          <p:nvPr/>
        </p:nvSpPr>
        <p:spPr>
          <a:xfrm>
            <a:off x="800098" y="3569343"/>
            <a:ext cx="10348548"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□個のおはじきを</a:t>
            </a:r>
            <a:r>
              <a:rPr lang="en-US" altLang="ja-JP" sz="4000" dirty="0">
                <a:latin typeface="UD デジタル 教科書体 NP-B" panose="02020700000000000000" pitchFamily="18" charset="-128"/>
                <a:ea typeface="UD デジタル 教科書体 NP-B" panose="02020700000000000000" pitchFamily="18" charset="-128"/>
              </a:rPr>
              <a:t>9 </a:t>
            </a:r>
            <a:r>
              <a:rPr lang="ja-JP" altLang="en-US" sz="4000" dirty="0">
                <a:latin typeface="UD デジタル 教科書体 NP-B" panose="02020700000000000000" pitchFamily="18" charset="-128"/>
                <a:ea typeface="UD デジタル 教科書体 NP-B" panose="02020700000000000000" pitchFamily="18" charset="-128"/>
              </a:rPr>
              <a:t>個ずつ配ったら </a:t>
            </a:r>
            <a:r>
              <a:rPr lang="en-US" altLang="ja-JP" sz="4000" dirty="0">
                <a:latin typeface="UD デジタル 教科書体 NP-B" panose="02020700000000000000" pitchFamily="18" charset="-128"/>
                <a:ea typeface="UD デジタル 教科書体 NP-B" panose="02020700000000000000" pitchFamily="18" charset="-128"/>
              </a:rPr>
              <a:t>7 </a:t>
            </a:r>
            <a:r>
              <a:rPr lang="ja-JP" altLang="en-US" sz="4000" dirty="0">
                <a:latin typeface="UD デジタル 教科書体 NP-B" panose="02020700000000000000" pitchFamily="18" charset="-128"/>
                <a:ea typeface="UD デジタル 教科書体 NP-B" panose="02020700000000000000" pitchFamily="18" charset="-128"/>
              </a:rPr>
              <a:t>人に配れた　□</a:t>
            </a:r>
            <a:r>
              <a:rPr lang="en-US" altLang="ja-JP" sz="4000" dirty="0">
                <a:latin typeface="UD デジタル 教科書体 NP-B" panose="02020700000000000000" pitchFamily="18" charset="-128"/>
                <a:ea typeface="UD デジタル 教科書体 NP-B" panose="02020700000000000000" pitchFamily="18" charset="-128"/>
              </a:rPr>
              <a:t>÷9</a:t>
            </a:r>
            <a:r>
              <a:rPr lang="ja-JP" altLang="en-US" sz="4000" dirty="0">
                <a:latin typeface="UD デジタル 教科書体 NP-B" panose="02020700000000000000" pitchFamily="18" charset="-128"/>
                <a:ea typeface="UD デジタル 教科書体 NP-B" panose="02020700000000000000" pitchFamily="18" charset="-128"/>
              </a:rPr>
              <a:t>＝</a:t>
            </a:r>
            <a:r>
              <a:rPr lang="en-US" altLang="ja-JP" sz="4000" dirty="0">
                <a:latin typeface="UD デジタル 教科書体 NP-B" panose="02020700000000000000" pitchFamily="18" charset="-128"/>
                <a:ea typeface="UD デジタル 教科書体 NP-B" panose="02020700000000000000" pitchFamily="18" charset="-128"/>
              </a:rPr>
              <a:t>7</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タイトル 1">
            <a:extLst>
              <a:ext uri="{FF2B5EF4-FFF2-40B4-BE49-F238E27FC236}">
                <a16:creationId xmlns:a16="http://schemas.microsoft.com/office/drawing/2014/main" id="{2BD359E0-0CFA-DAC4-E26C-4413F839941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rgbClr val="00B0F0"/>
                </a:solidFill>
                <a:latin typeface="UD デジタル 教科書体 NP-B" panose="02020700000000000000" pitchFamily="18" charset="-128"/>
                <a:ea typeface="UD デジタル 教科書体 NP-B" panose="02020700000000000000" pitchFamily="18" charset="-128"/>
              </a:rPr>
              <a:t>テスト・ワークの問題から５</a:t>
            </a:r>
          </a:p>
        </p:txBody>
      </p:sp>
    </p:spTree>
    <p:extLst>
      <p:ext uri="{BB962C8B-B14F-4D97-AF65-F5344CB8AC3E}">
        <p14:creationId xmlns:p14="http://schemas.microsoft.com/office/powerpoint/2010/main" val="150824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dirty="0">
                <a:solidFill>
                  <a:srgbClr val="00B0F0"/>
                </a:solidFill>
                <a:latin typeface="UD デジタル 教科書体 NP-B" panose="02020700000000000000" pitchFamily="18" charset="-128"/>
                <a:ea typeface="UD デジタル 教科書体 NP-B" panose="02020700000000000000" pitchFamily="18" charset="-128"/>
              </a:rPr>
              <a:t>模範解答を頼りにしすぎてはいけない</a:t>
            </a:r>
          </a:p>
        </p:txBody>
      </p:sp>
      <p:sp>
        <p:nvSpPr>
          <p:cNvPr id="28" name="テキスト ボックス 27">
            <a:extLst>
              <a:ext uri="{FF2B5EF4-FFF2-40B4-BE49-F238E27FC236}">
                <a16:creationId xmlns:a16="http://schemas.microsoft.com/office/drawing/2014/main" id="{89E00857-1657-4F0B-8489-6E4E7894681C}"/>
              </a:ext>
            </a:extLst>
          </p:cNvPr>
          <p:cNvSpPr txBox="1"/>
          <p:nvPr/>
        </p:nvSpPr>
        <p:spPr>
          <a:xfrm>
            <a:off x="1012507" y="1672640"/>
            <a:ext cx="8032968" cy="1200329"/>
          </a:xfrm>
          <a:prstGeom prst="rect">
            <a:avLst/>
          </a:prstGeom>
          <a:noFill/>
        </p:spPr>
        <p:txBody>
          <a:bodyPr wrap="non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生徒に題材をコピーして渡す前に</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必ず自分で解いてみること</a:t>
            </a:r>
            <a:r>
              <a:rPr lang="ja-JP" altLang="en-US" sz="3600" dirty="0">
                <a:latin typeface="UD デジタル 教科書体 NP-B" panose="02020700000000000000" pitchFamily="18" charset="-128"/>
                <a:ea typeface="UD デジタル 教科書体 NP-B" panose="02020700000000000000" pitchFamily="18" charset="-128"/>
              </a:rPr>
              <a:t>が大事です</a:t>
            </a:r>
          </a:p>
        </p:txBody>
      </p:sp>
      <p:sp>
        <p:nvSpPr>
          <p:cNvPr id="9" name="テキスト ボックス 8">
            <a:extLst>
              <a:ext uri="{FF2B5EF4-FFF2-40B4-BE49-F238E27FC236}">
                <a16:creationId xmlns:a16="http://schemas.microsoft.com/office/drawing/2014/main" id="{1C3DA27C-83D6-4C8E-A1A6-88F9CC7E5E79}"/>
              </a:ext>
            </a:extLst>
          </p:cNvPr>
          <p:cNvSpPr txBox="1"/>
          <p:nvPr/>
        </p:nvSpPr>
        <p:spPr>
          <a:xfrm>
            <a:off x="1012507" y="2972379"/>
            <a:ext cx="10341293" cy="1754326"/>
          </a:xfrm>
          <a:prstGeom prst="rect">
            <a:avLst/>
          </a:prstGeom>
          <a:noFill/>
        </p:spPr>
        <p:txBody>
          <a:bodyPr wrap="none" rtlCol="0">
            <a:sp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算数の答えは、いつも１つだと思っていませんか</a:t>
            </a:r>
            <a:endParaRPr lang="en-US" altLang="ja-JP" sz="36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特に、</a:t>
            </a:r>
            <a:r>
              <a:rPr lang="en-US" altLang="ja-JP" sz="3600" dirty="0">
                <a:latin typeface="UD デジタル 教科書体 NP-B" panose="02020700000000000000" pitchFamily="18" charset="-128"/>
                <a:ea typeface="UD デジタル 教科書体 NP-B" panose="02020700000000000000" pitchFamily="18" charset="-128"/>
              </a:rPr>
              <a:t>5</a:t>
            </a:r>
            <a:r>
              <a:rPr lang="ja-JP" altLang="en-US" sz="3600" dirty="0">
                <a:latin typeface="UD デジタル 教科書体 NP-B" panose="02020700000000000000" pitchFamily="18" charset="-128"/>
                <a:ea typeface="UD デジタル 教科書体 NP-B" panose="02020700000000000000" pitchFamily="18" charset="-128"/>
              </a:rPr>
              <a:t>年生の□を使った等式では</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答えが何通りもできてしまいますから要注意です</a:t>
            </a:r>
          </a:p>
        </p:txBody>
      </p:sp>
      <p:sp>
        <p:nvSpPr>
          <p:cNvPr id="10" name="テキスト ボックス 9">
            <a:extLst>
              <a:ext uri="{FF2B5EF4-FFF2-40B4-BE49-F238E27FC236}">
                <a16:creationId xmlns:a16="http://schemas.microsoft.com/office/drawing/2014/main" id="{837840F4-3D4C-4C94-AE71-A2A8178D65F4}"/>
              </a:ext>
            </a:extLst>
          </p:cNvPr>
          <p:cNvSpPr txBox="1"/>
          <p:nvPr/>
        </p:nvSpPr>
        <p:spPr>
          <a:xfrm>
            <a:off x="1012507" y="4826115"/>
            <a:ext cx="9879628" cy="1200329"/>
          </a:xfrm>
          <a:prstGeom prst="rect">
            <a:avLst/>
          </a:prstGeom>
          <a:noFill/>
        </p:spPr>
        <p:txBody>
          <a:bodyPr wrap="non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また市販のコピー問題は、現在の進行具合や</a:t>
            </a:r>
            <a:endParaRPr lang="en-US" altLang="ja-JP" sz="3600" dirty="0">
              <a:latin typeface="UD デジタル 教科書体 NP-B" panose="02020700000000000000" pitchFamily="18" charset="-128"/>
              <a:ea typeface="UD デジタル 教科書体 NP-B" panose="02020700000000000000" pitchFamily="18" charset="-128"/>
            </a:endParaRPr>
          </a:p>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難易度が合わない場合が多い</a:t>
            </a:r>
            <a:r>
              <a:rPr lang="ja-JP" altLang="en-US" sz="3600" dirty="0">
                <a:latin typeface="UD デジタル 教科書体 NP-B" panose="02020700000000000000" pitchFamily="18" charset="-128"/>
                <a:ea typeface="UD デジタル 教科書体 NP-B" panose="02020700000000000000" pitchFamily="18" charset="-128"/>
              </a:rPr>
              <a:t>ので、要注意です</a:t>
            </a:r>
          </a:p>
        </p:txBody>
      </p:sp>
    </p:spTree>
    <p:extLst>
      <p:ext uri="{BB962C8B-B14F-4D97-AF65-F5344CB8AC3E}">
        <p14:creationId xmlns:p14="http://schemas.microsoft.com/office/powerpoint/2010/main" val="13651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a:t>
            </a:r>
            <a:r>
              <a:rPr kumimoji="1" lang="en-US" altLang="ja-JP" sz="8000" dirty="0">
                <a:latin typeface="UD デジタル 教科書体 NP-B" panose="02020700000000000000" pitchFamily="18" charset="-128"/>
                <a:ea typeface="UD デジタル 教科書体 NP-B" panose="02020700000000000000" pitchFamily="18" charset="-128"/>
              </a:rPr>
              <a:t>16</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4ECF699D-150A-4F0E-B9B2-3C857C215DDA}"/>
              </a:ext>
            </a:extLst>
          </p:cNvPr>
          <p:cNvSpPr txBox="1"/>
          <p:nvPr/>
        </p:nvSpPr>
        <p:spPr>
          <a:xfrm>
            <a:off x="1568670" y="3475224"/>
            <a:ext cx="8802411" cy="830997"/>
          </a:xfrm>
          <a:prstGeom prst="rect">
            <a:avLst/>
          </a:prstGeom>
          <a:noFill/>
        </p:spPr>
        <p:txBody>
          <a:bodyPr wrap="none" rtlCol="0">
            <a:spAutoFit/>
          </a:bodyPr>
          <a:lstStyle/>
          <a:p>
            <a:pPr algn="ctr"/>
            <a:r>
              <a:rPr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教材研究・業者テストについて</a:t>
            </a:r>
          </a:p>
        </p:txBody>
      </p:sp>
    </p:spTree>
    <p:extLst>
      <p:ext uri="{BB962C8B-B14F-4D97-AF65-F5344CB8AC3E}">
        <p14:creationId xmlns:p14="http://schemas.microsoft.com/office/powerpoint/2010/main" val="40749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FF00FF"/>
                </a:solidFill>
                <a:latin typeface="UD デジタル 教科書体 NP-B" panose="02020700000000000000" pitchFamily="18" charset="-128"/>
                <a:ea typeface="UD デジタル 教科書体 NP-B" panose="02020700000000000000" pitchFamily="18" charset="-128"/>
              </a:rPr>
              <a:t>教材研究の方法を考えよう</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1" y="1690688"/>
            <a:ext cx="9925040" cy="1446550"/>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① 教科書や指導書だけ読んでも</a:t>
            </a:r>
            <a:endParaRPr kumimoji="1" lang="en-US" altLang="ja-JP" sz="4400" dirty="0">
              <a:latin typeface="UD デジタル 教科書体 NP-B" panose="02020700000000000000" pitchFamily="18" charset="-128"/>
              <a:ea typeface="UD デジタル 教科書体 NP-B" panose="02020700000000000000" pitchFamily="18" charset="-128"/>
            </a:endParaRPr>
          </a:p>
          <a:p>
            <a:r>
              <a:rPr kumimoji="1" lang="ja-JP" altLang="en-US" sz="4400" dirty="0">
                <a:latin typeface="UD デジタル 教科書体 NP-B" panose="02020700000000000000" pitchFamily="18" charset="-128"/>
                <a:ea typeface="UD デジタル 教科書体 NP-B" panose="02020700000000000000" pitchFamily="18" charset="-128"/>
              </a:rPr>
              <a:t>　 教材研究したとはいえない。</a:t>
            </a:r>
          </a:p>
        </p:txBody>
      </p:sp>
      <p:sp>
        <p:nvSpPr>
          <p:cNvPr id="4" name="テキスト ボックス 3">
            <a:extLst>
              <a:ext uri="{FF2B5EF4-FFF2-40B4-BE49-F238E27FC236}">
                <a16:creationId xmlns:a16="http://schemas.microsoft.com/office/drawing/2014/main" id="{00B2624D-7203-4190-A098-D1E920C92FB7}"/>
              </a:ext>
            </a:extLst>
          </p:cNvPr>
          <p:cNvSpPr txBox="1"/>
          <p:nvPr/>
        </p:nvSpPr>
        <p:spPr>
          <a:xfrm>
            <a:off x="1079291" y="3137238"/>
            <a:ext cx="10274509" cy="1446550"/>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② 教師としての視野を広げないと</a:t>
            </a:r>
            <a:endParaRPr kumimoji="1" lang="en-US" altLang="ja-JP" sz="4400" dirty="0">
              <a:latin typeface="UD デジタル 教科書体 NP-B" panose="02020700000000000000" pitchFamily="18" charset="-128"/>
              <a:ea typeface="UD デジタル 教科書体 NP-B" panose="02020700000000000000" pitchFamily="18" charset="-128"/>
            </a:endParaRPr>
          </a:p>
          <a:p>
            <a:r>
              <a:rPr kumimoji="1" lang="ja-JP" altLang="en-US" sz="4400" dirty="0">
                <a:latin typeface="UD デジタル 教科書体 NP-B" panose="02020700000000000000" pitchFamily="18" charset="-128"/>
                <a:ea typeface="UD デジタル 教科書体 NP-B" panose="02020700000000000000" pitchFamily="18" charset="-128"/>
              </a:rPr>
              <a:t> 　世間とずれた教え方になってしまう。</a:t>
            </a:r>
          </a:p>
        </p:txBody>
      </p:sp>
      <p:sp>
        <p:nvSpPr>
          <p:cNvPr id="6" name="テキスト ボックス 5">
            <a:extLst>
              <a:ext uri="{FF2B5EF4-FFF2-40B4-BE49-F238E27FC236}">
                <a16:creationId xmlns:a16="http://schemas.microsoft.com/office/drawing/2014/main" id="{4F77031A-6B23-439E-9E54-EB16AD5F0F7D}"/>
              </a:ext>
            </a:extLst>
          </p:cNvPr>
          <p:cNvSpPr txBox="1"/>
          <p:nvPr/>
        </p:nvSpPr>
        <p:spPr>
          <a:xfrm>
            <a:off x="1079290" y="4583788"/>
            <a:ext cx="10515600" cy="2123658"/>
          </a:xfrm>
          <a:prstGeom prst="rect">
            <a:avLst/>
          </a:prstGeom>
          <a:noFill/>
        </p:spPr>
        <p:txBody>
          <a:bodyPr wrap="square" rtlCol="0">
            <a:spAutoFit/>
          </a:bodyPr>
          <a:lstStyle/>
          <a:p>
            <a:r>
              <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③ </a:t>
            </a:r>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どう進めていけば、学問的に嘘がなく</a:t>
            </a:r>
            <a:endParaRPr lang="en-US" altLang="ja-JP" sz="44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　 生徒から意見が出やすいかを　 </a:t>
            </a:r>
            <a:endParaRPr lang="en-US" altLang="ja-JP" sz="44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　 自分の頭で常に考えることが大事。</a:t>
            </a:r>
          </a:p>
        </p:txBody>
      </p:sp>
    </p:spTree>
    <p:extLst>
      <p:ext uri="{BB962C8B-B14F-4D97-AF65-F5344CB8AC3E}">
        <p14:creationId xmlns:p14="http://schemas.microsoft.com/office/powerpoint/2010/main" val="333620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FF00FF"/>
                </a:solidFill>
                <a:latin typeface="UD デジタル 教科書体 NP-B" panose="02020700000000000000" pitchFamily="18" charset="-128"/>
                <a:ea typeface="UD デジタル 教科書体 NP-B" panose="02020700000000000000" pitchFamily="18" charset="-128"/>
              </a:rPr>
              <a:t>授業の流れを組み立てておこう</a:t>
            </a:r>
          </a:p>
        </p:txBody>
      </p:sp>
      <p:sp>
        <p:nvSpPr>
          <p:cNvPr id="28" name="テキスト ボックス 27">
            <a:extLst>
              <a:ext uri="{FF2B5EF4-FFF2-40B4-BE49-F238E27FC236}">
                <a16:creationId xmlns:a16="http://schemas.microsoft.com/office/drawing/2014/main" id="{89E00857-1657-4F0B-8489-6E4E7894681C}"/>
              </a:ext>
            </a:extLst>
          </p:cNvPr>
          <p:cNvSpPr txBox="1"/>
          <p:nvPr/>
        </p:nvSpPr>
        <p:spPr>
          <a:xfrm>
            <a:off x="838200" y="1639097"/>
            <a:ext cx="8558048"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基本は、まず自分の頭で考えてから</a:t>
            </a:r>
          </a:p>
        </p:txBody>
      </p:sp>
      <p:sp>
        <p:nvSpPr>
          <p:cNvPr id="6" name="テキスト ボックス 5">
            <a:extLst>
              <a:ext uri="{FF2B5EF4-FFF2-40B4-BE49-F238E27FC236}">
                <a16:creationId xmlns:a16="http://schemas.microsoft.com/office/drawing/2014/main" id="{D9B418D0-36AE-46E1-AB74-DB8B07CAB858}"/>
              </a:ext>
            </a:extLst>
          </p:cNvPr>
          <p:cNvSpPr txBox="1"/>
          <p:nvPr/>
        </p:nvSpPr>
        <p:spPr>
          <a:xfrm>
            <a:off x="838199" y="4764475"/>
            <a:ext cx="9519746"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いろいろな情報を自分で吟味していこう</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B4478EDB-36B7-497C-92F0-1CB8F8277063}"/>
              </a:ext>
            </a:extLst>
          </p:cNvPr>
          <p:cNvSpPr txBox="1"/>
          <p:nvPr/>
        </p:nvSpPr>
        <p:spPr>
          <a:xfrm>
            <a:off x="838198" y="3267012"/>
            <a:ext cx="8353099" cy="707886"/>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教科書の丸写しなら教師は要らない</a:t>
            </a:r>
          </a:p>
        </p:txBody>
      </p:sp>
      <p:sp>
        <p:nvSpPr>
          <p:cNvPr id="8" name="テキスト ボックス 7">
            <a:extLst>
              <a:ext uri="{FF2B5EF4-FFF2-40B4-BE49-F238E27FC236}">
                <a16:creationId xmlns:a16="http://schemas.microsoft.com/office/drawing/2014/main" id="{1F3DDD0C-0DC9-4266-A53F-280F69D3AF6A}"/>
              </a:ext>
            </a:extLst>
          </p:cNvPr>
          <p:cNvSpPr txBox="1"/>
          <p:nvPr/>
        </p:nvSpPr>
        <p:spPr>
          <a:xfrm>
            <a:off x="2198077" y="4092015"/>
            <a:ext cx="9204436" cy="523220"/>
          </a:xfrm>
          <a:prstGeom prst="rect">
            <a:avLst/>
          </a:prstGeom>
          <a:noFill/>
        </p:spPr>
        <p:txBody>
          <a:bodyPr wrap="square" rtlCol="0">
            <a:spAutoFit/>
          </a:bodyPr>
          <a:lstStyle/>
          <a:p>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一部分でも、自分で授業の組み立てを考えてていきたい</a:t>
            </a:r>
            <a:endParaRPr lang="en-US" altLang="ja-JP"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65A7EAE3-2292-473E-A2EC-403C78EA25DA}"/>
              </a:ext>
            </a:extLst>
          </p:cNvPr>
          <p:cNvSpPr txBox="1"/>
          <p:nvPr/>
        </p:nvSpPr>
        <p:spPr>
          <a:xfrm>
            <a:off x="2198077" y="2545970"/>
            <a:ext cx="9471031" cy="523220"/>
          </a:xfrm>
          <a:prstGeom prst="rect">
            <a:avLst/>
          </a:prstGeom>
          <a:noFill/>
        </p:spPr>
        <p:txBody>
          <a:bodyPr wrap="square" rtlCol="0">
            <a:spAutoFit/>
          </a:bodyPr>
          <a:lstStyle/>
          <a:p>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生徒の意見を出やすいように、授業の流れを考えておこう</a:t>
            </a:r>
          </a:p>
        </p:txBody>
      </p:sp>
      <p:sp>
        <p:nvSpPr>
          <p:cNvPr id="10" name="テキスト ボックス 9">
            <a:extLst>
              <a:ext uri="{FF2B5EF4-FFF2-40B4-BE49-F238E27FC236}">
                <a16:creationId xmlns:a16="http://schemas.microsoft.com/office/drawing/2014/main" id="{2689FF01-6828-451C-8BA0-9C7A2584ECC6}"/>
              </a:ext>
            </a:extLst>
          </p:cNvPr>
          <p:cNvSpPr txBox="1"/>
          <p:nvPr/>
        </p:nvSpPr>
        <p:spPr>
          <a:xfrm>
            <a:off x="2198077" y="5621601"/>
            <a:ext cx="8818172" cy="523220"/>
          </a:xfrm>
          <a:prstGeom prst="rect">
            <a:avLst/>
          </a:prstGeom>
          <a:noFill/>
        </p:spPr>
        <p:txBody>
          <a:bodyPr wrap="square" rtlCol="0">
            <a:spAutoFit/>
          </a:bodyPr>
          <a:lstStyle/>
          <a:p>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活字になっていると信用してしまいがちなので要注意</a:t>
            </a:r>
          </a:p>
        </p:txBody>
      </p:sp>
    </p:spTree>
    <p:extLst>
      <p:ext uri="{BB962C8B-B14F-4D97-AF65-F5344CB8AC3E}">
        <p14:creationId xmlns:p14="http://schemas.microsoft.com/office/powerpoint/2010/main" val="338724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FF00FF"/>
                </a:solidFill>
                <a:latin typeface="UD デジタル 教科書体 NP-B" panose="02020700000000000000" pitchFamily="18" charset="-128"/>
                <a:ea typeface="UD デジタル 教科書体 NP-B" panose="02020700000000000000" pitchFamily="18" charset="-128"/>
              </a:rPr>
              <a:t>授業とは？</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690688"/>
            <a:ext cx="10515599" cy="1754326"/>
          </a:xfrm>
          <a:prstGeom prst="rect">
            <a:avLst/>
          </a:prstGeom>
          <a:noFill/>
        </p:spPr>
        <p:txBody>
          <a:bodyPr wrap="square" rtlCol="0">
            <a:spAutoFit/>
          </a:bodyPr>
          <a:lstStyle/>
          <a:p>
            <a:r>
              <a:rPr lang="ja-JP" altLang="en-US" sz="3600" b="0" i="0" u="none" strike="noStrike" baseline="0" dirty="0">
                <a:solidFill>
                  <a:srgbClr val="FF0000"/>
                </a:solidFill>
                <a:latin typeface="Century" panose="02040604050505020304" pitchFamily="18" charset="0"/>
                <a:ea typeface="UD デジタル 教科書体 NP-B" panose="02020700000000000000" pitchFamily="18" charset="-128"/>
              </a:rPr>
              <a:t>　教員の創意工夫が大事です。</a:t>
            </a:r>
            <a:r>
              <a:rPr lang="ja-JP" altLang="en-US" sz="3600" b="0" i="0" u="none" strike="noStrike" baseline="0" dirty="0">
                <a:solidFill>
                  <a:srgbClr val="0000FF"/>
                </a:solidFill>
                <a:latin typeface="Century" panose="02040604050505020304" pitchFamily="18" charset="0"/>
                <a:ea typeface="UD デジタル 教科書体 NP-B" panose="02020700000000000000" pitchFamily="18" charset="-128"/>
              </a:rPr>
              <a:t>自分で考えずに、　すべての授業が教科書頼りでは困ります</a:t>
            </a:r>
            <a:r>
              <a:rPr lang="ja-JP" altLang="en-US" sz="3600" b="0" i="0" u="none" strike="noStrike" baseline="0" dirty="0">
                <a:latin typeface="Century" panose="02040604050505020304" pitchFamily="18" charset="0"/>
                <a:ea typeface="UD デジタル 教科書体 NP-B" panose="02020700000000000000" pitchFamily="18" charset="-128"/>
              </a:rPr>
              <a:t>。もちろん教科書の考えを丁寧にくみ取ることも大事です。</a:t>
            </a:r>
            <a:endParaRPr kumimoji="1" lang="ja-JP" altLang="en-US" sz="166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29FCDAF-33DD-435A-8BDC-8527313A2179}"/>
              </a:ext>
            </a:extLst>
          </p:cNvPr>
          <p:cNvSpPr txBox="1"/>
          <p:nvPr/>
        </p:nvSpPr>
        <p:spPr>
          <a:xfrm>
            <a:off x="1010307" y="3616415"/>
            <a:ext cx="10515599" cy="2862322"/>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指導書は参考にして</a:t>
            </a:r>
            <a:r>
              <a:rPr lang="ja-JP" altLang="en-US" sz="3600">
                <a:latin typeface="UD デジタル 教科書体 NP-B" panose="02020700000000000000" pitchFamily="18" charset="-128"/>
                <a:ea typeface="UD デジタル 教科書体 NP-B" panose="02020700000000000000" pitchFamily="18" charset="-128"/>
              </a:rPr>
              <a:t>もよいですが</a:t>
            </a:r>
            <a:r>
              <a:rPr lang="ja-JP" altLang="en-US" sz="3600" dirty="0">
                <a:latin typeface="UD デジタル 教科書体 NP-B" panose="02020700000000000000" pitchFamily="18" charset="-128"/>
                <a:ea typeface="UD デジタル 教科書体 NP-B" panose="02020700000000000000" pitchFamily="18" charset="-128"/>
              </a:rPr>
              <a:t>、</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頭からすべて頼ってしまうのは危険です</a:t>
            </a:r>
            <a:r>
              <a:rPr lang="ja-JP" altLang="en-US" sz="3600" dirty="0">
                <a:latin typeface="UD デジタル 教科書体 NP-B" panose="02020700000000000000" pitchFamily="18" charset="-128"/>
                <a:ea typeface="UD デジタル 教科書体 NP-B" panose="02020700000000000000" pitchFamily="18" charset="-128"/>
              </a:rPr>
              <a:t>。業者テストも</a:t>
            </a:r>
            <a:r>
              <a:rPr lang="ja-JP" altLang="en-US" sz="3600" dirty="0">
                <a:solidFill>
                  <a:srgbClr val="0000FF"/>
                </a:solidFill>
                <a:latin typeface="UD デジタル 教科書体 NP-B" panose="02020700000000000000" pitchFamily="18" charset="-128"/>
                <a:ea typeface="UD デジタル 教科書体 NP-B" panose="02020700000000000000" pitchFamily="18" charset="-128"/>
              </a:rPr>
              <a:t>問題自体や、解答がおかしいことがある</a:t>
            </a:r>
            <a:r>
              <a:rPr lang="ja-JP" altLang="en-US" sz="3600" dirty="0">
                <a:latin typeface="UD デジタル 教科書体 NP-B" panose="02020700000000000000" pitchFamily="18" charset="-128"/>
                <a:ea typeface="UD デジタル 教科書体 NP-B" panose="02020700000000000000" pitchFamily="18" charset="-128"/>
              </a:rPr>
              <a:t>ので自分で確認してから使用してほしい。</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いつも自分の頭で考える習慣をつけていきたい。</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92585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solidFill>
                  <a:srgbClr val="0000FF"/>
                </a:solidFill>
                <a:latin typeface="UD デジタル 教科書体 NP-B" panose="02020700000000000000" pitchFamily="18" charset="-128"/>
                <a:ea typeface="UD デジタル 教科書体 NP-B" panose="02020700000000000000" pitchFamily="18" charset="-128"/>
              </a:rPr>
              <a:t>専門家としての教師　佐藤学</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1079292" y="1723457"/>
            <a:ext cx="9506646" cy="1323439"/>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日本の教師は</a:t>
            </a:r>
            <a:endParaRPr kumimoji="1"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教科書の内容は教えることはできても</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1079291" y="3376246"/>
            <a:ext cx="8443082" cy="1938992"/>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その実質的内容である学問や科学を教える教養を欠落してしている</a:t>
            </a:r>
          </a:p>
          <a:p>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39FFCF71-1B22-45AE-9B73-6B2666D2655B}"/>
              </a:ext>
            </a:extLst>
          </p:cNvPr>
          <p:cNvSpPr txBox="1"/>
          <p:nvPr/>
        </p:nvSpPr>
        <p:spPr>
          <a:xfrm>
            <a:off x="1079290" y="5061804"/>
            <a:ext cx="10033420" cy="1323439"/>
          </a:xfrm>
          <a:prstGeom prst="rect">
            <a:avLst/>
          </a:prstGeom>
          <a:noFill/>
        </p:spPr>
        <p:txBody>
          <a:bodyPr wrap="square" rtlCol="0">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小学校は教科書と指導書への依存が高くて</a:t>
            </a:r>
            <a:endPar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教科書以外からの知識をあまり感じない</a:t>
            </a:r>
          </a:p>
        </p:txBody>
      </p:sp>
    </p:spTree>
    <p:extLst>
      <p:ext uri="{BB962C8B-B14F-4D97-AF65-F5344CB8AC3E}">
        <p14:creationId xmlns:p14="http://schemas.microsoft.com/office/powerpoint/2010/main" val="1347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456450"/>
            <a:ext cx="10515600" cy="1325563"/>
          </a:xfrm>
        </p:spPr>
        <p:txBody>
          <a:bodyPr>
            <a:norm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文部科学省から学力向上の研究指定を受けて</a:t>
            </a:r>
            <a:b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b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3</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年間算数の授業改善に取り組んだ小学校</a:t>
            </a: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636865" y="2027780"/>
            <a:ext cx="10515600" cy="1938992"/>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どの授業を参観しても</a:t>
            </a:r>
            <a:r>
              <a:rPr lang="ja-JP" altLang="en-US" sz="4000" dirty="0">
                <a:latin typeface="UD デジタル 教科書体 NP-B" panose="02020700000000000000" pitchFamily="18" charset="-128"/>
                <a:ea typeface="UD デジタル 教科書体 NP-B" panose="02020700000000000000" pitchFamily="18" charset="-128"/>
              </a:rPr>
              <a:t>騒々しく作業を進めているのだが、数学的に無意味な活動が多く学びは混乱していた。</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29818491-4EA5-4706-843F-F2D32DD24AAA}"/>
              </a:ext>
            </a:extLst>
          </p:cNvPr>
          <p:cNvSpPr txBox="1"/>
          <p:nvPr/>
        </p:nvSpPr>
        <p:spPr>
          <a:xfrm>
            <a:off x="636865" y="4212539"/>
            <a:ext cx="11021735" cy="1938992"/>
          </a:xfrm>
          <a:prstGeom prst="rect">
            <a:avLst/>
          </a:prstGeom>
          <a:noFill/>
        </p:spPr>
        <p:txBody>
          <a:bodyPr wrap="square" rtlCol="0">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授業研究となると、生徒に活動させれば良いと安易に考えていませんか。</a:t>
            </a:r>
            <a:endParaRPr lang="en-US" altLang="ja-JP" sz="4000" dirty="0">
              <a:solidFill>
                <a:schemeClr val="accent6"/>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活動はあるが、学びはないといわれています。</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3983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研究会の席上で教師たちに尋ねた</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佐藤学</a:t>
            </a:r>
            <a:r>
              <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1" y="1667202"/>
            <a:ext cx="10700655" cy="1323439"/>
          </a:xfrm>
          <a:prstGeom prst="rect">
            <a:avLst/>
          </a:prstGeom>
          <a:noFill/>
        </p:spPr>
        <p:txBody>
          <a:bodyPr wrap="square" rtlCol="0">
            <a:spAutoFit/>
          </a:bodyPr>
          <a:lstStyle/>
          <a:p>
            <a:r>
              <a:rPr kumimoji="1" lang="en-US" altLang="ja-JP" sz="4000" dirty="0">
                <a:latin typeface="UD デジタル 教科書体 NP-B" panose="02020700000000000000" pitchFamily="18" charset="-128"/>
                <a:ea typeface="UD デジタル 教科書体 NP-B" panose="02020700000000000000" pitchFamily="18" charset="-128"/>
              </a:rPr>
              <a:t>3</a:t>
            </a:r>
            <a:r>
              <a:rPr kumimoji="1" lang="ja-JP" altLang="en-US" sz="4000" dirty="0">
                <a:latin typeface="UD デジタル 教科書体 NP-B" panose="02020700000000000000" pitchFamily="18" charset="-128"/>
                <a:ea typeface="UD デジタル 教科書体 NP-B" panose="02020700000000000000" pitchFamily="18" charset="-128"/>
              </a:rPr>
              <a:t>年間にわたる研究期間の間に</a:t>
            </a:r>
            <a:r>
              <a:rPr lang="ja-JP" altLang="en-US" sz="4000" dirty="0">
                <a:latin typeface="UD デジタル 教科書体 NP-B" panose="02020700000000000000" pitchFamily="18" charset="-128"/>
                <a:ea typeface="UD デジタル 教科書体 NP-B" panose="02020700000000000000" pitchFamily="18" charset="-128"/>
              </a:rPr>
              <a:t>数学の本を一冊でも読んだ人はおられますか</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と質問した</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52954DCB-A530-40CD-AE38-A91A58549850}"/>
              </a:ext>
            </a:extLst>
          </p:cNvPr>
          <p:cNvSpPr txBox="1"/>
          <p:nvPr/>
        </p:nvSpPr>
        <p:spPr>
          <a:xfrm>
            <a:off x="838201" y="3165984"/>
            <a:ext cx="10700655" cy="1938992"/>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 皆無であった </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 </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数学書を一冊も読まずに推進される算数の授業研究 </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これが今日の学校で行われている教師の授業研究の実態である</a:t>
            </a:r>
            <a:endParaRPr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25E36A59-7CA1-4964-912B-04D07F72D456}"/>
              </a:ext>
            </a:extLst>
          </p:cNvPr>
          <p:cNvSpPr txBox="1"/>
          <p:nvPr/>
        </p:nvSpPr>
        <p:spPr>
          <a:xfrm>
            <a:off x="838199" y="5232499"/>
            <a:ext cx="10380785" cy="1323439"/>
          </a:xfrm>
          <a:prstGeom prst="rect">
            <a:avLst/>
          </a:prstGeom>
          <a:noFill/>
        </p:spPr>
        <p:txBody>
          <a:bodyPr wrap="square" rtlCol="0">
            <a:spAutoFit/>
          </a:bodyPr>
          <a:lstStyle/>
          <a:p>
            <a:r>
              <a:rPr lang="ja-JP" altLang="en-US" sz="4000" dirty="0">
                <a:solidFill>
                  <a:schemeClr val="accent6"/>
                </a:solidFill>
                <a:latin typeface="UD デジタル 教科書体 NP-B" panose="02020700000000000000" pitchFamily="18" charset="-128"/>
                <a:ea typeface="UD デジタル 教科書体 NP-B" panose="02020700000000000000" pitchFamily="18" charset="-128"/>
              </a:rPr>
              <a:t>教科書は絶対的なものではなく、ただの一例である</a:t>
            </a:r>
          </a:p>
        </p:txBody>
      </p:sp>
    </p:spTree>
    <p:extLst>
      <p:ext uri="{BB962C8B-B14F-4D97-AF65-F5344CB8AC3E}">
        <p14:creationId xmlns:p14="http://schemas.microsoft.com/office/powerpoint/2010/main" val="176885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dirty="0">
                <a:solidFill>
                  <a:srgbClr val="0000FF"/>
                </a:solidFill>
                <a:latin typeface="UD デジタル 教科書体 NP-B" panose="02020700000000000000" pitchFamily="18" charset="-128"/>
                <a:ea typeface="UD デジタル 教科書体 NP-B" panose="02020700000000000000" pitchFamily="18" charset="-128"/>
              </a:rPr>
              <a:t>教材とは（今泉博）</a:t>
            </a:r>
          </a:p>
        </p:txBody>
      </p:sp>
      <p:sp>
        <p:nvSpPr>
          <p:cNvPr id="7" name="テキスト ボックス 6">
            <a:extLst>
              <a:ext uri="{FF2B5EF4-FFF2-40B4-BE49-F238E27FC236}">
                <a16:creationId xmlns:a16="http://schemas.microsoft.com/office/drawing/2014/main" id="{F962E4B3-E68E-4F2E-8B87-49A76C37B132}"/>
              </a:ext>
            </a:extLst>
          </p:cNvPr>
          <p:cNvSpPr txBox="1"/>
          <p:nvPr/>
        </p:nvSpPr>
        <p:spPr>
          <a:xfrm>
            <a:off x="948559" y="1768302"/>
            <a:ext cx="10294882" cy="1200329"/>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教材研究は、分かりやすく教えるために行うものではない。</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09A9A03D-AA41-4CB0-AB05-C43CEB455527}"/>
              </a:ext>
            </a:extLst>
          </p:cNvPr>
          <p:cNvSpPr txBox="1"/>
          <p:nvPr/>
        </p:nvSpPr>
        <p:spPr>
          <a:xfrm>
            <a:off x="948558" y="3429000"/>
            <a:ext cx="10294881" cy="2308324"/>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　それは価値ある教材と子どもたちを出会わせるため、</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授業中に飛び出してくる子どもたちの多種多様な発言の価値を理解できる素地をつくるため</a:t>
            </a:r>
            <a:r>
              <a:rPr lang="ja-JP" altLang="en-US" sz="3600" dirty="0">
                <a:latin typeface="UD デジタル 教科書体 NP-B" panose="02020700000000000000" pitchFamily="18" charset="-128"/>
                <a:ea typeface="UD デジタル 教科書体 NP-B" panose="02020700000000000000" pitchFamily="18" charset="-128"/>
              </a:rPr>
              <a:t>に行うものである。</a:t>
            </a:r>
            <a:endParaRPr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0777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a:xfrm>
            <a:off x="838200" y="302062"/>
            <a:ext cx="10515600" cy="1325563"/>
          </a:xfrm>
        </p:spPr>
        <p:txBody>
          <a:bodyPr>
            <a:normAutofit/>
          </a:bodyPr>
          <a:lstStyle/>
          <a:p>
            <a:pPr algn="ctr"/>
            <a:r>
              <a:rPr kumimoji="1" lang="ja-JP" altLang="en-US" dirty="0">
                <a:solidFill>
                  <a:srgbClr val="0000FF"/>
                </a:solidFill>
                <a:latin typeface="UD デジタル 教科書体 NP-B" panose="02020700000000000000" pitchFamily="18" charset="-128"/>
                <a:ea typeface="UD デジタル 教科書体 NP-B" panose="02020700000000000000" pitchFamily="18" charset="-128"/>
              </a:rPr>
              <a:t>教材とは（今泉博）</a:t>
            </a:r>
          </a:p>
        </p:txBody>
      </p:sp>
      <p:sp>
        <p:nvSpPr>
          <p:cNvPr id="8" name="テキスト ボックス 7">
            <a:extLst>
              <a:ext uri="{FF2B5EF4-FFF2-40B4-BE49-F238E27FC236}">
                <a16:creationId xmlns:a16="http://schemas.microsoft.com/office/drawing/2014/main" id="{178279A6-B544-4F51-B42D-CFF667B3259B}"/>
              </a:ext>
            </a:extLst>
          </p:cNvPr>
          <p:cNvSpPr txBox="1"/>
          <p:nvPr/>
        </p:nvSpPr>
        <p:spPr>
          <a:xfrm>
            <a:off x="1072055" y="1486948"/>
            <a:ext cx="10405241" cy="2308324"/>
          </a:xfrm>
          <a:prstGeom prst="rect">
            <a:avLst/>
          </a:prstGeom>
          <a:noFill/>
        </p:spPr>
        <p:txBody>
          <a:bodyPr wrap="square">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　一定の事実さえ提供されれば、本質的なことを発見していけるはず。分かりやすく、</a:t>
            </a:r>
            <a:r>
              <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どこまでも教師が一方的に進めてしまうと</a:t>
            </a:r>
            <a:r>
              <a:rPr kumimoji="1" lang="ja-JP" altLang="en-US" sz="3600" dirty="0">
                <a:latin typeface="UD デジタル 教科書体 NP-B" panose="02020700000000000000" pitchFamily="18" charset="-128"/>
                <a:ea typeface="UD デジタル 教科書体 NP-B" panose="02020700000000000000" pitchFamily="18" charset="-128"/>
              </a:rPr>
              <a:t>、子どもたちが力を発揮する機会を奪うことになる</a:t>
            </a:r>
            <a:endParaRPr kumimoji="1"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CC5A6578-4994-43C7-986E-7CC8D31D58FB}"/>
              </a:ext>
            </a:extLst>
          </p:cNvPr>
          <p:cNvSpPr txBox="1"/>
          <p:nvPr/>
        </p:nvSpPr>
        <p:spPr>
          <a:xfrm>
            <a:off x="1072055" y="4001393"/>
            <a:ext cx="10294881" cy="2554545"/>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レベルの高い要求です。分かりやすくスムーズに授業が進んでいくだけだと（教師主導ばかりだと）子ども達が考えたり気づいたりする場面がなくなるということだと思います。ですから、先に予習してある子が答えられるような質問だけでは意味がありません。</a:t>
            </a:r>
          </a:p>
        </p:txBody>
      </p:sp>
    </p:spTree>
    <p:extLst>
      <p:ext uri="{BB962C8B-B14F-4D97-AF65-F5344CB8AC3E}">
        <p14:creationId xmlns:p14="http://schemas.microsoft.com/office/powerpoint/2010/main" val="11690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2538</TotalTime>
  <Words>1385</Words>
  <Application>Microsoft Office PowerPoint</Application>
  <PresentationFormat>ワイド画面</PresentationFormat>
  <Paragraphs>135</Paragraphs>
  <Slides>19</Slides>
  <Notes>19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游ゴシック Light</vt:lpstr>
      <vt:lpstr>ＭＳ 明朝</vt:lpstr>
      <vt:lpstr>UD デジタル 教科書体 NP-B</vt:lpstr>
      <vt:lpstr>Arial</vt:lpstr>
      <vt:lpstr>游ゴシック</vt:lpstr>
      <vt:lpstr>Century</vt:lpstr>
      <vt:lpstr>Office テーマ</vt:lpstr>
      <vt:lpstr>まなびの広場16 </vt:lpstr>
      <vt:lpstr>教材研究の方法を考えよう</vt:lpstr>
      <vt:lpstr>授業の流れを組み立てておこう</vt:lpstr>
      <vt:lpstr>授業とは？</vt:lpstr>
      <vt:lpstr>専門家としての教師　佐藤学</vt:lpstr>
      <vt:lpstr>文部科学省から学力向上の研究指定を受けて 3年間算数の授業改善に取り組んだ小学校</vt:lpstr>
      <vt:lpstr>研究会の席上で教師たちに尋ねた(佐藤学)</vt:lpstr>
      <vt:lpstr>教材とは（今泉博）</vt:lpstr>
      <vt:lpstr>教材とは（今泉博）</vt:lpstr>
      <vt:lpstr>教材とは（今泉博）</vt:lpstr>
      <vt:lpstr>教科内容と教材</vt:lpstr>
      <vt:lpstr>テスト・ワークの問題から１</vt:lpstr>
      <vt:lpstr>テスト・ワークの問題から１</vt:lpstr>
      <vt:lpstr>テスト・ワークの問題から２</vt:lpstr>
      <vt:lpstr>テスト・ワークの問題から２</vt:lpstr>
      <vt:lpstr>テスト・ワークの問題から３，４</vt:lpstr>
      <vt:lpstr>かけ算順序固定の考え方から見たとしても どちらでも正解ですね</vt:lpstr>
      <vt:lpstr>模範解答を頼りにしすぎてはいけない</vt:lpstr>
      <vt:lpstr>まなびの広場16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算数の教材研究 </dc:title>
  <dc:creator>伊藤努</dc:creator>
  <cp:lastModifiedBy>伊藤努</cp:lastModifiedBy>
  <cp:revision>176</cp:revision>
  <cp:lastPrinted>2021-05-15T06:16:42Z</cp:lastPrinted>
  <dcterms:created xsi:type="dcterms:W3CDTF">2021-04-05T12:55:03Z</dcterms:created>
  <dcterms:modified xsi:type="dcterms:W3CDTF">2022-11-08T10:28:08Z</dcterms:modified>
</cp:coreProperties>
</file>